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98" r:id="rId5"/>
    <p:sldMasterId id="2147483669" r:id="rId6"/>
    <p:sldMasterId id="2147483677" r:id="rId7"/>
  </p:sldMasterIdLst>
  <p:notesMasterIdLst>
    <p:notesMasterId r:id="rId14"/>
  </p:notesMasterIdLst>
  <p:sldIdLst>
    <p:sldId id="1215" r:id="rId8"/>
    <p:sldId id="1108" r:id="rId9"/>
    <p:sldId id="270" r:id="rId10"/>
    <p:sldId id="1216" r:id="rId11"/>
    <p:sldId id="1122" r:id="rId12"/>
    <p:sldId id="1217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4" userDrawn="1">
          <p15:clr>
            <a:srgbClr val="A4A3A4"/>
          </p15:clr>
        </p15:guide>
        <p15:guide id="2" orient="horz" pos="232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B79221-3DCB-391A-A71C-672277E125F1}" name="Yuuki Okuda" initials="YO" userId="1a2071f5eef76691" providerId="Windows Live"/>
  <p188:author id="{AC913832-6404-BDB3-3FD5-64763EFC9FC8}" name="Kathryn Bridge" initials="KB" userId="S::kbridge@oxdelivers.com::5c5c727f-888e-4bbb-b1da-f92c0777ab7f" providerId="AD"/>
  <p188:author id="{0FEFDF48-90B0-A215-72D6-6CEBD82247D0}" name="Adrian Dawe" initials="" userId="S::adawe@oxdelivers.com::56cac934-d2e0-421c-9f9e-40e058f41c29" providerId="AD"/>
  <p188:author id="{AAE91B49-B7AE-7686-9B94-D7AC351833F4}" name="Simon Davis" initials="SD" userId="S::simon@oxdelivers.com::684a2eff-dc4b-4e11-95bf-1ae280430f89" providerId="AD"/>
  <p188:author id="{CFC84262-4D91-ABFC-727F-839CE4C486DA}" name="Sam Harrison" initials="SH" userId="S::SHarrison@oxdelivers.com::d8d0fd19-d300-40df-a94e-81422fe550a0" providerId="AD"/>
  <p188:author id="{D6E8D996-7E7C-1977-89FE-567E9D6A277B}" name="Alex Rowe" initials="AR" userId="S::arowe@oxdelivers.com::012bf274-bb32-469c-8dbe-45e53a9026c3" providerId="AD"/>
  <p188:author id="{857C26C0-4436-A301-8305-993DF22692DE}" name="Chris Rastegar" initials="CR" userId="S::chris@oxdelivers.com::52213e0a-1b7d-45b1-9e48-a2da102dd16d" providerId="AD"/>
  <p188:author id="{D8CD4DCA-646F-9944-9DB6-203A8BD026C6}" name="Karim Assal" initials="" userId="S::kassal@oxdelivers.com::8df75315-e60d-472e-9a14-d59248a1aa0a" providerId="AD"/>
  <p188:author id="{71F873D4-4E85-1220-A1C6-AB18E9B0B095}" name="Sam Dargan" initials="SD" userId="S::sam.dargan@oxdelivers.com::c4508e33-9589-4b80-98a8-407ed876beba" providerId="AD"/>
  <p188:author id="{705D05D7-1FA8-4B7C-0662-C0DDF921CF9C}" name="Colin Tebbett" initials="CT" userId="S::colin@oxdelivers.com::b088f318-a3c0-44c8-a1d5-9359da69ecf1" providerId="AD"/>
  <p188:author id="{3EE48AD9-5700-9162-1469-047E882F10A8}" name="Daniel Maxwell" initials="DM" userId="S::dmaxwell@oxdelivers.com::de310f72-4d85-4146-b016-06731c487aa2" providerId="AD"/>
  <p188:author id="{CA442CEB-07C7-EB2A-1936-01EA8B8B5705}" name="Natalie Dowsett" initials="ND" userId="S::natalie@oxdelivers.com::b9324327-b214-4723-a311-24e489a6c2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E7B522"/>
    <a:srgbClr val="000000"/>
    <a:srgbClr val="BF9000"/>
    <a:srgbClr val="E6B325"/>
    <a:srgbClr val="2A3548"/>
    <a:srgbClr val="E7B520"/>
    <a:srgbClr val="293647"/>
    <a:srgbClr val="59595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C4073-3E07-44C0-9ED9-9C7100013191}" v="75" dt="2024-10-31T09:26:42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234"/>
        <p:guide orient="horz" pos="232"/>
        <p:guide orient="horz" pos="550"/>
        <p:guide pos="3840"/>
        <p:guide orient="horz"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>'Content for Pitch Deck'!$B$236:$B$272</cx:f>
        <cx:lvl ptCount="37">
          <cx:pt idx="0">Coffee cherries</cx:pt>
          <cx:pt idx="1">Dried coffee</cx:pt>
          <cx:pt idx="2">Animal Feed</cx:pt>
          <cx:pt idx="3">Fertilizer</cx:pt>
          <cx:pt idx="4">Pineapples</cx:pt>
          <cx:pt idx="5">Fruits</cx:pt>
          <cx:pt idx="6">Oranges</cx:pt>
          <cx:pt idx="7">Banana plantain</cx:pt>
          <cx:pt idx="8">Butter</cx:pt>
          <cx:pt idx="9">Fish</cx:pt>
          <cx:pt idx="10">Meat</cx:pt>
          <cx:pt idx="11">Furniture</cx:pt>
          <cx:pt idx="12">Gas</cx:pt>
          <cx:pt idx="13">Soap</cx:pt>
          <cx:pt idx="14">Wood</cx:pt>
          <cx:pt idx="15">Paint</cx:pt>
          <cx:pt idx="16">Clay</cx:pt>
          <cx:pt idx="17">Sand</cx:pt>
          <cx:pt idx="18">Coffin</cx:pt>
          <cx:pt idx="19">Drinks</cx:pt>
          <cx:pt idx="20">Maize Flour</cx:pt>
          <cx:pt idx="21">Tea</cx:pt>
          <cx:pt idx="22">wheat</cx:pt>
          <cx:pt idx="23">Charcoal</cx:pt>
          <cx:pt idx="24">Others</cx:pt>
          <cx:pt idx="25">Beans</cx:pt>
          <cx:pt idx="26">Peas</cx:pt>
          <cx:pt idx="27">Bell Pepper</cx:pt>
          <cx:pt idx="28">Cabbages</cx:pt>
          <cx:pt idx="29">Carrots</cx:pt>
          <cx:pt idx="30">Cassava</cx:pt>
          <cx:pt idx="31">Potatoes</cx:pt>
          <cx:pt idx="32">Rice</cx:pt>
          <cx:pt idx="33">Soy</cx:pt>
          <cx:pt idx="34">Sugar cane</cx:pt>
          <cx:pt idx="35">Sweet Potatoes</cx:pt>
          <cx:pt idx="36">Vegetables</cx:pt>
        </cx:lvl>
      </cx:strDim>
      <cx:numDim type="size">
        <cx:f>'Content for Pitch Deck'!$C$236:$C$272</cx:f>
        <cx:lvl ptCount="37" formatCode="General">
          <cx:pt idx="0">495.17300000000006</cx:pt>
          <cx:pt idx="1">1366.5799999999999</cx:pt>
          <cx:pt idx="2">1677.6039999999998</cx:pt>
          <cx:pt idx="3">982.75699999999983</cx:pt>
          <cx:pt idx="4">233.95999999999995</cx:pt>
          <cx:pt idx="5">1402.4769999999999</cx:pt>
          <cx:pt idx="6">47.199999999999996</cx:pt>
          <cx:pt idx="7">318.79499999999996</cx:pt>
          <cx:pt idx="8">8.1999999999999993</cx:pt>
          <cx:pt idx="9">100.94199999999998</cx:pt>
          <cx:pt idx="10">16.170000000000002</cx:pt>
          <cx:pt idx="11">169.47800000000001</cx:pt>
          <cx:pt idx="12">46.834999999999994</cx:pt>
          <cx:pt idx="13">15.700000000000001</cx:pt>
          <cx:pt idx="14">1177.549</cx:pt>
          <cx:pt idx="15">17.378</cx:pt>
          <cx:pt idx="16">41.290000000000006</cx:pt>
          <cx:pt idx="17">2</cx:pt>
          <cx:pt idx="18">0.38</cx:pt>
          <cx:pt idx="19">88.509999999999991</cx:pt>
          <cx:pt idx="20">459.233</cx:pt>
          <cx:pt idx="21">48.850000000000001</cx:pt>
          <cx:pt idx="22">6.5</cx:pt>
          <cx:pt idx="23">12.199999999999999</cx:pt>
          <cx:pt idx="24">2769.2940000000003</cx:pt>
          <cx:pt idx="25">633.56499999999983</cx:pt>
          <cx:pt idx="26">1.6000000000000001</cx:pt>
          <cx:pt idx="27">80.100000000000009</cx:pt>
          <cx:pt idx="28">354.41900000000004</cx:pt>
          <cx:pt idx="29">637.28000000000009</cx:pt>
          <cx:pt idx="30">1119.5160000000001</cx:pt>
          <cx:pt idx="31">1479.7860000000001</cx:pt>
          <cx:pt idx="32">78.697999999999993</cx:pt>
          <cx:pt idx="33">20.050000000000001</cx:pt>
          <cx:pt idx="34">109.72500000000001</cx:pt>
          <cx:pt idx="35">340.68100000000004</cx:pt>
          <cx:pt idx="36">299.51999999999998</cx:pt>
        </cx:lvl>
      </cx:numDim>
    </cx:data>
  </cx:chartData>
  <cx:chart>
    <cx:plotArea>
      <cx:plotAreaRegion>
        <cx:series layoutId="sunburst" uniqueId="{FF512597-DD8F-4999-90A7-334AC8A2D2F0}">
          <cx:dataLabels pos="ctr">
            <cx:visibility seriesName="0" categoryName="1" value="0"/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228CEC0-8756-43BD-849D-3653DFA6EFEE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B7AFFDB-E10A-4EC3-AAB4-14AB323AE6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1788">
              <a:defRPr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362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AFFDB-E10A-4EC3-AAB4-14AB323AE65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362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996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US" b="0" i="0">
              <a:solidFill>
                <a:srgbClr val="172B4D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AFFDB-E10A-4EC3-AAB4-14AB323AE6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27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Solution – lines 5 &amp; 6</a:t>
            </a:r>
          </a:p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05972-B318-EFE0-5703-38F5EFE0F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912446-5ED4-19D5-D1E1-8D755DFCB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553E0E-FCAF-688C-23F5-13ADD6183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47416-E5DD-18B9-1C15-D417CD85B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AFFDB-E10A-4EC3-AAB4-14AB323AE6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47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7AFFDB-E10A-4EC3-AAB4-14AB323AE6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65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AFFDB-E10A-4EC3-AAB4-14AB323AE6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9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17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682B5-8541-88F2-FD83-40D2D4C83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482E4-91AA-3DC0-B93C-AA74B5A7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7" y="785813"/>
            <a:ext cx="11349535" cy="942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600" b="0" i="0">
                <a:latin typeface="Avenir Next" panose="020B0503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D9D0B52-3F18-D65C-FCB2-FFFD3D7DD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92661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682B5-8541-88F2-FD83-40D2D4C83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482E4-91AA-3DC0-B93C-AA74B5A7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7" y="785813"/>
            <a:ext cx="11349535" cy="942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600" b="0" i="0">
                <a:latin typeface="Avenir Next" panose="020B0503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D9D0B52-3F18-D65C-FCB2-FFFD3D7DD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04540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AE9AFC2-4C3C-F045-4FD3-2ABC6FD4C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24B11-DB58-9958-2865-B04BCEC2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7" y="785813"/>
            <a:ext cx="11349535" cy="942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600" b="0" i="0">
                <a:latin typeface="Avenir Next" panose="020B0503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D0DD372-4F13-D375-F9BF-AC91B4683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700275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BB7794-6BFC-72B6-FE7A-C87E2CBF6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E3E9D-1BBA-1C89-4F8F-749E447F9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74904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51E37-D2E3-6D09-9345-0AA919F03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ABC6EC-3B99-9BE9-0588-0131A877F1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1200" y="0"/>
            <a:ext cx="1320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4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51E37-D2E3-6D09-9345-0AA919F03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166887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2A21D9-2DCD-AEFA-2582-F794C0C19B52}"/>
              </a:ext>
            </a:extLst>
          </p:cNvPr>
          <p:cNvGrpSpPr/>
          <p:nvPr userDrawn="1"/>
        </p:nvGrpSpPr>
        <p:grpSpPr>
          <a:xfrm>
            <a:off x="239698" y="6917128"/>
            <a:ext cx="2245075" cy="238766"/>
            <a:chOff x="239697" y="6917128"/>
            <a:chExt cx="2245075" cy="23876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25B7448-29F7-F773-1295-D659EC7D46B0}"/>
                </a:ext>
              </a:extLst>
            </p:cNvPr>
            <p:cNvSpPr/>
            <p:nvPr userDrawn="1"/>
          </p:nvSpPr>
          <p:spPr>
            <a:xfrm>
              <a:off x="239697" y="6917128"/>
              <a:ext cx="238766" cy="238766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9966CBA-8A68-D637-60A3-5175E02797D4}"/>
                </a:ext>
              </a:extLst>
            </p:cNvPr>
            <p:cNvSpPr/>
            <p:nvPr userDrawn="1"/>
          </p:nvSpPr>
          <p:spPr>
            <a:xfrm>
              <a:off x="440328" y="6917128"/>
              <a:ext cx="238766" cy="238766"/>
            </a:xfrm>
            <a:prstGeom prst="ellipse">
              <a:avLst/>
            </a:prstGeom>
            <a:solidFill>
              <a:srgbClr val="3C3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0FFA5F-17ED-3214-9E19-2406E73ED432}"/>
                </a:ext>
              </a:extLst>
            </p:cNvPr>
            <p:cNvSpPr/>
            <p:nvPr userDrawn="1"/>
          </p:nvSpPr>
          <p:spPr>
            <a:xfrm>
              <a:off x="640959" y="6917128"/>
              <a:ext cx="238766" cy="238766"/>
            </a:xfrm>
            <a:prstGeom prst="ellipse">
              <a:avLst/>
            </a:prstGeom>
            <a:solidFill>
              <a:srgbClr val="E7B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290384C-3854-37C0-8C40-029F8F597C36}"/>
                </a:ext>
              </a:extLst>
            </p:cNvPr>
            <p:cNvSpPr/>
            <p:nvPr userDrawn="1"/>
          </p:nvSpPr>
          <p:spPr>
            <a:xfrm>
              <a:off x="841590" y="6917128"/>
              <a:ext cx="238766" cy="238766"/>
            </a:xfrm>
            <a:prstGeom prst="ellipse">
              <a:avLst/>
            </a:prstGeom>
            <a:solidFill>
              <a:srgbClr val="695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F7481BD-0B84-E130-D17E-7934E0066DBC}"/>
                </a:ext>
              </a:extLst>
            </p:cNvPr>
            <p:cNvSpPr/>
            <p:nvPr userDrawn="1"/>
          </p:nvSpPr>
          <p:spPr>
            <a:xfrm>
              <a:off x="1042221" y="6917128"/>
              <a:ext cx="238766" cy="238766"/>
            </a:xfrm>
            <a:prstGeom prst="ellipse">
              <a:avLst/>
            </a:prstGeom>
            <a:solidFill>
              <a:srgbClr val="2A3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6B389E-3335-9B8D-604A-059688EEE317}"/>
                </a:ext>
              </a:extLst>
            </p:cNvPr>
            <p:cNvSpPr/>
            <p:nvPr userDrawn="1"/>
          </p:nvSpPr>
          <p:spPr>
            <a:xfrm>
              <a:off x="1242852" y="6917128"/>
              <a:ext cx="238766" cy="238766"/>
            </a:xfrm>
            <a:prstGeom prst="ellipse">
              <a:avLst/>
            </a:prstGeom>
            <a:solidFill>
              <a:srgbClr val="BD0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7B0C84-CFE0-C855-837E-7261AB47E4EE}"/>
                </a:ext>
              </a:extLst>
            </p:cNvPr>
            <p:cNvSpPr/>
            <p:nvPr userDrawn="1"/>
          </p:nvSpPr>
          <p:spPr>
            <a:xfrm>
              <a:off x="1443483" y="6917128"/>
              <a:ext cx="238766" cy="238766"/>
            </a:xfrm>
            <a:prstGeom prst="ellipse">
              <a:avLst/>
            </a:prstGeom>
            <a:solidFill>
              <a:srgbClr val="ED78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8E4ACB-B870-08ED-4A71-32EE322645ED}"/>
                </a:ext>
              </a:extLst>
            </p:cNvPr>
            <p:cNvSpPr/>
            <p:nvPr userDrawn="1"/>
          </p:nvSpPr>
          <p:spPr>
            <a:xfrm>
              <a:off x="1644114" y="6917128"/>
              <a:ext cx="238766" cy="238766"/>
            </a:xfrm>
            <a:prstGeom prst="ellipse">
              <a:avLst/>
            </a:prstGeom>
            <a:solidFill>
              <a:srgbClr val="4AC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C77A08-5BF9-3FDE-0B23-3DC24C60FE6C}"/>
                </a:ext>
              </a:extLst>
            </p:cNvPr>
            <p:cNvSpPr/>
            <p:nvPr userDrawn="1"/>
          </p:nvSpPr>
          <p:spPr>
            <a:xfrm>
              <a:off x="1844745" y="6917128"/>
              <a:ext cx="238766" cy="238766"/>
            </a:xfrm>
            <a:prstGeom prst="ellipse">
              <a:avLst/>
            </a:prstGeom>
            <a:solidFill>
              <a:srgbClr val="EEDD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E8DC5C-B11F-23F0-CD09-48CE5B9FD22B}"/>
                </a:ext>
              </a:extLst>
            </p:cNvPr>
            <p:cNvSpPr/>
            <p:nvPr userDrawn="1"/>
          </p:nvSpPr>
          <p:spPr>
            <a:xfrm>
              <a:off x="2045376" y="6917128"/>
              <a:ext cx="238766" cy="238766"/>
            </a:xfrm>
            <a:prstGeom prst="ellipse">
              <a:avLst/>
            </a:prstGeom>
            <a:solidFill>
              <a:srgbClr val="CD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E2ECCA-DF73-FEFA-624E-B2B4E7895C5A}"/>
                </a:ext>
              </a:extLst>
            </p:cNvPr>
            <p:cNvSpPr/>
            <p:nvPr userDrawn="1"/>
          </p:nvSpPr>
          <p:spPr>
            <a:xfrm>
              <a:off x="2246006" y="6917128"/>
              <a:ext cx="238766" cy="238766"/>
            </a:xfrm>
            <a:prstGeom prst="ellipse">
              <a:avLst/>
            </a:prstGeom>
            <a:solidFill>
              <a:srgbClr val="DC5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4F61D9-9074-E55E-8B2F-C4D3B904F138}"/>
              </a:ext>
            </a:extLst>
          </p:cNvPr>
          <p:cNvSpPr txBox="1"/>
          <p:nvPr userDrawn="1"/>
        </p:nvSpPr>
        <p:spPr>
          <a:xfrm>
            <a:off x="359081" y="6519368"/>
            <a:ext cx="10844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>
                <a:solidFill>
                  <a:srgbClr val="BD062D"/>
                </a:solidFill>
                <a:latin typeface="Avenir" pitchFamily="50" charset="0"/>
              </a:rPr>
              <a:t>CONFIDENTIAL</a:t>
            </a:r>
            <a:endParaRPr lang="en-GB" sz="700" b="1">
              <a:solidFill>
                <a:srgbClr val="BD062D"/>
              </a:solidFill>
              <a:latin typeface="Avenir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A47BA-FE4D-62E7-0221-4EBB2041F09A}"/>
              </a:ext>
            </a:extLst>
          </p:cNvPr>
          <p:cNvSpPr txBox="1"/>
          <p:nvPr userDrawn="1"/>
        </p:nvSpPr>
        <p:spPr>
          <a:xfrm>
            <a:off x="359081" y="6683328"/>
            <a:ext cx="15504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GB" sz="700">
                <a:solidFill>
                  <a:schemeClr val="accent3">
                    <a:lumMod val="60000"/>
                    <a:lumOff val="40000"/>
                  </a:schemeClr>
                </a:solidFill>
                <a:latin typeface="Avenir" pitchFamily="50" charset="0"/>
              </a:rPr>
              <a:t>Copyright OX Global 2022</a:t>
            </a:r>
            <a:endParaRPr lang="en-GB" sz="550">
              <a:solidFill>
                <a:schemeClr val="accent3">
                  <a:lumMod val="60000"/>
                  <a:lumOff val="40000"/>
                </a:schemeClr>
              </a:solidFill>
              <a:latin typeface="Avenir" pitchFamily="50" charset="0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A8964BA4-1772-1B64-3B04-FFAE5C5F0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2653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 numb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7883C902-9474-4700-F0FD-87AD9B0A872C}"/>
              </a:ext>
            </a:extLst>
          </p:cNvPr>
          <p:cNvSpPr txBox="1">
            <a:spLocks/>
          </p:cNvSpPr>
          <p:nvPr userDrawn="1"/>
        </p:nvSpPr>
        <p:spPr>
          <a:xfrm>
            <a:off x="11345607" y="6286991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400" b="0" i="0" kern="1200">
                <a:solidFill>
                  <a:srgbClr val="272626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‹Nr.›</a:t>
            </a:fld>
            <a:endParaRPr lang="e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05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1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682B5-8541-88F2-FD83-40D2D4C83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482E4-91AA-3DC0-B93C-AA74B5A7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7" y="785813"/>
            <a:ext cx="11349535" cy="942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600" b="0" i="0">
                <a:latin typeface="Avenir Next" panose="020B0503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D9D0B52-3F18-D65C-FCB2-FFFD3D7DD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5570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682B5-8541-88F2-FD83-40D2D4C83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482E4-91AA-3DC0-B93C-AA74B5A7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7" y="785813"/>
            <a:ext cx="11349535" cy="942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670" b="0" i="0">
                <a:latin typeface="Avenir Light" panose="020B0402020203020204" pitchFamily="34" charset="0"/>
              </a:defRPr>
            </a:lvl1pPr>
          </a:lstStyle>
          <a:p>
            <a:endParaRPr lang="en-ZA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2A8A7CA1-3607-5E7B-1AFA-7B3B2297519C}"/>
              </a:ext>
            </a:extLst>
          </p:cNvPr>
          <p:cNvSpPr txBox="1">
            <a:spLocks/>
          </p:cNvSpPr>
          <p:nvPr userDrawn="1"/>
        </p:nvSpPr>
        <p:spPr>
          <a:xfrm>
            <a:off x="11345607" y="6286991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400" b="0" i="0" kern="1200">
                <a:solidFill>
                  <a:srgbClr val="272626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6457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AE9AFC2-4C3C-F045-4FD3-2ABC6FD4C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24B11-DB58-9958-2865-B04BCEC2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7" y="785813"/>
            <a:ext cx="11349535" cy="942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670" b="0" i="0">
                <a:latin typeface="Avenir Light" panose="020B0402020203020204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D9C924F7-0234-EEC1-0F4A-74FFD67B7F25}"/>
              </a:ext>
            </a:extLst>
          </p:cNvPr>
          <p:cNvSpPr txBox="1">
            <a:spLocks/>
          </p:cNvSpPr>
          <p:nvPr userDrawn="1"/>
        </p:nvSpPr>
        <p:spPr>
          <a:xfrm>
            <a:off x="11345607" y="6286991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400" b="0" i="0" kern="1200">
                <a:solidFill>
                  <a:srgbClr val="272626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3968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BB7794-6BFC-72B6-FE7A-C87E2CBF6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2C4025BC-F543-867F-046F-3899B0BDC740}"/>
              </a:ext>
            </a:extLst>
          </p:cNvPr>
          <p:cNvSpPr txBox="1">
            <a:spLocks/>
          </p:cNvSpPr>
          <p:nvPr userDrawn="1"/>
        </p:nvSpPr>
        <p:spPr>
          <a:xfrm>
            <a:off x="11345607" y="6286991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400" b="0" i="0" kern="1200">
                <a:solidFill>
                  <a:srgbClr val="272626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‹Nr.›</a:t>
            </a:fld>
            <a:endParaRPr lang="e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84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682B5-8541-88F2-FD83-40D2D4C83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482E4-91AA-3DC0-B93C-AA74B5A7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7" y="785813"/>
            <a:ext cx="11349535" cy="942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670" b="0" i="0">
                <a:latin typeface="Avenir Light" panose="020B0402020203020204" pitchFamily="34" charset="0"/>
              </a:defRPr>
            </a:lvl1pPr>
          </a:lstStyle>
          <a:p>
            <a:endParaRPr lang="en-ZA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2A8A7CA1-3607-5E7B-1AFA-7B3B2297519C}"/>
              </a:ext>
            </a:extLst>
          </p:cNvPr>
          <p:cNvSpPr txBox="1">
            <a:spLocks/>
          </p:cNvSpPr>
          <p:nvPr userDrawn="1"/>
        </p:nvSpPr>
        <p:spPr>
          <a:xfrm>
            <a:off x="11345607" y="6286991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400" b="0" i="0" kern="1200">
                <a:solidFill>
                  <a:srgbClr val="272626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5148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AE9AFC2-4C3C-F045-4FD3-2ABC6FD4C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24B11-DB58-9958-2865-B04BCEC2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7" y="785813"/>
            <a:ext cx="11349535" cy="942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670" b="0" i="0">
                <a:latin typeface="Avenir Light" panose="020B0402020203020204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D9C924F7-0234-EEC1-0F4A-74FFD67B7F25}"/>
              </a:ext>
            </a:extLst>
          </p:cNvPr>
          <p:cNvSpPr txBox="1">
            <a:spLocks/>
          </p:cNvSpPr>
          <p:nvPr userDrawn="1"/>
        </p:nvSpPr>
        <p:spPr>
          <a:xfrm>
            <a:off x="11345607" y="6286991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400" b="0" i="0" kern="1200">
                <a:solidFill>
                  <a:srgbClr val="272626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7244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BB7794-6BFC-72B6-FE7A-C87E2CBF6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2C4025BC-F543-867F-046F-3899B0BDC740}"/>
              </a:ext>
            </a:extLst>
          </p:cNvPr>
          <p:cNvSpPr txBox="1">
            <a:spLocks/>
          </p:cNvSpPr>
          <p:nvPr userDrawn="1"/>
        </p:nvSpPr>
        <p:spPr>
          <a:xfrm>
            <a:off x="11345607" y="6286991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400" b="0" i="0" kern="1200">
                <a:solidFill>
                  <a:srgbClr val="272626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‹Nr.›</a:t>
            </a:fld>
            <a:endParaRPr lang="e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43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 numb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7883C902-9474-4700-F0FD-87AD9B0A872C}"/>
              </a:ext>
            </a:extLst>
          </p:cNvPr>
          <p:cNvSpPr txBox="1">
            <a:spLocks/>
          </p:cNvSpPr>
          <p:nvPr userDrawn="1"/>
        </p:nvSpPr>
        <p:spPr>
          <a:xfrm>
            <a:off x="11345607" y="6286991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400" b="0" i="0" kern="1200">
                <a:solidFill>
                  <a:srgbClr val="272626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‹Nr.›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096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 numb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7883C902-9474-4700-F0FD-87AD9B0A872C}"/>
              </a:ext>
            </a:extLst>
          </p:cNvPr>
          <p:cNvSpPr txBox="1">
            <a:spLocks/>
          </p:cNvSpPr>
          <p:nvPr userDrawn="1"/>
        </p:nvSpPr>
        <p:spPr>
          <a:xfrm>
            <a:off x="11345607" y="6286991"/>
            <a:ext cx="7316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1400" b="0" i="0" kern="1200">
                <a:solidFill>
                  <a:srgbClr val="272626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‹Nr.›</a:t>
            </a:fld>
            <a:endParaRPr lang="e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07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slide numb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507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2A21D9-2DCD-AEFA-2582-F794C0C19B52}"/>
              </a:ext>
            </a:extLst>
          </p:cNvPr>
          <p:cNvGrpSpPr/>
          <p:nvPr userDrawn="1"/>
        </p:nvGrpSpPr>
        <p:grpSpPr>
          <a:xfrm>
            <a:off x="239698" y="6917128"/>
            <a:ext cx="2245075" cy="238766"/>
            <a:chOff x="239697" y="6917128"/>
            <a:chExt cx="2245075" cy="23876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25B7448-29F7-F773-1295-D659EC7D46B0}"/>
                </a:ext>
              </a:extLst>
            </p:cNvPr>
            <p:cNvSpPr/>
            <p:nvPr userDrawn="1"/>
          </p:nvSpPr>
          <p:spPr>
            <a:xfrm>
              <a:off x="239697" y="6917128"/>
              <a:ext cx="238766" cy="238766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9966CBA-8A68-D637-60A3-5175E02797D4}"/>
                </a:ext>
              </a:extLst>
            </p:cNvPr>
            <p:cNvSpPr/>
            <p:nvPr userDrawn="1"/>
          </p:nvSpPr>
          <p:spPr>
            <a:xfrm>
              <a:off x="440328" y="6917128"/>
              <a:ext cx="238766" cy="238766"/>
            </a:xfrm>
            <a:prstGeom prst="ellipse">
              <a:avLst/>
            </a:prstGeom>
            <a:solidFill>
              <a:srgbClr val="3C3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0FFA5F-17ED-3214-9E19-2406E73ED432}"/>
                </a:ext>
              </a:extLst>
            </p:cNvPr>
            <p:cNvSpPr/>
            <p:nvPr userDrawn="1"/>
          </p:nvSpPr>
          <p:spPr>
            <a:xfrm>
              <a:off x="640959" y="6917128"/>
              <a:ext cx="238766" cy="238766"/>
            </a:xfrm>
            <a:prstGeom prst="ellipse">
              <a:avLst/>
            </a:prstGeom>
            <a:solidFill>
              <a:srgbClr val="E7B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290384C-3854-37C0-8C40-029F8F597C36}"/>
                </a:ext>
              </a:extLst>
            </p:cNvPr>
            <p:cNvSpPr/>
            <p:nvPr userDrawn="1"/>
          </p:nvSpPr>
          <p:spPr>
            <a:xfrm>
              <a:off x="841590" y="6917128"/>
              <a:ext cx="238766" cy="238766"/>
            </a:xfrm>
            <a:prstGeom prst="ellipse">
              <a:avLst/>
            </a:prstGeom>
            <a:solidFill>
              <a:srgbClr val="695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F7481BD-0B84-E130-D17E-7934E0066DBC}"/>
                </a:ext>
              </a:extLst>
            </p:cNvPr>
            <p:cNvSpPr/>
            <p:nvPr userDrawn="1"/>
          </p:nvSpPr>
          <p:spPr>
            <a:xfrm>
              <a:off x="1042221" y="6917128"/>
              <a:ext cx="238766" cy="238766"/>
            </a:xfrm>
            <a:prstGeom prst="ellipse">
              <a:avLst/>
            </a:prstGeom>
            <a:solidFill>
              <a:srgbClr val="2A3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6B389E-3335-9B8D-604A-059688EEE317}"/>
                </a:ext>
              </a:extLst>
            </p:cNvPr>
            <p:cNvSpPr/>
            <p:nvPr userDrawn="1"/>
          </p:nvSpPr>
          <p:spPr>
            <a:xfrm>
              <a:off x="1242852" y="6917128"/>
              <a:ext cx="238766" cy="238766"/>
            </a:xfrm>
            <a:prstGeom prst="ellipse">
              <a:avLst/>
            </a:prstGeom>
            <a:solidFill>
              <a:srgbClr val="BD0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7B0C84-CFE0-C855-837E-7261AB47E4EE}"/>
                </a:ext>
              </a:extLst>
            </p:cNvPr>
            <p:cNvSpPr/>
            <p:nvPr userDrawn="1"/>
          </p:nvSpPr>
          <p:spPr>
            <a:xfrm>
              <a:off x="1443483" y="6917128"/>
              <a:ext cx="238766" cy="238766"/>
            </a:xfrm>
            <a:prstGeom prst="ellipse">
              <a:avLst/>
            </a:prstGeom>
            <a:solidFill>
              <a:srgbClr val="ED78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8E4ACB-B870-08ED-4A71-32EE322645ED}"/>
                </a:ext>
              </a:extLst>
            </p:cNvPr>
            <p:cNvSpPr/>
            <p:nvPr userDrawn="1"/>
          </p:nvSpPr>
          <p:spPr>
            <a:xfrm>
              <a:off x="1644114" y="6917128"/>
              <a:ext cx="238766" cy="238766"/>
            </a:xfrm>
            <a:prstGeom prst="ellipse">
              <a:avLst/>
            </a:prstGeom>
            <a:solidFill>
              <a:srgbClr val="4AC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C77A08-5BF9-3FDE-0B23-3DC24C60FE6C}"/>
                </a:ext>
              </a:extLst>
            </p:cNvPr>
            <p:cNvSpPr/>
            <p:nvPr userDrawn="1"/>
          </p:nvSpPr>
          <p:spPr>
            <a:xfrm>
              <a:off x="1844745" y="6917128"/>
              <a:ext cx="238766" cy="238766"/>
            </a:xfrm>
            <a:prstGeom prst="ellipse">
              <a:avLst/>
            </a:prstGeom>
            <a:solidFill>
              <a:srgbClr val="EEDD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E8DC5C-B11F-23F0-CD09-48CE5B9FD22B}"/>
                </a:ext>
              </a:extLst>
            </p:cNvPr>
            <p:cNvSpPr/>
            <p:nvPr userDrawn="1"/>
          </p:nvSpPr>
          <p:spPr>
            <a:xfrm>
              <a:off x="2045376" y="6917128"/>
              <a:ext cx="238766" cy="238766"/>
            </a:xfrm>
            <a:prstGeom prst="ellipse">
              <a:avLst/>
            </a:prstGeom>
            <a:solidFill>
              <a:srgbClr val="CD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E2ECCA-DF73-FEFA-624E-B2B4E7895C5A}"/>
                </a:ext>
              </a:extLst>
            </p:cNvPr>
            <p:cNvSpPr/>
            <p:nvPr userDrawn="1"/>
          </p:nvSpPr>
          <p:spPr>
            <a:xfrm>
              <a:off x="2246006" y="6917128"/>
              <a:ext cx="238766" cy="238766"/>
            </a:xfrm>
            <a:prstGeom prst="ellipse">
              <a:avLst/>
            </a:prstGeom>
            <a:solidFill>
              <a:srgbClr val="DC5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4F61D9-9074-E55E-8B2F-C4D3B904F138}"/>
              </a:ext>
            </a:extLst>
          </p:cNvPr>
          <p:cNvSpPr txBox="1"/>
          <p:nvPr userDrawn="1"/>
        </p:nvSpPr>
        <p:spPr>
          <a:xfrm>
            <a:off x="359081" y="6519368"/>
            <a:ext cx="10844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>
                <a:solidFill>
                  <a:srgbClr val="BD062D"/>
                </a:solidFill>
                <a:latin typeface="Avenir" pitchFamily="50" charset="0"/>
              </a:rPr>
              <a:t>CONFIDENTIAL</a:t>
            </a:r>
            <a:endParaRPr lang="en-GB" sz="700" b="1">
              <a:solidFill>
                <a:srgbClr val="BD062D"/>
              </a:solidFill>
              <a:latin typeface="Avenir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A47BA-FE4D-62E7-0221-4EBB2041F09A}"/>
              </a:ext>
            </a:extLst>
          </p:cNvPr>
          <p:cNvSpPr txBox="1"/>
          <p:nvPr userDrawn="1"/>
        </p:nvSpPr>
        <p:spPr>
          <a:xfrm>
            <a:off x="359081" y="6683328"/>
            <a:ext cx="15504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GB" sz="700">
                <a:solidFill>
                  <a:schemeClr val="accent3">
                    <a:lumMod val="60000"/>
                    <a:lumOff val="40000"/>
                  </a:schemeClr>
                </a:solidFill>
                <a:latin typeface="Avenir" pitchFamily="50" charset="0"/>
              </a:rPr>
              <a:t>Copyright OX Global 2022</a:t>
            </a:r>
            <a:endParaRPr lang="en-GB" sz="550">
              <a:solidFill>
                <a:schemeClr val="accent3">
                  <a:lumMod val="60000"/>
                  <a:lumOff val="40000"/>
                </a:schemeClr>
              </a:solidFill>
              <a:latin typeface="Aveni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9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AE9AFC2-4C3C-F045-4FD3-2ABC6FD4C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24B11-DB58-9958-2865-B04BCEC2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7" y="785813"/>
            <a:ext cx="11349535" cy="942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600" b="0" i="0">
                <a:latin typeface="Avenir Next" panose="020B0503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D0DD372-4F13-D375-F9BF-AC91B4683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986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1998855-FFB3-67C3-6B3A-CDBDB5813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endParaRPr lang="en-JP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2A21D9-2DCD-AEFA-2582-F794C0C19B52}"/>
              </a:ext>
            </a:extLst>
          </p:cNvPr>
          <p:cNvGrpSpPr/>
          <p:nvPr userDrawn="1"/>
        </p:nvGrpSpPr>
        <p:grpSpPr>
          <a:xfrm>
            <a:off x="239698" y="6917128"/>
            <a:ext cx="2245075" cy="238766"/>
            <a:chOff x="239697" y="6917128"/>
            <a:chExt cx="2245075" cy="23876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25B7448-29F7-F773-1295-D659EC7D46B0}"/>
                </a:ext>
              </a:extLst>
            </p:cNvPr>
            <p:cNvSpPr/>
            <p:nvPr userDrawn="1"/>
          </p:nvSpPr>
          <p:spPr>
            <a:xfrm>
              <a:off x="239697" y="6917128"/>
              <a:ext cx="238766" cy="238766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9966CBA-8A68-D637-60A3-5175E02797D4}"/>
                </a:ext>
              </a:extLst>
            </p:cNvPr>
            <p:cNvSpPr/>
            <p:nvPr userDrawn="1"/>
          </p:nvSpPr>
          <p:spPr>
            <a:xfrm>
              <a:off x="440328" y="6917128"/>
              <a:ext cx="238766" cy="238766"/>
            </a:xfrm>
            <a:prstGeom prst="ellipse">
              <a:avLst/>
            </a:prstGeom>
            <a:solidFill>
              <a:srgbClr val="3C3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0FFA5F-17ED-3214-9E19-2406E73ED432}"/>
                </a:ext>
              </a:extLst>
            </p:cNvPr>
            <p:cNvSpPr/>
            <p:nvPr userDrawn="1"/>
          </p:nvSpPr>
          <p:spPr>
            <a:xfrm>
              <a:off x="640959" y="6917128"/>
              <a:ext cx="238766" cy="238766"/>
            </a:xfrm>
            <a:prstGeom prst="ellipse">
              <a:avLst/>
            </a:prstGeom>
            <a:solidFill>
              <a:srgbClr val="E7B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290384C-3854-37C0-8C40-029F8F597C36}"/>
                </a:ext>
              </a:extLst>
            </p:cNvPr>
            <p:cNvSpPr/>
            <p:nvPr userDrawn="1"/>
          </p:nvSpPr>
          <p:spPr>
            <a:xfrm>
              <a:off x="841590" y="6917128"/>
              <a:ext cx="238766" cy="238766"/>
            </a:xfrm>
            <a:prstGeom prst="ellipse">
              <a:avLst/>
            </a:prstGeom>
            <a:solidFill>
              <a:srgbClr val="695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F7481BD-0B84-E130-D17E-7934E0066DBC}"/>
                </a:ext>
              </a:extLst>
            </p:cNvPr>
            <p:cNvSpPr/>
            <p:nvPr userDrawn="1"/>
          </p:nvSpPr>
          <p:spPr>
            <a:xfrm>
              <a:off x="1042221" y="6917128"/>
              <a:ext cx="238766" cy="238766"/>
            </a:xfrm>
            <a:prstGeom prst="ellipse">
              <a:avLst/>
            </a:prstGeom>
            <a:solidFill>
              <a:srgbClr val="2A3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6B389E-3335-9B8D-604A-059688EEE317}"/>
                </a:ext>
              </a:extLst>
            </p:cNvPr>
            <p:cNvSpPr/>
            <p:nvPr userDrawn="1"/>
          </p:nvSpPr>
          <p:spPr>
            <a:xfrm>
              <a:off x="1242852" y="6917128"/>
              <a:ext cx="238766" cy="238766"/>
            </a:xfrm>
            <a:prstGeom prst="ellipse">
              <a:avLst/>
            </a:prstGeom>
            <a:solidFill>
              <a:srgbClr val="BD0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7B0C84-CFE0-C855-837E-7261AB47E4EE}"/>
                </a:ext>
              </a:extLst>
            </p:cNvPr>
            <p:cNvSpPr/>
            <p:nvPr userDrawn="1"/>
          </p:nvSpPr>
          <p:spPr>
            <a:xfrm>
              <a:off x="1443483" y="6917128"/>
              <a:ext cx="238766" cy="238766"/>
            </a:xfrm>
            <a:prstGeom prst="ellipse">
              <a:avLst/>
            </a:prstGeom>
            <a:solidFill>
              <a:srgbClr val="ED78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8E4ACB-B870-08ED-4A71-32EE322645ED}"/>
                </a:ext>
              </a:extLst>
            </p:cNvPr>
            <p:cNvSpPr/>
            <p:nvPr userDrawn="1"/>
          </p:nvSpPr>
          <p:spPr>
            <a:xfrm>
              <a:off x="1644114" y="6917128"/>
              <a:ext cx="238766" cy="238766"/>
            </a:xfrm>
            <a:prstGeom prst="ellipse">
              <a:avLst/>
            </a:prstGeom>
            <a:solidFill>
              <a:srgbClr val="4AC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C77A08-5BF9-3FDE-0B23-3DC24C60FE6C}"/>
                </a:ext>
              </a:extLst>
            </p:cNvPr>
            <p:cNvSpPr/>
            <p:nvPr userDrawn="1"/>
          </p:nvSpPr>
          <p:spPr>
            <a:xfrm>
              <a:off x="1844745" y="6917128"/>
              <a:ext cx="238766" cy="238766"/>
            </a:xfrm>
            <a:prstGeom prst="ellipse">
              <a:avLst/>
            </a:prstGeom>
            <a:solidFill>
              <a:srgbClr val="EEDD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E8DC5C-B11F-23F0-CD09-48CE5B9FD22B}"/>
                </a:ext>
              </a:extLst>
            </p:cNvPr>
            <p:cNvSpPr/>
            <p:nvPr userDrawn="1"/>
          </p:nvSpPr>
          <p:spPr>
            <a:xfrm>
              <a:off x="2045376" y="6917128"/>
              <a:ext cx="238766" cy="238766"/>
            </a:xfrm>
            <a:prstGeom prst="ellipse">
              <a:avLst/>
            </a:prstGeom>
            <a:solidFill>
              <a:srgbClr val="CD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E2ECCA-DF73-FEFA-624E-B2B4E7895C5A}"/>
                </a:ext>
              </a:extLst>
            </p:cNvPr>
            <p:cNvSpPr/>
            <p:nvPr userDrawn="1"/>
          </p:nvSpPr>
          <p:spPr>
            <a:xfrm>
              <a:off x="2246006" y="6917128"/>
              <a:ext cx="238766" cy="238766"/>
            </a:xfrm>
            <a:prstGeom prst="ellipse">
              <a:avLst/>
            </a:prstGeom>
            <a:solidFill>
              <a:srgbClr val="DC5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4F61D9-9074-E55E-8B2F-C4D3B904F138}"/>
              </a:ext>
            </a:extLst>
          </p:cNvPr>
          <p:cNvSpPr txBox="1"/>
          <p:nvPr userDrawn="1"/>
        </p:nvSpPr>
        <p:spPr>
          <a:xfrm>
            <a:off x="359081" y="6519368"/>
            <a:ext cx="10844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>
                <a:solidFill>
                  <a:srgbClr val="BD062D"/>
                </a:solidFill>
                <a:latin typeface="Avenir" pitchFamily="50" charset="0"/>
              </a:rPr>
              <a:t>CONFIDENTIAL</a:t>
            </a:r>
            <a:endParaRPr lang="en-GB" sz="700" b="1">
              <a:solidFill>
                <a:srgbClr val="BD062D"/>
              </a:solidFill>
              <a:latin typeface="Avenir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A47BA-FE4D-62E7-0221-4EBB2041F09A}"/>
              </a:ext>
            </a:extLst>
          </p:cNvPr>
          <p:cNvSpPr txBox="1"/>
          <p:nvPr userDrawn="1"/>
        </p:nvSpPr>
        <p:spPr>
          <a:xfrm>
            <a:off x="359081" y="6683328"/>
            <a:ext cx="15504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GB" sz="700">
                <a:solidFill>
                  <a:schemeClr val="accent3">
                    <a:lumMod val="60000"/>
                    <a:lumOff val="40000"/>
                  </a:schemeClr>
                </a:solidFill>
                <a:latin typeface="Avenir" pitchFamily="50" charset="0"/>
              </a:rPr>
              <a:t>Copyright OX Global 2022</a:t>
            </a:r>
            <a:endParaRPr lang="en-GB" sz="550">
              <a:solidFill>
                <a:schemeClr val="accent3">
                  <a:lumMod val="60000"/>
                  <a:lumOff val="40000"/>
                </a:schemeClr>
              </a:solidFill>
              <a:latin typeface="Aveni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87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page number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51E37-D2E3-6D09-9345-0AA919F03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0322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F4AE-F2F7-4D07-CEB9-C275550B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FA663-4434-4DE4-336A-8743F873A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35407-FAB0-8F32-D42A-FB94909A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9BD4-4295-47EB-AACA-61C7EC82EFB6}" type="datetimeFigureOut">
              <a:rPr lang="en-BE" smtClean="0"/>
              <a:t>11/11/2024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55A84-CEE5-4ADA-0700-EA15CA33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F73B3-0707-C67B-D023-D4E5A78D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357B-8E55-4C6C-94A7-73A03D42B243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15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BB7794-6BFC-72B6-FE7A-C87E2CBF6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E3E9D-1BBA-1C89-4F8F-749E447F9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10368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682B5-8541-88F2-FD83-40D2D4C83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482E4-91AA-3DC0-B93C-AA74B5A7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7" y="785813"/>
            <a:ext cx="11349535" cy="942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600" b="0" i="0">
                <a:latin typeface="Avenir Next" panose="020B0503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D9D0B52-3F18-D65C-FCB2-FFFD3D7DD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1452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AE9AFC2-4C3C-F045-4FD3-2ABC6FD4C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24B11-DB58-9958-2865-B04BCEC2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7" y="785813"/>
            <a:ext cx="11349535" cy="942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600" b="0" i="0">
                <a:latin typeface="Avenir Next" panose="020B0503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D0DD372-4F13-D375-F9BF-AC91B4683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9041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BB7794-6BFC-72B6-FE7A-C87E2CBF6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E3E9D-1BBA-1C89-4F8F-749E447F9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34834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51E37-D2E3-6D09-9345-0AA919F03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3639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2A21D9-2DCD-AEFA-2582-F794C0C19B52}"/>
              </a:ext>
            </a:extLst>
          </p:cNvPr>
          <p:cNvGrpSpPr/>
          <p:nvPr userDrawn="1"/>
        </p:nvGrpSpPr>
        <p:grpSpPr>
          <a:xfrm>
            <a:off x="239698" y="6917128"/>
            <a:ext cx="2245075" cy="238766"/>
            <a:chOff x="239697" y="6917128"/>
            <a:chExt cx="2245075" cy="23876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25B7448-29F7-F773-1295-D659EC7D46B0}"/>
                </a:ext>
              </a:extLst>
            </p:cNvPr>
            <p:cNvSpPr/>
            <p:nvPr userDrawn="1"/>
          </p:nvSpPr>
          <p:spPr>
            <a:xfrm>
              <a:off x="239697" y="6917128"/>
              <a:ext cx="238766" cy="238766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9966CBA-8A68-D637-60A3-5175E02797D4}"/>
                </a:ext>
              </a:extLst>
            </p:cNvPr>
            <p:cNvSpPr/>
            <p:nvPr userDrawn="1"/>
          </p:nvSpPr>
          <p:spPr>
            <a:xfrm>
              <a:off x="440328" y="6917128"/>
              <a:ext cx="238766" cy="238766"/>
            </a:xfrm>
            <a:prstGeom prst="ellipse">
              <a:avLst/>
            </a:prstGeom>
            <a:solidFill>
              <a:srgbClr val="3C3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0FFA5F-17ED-3214-9E19-2406E73ED432}"/>
                </a:ext>
              </a:extLst>
            </p:cNvPr>
            <p:cNvSpPr/>
            <p:nvPr userDrawn="1"/>
          </p:nvSpPr>
          <p:spPr>
            <a:xfrm>
              <a:off x="640959" y="6917128"/>
              <a:ext cx="238766" cy="238766"/>
            </a:xfrm>
            <a:prstGeom prst="ellipse">
              <a:avLst/>
            </a:prstGeom>
            <a:solidFill>
              <a:srgbClr val="E7B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290384C-3854-37C0-8C40-029F8F597C36}"/>
                </a:ext>
              </a:extLst>
            </p:cNvPr>
            <p:cNvSpPr/>
            <p:nvPr userDrawn="1"/>
          </p:nvSpPr>
          <p:spPr>
            <a:xfrm>
              <a:off x="841590" y="6917128"/>
              <a:ext cx="238766" cy="238766"/>
            </a:xfrm>
            <a:prstGeom prst="ellipse">
              <a:avLst/>
            </a:prstGeom>
            <a:solidFill>
              <a:srgbClr val="695F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F7481BD-0B84-E130-D17E-7934E0066DBC}"/>
                </a:ext>
              </a:extLst>
            </p:cNvPr>
            <p:cNvSpPr/>
            <p:nvPr userDrawn="1"/>
          </p:nvSpPr>
          <p:spPr>
            <a:xfrm>
              <a:off x="1042221" y="6917128"/>
              <a:ext cx="238766" cy="238766"/>
            </a:xfrm>
            <a:prstGeom prst="ellipse">
              <a:avLst/>
            </a:prstGeom>
            <a:solidFill>
              <a:srgbClr val="2A3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6B389E-3335-9B8D-604A-059688EEE317}"/>
                </a:ext>
              </a:extLst>
            </p:cNvPr>
            <p:cNvSpPr/>
            <p:nvPr userDrawn="1"/>
          </p:nvSpPr>
          <p:spPr>
            <a:xfrm>
              <a:off x="1242852" y="6917128"/>
              <a:ext cx="238766" cy="238766"/>
            </a:xfrm>
            <a:prstGeom prst="ellipse">
              <a:avLst/>
            </a:prstGeom>
            <a:solidFill>
              <a:srgbClr val="BD0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D7B0C84-CFE0-C855-837E-7261AB47E4EE}"/>
                </a:ext>
              </a:extLst>
            </p:cNvPr>
            <p:cNvSpPr/>
            <p:nvPr userDrawn="1"/>
          </p:nvSpPr>
          <p:spPr>
            <a:xfrm>
              <a:off x="1443483" y="6917128"/>
              <a:ext cx="238766" cy="238766"/>
            </a:xfrm>
            <a:prstGeom prst="ellipse">
              <a:avLst/>
            </a:prstGeom>
            <a:solidFill>
              <a:srgbClr val="ED78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8E4ACB-B870-08ED-4A71-32EE322645ED}"/>
                </a:ext>
              </a:extLst>
            </p:cNvPr>
            <p:cNvSpPr/>
            <p:nvPr userDrawn="1"/>
          </p:nvSpPr>
          <p:spPr>
            <a:xfrm>
              <a:off x="1644114" y="6917128"/>
              <a:ext cx="238766" cy="238766"/>
            </a:xfrm>
            <a:prstGeom prst="ellipse">
              <a:avLst/>
            </a:prstGeom>
            <a:solidFill>
              <a:srgbClr val="4AC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C77A08-5BF9-3FDE-0B23-3DC24C60FE6C}"/>
                </a:ext>
              </a:extLst>
            </p:cNvPr>
            <p:cNvSpPr/>
            <p:nvPr userDrawn="1"/>
          </p:nvSpPr>
          <p:spPr>
            <a:xfrm>
              <a:off x="1844745" y="6917128"/>
              <a:ext cx="238766" cy="238766"/>
            </a:xfrm>
            <a:prstGeom prst="ellipse">
              <a:avLst/>
            </a:prstGeom>
            <a:solidFill>
              <a:srgbClr val="EEDD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E8DC5C-B11F-23F0-CD09-48CE5B9FD22B}"/>
                </a:ext>
              </a:extLst>
            </p:cNvPr>
            <p:cNvSpPr/>
            <p:nvPr userDrawn="1"/>
          </p:nvSpPr>
          <p:spPr>
            <a:xfrm>
              <a:off x="2045376" y="6917128"/>
              <a:ext cx="238766" cy="238766"/>
            </a:xfrm>
            <a:prstGeom prst="ellipse">
              <a:avLst/>
            </a:prstGeom>
            <a:solidFill>
              <a:srgbClr val="CD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E2ECCA-DF73-FEFA-624E-B2B4E7895C5A}"/>
                </a:ext>
              </a:extLst>
            </p:cNvPr>
            <p:cNvSpPr/>
            <p:nvPr userDrawn="1"/>
          </p:nvSpPr>
          <p:spPr>
            <a:xfrm>
              <a:off x="2246006" y="6917128"/>
              <a:ext cx="238766" cy="238766"/>
            </a:xfrm>
            <a:prstGeom prst="ellipse">
              <a:avLst/>
            </a:prstGeom>
            <a:solidFill>
              <a:srgbClr val="DC5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4F61D9-9074-E55E-8B2F-C4D3B904F138}"/>
              </a:ext>
            </a:extLst>
          </p:cNvPr>
          <p:cNvSpPr txBox="1"/>
          <p:nvPr userDrawn="1"/>
        </p:nvSpPr>
        <p:spPr>
          <a:xfrm>
            <a:off x="359081" y="6519368"/>
            <a:ext cx="10844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>
                <a:solidFill>
                  <a:srgbClr val="BD062D"/>
                </a:solidFill>
                <a:latin typeface="Avenir" pitchFamily="50" charset="0"/>
              </a:rPr>
              <a:t>CONFIDENTIAL</a:t>
            </a:r>
            <a:endParaRPr lang="en-GB" sz="700" b="1">
              <a:solidFill>
                <a:srgbClr val="BD062D"/>
              </a:solidFill>
              <a:latin typeface="Avenir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A47BA-FE4D-62E7-0221-4EBB2041F09A}"/>
              </a:ext>
            </a:extLst>
          </p:cNvPr>
          <p:cNvSpPr txBox="1"/>
          <p:nvPr userDrawn="1"/>
        </p:nvSpPr>
        <p:spPr>
          <a:xfrm>
            <a:off x="359081" y="6683328"/>
            <a:ext cx="15504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GB" sz="700">
                <a:solidFill>
                  <a:schemeClr val="accent3">
                    <a:lumMod val="60000"/>
                    <a:lumOff val="40000"/>
                  </a:schemeClr>
                </a:solidFill>
                <a:latin typeface="Avenir" pitchFamily="50" charset="0"/>
              </a:rPr>
              <a:t>Copyright OX Global 2022</a:t>
            </a:r>
            <a:endParaRPr lang="en-GB" sz="550">
              <a:solidFill>
                <a:schemeClr val="accent3">
                  <a:lumMod val="60000"/>
                  <a:lumOff val="40000"/>
                </a:schemeClr>
              </a:solidFill>
              <a:latin typeface="Avenir" pitchFamily="50" charset="0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A8964BA4-1772-1B64-3B04-FFAE5C5F0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4660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1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3" r:id="rId2"/>
    <p:sldLayoutId id="2147483699" r:id="rId3"/>
    <p:sldLayoutId id="21474837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26818-DBE5-E6E4-368E-35559D0EF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3718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70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26818-DBE5-E6E4-368E-35559D0EF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2882" y="6366829"/>
            <a:ext cx="1524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272626"/>
                </a:solidFill>
                <a:latin typeface="Avenir Book" panose="02000503020000020003" pitchFamily="2" charset="0"/>
              </a:defRPr>
            </a:lvl1pPr>
          </a:lstStyle>
          <a:p>
            <a:fld id="{15D5A20E-0D1C-A547-8134-DD0CA4A81D16}" type="slidenum">
              <a:rPr lang="en-JP" smtClean="0"/>
              <a:pPr/>
              <a:t>‹Nr.›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1905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70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93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350A509-B3FA-4294-8D4E-97B83B0E0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7F9397-2181-AD50-30E8-B9EC620B4594}"/>
              </a:ext>
            </a:extLst>
          </p:cNvPr>
          <p:cNvSpPr txBox="1"/>
          <p:nvPr/>
        </p:nvSpPr>
        <p:spPr>
          <a:xfrm>
            <a:off x="-2" y="9782"/>
            <a:ext cx="12192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>
                <a:solidFill>
                  <a:srgbClr val="E7B522"/>
                </a:solidFill>
                <a:latin typeface="Avenir Heavy" panose="020B0703020203020204" pitchFamily="34" charset="0"/>
                <a:ea typeface="+mn-lt"/>
                <a:cs typeface="+mn-lt"/>
              </a:rPr>
              <a:t>Transport and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739113AE-B43B-F123-444C-A1031B7E15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955" y="5793805"/>
            <a:ext cx="1738297" cy="9703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C1DA3C-6452-09CA-1B8D-200236E41C19}"/>
              </a:ext>
            </a:extLst>
          </p:cNvPr>
          <p:cNvSpPr txBox="1"/>
          <p:nvPr/>
        </p:nvSpPr>
        <p:spPr>
          <a:xfrm>
            <a:off x="0" y="977312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chemeClr val="bg1"/>
                </a:solidFill>
                <a:latin typeface="Avenir Heavy" panose="020B0703020203020204" pitchFamily="34" charset="0"/>
                <a:ea typeface="+mn-lt"/>
                <a:cs typeface="+mn-lt"/>
              </a:rPr>
              <a:t>Climate Change Week</a:t>
            </a:r>
            <a:endParaRPr lang="en-US" sz="5400" b="1">
              <a:solidFill>
                <a:schemeClr val="bg1"/>
              </a:solidFill>
              <a:latin typeface="Avenir Heavy" panose="020B0703020203020204" pitchFamily="34" charset="0"/>
              <a:ea typeface="Calibri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A0D8C3-0889-5A35-6BC7-84419360AA2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55696" y="6012722"/>
            <a:ext cx="8942869" cy="520610"/>
            <a:chOff x="455696" y="6012722"/>
            <a:chExt cx="8942869" cy="520610"/>
          </a:xfrm>
        </p:grpSpPr>
        <p:pic>
          <p:nvPicPr>
            <p:cNvPr id="1028" name="Picture 4" descr="Time Logo PNG Transparent &amp; SVG Vector - Freebie Supply">
              <a:extLst>
                <a:ext uri="{FF2B5EF4-FFF2-40B4-BE49-F238E27FC236}">
                  <a16:creationId xmlns:a16="http://schemas.microsoft.com/office/drawing/2014/main" id="{2D427A92-87A8-13AC-FAB3-84826082C21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96" y="6092492"/>
              <a:ext cx="1273454" cy="40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he New Yorker Digital Subscription">
              <a:extLst>
                <a:ext uri="{FF2B5EF4-FFF2-40B4-BE49-F238E27FC236}">
                  <a16:creationId xmlns:a16="http://schemas.microsoft.com/office/drawing/2014/main" id="{6BDA2B47-4382-FB25-0692-0586CE2621D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420" y="6012722"/>
              <a:ext cx="2056629" cy="47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nn-logo-white —">
              <a:extLst>
                <a:ext uri="{FF2B5EF4-FFF2-40B4-BE49-F238E27FC236}">
                  <a16:creationId xmlns:a16="http://schemas.microsoft.com/office/drawing/2014/main" id="{9556C58F-EDB8-D730-2312-FAF7E71734C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949" y="6120972"/>
              <a:ext cx="848477" cy="412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377F2B8-14D0-4FC8-5CFB-ACAF6EAB47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326" y="6148007"/>
              <a:ext cx="1181126" cy="33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2CF5511-92F6-7319-B307-5EAF65853F6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40184" b="40797"/>
            <a:stretch/>
          </p:blipFill>
          <p:spPr>
            <a:xfrm>
              <a:off x="7127079" y="6101332"/>
              <a:ext cx="2271486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96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2AC5C8EE-8C49-D1F9-42C5-7BD9F067222A}"/>
              </a:ext>
            </a:extLst>
          </p:cNvPr>
          <p:cNvGrpSpPr/>
          <p:nvPr/>
        </p:nvGrpSpPr>
        <p:grpSpPr>
          <a:xfrm>
            <a:off x="7836974" y="798265"/>
            <a:ext cx="4414759" cy="2967180"/>
            <a:chOff x="8496815" y="1556841"/>
            <a:chExt cx="4414759" cy="2967180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6" name="Chart 5">
                  <a:extLst>
                    <a:ext uri="{FF2B5EF4-FFF2-40B4-BE49-F238E27FC236}">
                      <a16:creationId xmlns:a16="http://schemas.microsoft.com/office/drawing/2014/main" id="{BB9A9047-F5C8-B50B-FC31-105619CC588E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509499527"/>
                    </p:ext>
                  </p:extLst>
                </p:nvPr>
              </p:nvGraphicFramePr>
              <p:xfrm>
                <a:off x="8496815" y="1556841"/>
                <a:ext cx="4414759" cy="296718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"/>
                </a:graphicData>
              </a:graphic>
            </p:graphicFrame>
          </mc:Choice>
          <mc:Fallback xmlns="">
            <p:pic>
              <p:nvPicPr>
                <p:cNvPr id="6" name="Chart 5">
                  <a:extLst>
                    <a:ext uri="{FF2B5EF4-FFF2-40B4-BE49-F238E27FC236}">
                      <a16:creationId xmlns:a16="http://schemas.microsoft.com/office/drawing/2014/main" id="{BB9A9047-F5C8-B50B-FC31-105619CC588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36974" y="798265"/>
                  <a:ext cx="4414759" cy="29671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DC3EBD70-0335-4060-0C40-D8072E96C463}"/>
                </a:ext>
              </a:extLst>
            </p:cNvPr>
            <p:cNvSpPr txBox="1"/>
            <p:nvPr/>
          </p:nvSpPr>
          <p:spPr>
            <a:xfrm>
              <a:off x="9890416" y="2745959"/>
              <a:ext cx="15903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>
                  <a:latin typeface="Avenir Black"/>
                </a:rPr>
                <a:t>Cargo</a:t>
              </a:r>
              <a:endParaRPr lang="en-GB">
                <a:latin typeface="Avenir Black"/>
              </a:endParaRPr>
            </a:p>
            <a:p>
              <a:pPr algn="ctr"/>
              <a:r>
                <a:rPr lang="en-US">
                  <a:latin typeface="Avenir Black"/>
                </a:rPr>
                <a:t>mix</a:t>
              </a:r>
              <a:endParaRPr lang="en-GB">
                <a:latin typeface="Avenir Black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C35347-2493-F555-F860-5C035B0A1096}"/>
              </a:ext>
            </a:extLst>
          </p:cNvPr>
          <p:cNvGrpSpPr/>
          <p:nvPr/>
        </p:nvGrpSpPr>
        <p:grpSpPr>
          <a:xfrm>
            <a:off x="523688" y="1226941"/>
            <a:ext cx="5208399" cy="4753957"/>
            <a:chOff x="631271" y="1674816"/>
            <a:chExt cx="5208399" cy="4753957"/>
          </a:xfrm>
        </p:grpSpPr>
        <p:pic>
          <p:nvPicPr>
            <p:cNvPr id="22" name="Picture 21" descr="A map of africa with black text&#10;&#10;Description automatically generated">
              <a:extLst>
                <a:ext uri="{FF2B5EF4-FFF2-40B4-BE49-F238E27FC236}">
                  <a16:creationId xmlns:a16="http://schemas.microsoft.com/office/drawing/2014/main" id="{0CC5FE10-6A13-7B2C-C2F3-D241CA44D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5" t="-115" r="20548" b="115"/>
            <a:stretch/>
          </p:blipFill>
          <p:spPr>
            <a:xfrm>
              <a:off x="631271" y="1674816"/>
              <a:ext cx="5208399" cy="4753957"/>
            </a:xfrm>
            <a:prstGeom prst="roundRect">
              <a:avLst>
                <a:gd name="adj" fmla="val 2999"/>
              </a:avLst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A9ED37-3F74-3CDD-9667-20913C79FB74}"/>
                </a:ext>
              </a:extLst>
            </p:cNvPr>
            <p:cNvSpPr/>
            <p:nvPr/>
          </p:nvSpPr>
          <p:spPr>
            <a:xfrm>
              <a:off x="2179685" y="4554208"/>
              <a:ext cx="151087" cy="151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CB0F4C0-5672-BDF0-5F57-8E9EE1E0E85C}"/>
                </a:ext>
              </a:extLst>
            </p:cNvPr>
            <p:cNvSpPr/>
            <p:nvPr/>
          </p:nvSpPr>
          <p:spPr>
            <a:xfrm>
              <a:off x="1731892" y="3598590"/>
              <a:ext cx="151087" cy="151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56D248A-C903-1636-EE61-640B80336788}"/>
                </a:ext>
              </a:extLst>
            </p:cNvPr>
            <p:cNvSpPr/>
            <p:nvPr/>
          </p:nvSpPr>
          <p:spPr>
            <a:xfrm>
              <a:off x="1481808" y="4493739"/>
              <a:ext cx="151087" cy="151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3F3F4B-E930-9E43-4B5C-97CB87F319B2}"/>
                </a:ext>
              </a:extLst>
            </p:cNvPr>
            <p:cNvSpPr/>
            <p:nvPr/>
          </p:nvSpPr>
          <p:spPr>
            <a:xfrm>
              <a:off x="2255228" y="3173518"/>
              <a:ext cx="151087" cy="151087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FB9D8F-A85E-2A89-BC08-50B594E2A04A}"/>
                </a:ext>
              </a:extLst>
            </p:cNvPr>
            <p:cNvSpPr/>
            <p:nvPr/>
          </p:nvSpPr>
          <p:spPr>
            <a:xfrm>
              <a:off x="3135212" y="3839169"/>
              <a:ext cx="151087" cy="151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4EA2B02-FF36-4635-9BFB-707ADECA9C40}"/>
              </a:ext>
            </a:extLst>
          </p:cNvPr>
          <p:cNvSpPr/>
          <p:nvPr/>
        </p:nvSpPr>
        <p:spPr>
          <a:xfrm>
            <a:off x="966902" y="6147291"/>
            <a:ext cx="151087" cy="1510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E06E5F-0508-6BAA-5006-A555A33BBB87}"/>
              </a:ext>
            </a:extLst>
          </p:cNvPr>
          <p:cNvSpPr txBox="1"/>
          <p:nvPr/>
        </p:nvSpPr>
        <p:spPr>
          <a:xfrm>
            <a:off x="1138778" y="6084334"/>
            <a:ext cx="215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venir Light" panose="020B0402020203020204" pitchFamily="34" charset="0"/>
              </a:rPr>
              <a:t>OX hub locations</a:t>
            </a:r>
            <a:endParaRPr lang="en-GB" sz="1200">
              <a:latin typeface="Avenir Light" panose="020B0402020203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5BECF7-A46C-4C28-35EB-CED567EFE3A9}"/>
              </a:ext>
            </a:extLst>
          </p:cNvPr>
          <p:cNvSpPr/>
          <p:nvPr/>
        </p:nvSpPr>
        <p:spPr>
          <a:xfrm rot="16200000">
            <a:off x="-3269239" y="3267000"/>
            <a:ext cx="6858000" cy="324000"/>
          </a:xfrm>
          <a:prstGeom prst="rect">
            <a:avLst/>
          </a:prstGeom>
          <a:solidFill>
            <a:srgbClr val="F5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/>
              <a:t>OX Model</a:t>
            </a:r>
          </a:p>
        </p:txBody>
      </p:sp>
      <p:sp>
        <p:nvSpPr>
          <p:cNvPr id="34" name="Title 15">
            <a:extLst>
              <a:ext uri="{FF2B5EF4-FFF2-40B4-BE49-F238E27FC236}">
                <a16:creationId xmlns:a16="http://schemas.microsoft.com/office/drawing/2014/main" id="{F02BDA0C-D18B-0017-58EB-CDFA2DC24DF1}"/>
              </a:ext>
            </a:extLst>
          </p:cNvPr>
          <p:cNvSpPr txBox="1">
            <a:spLocks/>
          </p:cNvSpPr>
          <p:nvPr/>
        </p:nvSpPr>
        <p:spPr>
          <a:xfrm>
            <a:off x="498045" y="241525"/>
            <a:ext cx="10676357" cy="760340"/>
          </a:xfrm>
          <a:prstGeom prst="rect">
            <a:avLst/>
          </a:prstGeom>
        </p:spPr>
        <p:txBody>
          <a:bodyPr vert="horz" lIns="51435" tIns="25718" rIns="51435" bIns="25718" rtlCol="0" anchor="t">
            <a:normAutofit fontScale="97500"/>
          </a:bodyPr>
          <a:lstStyle>
            <a:lvl1pPr algn="l" defTabSz="16255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2" b="0" i="0" kern="1200">
                <a:solidFill>
                  <a:schemeClr val="tx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2500">
                <a:latin typeface="Avenir Black"/>
              </a:rPr>
              <a:t>Since starting OX Rwanda Ltd. in 2021,</a:t>
            </a:r>
          </a:p>
          <a:p>
            <a:r>
              <a:rPr lang="en-US" sz="2500">
                <a:latin typeface="Avenir Black"/>
              </a:rPr>
              <a:t>OX has proven demand and secured product-market fit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5133D8-6E73-4694-4852-A7060BC89111}"/>
              </a:ext>
            </a:extLst>
          </p:cNvPr>
          <p:cNvCxnSpPr>
            <a:cxnSpLocks/>
          </p:cNvCxnSpPr>
          <p:nvPr/>
        </p:nvCxnSpPr>
        <p:spPr>
          <a:xfrm>
            <a:off x="424240" y="241525"/>
            <a:ext cx="0" cy="651511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TextBox 15">
            <a:extLst>
              <a:ext uri="{FF2B5EF4-FFF2-40B4-BE49-F238E27FC236}">
                <a16:creationId xmlns:a16="http://schemas.microsoft.com/office/drawing/2014/main" id="{E52D57BD-FC1D-231A-47FD-CF6C3D0ED09E}"/>
              </a:ext>
            </a:extLst>
          </p:cNvPr>
          <p:cNvSpPr txBox="1"/>
          <p:nvPr/>
        </p:nvSpPr>
        <p:spPr>
          <a:xfrm>
            <a:off x="6273518" y="1146599"/>
            <a:ext cx="134318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venir Black" panose="02000503020000020003" pitchFamily="2" charset="0"/>
              </a:rPr>
              <a:t>4</a:t>
            </a:r>
            <a:r>
              <a:rPr lang="en-US" sz="2400">
                <a:latin typeface="Avenir Light" panose="020B0402020203020204" pitchFamily="34" charset="77"/>
              </a:rPr>
              <a:t> </a:t>
            </a:r>
            <a:br>
              <a:rPr lang="en-US" sz="2400">
                <a:latin typeface="Avenir Light" panose="020B0402020203020204" pitchFamily="34" charset="77"/>
              </a:rPr>
            </a:br>
            <a:r>
              <a:rPr lang="en-US" sz="1600">
                <a:latin typeface="Avenir Light" panose="020B0402020203020204" pitchFamily="34" charset="77"/>
              </a:rPr>
              <a:t>OX hubs</a:t>
            </a:r>
            <a:endParaRPr lang="en-US" sz="2400">
              <a:latin typeface="Avenir Light" panose="020B0402020203020204" pitchFamily="34" charset="77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501A16C6-C5BA-28B6-63B1-1B70F493DD9D}"/>
              </a:ext>
            </a:extLst>
          </p:cNvPr>
          <p:cNvSpPr txBox="1"/>
          <p:nvPr/>
        </p:nvSpPr>
        <p:spPr>
          <a:xfrm>
            <a:off x="8385131" y="3870414"/>
            <a:ext cx="179920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venir Black" panose="02000503020000020003" pitchFamily="2" charset="0"/>
              </a:rPr>
              <a:t>34,500+</a:t>
            </a:r>
            <a:br>
              <a:rPr lang="en-US" sz="2400" b="1">
                <a:latin typeface="Avenir Black" panose="02000503020000020003" pitchFamily="2" charset="0"/>
              </a:rPr>
            </a:br>
            <a:r>
              <a:rPr lang="en-US" sz="1600">
                <a:latin typeface="Avenir Light" panose="020B0402020203020204" pitchFamily="34" charset="77"/>
              </a:rPr>
              <a:t>loads delivered</a:t>
            </a:r>
            <a:endParaRPr lang="en-US">
              <a:latin typeface="Avenir Light" panose="020B0402020203020204" pitchFamily="34" charset="77"/>
            </a:endParaRP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A81C085A-B1D9-797E-DE9D-9AA129229B55}"/>
              </a:ext>
            </a:extLst>
          </p:cNvPr>
          <p:cNvSpPr txBox="1"/>
          <p:nvPr/>
        </p:nvSpPr>
        <p:spPr>
          <a:xfrm>
            <a:off x="5988330" y="4245585"/>
            <a:ext cx="191356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venir Black"/>
              </a:rPr>
              <a:t>EUR 750K </a:t>
            </a:r>
            <a:br>
              <a:rPr lang="en-US" sz="2000" b="1">
                <a:latin typeface="Avenir Black" panose="02000503020000020003" pitchFamily="2" charset="0"/>
              </a:rPr>
            </a:br>
            <a:r>
              <a:rPr lang="en-US" sz="1600">
                <a:latin typeface="Avenir Light"/>
              </a:rPr>
              <a:t>Revenue</a:t>
            </a:r>
          </a:p>
          <a:p>
            <a:pPr algn="ctr"/>
            <a:r>
              <a:rPr lang="en-US" sz="1600">
                <a:latin typeface="Avenir Light"/>
              </a:rPr>
              <a:t>(9M 2024)</a:t>
            </a:r>
            <a:endParaRPr lang="en-US">
              <a:latin typeface="Avenir Light"/>
            </a:endParaRP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892CB9A0-E36C-7363-AAFB-829CDD6DB0C4}"/>
              </a:ext>
            </a:extLst>
          </p:cNvPr>
          <p:cNvSpPr txBox="1"/>
          <p:nvPr/>
        </p:nvSpPr>
        <p:spPr>
          <a:xfrm>
            <a:off x="5933443" y="3137536"/>
            <a:ext cx="203433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venir Black"/>
              </a:rPr>
              <a:t>80%</a:t>
            </a:r>
            <a:r>
              <a:rPr lang="en-US" sz="2000" b="1">
                <a:latin typeface="Avenir Light"/>
              </a:rPr>
              <a:t> </a:t>
            </a:r>
            <a:br>
              <a:rPr lang="en-US" sz="2000" b="1">
                <a:latin typeface="Avenir Light"/>
              </a:rPr>
            </a:br>
            <a:r>
              <a:rPr lang="en-US" sz="1600">
                <a:latin typeface="Avenir Light"/>
              </a:rPr>
              <a:t>customers</a:t>
            </a:r>
            <a:br>
              <a:rPr lang="en-US" sz="1600">
                <a:latin typeface="Avenir Light"/>
              </a:rPr>
            </a:br>
            <a:r>
              <a:rPr lang="en-US" sz="1600">
                <a:latin typeface="Avenir Light"/>
              </a:rPr>
              <a:t>repeat 2x /mo.</a:t>
            </a: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958ACE0C-0B82-88DD-16DD-7254BAB8990B}"/>
              </a:ext>
            </a:extLst>
          </p:cNvPr>
          <p:cNvSpPr txBox="1"/>
          <p:nvPr/>
        </p:nvSpPr>
        <p:spPr>
          <a:xfrm>
            <a:off x="8886097" y="5754131"/>
            <a:ext cx="2034331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latin typeface="Avenir Black"/>
              </a:rPr>
              <a:t>100,000+</a:t>
            </a:r>
            <a:r>
              <a:rPr lang="en-US" sz="2000" b="1">
                <a:latin typeface="Avenir Light"/>
              </a:rPr>
              <a:t> </a:t>
            </a:r>
            <a:br>
              <a:rPr lang="en-US" sz="2000" b="1">
                <a:latin typeface="Avenir Light"/>
              </a:rPr>
            </a:br>
            <a:r>
              <a:rPr lang="en-US" sz="1400">
                <a:latin typeface="Avenir Light"/>
              </a:rPr>
              <a:t>EV KMs driven </a:t>
            </a:r>
            <a:endParaRPr lang="en-US" sz="1600">
              <a:latin typeface="Avenir Light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21ABDE7-863E-6F62-895F-AFE8EE6BC272}"/>
              </a:ext>
            </a:extLst>
          </p:cNvPr>
          <p:cNvCxnSpPr>
            <a:cxnSpLocks/>
            <a:stCxn id="27" idx="5"/>
            <a:endCxn id="28" idx="1"/>
          </p:cNvCxnSpPr>
          <p:nvPr/>
        </p:nvCxnSpPr>
        <p:spPr>
          <a:xfrm>
            <a:off x="2276606" y="2854604"/>
            <a:ext cx="773149" cy="5588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F46A56-A85F-D1AF-1246-50AA4627B088}"/>
              </a:ext>
            </a:extLst>
          </p:cNvPr>
          <p:cNvCxnSpPr>
            <a:cxnSpLocks/>
            <a:stCxn id="23" idx="7"/>
            <a:endCxn id="28" idx="3"/>
          </p:cNvCxnSpPr>
          <p:nvPr/>
        </p:nvCxnSpPr>
        <p:spPr>
          <a:xfrm flipV="1">
            <a:off x="2201063" y="3520255"/>
            <a:ext cx="848692" cy="6082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D04956A-1F3F-43EA-23F7-5CF97822B463}"/>
              </a:ext>
            </a:extLst>
          </p:cNvPr>
          <p:cNvCxnSpPr>
            <a:cxnSpLocks/>
            <a:stCxn id="26" idx="6"/>
            <a:endCxn id="23" idx="1"/>
          </p:cNvCxnSpPr>
          <p:nvPr/>
        </p:nvCxnSpPr>
        <p:spPr>
          <a:xfrm>
            <a:off x="1525312" y="4121408"/>
            <a:ext cx="568916" cy="70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D73F3C8-CD67-5203-D0EF-12B3990BF479}"/>
              </a:ext>
            </a:extLst>
          </p:cNvPr>
          <p:cNvCxnSpPr>
            <a:cxnSpLocks/>
            <a:stCxn id="25" idx="4"/>
            <a:endCxn id="26" idx="0"/>
          </p:cNvCxnSpPr>
          <p:nvPr/>
        </p:nvCxnSpPr>
        <p:spPr>
          <a:xfrm flipH="1">
            <a:off x="1449769" y="3301802"/>
            <a:ext cx="250084" cy="7440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F51A439-B475-5C5C-69AF-F69FBA67CAED}"/>
              </a:ext>
            </a:extLst>
          </p:cNvPr>
          <p:cNvCxnSpPr>
            <a:cxnSpLocks/>
            <a:stCxn id="27" idx="3"/>
            <a:endCxn id="25" idx="6"/>
          </p:cNvCxnSpPr>
          <p:nvPr/>
        </p:nvCxnSpPr>
        <p:spPr>
          <a:xfrm flipH="1">
            <a:off x="1775396" y="2854604"/>
            <a:ext cx="394375" cy="3716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EEF23CA-6AFA-FFF9-9F4A-51522393ACCB}"/>
              </a:ext>
            </a:extLst>
          </p:cNvPr>
          <p:cNvCxnSpPr>
            <a:cxnSpLocks/>
            <a:stCxn id="28" idx="2"/>
            <a:endCxn id="25" idx="5"/>
          </p:cNvCxnSpPr>
          <p:nvPr/>
        </p:nvCxnSpPr>
        <p:spPr>
          <a:xfrm flipH="1" flipV="1">
            <a:off x="1753270" y="3279676"/>
            <a:ext cx="1274359" cy="1871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4CDF31F-69E6-5B75-23AF-14D01B407A53}"/>
              </a:ext>
            </a:extLst>
          </p:cNvPr>
          <p:cNvCxnSpPr>
            <a:cxnSpLocks/>
            <a:stCxn id="23" idx="0"/>
            <a:endCxn id="25" idx="5"/>
          </p:cNvCxnSpPr>
          <p:nvPr/>
        </p:nvCxnSpPr>
        <p:spPr>
          <a:xfrm flipH="1" flipV="1">
            <a:off x="1753270" y="3279676"/>
            <a:ext cx="394376" cy="8266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44D7521-5D74-3A20-FAD5-DAB8EDDEE913}"/>
              </a:ext>
            </a:extLst>
          </p:cNvPr>
          <p:cNvCxnSpPr>
            <a:cxnSpLocks/>
            <a:stCxn id="28" idx="2"/>
            <a:endCxn id="26" idx="7"/>
          </p:cNvCxnSpPr>
          <p:nvPr/>
        </p:nvCxnSpPr>
        <p:spPr>
          <a:xfrm flipH="1">
            <a:off x="1503186" y="3466838"/>
            <a:ext cx="1524443" cy="6011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E125C2-EC28-7A7A-5F7B-C5F75B121CBE}"/>
              </a:ext>
            </a:extLst>
          </p:cNvPr>
          <p:cNvCxnSpPr>
            <a:cxnSpLocks/>
            <a:stCxn id="27" idx="4"/>
            <a:endCxn id="23" idx="4"/>
          </p:cNvCxnSpPr>
          <p:nvPr/>
        </p:nvCxnSpPr>
        <p:spPr>
          <a:xfrm flipH="1">
            <a:off x="2147646" y="2876730"/>
            <a:ext cx="75543" cy="13806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192EB16-87D8-060F-394B-EF1AB9B386AF}"/>
              </a:ext>
            </a:extLst>
          </p:cNvPr>
          <p:cNvCxnSpPr>
            <a:cxnSpLocks/>
            <a:stCxn id="27" idx="4"/>
            <a:endCxn id="26" idx="7"/>
          </p:cNvCxnSpPr>
          <p:nvPr/>
        </p:nvCxnSpPr>
        <p:spPr>
          <a:xfrm flipH="1">
            <a:off x="1503186" y="2876730"/>
            <a:ext cx="720003" cy="11912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B6B58A05-C935-2218-C5A1-885C15925721}"/>
              </a:ext>
            </a:extLst>
          </p:cNvPr>
          <p:cNvSpPr/>
          <p:nvPr/>
        </p:nvSpPr>
        <p:spPr>
          <a:xfrm>
            <a:off x="2572087" y="6147177"/>
            <a:ext cx="151087" cy="15108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CC563E-23AC-FA1B-FCA0-C7C82DACF917}"/>
              </a:ext>
            </a:extLst>
          </p:cNvPr>
          <p:cNvSpPr txBox="1"/>
          <p:nvPr/>
        </p:nvSpPr>
        <p:spPr>
          <a:xfrm>
            <a:off x="2743963" y="6084220"/>
            <a:ext cx="215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venir Light" panose="020B0402020203020204" pitchFamily="34" charset="0"/>
              </a:rPr>
              <a:t>Opening soon</a:t>
            </a:r>
            <a:endParaRPr lang="en-GB" sz="1200">
              <a:latin typeface="Avenir Light" panose="020B0402020203020204" pitchFamily="34" charset="0"/>
            </a:endParaRPr>
          </a:p>
        </p:txBody>
      </p:sp>
      <p:sp>
        <p:nvSpPr>
          <p:cNvPr id="61" name="TextBox 15">
            <a:extLst>
              <a:ext uri="{FF2B5EF4-FFF2-40B4-BE49-F238E27FC236}">
                <a16:creationId xmlns:a16="http://schemas.microsoft.com/office/drawing/2014/main" id="{91077195-AC91-9555-D126-DE217D14CADB}"/>
              </a:ext>
            </a:extLst>
          </p:cNvPr>
          <p:cNvSpPr txBox="1"/>
          <p:nvPr/>
        </p:nvSpPr>
        <p:spPr>
          <a:xfrm>
            <a:off x="8859184" y="5039892"/>
            <a:ext cx="2034331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latin typeface="Avenir Black"/>
              </a:rPr>
              <a:t>38+</a:t>
            </a:r>
            <a:r>
              <a:rPr lang="en-US" sz="2000" b="1">
                <a:latin typeface="Avenir Light"/>
              </a:rPr>
              <a:t> </a:t>
            </a:r>
            <a:br>
              <a:rPr lang="en-US" sz="2000" b="1">
                <a:latin typeface="Avenir Light"/>
              </a:rPr>
            </a:br>
            <a:r>
              <a:rPr lang="en-US" sz="1400">
                <a:latin typeface="Avenir Light"/>
              </a:rPr>
              <a:t>MWh used</a:t>
            </a:r>
            <a:endParaRPr lang="en-US" sz="1600">
              <a:latin typeface="Avenir Light"/>
            </a:endParaRPr>
          </a:p>
        </p:txBody>
      </p:sp>
      <p:sp>
        <p:nvSpPr>
          <p:cNvPr id="63" name="TextBox 15">
            <a:extLst>
              <a:ext uri="{FF2B5EF4-FFF2-40B4-BE49-F238E27FC236}">
                <a16:creationId xmlns:a16="http://schemas.microsoft.com/office/drawing/2014/main" id="{FA095F79-6EDA-33D2-42E1-AB2309D4F4A1}"/>
              </a:ext>
            </a:extLst>
          </p:cNvPr>
          <p:cNvSpPr txBox="1"/>
          <p:nvPr/>
        </p:nvSpPr>
        <p:spPr>
          <a:xfrm>
            <a:off x="6273518" y="5347668"/>
            <a:ext cx="1343188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venir Black" panose="02000503020000020003" pitchFamily="2" charset="0"/>
              </a:rPr>
              <a:t>20</a:t>
            </a:r>
            <a:r>
              <a:rPr lang="en-US" sz="2400">
                <a:latin typeface="Avenir Light" panose="020B0402020203020204" pitchFamily="34" charset="77"/>
              </a:rPr>
              <a:t> </a:t>
            </a:r>
            <a:br>
              <a:rPr lang="en-US" sz="2400">
                <a:latin typeface="Avenir Light" panose="020B0402020203020204" pitchFamily="34" charset="77"/>
              </a:rPr>
            </a:br>
            <a:r>
              <a:rPr lang="en-US" sz="1600" b="1">
                <a:latin typeface="Avenir Light" panose="020B0402020203020204" pitchFamily="34" charset="77"/>
              </a:rPr>
              <a:t>Pilot</a:t>
            </a:r>
            <a:r>
              <a:rPr lang="en-US" sz="1600">
                <a:latin typeface="Avenir Light" panose="020B0402020203020204" pitchFamily="34" charset="77"/>
              </a:rPr>
              <a:t> Diesels</a:t>
            </a:r>
          </a:p>
          <a:p>
            <a:pPr algn="ctr"/>
            <a:r>
              <a:rPr lang="en-US" sz="1600" i="1">
                <a:latin typeface="Avenir Light" panose="020B0402020203020204" pitchFamily="34" charset="77"/>
              </a:rPr>
              <a:t>include 6 12T long-haul trucks</a:t>
            </a:r>
            <a:endParaRPr lang="en-US" sz="2400" i="1">
              <a:latin typeface="Avenir Light" panose="020B0402020203020204" pitchFamily="34" charset="77"/>
            </a:endParaRPr>
          </a:p>
        </p:txBody>
      </p:sp>
      <p:sp>
        <p:nvSpPr>
          <p:cNvPr id="64" name="TextBox 15">
            <a:extLst>
              <a:ext uri="{FF2B5EF4-FFF2-40B4-BE49-F238E27FC236}">
                <a16:creationId xmlns:a16="http://schemas.microsoft.com/office/drawing/2014/main" id="{EE69FE4B-B5AE-648A-F4D4-B45241C5466D}"/>
              </a:ext>
            </a:extLst>
          </p:cNvPr>
          <p:cNvSpPr txBox="1"/>
          <p:nvPr/>
        </p:nvSpPr>
        <p:spPr>
          <a:xfrm>
            <a:off x="8000960" y="5353634"/>
            <a:ext cx="134318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venir Black" panose="02000503020000020003" pitchFamily="2" charset="0"/>
              </a:rPr>
              <a:t>5+</a:t>
            </a:r>
            <a:r>
              <a:rPr lang="en-US" sz="2400">
                <a:latin typeface="Avenir Light" panose="020B0402020203020204" pitchFamily="34" charset="77"/>
              </a:rPr>
              <a:t> </a:t>
            </a:r>
            <a:br>
              <a:rPr lang="en-US" sz="2400">
                <a:latin typeface="Avenir Light" panose="020B0402020203020204" pitchFamily="34" charset="77"/>
              </a:rPr>
            </a:br>
            <a:r>
              <a:rPr lang="en-US" sz="1600">
                <a:latin typeface="Avenir Light" panose="020B0402020203020204" pitchFamily="34" charset="77"/>
              </a:rPr>
              <a:t>EVs</a:t>
            </a:r>
            <a:endParaRPr lang="en-US" sz="2400">
              <a:latin typeface="Avenir Light" panose="020B0402020203020204" pitchFamily="34" charset="77"/>
            </a:endParaRPr>
          </a:p>
        </p:txBody>
      </p:sp>
      <p:sp>
        <p:nvSpPr>
          <p:cNvPr id="65" name="TextBox 15">
            <a:extLst>
              <a:ext uri="{FF2B5EF4-FFF2-40B4-BE49-F238E27FC236}">
                <a16:creationId xmlns:a16="http://schemas.microsoft.com/office/drawing/2014/main" id="{209EAB1E-4A9E-3C33-ABA3-AD3CDE848B78}"/>
              </a:ext>
            </a:extLst>
          </p:cNvPr>
          <p:cNvSpPr txBox="1"/>
          <p:nvPr/>
        </p:nvSpPr>
        <p:spPr>
          <a:xfrm>
            <a:off x="10203463" y="3867559"/>
            <a:ext cx="134318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venir Black" panose="02000503020000020003" pitchFamily="2" charset="0"/>
              </a:rPr>
              <a:t>2,000+</a:t>
            </a:r>
            <a:br>
              <a:rPr lang="en-US" sz="2400">
                <a:latin typeface="Avenir Light" panose="020B0402020203020204" pitchFamily="34" charset="77"/>
              </a:rPr>
            </a:br>
            <a:r>
              <a:rPr lang="en-US" sz="1600" err="1">
                <a:latin typeface="Avenir Light" panose="020B0402020203020204" pitchFamily="34" charset="77"/>
              </a:rPr>
              <a:t>tonnes</a:t>
            </a:r>
            <a:r>
              <a:rPr lang="en-US" sz="1600">
                <a:latin typeface="Avenir Light" panose="020B0402020203020204" pitchFamily="34" charset="77"/>
              </a:rPr>
              <a:t>/mo.</a:t>
            </a:r>
            <a:endParaRPr lang="en-US" sz="2400">
              <a:latin typeface="Avenir Light" panose="020B0402020203020204" pitchFamily="34" charset="77"/>
            </a:endParaRPr>
          </a:p>
        </p:txBody>
      </p:sp>
      <p:sp>
        <p:nvSpPr>
          <p:cNvPr id="66" name="TextBox 15">
            <a:extLst>
              <a:ext uri="{FF2B5EF4-FFF2-40B4-BE49-F238E27FC236}">
                <a16:creationId xmlns:a16="http://schemas.microsoft.com/office/drawing/2014/main" id="{FAC70F6D-F724-0AAC-4794-9B5B43E342F9}"/>
              </a:ext>
            </a:extLst>
          </p:cNvPr>
          <p:cNvSpPr txBox="1"/>
          <p:nvPr/>
        </p:nvSpPr>
        <p:spPr>
          <a:xfrm>
            <a:off x="5966630" y="2029487"/>
            <a:ext cx="203433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Avenir Black" panose="02000503020000020003" pitchFamily="2" charset="0"/>
              </a:rPr>
              <a:t>5,600+</a:t>
            </a:r>
            <a:br>
              <a:rPr lang="en-US" sz="2400" b="1">
                <a:latin typeface="Avenir Black" panose="02000503020000020003" pitchFamily="2" charset="0"/>
              </a:rPr>
            </a:br>
            <a:r>
              <a:rPr lang="en-US" sz="1600">
                <a:latin typeface="Avenir Light" panose="020B0402020203020204" pitchFamily="34" charset="77"/>
              </a:rPr>
              <a:t>customers (80% smallholder farmers)</a:t>
            </a:r>
            <a:endParaRPr lang="en-US">
              <a:latin typeface="Avenir Light" panose="020B0402020203020204" pitchFamily="34" charset="77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124403F-E873-5FD9-2D8E-8018C9328EE9}"/>
              </a:ext>
            </a:extLst>
          </p:cNvPr>
          <p:cNvSpPr/>
          <p:nvPr/>
        </p:nvSpPr>
        <p:spPr>
          <a:xfrm>
            <a:off x="8062957" y="4982198"/>
            <a:ext cx="2756019" cy="14271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84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picture containing text, night sky  Description automatically generated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" b="-5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3" name="Group 3"/>
          <p:cNvGrpSpPr/>
          <p:nvPr/>
        </p:nvGrpSpPr>
        <p:grpSpPr>
          <a:xfrm>
            <a:off x="5740948" y="2785788"/>
            <a:ext cx="849089" cy="790701"/>
            <a:chOff x="0" y="0"/>
            <a:chExt cx="1698178" cy="1581402"/>
          </a:xfrm>
        </p:grpSpPr>
        <p:sp>
          <p:nvSpPr>
            <p:cNvPr id="4" name="Freeform 4"/>
            <p:cNvSpPr/>
            <p:nvPr/>
          </p:nvSpPr>
          <p:spPr>
            <a:xfrm>
              <a:off x="234442" y="218948"/>
              <a:ext cx="1229233" cy="1143508"/>
            </a:xfrm>
            <a:custGeom>
              <a:avLst/>
              <a:gdLst/>
              <a:ahLst/>
              <a:cxnLst/>
              <a:rect l="l" t="t" r="r" b="b"/>
              <a:pathLst>
                <a:path w="1229233" h="1143508">
                  <a:moveTo>
                    <a:pt x="0" y="388747"/>
                  </a:moveTo>
                  <a:lnTo>
                    <a:pt x="431419" y="388747"/>
                  </a:lnTo>
                  <a:lnTo>
                    <a:pt x="431419" y="0"/>
                  </a:lnTo>
                  <a:lnTo>
                    <a:pt x="797814" y="0"/>
                  </a:lnTo>
                  <a:lnTo>
                    <a:pt x="797814" y="388747"/>
                  </a:lnTo>
                  <a:lnTo>
                    <a:pt x="1229233" y="388747"/>
                  </a:lnTo>
                  <a:lnTo>
                    <a:pt x="1229233" y="754761"/>
                  </a:lnTo>
                  <a:lnTo>
                    <a:pt x="797814" y="754761"/>
                  </a:lnTo>
                  <a:lnTo>
                    <a:pt x="797814" y="1143508"/>
                  </a:lnTo>
                  <a:lnTo>
                    <a:pt x="431419" y="1143508"/>
                  </a:lnTo>
                  <a:lnTo>
                    <a:pt x="431419" y="754761"/>
                  </a:lnTo>
                  <a:lnTo>
                    <a:pt x="0" y="754761"/>
                  </a:lnTo>
                  <a:close/>
                </a:path>
              </a:pathLst>
            </a:custGeom>
            <a:solidFill>
              <a:srgbClr val="E7B522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1742" y="206248"/>
              <a:ext cx="1254633" cy="1168908"/>
            </a:xfrm>
            <a:custGeom>
              <a:avLst/>
              <a:gdLst/>
              <a:ahLst/>
              <a:cxnLst/>
              <a:rect l="l" t="t" r="r" b="b"/>
              <a:pathLst>
                <a:path w="1254633" h="1168908">
                  <a:moveTo>
                    <a:pt x="12700" y="388747"/>
                  </a:moveTo>
                  <a:lnTo>
                    <a:pt x="444119" y="388747"/>
                  </a:lnTo>
                  <a:lnTo>
                    <a:pt x="444119" y="401447"/>
                  </a:lnTo>
                  <a:lnTo>
                    <a:pt x="431419" y="401447"/>
                  </a:lnTo>
                  <a:lnTo>
                    <a:pt x="431419" y="12700"/>
                  </a:lnTo>
                  <a:cubicBezTo>
                    <a:pt x="431419" y="5715"/>
                    <a:pt x="437134" y="0"/>
                    <a:pt x="444119" y="0"/>
                  </a:cubicBezTo>
                  <a:lnTo>
                    <a:pt x="810514" y="0"/>
                  </a:lnTo>
                  <a:cubicBezTo>
                    <a:pt x="817499" y="0"/>
                    <a:pt x="823214" y="5715"/>
                    <a:pt x="823214" y="12700"/>
                  </a:cubicBezTo>
                  <a:lnTo>
                    <a:pt x="823214" y="401447"/>
                  </a:lnTo>
                  <a:lnTo>
                    <a:pt x="810514" y="401447"/>
                  </a:lnTo>
                  <a:lnTo>
                    <a:pt x="810514" y="388747"/>
                  </a:lnTo>
                  <a:lnTo>
                    <a:pt x="1241933" y="388747"/>
                  </a:lnTo>
                  <a:cubicBezTo>
                    <a:pt x="1248918" y="388747"/>
                    <a:pt x="1254633" y="394462"/>
                    <a:pt x="1254633" y="401447"/>
                  </a:cubicBezTo>
                  <a:lnTo>
                    <a:pt x="1254633" y="767461"/>
                  </a:lnTo>
                  <a:cubicBezTo>
                    <a:pt x="1254633" y="774446"/>
                    <a:pt x="1248918" y="780161"/>
                    <a:pt x="1241933" y="780161"/>
                  </a:cubicBezTo>
                  <a:lnTo>
                    <a:pt x="810514" y="780161"/>
                  </a:lnTo>
                  <a:lnTo>
                    <a:pt x="810514" y="767461"/>
                  </a:lnTo>
                  <a:lnTo>
                    <a:pt x="823214" y="767461"/>
                  </a:lnTo>
                  <a:lnTo>
                    <a:pt x="823214" y="1156208"/>
                  </a:lnTo>
                  <a:cubicBezTo>
                    <a:pt x="823214" y="1163193"/>
                    <a:pt x="817499" y="1168908"/>
                    <a:pt x="810514" y="1168908"/>
                  </a:cubicBezTo>
                  <a:lnTo>
                    <a:pt x="444119" y="1168908"/>
                  </a:lnTo>
                  <a:cubicBezTo>
                    <a:pt x="437134" y="1168908"/>
                    <a:pt x="431419" y="1163193"/>
                    <a:pt x="431419" y="1156208"/>
                  </a:cubicBezTo>
                  <a:lnTo>
                    <a:pt x="431419" y="767461"/>
                  </a:lnTo>
                  <a:lnTo>
                    <a:pt x="444119" y="767461"/>
                  </a:lnTo>
                  <a:lnTo>
                    <a:pt x="444119" y="780161"/>
                  </a:lnTo>
                  <a:lnTo>
                    <a:pt x="12700" y="780161"/>
                  </a:lnTo>
                  <a:cubicBezTo>
                    <a:pt x="5715" y="780161"/>
                    <a:pt x="0" y="774446"/>
                    <a:pt x="0" y="767461"/>
                  </a:cubicBezTo>
                  <a:lnTo>
                    <a:pt x="0" y="401447"/>
                  </a:lnTo>
                  <a:cubicBezTo>
                    <a:pt x="0" y="394462"/>
                    <a:pt x="5715" y="388747"/>
                    <a:pt x="12700" y="388747"/>
                  </a:cubicBezTo>
                  <a:moveTo>
                    <a:pt x="12700" y="414147"/>
                  </a:moveTo>
                  <a:lnTo>
                    <a:pt x="12700" y="401447"/>
                  </a:lnTo>
                  <a:lnTo>
                    <a:pt x="25400" y="401447"/>
                  </a:lnTo>
                  <a:lnTo>
                    <a:pt x="25400" y="767461"/>
                  </a:lnTo>
                  <a:lnTo>
                    <a:pt x="12700" y="767461"/>
                  </a:lnTo>
                  <a:lnTo>
                    <a:pt x="12700" y="754761"/>
                  </a:lnTo>
                  <a:lnTo>
                    <a:pt x="444119" y="754761"/>
                  </a:lnTo>
                  <a:cubicBezTo>
                    <a:pt x="451104" y="754761"/>
                    <a:pt x="456819" y="760476"/>
                    <a:pt x="456819" y="767461"/>
                  </a:cubicBezTo>
                  <a:lnTo>
                    <a:pt x="456819" y="1156208"/>
                  </a:lnTo>
                  <a:lnTo>
                    <a:pt x="444119" y="1156208"/>
                  </a:lnTo>
                  <a:lnTo>
                    <a:pt x="444119" y="1143508"/>
                  </a:lnTo>
                  <a:lnTo>
                    <a:pt x="810514" y="1143508"/>
                  </a:lnTo>
                  <a:lnTo>
                    <a:pt x="810514" y="1156208"/>
                  </a:lnTo>
                  <a:lnTo>
                    <a:pt x="797814" y="1156208"/>
                  </a:lnTo>
                  <a:lnTo>
                    <a:pt x="797814" y="767461"/>
                  </a:lnTo>
                  <a:cubicBezTo>
                    <a:pt x="797814" y="760476"/>
                    <a:pt x="803529" y="754761"/>
                    <a:pt x="810514" y="754761"/>
                  </a:cubicBezTo>
                  <a:lnTo>
                    <a:pt x="1241933" y="754761"/>
                  </a:lnTo>
                  <a:lnTo>
                    <a:pt x="1241933" y="767461"/>
                  </a:lnTo>
                  <a:lnTo>
                    <a:pt x="1229233" y="767461"/>
                  </a:lnTo>
                  <a:lnTo>
                    <a:pt x="1229233" y="401447"/>
                  </a:lnTo>
                  <a:lnTo>
                    <a:pt x="1241933" y="401447"/>
                  </a:lnTo>
                  <a:lnTo>
                    <a:pt x="1241933" y="414147"/>
                  </a:lnTo>
                  <a:lnTo>
                    <a:pt x="810514" y="414147"/>
                  </a:lnTo>
                  <a:cubicBezTo>
                    <a:pt x="803529" y="414147"/>
                    <a:pt x="797814" y="408432"/>
                    <a:pt x="797814" y="401447"/>
                  </a:cubicBezTo>
                  <a:lnTo>
                    <a:pt x="797814" y="12700"/>
                  </a:lnTo>
                  <a:lnTo>
                    <a:pt x="810514" y="12700"/>
                  </a:lnTo>
                  <a:lnTo>
                    <a:pt x="810514" y="25400"/>
                  </a:lnTo>
                  <a:lnTo>
                    <a:pt x="444119" y="25400"/>
                  </a:lnTo>
                  <a:lnTo>
                    <a:pt x="444119" y="12700"/>
                  </a:lnTo>
                  <a:lnTo>
                    <a:pt x="456819" y="12700"/>
                  </a:lnTo>
                  <a:lnTo>
                    <a:pt x="456819" y="401447"/>
                  </a:lnTo>
                  <a:cubicBezTo>
                    <a:pt x="456819" y="408432"/>
                    <a:pt x="451104" y="414147"/>
                    <a:pt x="444119" y="414147"/>
                  </a:cubicBezTo>
                  <a:lnTo>
                    <a:pt x="12700" y="414147"/>
                  </a:lnTo>
                  <a:close/>
                </a:path>
              </a:pathLst>
            </a:custGeom>
            <a:solidFill>
              <a:srgbClr val="E7B522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7016" y="1632559"/>
            <a:ext cx="3984446" cy="2776699"/>
            <a:chOff x="0" y="0"/>
            <a:chExt cx="1166334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6334" cy="812800"/>
            </a:xfrm>
            <a:custGeom>
              <a:avLst/>
              <a:gdLst/>
              <a:ahLst/>
              <a:cxnLst/>
              <a:rect l="l" t="t" r="r" b="b"/>
              <a:pathLst>
                <a:path w="1166334" h="812800">
                  <a:moveTo>
                    <a:pt x="29793" y="0"/>
                  </a:moveTo>
                  <a:lnTo>
                    <a:pt x="1136540" y="0"/>
                  </a:lnTo>
                  <a:cubicBezTo>
                    <a:pt x="1152995" y="0"/>
                    <a:pt x="1166334" y="13339"/>
                    <a:pt x="1166334" y="29793"/>
                  </a:cubicBezTo>
                  <a:lnTo>
                    <a:pt x="1166334" y="783007"/>
                  </a:lnTo>
                  <a:cubicBezTo>
                    <a:pt x="1166334" y="799461"/>
                    <a:pt x="1152995" y="812800"/>
                    <a:pt x="1136540" y="812800"/>
                  </a:cubicBezTo>
                  <a:lnTo>
                    <a:pt x="29793" y="812800"/>
                  </a:lnTo>
                  <a:cubicBezTo>
                    <a:pt x="13339" y="812800"/>
                    <a:pt x="0" y="799461"/>
                    <a:pt x="0" y="783007"/>
                  </a:cubicBezTo>
                  <a:lnTo>
                    <a:pt x="0" y="29793"/>
                  </a:lnTo>
                  <a:cubicBezTo>
                    <a:pt x="0" y="13339"/>
                    <a:pt x="13339" y="0"/>
                    <a:pt x="29793" y="0"/>
                  </a:cubicBezTo>
                  <a:close/>
                </a:path>
              </a:pathLst>
            </a:custGeom>
            <a:blipFill>
              <a:blip r:embed="rId4"/>
              <a:stretch>
                <a:fillRect l="-3631" r="-900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58301" y="1632559"/>
            <a:ext cx="3984446" cy="2776699"/>
            <a:chOff x="0" y="0"/>
            <a:chExt cx="1166334" cy="812800"/>
          </a:xfrm>
        </p:grpSpPr>
        <p:sp>
          <p:nvSpPr>
            <p:cNvPr id="9" name="Freeform 9" descr="A map of a country  Description automatically generated"/>
            <p:cNvSpPr/>
            <p:nvPr/>
          </p:nvSpPr>
          <p:spPr>
            <a:xfrm>
              <a:off x="0" y="0"/>
              <a:ext cx="1166334" cy="812800"/>
            </a:xfrm>
            <a:custGeom>
              <a:avLst/>
              <a:gdLst/>
              <a:ahLst/>
              <a:cxnLst/>
              <a:rect l="l" t="t" r="r" b="b"/>
              <a:pathLst>
                <a:path w="1166334" h="812800">
                  <a:moveTo>
                    <a:pt x="29793" y="0"/>
                  </a:moveTo>
                  <a:lnTo>
                    <a:pt x="1136540" y="0"/>
                  </a:lnTo>
                  <a:cubicBezTo>
                    <a:pt x="1152995" y="0"/>
                    <a:pt x="1166334" y="13339"/>
                    <a:pt x="1166334" y="29793"/>
                  </a:cubicBezTo>
                  <a:lnTo>
                    <a:pt x="1166334" y="783007"/>
                  </a:lnTo>
                  <a:cubicBezTo>
                    <a:pt x="1166334" y="799461"/>
                    <a:pt x="1152995" y="812800"/>
                    <a:pt x="1136540" y="812800"/>
                  </a:cubicBezTo>
                  <a:lnTo>
                    <a:pt x="29793" y="812800"/>
                  </a:lnTo>
                  <a:cubicBezTo>
                    <a:pt x="13339" y="812800"/>
                    <a:pt x="0" y="799461"/>
                    <a:pt x="0" y="783007"/>
                  </a:cubicBezTo>
                  <a:lnTo>
                    <a:pt x="0" y="29793"/>
                  </a:lnTo>
                  <a:cubicBezTo>
                    <a:pt x="0" y="13339"/>
                    <a:pt x="13339" y="0"/>
                    <a:pt x="29793" y="0"/>
                  </a:cubicBezTo>
                  <a:close/>
                </a:path>
              </a:pathLst>
            </a:custGeom>
            <a:blipFill>
              <a:blip r:embed="rId5"/>
              <a:stretch>
                <a:fillRect t="-3648" b="-2815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6866887" y="1473501"/>
            <a:ext cx="1126703" cy="2229377"/>
            <a:chOff x="0" y="0"/>
            <a:chExt cx="2620010" cy="5184140"/>
          </a:xfrm>
        </p:grpSpPr>
        <p:sp>
          <p:nvSpPr>
            <p:cNvPr id="11" name="Freeform 11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2" name="Freeform 12" descr="A screenshot of a computer  Description automatically generated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l="-8" r="-8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91565" y="4699699"/>
            <a:ext cx="4805262" cy="462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99"/>
              </a:lnSpc>
            </a:pPr>
            <a:r>
              <a:rPr lang="en-US" sz="1650" b="1">
                <a:solidFill>
                  <a:srgbClr val="FFFFFF"/>
                </a:solidFill>
                <a:latin typeface="Aptos"/>
                <a:ea typeface="Avenir Medium"/>
                <a:cs typeface="Avenir Medium"/>
                <a:sym typeface="Avenir Medium"/>
              </a:rPr>
              <a:t>The world’s first purpose-built electric truck for Africa’s roads unlocks transport-as-a-service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54409" y="6160570"/>
            <a:ext cx="1963139" cy="275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Aptos"/>
                <a:ea typeface="Avenir"/>
                <a:cs typeface="Avenir"/>
                <a:sym typeface="Avenir"/>
              </a:rPr>
              <a:t>100% ELECTRIC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24425" y="4699716"/>
            <a:ext cx="4775484" cy="704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99"/>
              </a:lnSpc>
            </a:pPr>
            <a:r>
              <a:rPr lang="en-US" sz="1650" b="1">
                <a:solidFill>
                  <a:srgbClr val="FFFFFF"/>
                </a:solidFill>
                <a:latin typeface="Aptos"/>
                <a:ea typeface="Avenir Medium"/>
                <a:cs typeface="Avenir Medium"/>
                <a:sym typeface="Avenir Medium"/>
              </a:rPr>
              <a:t>OX is leveraging data generated by truck operations to build a trusted and scalable B2B marketplace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58739" y="6160570"/>
            <a:ext cx="1618648" cy="272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Aptos"/>
                <a:ea typeface="Avenir"/>
                <a:cs typeface="Avenir"/>
                <a:sym typeface="Avenir"/>
              </a:rPr>
              <a:t>CIRCULAR</a:t>
            </a:r>
            <a:r>
              <a:rPr lang="en-US" sz="1800">
                <a:solidFill>
                  <a:srgbClr val="000000"/>
                </a:solidFill>
                <a:latin typeface="Aptos"/>
                <a:ea typeface="Avenir"/>
                <a:cs typeface="Avenir"/>
                <a:sym typeface="Avenir"/>
              </a:rPr>
              <a:t>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69059" y="6160570"/>
            <a:ext cx="2621280" cy="275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Aptos"/>
                <a:ea typeface="Avenir"/>
                <a:cs typeface="Avenir"/>
                <a:sym typeface="Avenir"/>
              </a:rPr>
              <a:t>ZERO EMISSIONS</a:t>
            </a:r>
          </a:p>
        </p:txBody>
      </p:sp>
      <p:sp>
        <p:nvSpPr>
          <p:cNvPr id="25" name="AutoShape 25"/>
          <p:cNvSpPr/>
          <p:nvPr/>
        </p:nvSpPr>
        <p:spPr>
          <a:xfrm flipV="1">
            <a:off x="4401748" y="6017119"/>
            <a:ext cx="0" cy="636153"/>
          </a:xfrm>
          <a:prstGeom prst="line">
            <a:avLst/>
          </a:prstGeom>
          <a:ln w="57150" cap="flat">
            <a:solidFill>
              <a:srgbClr val="E7B522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26" name="AutoShape 26"/>
          <p:cNvSpPr/>
          <p:nvPr/>
        </p:nvSpPr>
        <p:spPr>
          <a:xfrm flipV="1">
            <a:off x="7974539" y="6017119"/>
            <a:ext cx="0" cy="636153"/>
          </a:xfrm>
          <a:prstGeom prst="line">
            <a:avLst/>
          </a:prstGeom>
          <a:ln w="57150" cap="flat">
            <a:solidFill>
              <a:srgbClr val="E7B522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27" name="TextBox 27"/>
          <p:cNvSpPr txBox="1"/>
          <p:nvPr/>
        </p:nvSpPr>
        <p:spPr>
          <a:xfrm>
            <a:off x="797469" y="628650"/>
            <a:ext cx="4503539" cy="862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360"/>
              </a:lnSpc>
            </a:pPr>
            <a:r>
              <a:rPr lang="en-US" sz="2800" b="1">
                <a:solidFill>
                  <a:srgbClr val="E7B522"/>
                </a:solidFill>
                <a:latin typeface="Aptos"/>
                <a:ea typeface="Avenir Bold"/>
                <a:cs typeface="Avenir Bold"/>
                <a:sym typeface="Avenir Bold"/>
              </a:rPr>
              <a:t>Affordable, Reliable, Zero-Emission Trucks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66886" y="628650"/>
            <a:ext cx="4197825" cy="426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360"/>
              </a:lnSpc>
            </a:pPr>
            <a:r>
              <a:rPr lang="en-US" sz="2800" b="1">
                <a:solidFill>
                  <a:srgbClr val="E7B522"/>
                </a:solidFill>
                <a:latin typeface="Aptos"/>
                <a:ea typeface="Avenir Bold"/>
                <a:cs typeface="Avenir Bold"/>
                <a:sym typeface="Avenir Bold"/>
              </a:rPr>
              <a:t>Connecting Customers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57016" y="4056669"/>
            <a:ext cx="976094" cy="213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80"/>
              </a:lnSpc>
            </a:pPr>
            <a:r>
              <a:rPr lang="en-US" sz="1400" b="1">
                <a:solidFill>
                  <a:srgbClr val="FFFFFF"/>
                </a:solidFill>
                <a:latin typeface="Aptos"/>
                <a:ea typeface="Avenir Bold"/>
                <a:cs typeface="Avenir Bold"/>
                <a:sym typeface="Avenir Bold"/>
              </a:rPr>
              <a:t> ELECTRIC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44108" y="3690178"/>
            <a:ext cx="889002" cy="361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799"/>
              </a:lnSpc>
            </a:pPr>
            <a:r>
              <a:rPr lang="en-US" sz="2333" b="1">
                <a:solidFill>
                  <a:srgbClr val="FFFFFF"/>
                </a:solidFill>
                <a:latin typeface="Aptos"/>
                <a:ea typeface="Arimo Bold"/>
                <a:cs typeface="Arimo Bold"/>
                <a:sym typeface="Arimo Bold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8658415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3247B-EFC2-17B3-A677-5CC5A7B60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461D41-0146-ED16-F028-33B03775E367}"/>
              </a:ext>
            </a:extLst>
          </p:cNvPr>
          <p:cNvSpPr/>
          <p:nvPr/>
        </p:nvSpPr>
        <p:spPr>
          <a:xfrm>
            <a:off x="1439127" y="2060529"/>
            <a:ext cx="1298404" cy="29333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Rwandan Franc</a:t>
            </a:r>
          </a:p>
          <a:p>
            <a:pPr algn="ctr"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RWF 188K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98B87-C6FF-3B93-D696-115E309180DC}"/>
              </a:ext>
            </a:extLst>
          </p:cNvPr>
          <p:cNvSpPr txBox="1"/>
          <p:nvPr/>
        </p:nvSpPr>
        <p:spPr>
          <a:xfrm>
            <a:off x="1439127" y="1523843"/>
            <a:ext cx="1108978" cy="536686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Revenue/</a:t>
            </a:r>
          </a:p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1820B-8718-48F3-D6E3-A76622A6E48A}"/>
              </a:ext>
            </a:extLst>
          </p:cNvPr>
          <p:cNvSpPr txBox="1"/>
          <p:nvPr/>
        </p:nvSpPr>
        <p:spPr>
          <a:xfrm>
            <a:off x="1439127" y="5116927"/>
            <a:ext cx="1298404" cy="779060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Validated by OX’s fleet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899E9-8222-F589-E921-123FDD7A625A}"/>
              </a:ext>
            </a:extLst>
          </p:cNvPr>
          <p:cNvSpPr txBox="1"/>
          <p:nvPr/>
        </p:nvSpPr>
        <p:spPr>
          <a:xfrm>
            <a:off x="3186264" y="3233941"/>
            <a:ext cx="1298404" cy="536686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Diesel cost of revenue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25FAC-EE80-3D86-E24D-BAA7EBD6774C}"/>
              </a:ext>
            </a:extLst>
          </p:cNvPr>
          <p:cNvSpPr/>
          <p:nvPr/>
        </p:nvSpPr>
        <p:spPr>
          <a:xfrm>
            <a:off x="3186264" y="2060529"/>
            <a:ext cx="1298404" cy="11734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GB" sz="1350">
                <a:latin typeface="Avenir Light" panose="020B0402020203020204" pitchFamily="34" charset="0"/>
              </a:rPr>
              <a:t>RWF 63K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128F15-9727-E5C2-476C-CE0D7C04C335}"/>
              </a:ext>
            </a:extLst>
          </p:cNvPr>
          <p:cNvSpPr/>
          <p:nvPr/>
        </p:nvSpPr>
        <p:spPr>
          <a:xfrm>
            <a:off x="6680537" y="3502284"/>
            <a:ext cx="891987" cy="11734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GB" sz="1350">
                <a:latin typeface="Avenir Light" panose="020B0402020203020204" pitchFamily="34" charset="0"/>
              </a:rPr>
              <a:t>74K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A7C6A7-E1D1-F0BA-B415-04FECFB173B7}"/>
              </a:ext>
            </a:extLst>
          </p:cNvPr>
          <p:cNvSpPr txBox="1"/>
          <p:nvPr/>
        </p:nvSpPr>
        <p:spPr>
          <a:xfrm>
            <a:off x="6680536" y="2505770"/>
            <a:ext cx="891987" cy="1021434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Labour, Hub </a:t>
            </a:r>
            <a:r>
              <a:rPr lang="en-GB" sz="1575" err="1">
                <a:latin typeface="Avenir Light" panose="020B0402020203020204" pitchFamily="34" charset="0"/>
              </a:rPr>
              <a:t>OpEx</a:t>
            </a:r>
            <a:r>
              <a:rPr lang="en-GB" sz="1575">
                <a:latin typeface="Avenir Light" panose="020B0402020203020204" pitchFamily="34" charset="0"/>
              </a:rPr>
              <a:t> &amp; G&amp;A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60C774-4AC3-8744-C6C1-0D18ABED4E50}"/>
              </a:ext>
            </a:extLst>
          </p:cNvPr>
          <p:cNvSpPr/>
          <p:nvPr/>
        </p:nvSpPr>
        <p:spPr>
          <a:xfrm>
            <a:off x="8353015" y="4631822"/>
            <a:ext cx="891987" cy="362057"/>
          </a:xfrm>
          <a:prstGeom prst="rect">
            <a:avLst/>
          </a:prstGeom>
          <a:solidFill>
            <a:srgbClr val="E7B5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GB" sz="1200">
                <a:latin typeface="Avenir Light" panose="020B0402020203020204" pitchFamily="34" charset="0"/>
              </a:rPr>
              <a:t>RWF 31K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45F36-5329-887C-86C4-EFFA2520C46B}"/>
              </a:ext>
            </a:extLst>
          </p:cNvPr>
          <p:cNvSpPr txBox="1"/>
          <p:nvPr/>
        </p:nvSpPr>
        <p:spPr>
          <a:xfrm>
            <a:off x="6605878" y="5110294"/>
            <a:ext cx="1466372" cy="1506183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G&amp;A includes hub admin, local business development, &amp; DriverPlus salaries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85525F-DF5B-1298-E52B-A172BA51A638}"/>
              </a:ext>
            </a:extLst>
          </p:cNvPr>
          <p:cNvCxnSpPr>
            <a:cxnSpLocks/>
          </p:cNvCxnSpPr>
          <p:nvPr/>
        </p:nvCxnSpPr>
        <p:spPr>
          <a:xfrm>
            <a:off x="1090941" y="4993880"/>
            <a:ext cx="99341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063CE84-6946-26CD-4B31-F19B97DCDD51}"/>
              </a:ext>
            </a:extLst>
          </p:cNvPr>
          <p:cNvSpPr txBox="1"/>
          <p:nvPr/>
        </p:nvSpPr>
        <p:spPr>
          <a:xfrm>
            <a:off x="4933401" y="3503426"/>
            <a:ext cx="1298404" cy="294312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Maintenance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8A245C-0FD7-A8EC-DDD5-4ADBB2BE1655}"/>
              </a:ext>
            </a:extLst>
          </p:cNvPr>
          <p:cNvSpPr/>
          <p:nvPr/>
        </p:nvSpPr>
        <p:spPr>
          <a:xfrm>
            <a:off x="4933401" y="3233942"/>
            <a:ext cx="1298404" cy="2744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GB" sz="1350">
                <a:latin typeface="Avenir Light" panose="020B0402020203020204" pitchFamily="34" charset="0"/>
              </a:rPr>
              <a:t>20K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9C2A8D-0B9D-CD8F-454E-C1150F63FF3E}"/>
              </a:ext>
            </a:extLst>
          </p:cNvPr>
          <p:cNvSpPr txBox="1"/>
          <p:nvPr/>
        </p:nvSpPr>
        <p:spPr>
          <a:xfrm>
            <a:off x="3186264" y="5116927"/>
            <a:ext cx="1362529" cy="1021434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40 litres at RWF 1,576/litre (Oct-2024)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81FA4A-819E-7E28-CA62-F1E3D01D0BCF}"/>
              </a:ext>
            </a:extLst>
          </p:cNvPr>
          <p:cNvSpPr txBox="1"/>
          <p:nvPr/>
        </p:nvSpPr>
        <p:spPr>
          <a:xfrm>
            <a:off x="4933401" y="5127984"/>
            <a:ext cx="1362529" cy="1021434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Diesel truck Service, Maintenance &amp; Repair cost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1424E1-B091-975A-F7C5-74DFD2B00690}"/>
              </a:ext>
            </a:extLst>
          </p:cNvPr>
          <p:cNvCxnSpPr>
            <a:cxnSpLocks/>
          </p:cNvCxnSpPr>
          <p:nvPr/>
        </p:nvCxnSpPr>
        <p:spPr>
          <a:xfrm>
            <a:off x="424240" y="241525"/>
            <a:ext cx="0" cy="672875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3AD54FD-CFCE-B19D-4FD2-95FCE3377388}"/>
              </a:ext>
            </a:extLst>
          </p:cNvPr>
          <p:cNvSpPr txBox="1"/>
          <p:nvPr/>
        </p:nvSpPr>
        <p:spPr>
          <a:xfrm>
            <a:off x="8353015" y="5104012"/>
            <a:ext cx="1418745" cy="1021434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Cash Flow Available for Debt Service (CFADS)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FA482-600E-8246-26EB-0D7B24D133BD}"/>
              </a:ext>
            </a:extLst>
          </p:cNvPr>
          <p:cNvSpPr txBox="1"/>
          <p:nvPr/>
        </p:nvSpPr>
        <p:spPr>
          <a:xfrm>
            <a:off x="9425452" y="4399791"/>
            <a:ext cx="1947863" cy="536686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solidFill>
                  <a:srgbClr val="FF0000"/>
                </a:solidFill>
                <a:latin typeface="Avenir Light" panose="020B0402020203020204" pitchFamily="34" charset="0"/>
              </a:rPr>
              <a:t>Loss</a:t>
            </a:r>
            <a:r>
              <a:rPr lang="en-GB" sz="1575">
                <a:latin typeface="Avenir Light" panose="020B0402020203020204" pitchFamily="34" charset="0"/>
              </a:rPr>
              <a:t> after diesel truck debt payments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212C-3638-36D0-7DE7-4EF271ED637A}"/>
              </a:ext>
            </a:extLst>
          </p:cNvPr>
          <p:cNvSpPr/>
          <p:nvPr/>
        </p:nvSpPr>
        <p:spPr>
          <a:xfrm rot="16200000">
            <a:off x="-3269239" y="3267000"/>
            <a:ext cx="6858000" cy="324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/>
              <a:t>Diesel Unit Economics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E9EE6C-0F15-6D12-90E6-63504C0F7F40}"/>
              </a:ext>
            </a:extLst>
          </p:cNvPr>
          <p:cNvSpPr txBox="1"/>
          <p:nvPr/>
        </p:nvSpPr>
        <p:spPr>
          <a:xfrm>
            <a:off x="8353015" y="4088990"/>
            <a:ext cx="1108978" cy="536686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CFADS/</a:t>
            </a:r>
          </a:p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day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7092334-A246-B04C-2C4B-B009892966C4}"/>
              </a:ext>
            </a:extLst>
          </p:cNvPr>
          <p:cNvSpPr txBox="1">
            <a:spLocks/>
          </p:cNvSpPr>
          <p:nvPr/>
        </p:nvSpPr>
        <p:spPr>
          <a:xfrm>
            <a:off x="498045" y="241525"/>
            <a:ext cx="10676357" cy="760340"/>
          </a:xfrm>
          <a:prstGeom prst="rect">
            <a:avLst/>
          </a:prstGeom>
        </p:spPr>
        <p:txBody>
          <a:bodyPr vert="horz" lIns="51435" tIns="25718" rIns="51435" bIns="25718" rtlCol="0" anchor="t">
            <a:normAutofit fontScale="97500"/>
          </a:bodyPr>
          <a:lstStyle>
            <a:lvl1pPr algn="l" defTabSz="16255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2" b="0" i="0" kern="1200">
                <a:solidFill>
                  <a:schemeClr val="tx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2531">
                <a:latin typeface="Avenir Black"/>
              </a:rPr>
              <a:t>Daily Unit Economics per Truck</a:t>
            </a:r>
          </a:p>
          <a:p>
            <a:r>
              <a:rPr lang="en-US" sz="2531" u="sng">
                <a:latin typeface="Avenir Black"/>
              </a:rPr>
              <a:t>Average Diesel Pilot 4.5T Truck</a:t>
            </a:r>
            <a:r>
              <a:rPr lang="en-US" sz="2531">
                <a:latin typeface="Avenir Black"/>
              </a:rPr>
              <a:t> (2T capacity)</a:t>
            </a:r>
            <a:endParaRPr lang="en-GB" sz="2531" u="sng"/>
          </a:p>
        </p:txBody>
      </p:sp>
    </p:spTree>
    <p:extLst>
      <p:ext uri="{BB962C8B-B14F-4D97-AF65-F5344CB8AC3E}">
        <p14:creationId xmlns:p14="http://schemas.microsoft.com/office/powerpoint/2010/main" val="17309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791399-A959-2F52-454A-C9A45D890F51}"/>
              </a:ext>
            </a:extLst>
          </p:cNvPr>
          <p:cNvSpPr/>
          <p:nvPr/>
        </p:nvSpPr>
        <p:spPr>
          <a:xfrm>
            <a:off x="1439127" y="2060529"/>
            <a:ext cx="1298404" cy="29333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Rwandan Franc</a:t>
            </a:r>
          </a:p>
          <a:p>
            <a:pPr algn="ctr"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RWF 188K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B871F-7DCA-862E-D63B-707CBEAEE4E7}"/>
              </a:ext>
            </a:extLst>
          </p:cNvPr>
          <p:cNvSpPr txBox="1"/>
          <p:nvPr/>
        </p:nvSpPr>
        <p:spPr>
          <a:xfrm>
            <a:off x="1439127" y="1523843"/>
            <a:ext cx="1108978" cy="536686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Revenue/</a:t>
            </a:r>
          </a:p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37F53-2023-DA50-CAC6-CF11E6737E88}"/>
              </a:ext>
            </a:extLst>
          </p:cNvPr>
          <p:cNvSpPr txBox="1"/>
          <p:nvPr/>
        </p:nvSpPr>
        <p:spPr>
          <a:xfrm>
            <a:off x="1439127" y="5116927"/>
            <a:ext cx="1298404" cy="779060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Validated by OX’s fleet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0F376-2B17-C906-4435-19A9260F508C}"/>
              </a:ext>
            </a:extLst>
          </p:cNvPr>
          <p:cNvSpPr txBox="1"/>
          <p:nvPr/>
        </p:nvSpPr>
        <p:spPr>
          <a:xfrm>
            <a:off x="3186264" y="2267176"/>
            <a:ext cx="1298404" cy="779060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Electricity cost of revenue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DFC2BA-7652-F7B3-9260-F507AD2A9BF6}"/>
              </a:ext>
            </a:extLst>
          </p:cNvPr>
          <p:cNvSpPr/>
          <p:nvPr/>
        </p:nvSpPr>
        <p:spPr>
          <a:xfrm>
            <a:off x="3186264" y="2060529"/>
            <a:ext cx="1298404" cy="2066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GB" sz="1350">
                <a:latin typeface="Avenir Light" panose="020B0402020203020204" pitchFamily="34" charset="0"/>
              </a:rPr>
              <a:t>RWF 9K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E32949-AA33-750E-4E2A-9C7A16508364}"/>
              </a:ext>
            </a:extLst>
          </p:cNvPr>
          <p:cNvSpPr/>
          <p:nvPr/>
        </p:nvSpPr>
        <p:spPr>
          <a:xfrm>
            <a:off x="6680539" y="2529473"/>
            <a:ext cx="891987" cy="11734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GB" sz="1350">
                <a:latin typeface="Avenir Light" panose="020B0402020203020204" pitchFamily="34" charset="0"/>
              </a:rPr>
              <a:t>74K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2F8C7E-229F-4BC0-E5EE-F30E1346B8FA}"/>
              </a:ext>
            </a:extLst>
          </p:cNvPr>
          <p:cNvSpPr txBox="1"/>
          <p:nvPr/>
        </p:nvSpPr>
        <p:spPr>
          <a:xfrm>
            <a:off x="6680539" y="3702885"/>
            <a:ext cx="891987" cy="1021434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Labour, Hub </a:t>
            </a:r>
            <a:r>
              <a:rPr lang="en-GB" sz="1575" err="1">
                <a:latin typeface="Avenir Light" panose="020B0402020203020204" pitchFamily="34" charset="0"/>
              </a:rPr>
              <a:t>OpEx</a:t>
            </a:r>
            <a:r>
              <a:rPr lang="en-GB" sz="1575">
                <a:latin typeface="Avenir Light" panose="020B0402020203020204" pitchFamily="34" charset="0"/>
              </a:rPr>
              <a:t> &amp; G&amp;A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1BBF11-520C-1ACE-6F82-EE528E68A663}"/>
              </a:ext>
            </a:extLst>
          </p:cNvPr>
          <p:cNvSpPr/>
          <p:nvPr/>
        </p:nvSpPr>
        <p:spPr>
          <a:xfrm>
            <a:off x="8353015" y="3702885"/>
            <a:ext cx="891987" cy="1290994"/>
          </a:xfrm>
          <a:prstGeom prst="rect">
            <a:avLst/>
          </a:prstGeom>
          <a:solidFill>
            <a:srgbClr val="E7B5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RWF 94K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14756C-AD48-CA23-4EDA-3F1439375174}"/>
              </a:ext>
            </a:extLst>
          </p:cNvPr>
          <p:cNvSpPr txBox="1"/>
          <p:nvPr/>
        </p:nvSpPr>
        <p:spPr>
          <a:xfrm>
            <a:off x="6605878" y="5110294"/>
            <a:ext cx="1466372" cy="1506183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G&amp;A includes hub admin, local business development, &amp; DriverPlus salaries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5D30F5-B040-BA87-13E0-EF7D3C76FBA9}"/>
              </a:ext>
            </a:extLst>
          </p:cNvPr>
          <p:cNvCxnSpPr>
            <a:cxnSpLocks/>
          </p:cNvCxnSpPr>
          <p:nvPr/>
        </p:nvCxnSpPr>
        <p:spPr>
          <a:xfrm>
            <a:off x="1090941" y="4993880"/>
            <a:ext cx="99341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A9481DE-7261-7D33-561F-312662BFD8E9}"/>
              </a:ext>
            </a:extLst>
          </p:cNvPr>
          <p:cNvSpPr txBox="1"/>
          <p:nvPr/>
        </p:nvSpPr>
        <p:spPr>
          <a:xfrm>
            <a:off x="4933401" y="2539068"/>
            <a:ext cx="1298404" cy="294312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Maintenance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1A9419-744C-638A-2A0E-A1131F342F1B}"/>
              </a:ext>
            </a:extLst>
          </p:cNvPr>
          <p:cNvSpPr/>
          <p:nvPr/>
        </p:nvSpPr>
        <p:spPr>
          <a:xfrm>
            <a:off x="4933401" y="2271148"/>
            <a:ext cx="1298404" cy="267661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GB" sz="1350">
                <a:latin typeface="Avenir Light" panose="020B0402020203020204" pitchFamily="34" charset="0"/>
              </a:rPr>
              <a:t>11K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BA7511-9455-B8B4-9099-3C7B564905FA}"/>
              </a:ext>
            </a:extLst>
          </p:cNvPr>
          <p:cNvSpPr txBox="1"/>
          <p:nvPr/>
        </p:nvSpPr>
        <p:spPr>
          <a:xfrm>
            <a:off x="3186264" y="5116927"/>
            <a:ext cx="1362529" cy="779060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74 kWh at RWF 111/kWh tariff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EC121F-1C40-0E5E-6623-DA005A1A49F8}"/>
              </a:ext>
            </a:extLst>
          </p:cNvPr>
          <p:cNvSpPr txBox="1"/>
          <p:nvPr/>
        </p:nvSpPr>
        <p:spPr>
          <a:xfrm>
            <a:off x="4933401" y="5127984"/>
            <a:ext cx="1362529" cy="1506183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OX truck development emphasises low &amp; preventative maintenance</a:t>
            </a:r>
          </a:p>
        </p:txBody>
      </p:sp>
      <p:sp>
        <p:nvSpPr>
          <p:cNvPr id="28" name="Title 15">
            <a:extLst>
              <a:ext uri="{FF2B5EF4-FFF2-40B4-BE49-F238E27FC236}">
                <a16:creationId xmlns:a16="http://schemas.microsoft.com/office/drawing/2014/main" id="{AE025D67-33F1-FA89-02E6-76A2496DE05F}"/>
              </a:ext>
            </a:extLst>
          </p:cNvPr>
          <p:cNvSpPr txBox="1">
            <a:spLocks/>
          </p:cNvSpPr>
          <p:nvPr/>
        </p:nvSpPr>
        <p:spPr>
          <a:xfrm>
            <a:off x="498045" y="241525"/>
            <a:ext cx="10676357" cy="760340"/>
          </a:xfrm>
          <a:prstGeom prst="rect">
            <a:avLst/>
          </a:prstGeom>
        </p:spPr>
        <p:txBody>
          <a:bodyPr vert="horz" lIns="51435" tIns="25718" rIns="51435" bIns="25718" rtlCol="0" anchor="t">
            <a:normAutofit fontScale="97500"/>
          </a:bodyPr>
          <a:lstStyle>
            <a:lvl1pPr algn="l" defTabSz="16255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2" b="0" i="0" kern="1200">
                <a:solidFill>
                  <a:schemeClr val="tx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sz="2531">
                <a:latin typeface="Avenir Black"/>
              </a:rPr>
              <a:t>An EV truck reliably generates CFADS to repay debt</a:t>
            </a:r>
          </a:p>
          <a:p>
            <a:r>
              <a:rPr lang="en-US" sz="2531" u="sng">
                <a:latin typeface="Avenir Black"/>
              </a:rPr>
              <a:t>Daily Unit Economics per 4.5T EV OX Truck</a:t>
            </a:r>
            <a:r>
              <a:rPr lang="en-US" sz="2531">
                <a:latin typeface="Avenir Black"/>
              </a:rPr>
              <a:t> (2T capacity)</a:t>
            </a:r>
            <a:endParaRPr lang="en-GB" sz="2531" u="sng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64525B-0CE7-42E3-5B36-42ABDBDDCA8A}"/>
              </a:ext>
            </a:extLst>
          </p:cNvPr>
          <p:cNvCxnSpPr>
            <a:cxnSpLocks/>
          </p:cNvCxnSpPr>
          <p:nvPr/>
        </p:nvCxnSpPr>
        <p:spPr>
          <a:xfrm>
            <a:off x="424240" y="241525"/>
            <a:ext cx="0" cy="76034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FAE01D2-8A4D-9C64-8350-5953E409D9D0}"/>
              </a:ext>
            </a:extLst>
          </p:cNvPr>
          <p:cNvSpPr txBox="1"/>
          <p:nvPr/>
        </p:nvSpPr>
        <p:spPr>
          <a:xfrm>
            <a:off x="8353015" y="5104012"/>
            <a:ext cx="1418745" cy="1021434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Cash Flow Available for Debt Service (CFADS)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D0A07-462E-D9A5-4737-E3CE34EFBFA5}"/>
              </a:ext>
            </a:extLst>
          </p:cNvPr>
          <p:cNvSpPr txBox="1"/>
          <p:nvPr/>
        </p:nvSpPr>
        <p:spPr>
          <a:xfrm>
            <a:off x="9425453" y="4398988"/>
            <a:ext cx="1809814" cy="536686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x 26 days/mo.</a:t>
            </a:r>
          </a:p>
          <a:p>
            <a:pPr defTabSz="514350">
              <a:defRPr/>
            </a:pPr>
            <a:r>
              <a:rPr lang="en-GB" sz="1575" b="1">
                <a:latin typeface="Avenir Light" panose="020B0402020203020204" pitchFamily="34" charset="0"/>
              </a:rPr>
              <a:t>$1,800/mo. </a:t>
            </a:r>
            <a:r>
              <a:rPr lang="en-GB" sz="1100">
                <a:latin typeface="Avenir Light" panose="020B0402020203020204" pitchFamily="34" charset="0"/>
              </a:rPr>
              <a:t>(Oct-2024)</a:t>
            </a:r>
            <a:endParaRPr lang="en-GB" sz="1575">
              <a:latin typeface="Avenir Light" panose="020B04020202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1FDE4E-9DE5-5F71-58CC-82C1571C37D4}"/>
              </a:ext>
            </a:extLst>
          </p:cNvPr>
          <p:cNvSpPr/>
          <p:nvPr/>
        </p:nvSpPr>
        <p:spPr>
          <a:xfrm rot="16200000">
            <a:off x="-3269239" y="3267000"/>
            <a:ext cx="6858000" cy="324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/>
              <a:t>EV Unit Economics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69F86-34F1-C97F-0FA4-7089DC7BF025}"/>
              </a:ext>
            </a:extLst>
          </p:cNvPr>
          <p:cNvSpPr txBox="1"/>
          <p:nvPr/>
        </p:nvSpPr>
        <p:spPr>
          <a:xfrm>
            <a:off x="8353015" y="3160657"/>
            <a:ext cx="1108978" cy="536686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CFADS/</a:t>
            </a:r>
          </a:p>
          <a:p>
            <a:pPr defTabSz="514350">
              <a:defRPr/>
            </a:pPr>
            <a:r>
              <a:rPr lang="en-GB" sz="1575">
                <a:latin typeface="Avenir Light" panose="020B0402020203020204" pitchFamily="34" charset="0"/>
              </a:rPr>
              <a:t>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47A83-5E8B-1A70-8B54-430973143CC3}"/>
              </a:ext>
            </a:extLst>
          </p:cNvPr>
          <p:cNvSpPr txBox="1"/>
          <p:nvPr/>
        </p:nvSpPr>
        <p:spPr>
          <a:xfrm>
            <a:off x="10052525" y="5130450"/>
            <a:ext cx="1582574" cy="1506183"/>
          </a:xfrm>
          <a:prstGeom prst="rect">
            <a:avLst/>
          </a:prstGeom>
          <a:noFill/>
          <a:ln>
            <a:solidFill>
              <a:srgbClr val="BF9000"/>
            </a:solidFill>
          </a:ln>
        </p:spPr>
        <p:txBody>
          <a:bodyPr wrap="square" lIns="51435" tIns="25718" rIns="51435" bIns="25718" rtlCol="0" anchor="t">
            <a:spAutoFit/>
          </a:bodyPr>
          <a:lstStyle/>
          <a:p>
            <a:pPr defTabSz="514350">
              <a:defRPr/>
            </a:pPr>
            <a:r>
              <a:rPr lang="en-GB" sz="1575" b="1">
                <a:latin typeface="Avenir Light" panose="020B0402020203020204" pitchFamily="34" charset="0"/>
              </a:rPr>
              <a:t>$1,800/truck/ month available to split between EV truck debt and growth capital</a:t>
            </a:r>
          </a:p>
        </p:txBody>
      </p:sp>
    </p:spTree>
    <p:extLst>
      <p:ext uri="{BB962C8B-B14F-4D97-AF65-F5344CB8AC3E}">
        <p14:creationId xmlns:p14="http://schemas.microsoft.com/office/powerpoint/2010/main" val="427723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84FAA04A-52A8-E055-785C-C8F58C100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51" y="5737403"/>
            <a:ext cx="1495271" cy="7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veral trucks parked in front of a building&#10;&#10;Description automatically generated">
            <a:extLst>
              <a:ext uri="{FF2B5EF4-FFF2-40B4-BE49-F238E27FC236}">
                <a16:creationId xmlns:a16="http://schemas.microsoft.com/office/drawing/2014/main" id="{DEE7CE39-F97D-3389-041E-72F95F255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43542" r="33447" b="15556"/>
          <a:stretch/>
        </p:blipFill>
        <p:spPr>
          <a:xfrm>
            <a:off x="214072" y="365202"/>
            <a:ext cx="6566453" cy="2805044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C5E051DD-690E-C758-F078-9D9FC0C29C82}"/>
              </a:ext>
            </a:extLst>
          </p:cNvPr>
          <p:cNvCxnSpPr>
            <a:cxnSpLocks/>
          </p:cNvCxnSpPr>
          <p:nvPr/>
        </p:nvCxnSpPr>
        <p:spPr>
          <a:xfrm flipH="1" flipV="1">
            <a:off x="6618845" y="2419790"/>
            <a:ext cx="680163" cy="326717"/>
          </a:xfrm>
          <a:prstGeom prst="straightConnector1">
            <a:avLst/>
          </a:prstGeom>
          <a:ln w="28575">
            <a:solidFill>
              <a:srgbClr val="D9D9D9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8885846-9F89-C3B5-29A4-F80A2FB13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366" y="42730"/>
            <a:ext cx="1684516" cy="2059536"/>
          </a:xfrm>
          <a:prstGeom prst="rect">
            <a:avLst/>
          </a:prstGeom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F4504AD-90E5-AEC6-FEEC-A9DAB140AEDF}"/>
              </a:ext>
            </a:extLst>
          </p:cNvPr>
          <p:cNvGrpSpPr/>
          <p:nvPr/>
        </p:nvGrpSpPr>
        <p:grpSpPr>
          <a:xfrm>
            <a:off x="0" y="867083"/>
            <a:ext cx="12192000" cy="5875796"/>
            <a:chOff x="0" y="999547"/>
            <a:chExt cx="12192000" cy="587579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3EA9325-84F4-FDB1-FF1A-3CBF3C39C636}"/>
                </a:ext>
              </a:extLst>
            </p:cNvPr>
            <p:cNvGrpSpPr/>
            <p:nvPr/>
          </p:nvGrpSpPr>
          <p:grpSpPr>
            <a:xfrm>
              <a:off x="0" y="999547"/>
              <a:ext cx="12192000" cy="5875796"/>
              <a:chOff x="0" y="802994"/>
              <a:chExt cx="12192000" cy="5875796"/>
            </a:xfrm>
          </p:grpSpPr>
          <p:grpSp>
            <p:nvGrpSpPr>
              <p:cNvPr id="69" name="Group 2">
                <a:extLst>
                  <a:ext uri="{FF2B5EF4-FFF2-40B4-BE49-F238E27FC236}">
                    <a16:creationId xmlns:a16="http://schemas.microsoft.com/office/drawing/2014/main" id="{DC7E2A5D-E0D1-413E-1D50-CEE1421D04DB}"/>
                  </a:ext>
                </a:extLst>
              </p:cNvPr>
              <p:cNvGrpSpPr/>
              <p:nvPr/>
            </p:nvGrpSpPr>
            <p:grpSpPr>
              <a:xfrm>
                <a:off x="6652359" y="4900521"/>
                <a:ext cx="1997155" cy="745474"/>
                <a:chOff x="0" y="0"/>
                <a:chExt cx="788999" cy="294508"/>
              </a:xfrm>
            </p:grpSpPr>
            <p:sp>
              <p:nvSpPr>
                <p:cNvPr id="70" name="Freeform 3">
                  <a:extLst>
                    <a:ext uri="{FF2B5EF4-FFF2-40B4-BE49-F238E27FC236}">
                      <a16:creationId xmlns:a16="http://schemas.microsoft.com/office/drawing/2014/main" id="{125BCB92-8D14-CF49-D85F-245325B741C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88999" cy="29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99" h="294508">
                      <a:moveTo>
                        <a:pt x="0" y="0"/>
                      </a:moveTo>
                      <a:lnTo>
                        <a:pt x="585799" y="0"/>
                      </a:lnTo>
                      <a:lnTo>
                        <a:pt x="788999" y="147254"/>
                      </a:lnTo>
                      <a:lnTo>
                        <a:pt x="585799" y="294508"/>
                      </a:lnTo>
                      <a:lnTo>
                        <a:pt x="0" y="294508"/>
                      </a:lnTo>
                      <a:lnTo>
                        <a:pt x="203200" y="1472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</p:spPr>
              <p:txBody>
                <a:bodyPr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800"/>
                </a:p>
              </p:txBody>
            </p:sp>
            <p:sp>
              <p:nvSpPr>
                <p:cNvPr id="71" name="TextBox 4">
                  <a:extLst>
                    <a:ext uri="{FF2B5EF4-FFF2-40B4-BE49-F238E27FC236}">
                      <a16:creationId xmlns:a16="http://schemas.microsoft.com/office/drawing/2014/main" id="{0B6B9B3A-3478-C7C1-CC92-F68071EDC8CE}"/>
                    </a:ext>
                  </a:extLst>
                </p:cNvPr>
                <p:cNvSpPr txBox="1"/>
                <p:nvPr/>
              </p:nvSpPr>
              <p:spPr>
                <a:xfrm>
                  <a:off x="177800" y="-47625"/>
                  <a:ext cx="534999" cy="342133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680"/>
                    </a:lnSpc>
                  </a:pPr>
                  <a:endParaRPr sz="800"/>
                </a:p>
              </p:txBody>
            </p:sp>
          </p:grpSp>
          <p:sp>
            <p:nvSpPr>
              <p:cNvPr id="73" name="Freeform 8" descr="A logo with purple squares and white text  Description automatically generated">
                <a:extLst>
                  <a:ext uri="{FF2B5EF4-FFF2-40B4-BE49-F238E27FC236}">
                    <a16:creationId xmlns:a16="http://schemas.microsoft.com/office/drawing/2014/main" id="{EB7B4C4D-D930-C254-0910-56CEB08723B5}"/>
                  </a:ext>
                </a:extLst>
              </p:cNvPr>
              <p:cNvSpPr/>
              <p:nvPr/>
            </p:nvSpPr>
            <p:spPr>
              <a:xfrm>
                <a:off x="1438232" y="5739136"/>
                <a:ext cx="1130133" cy="939654"/>
              </a:xfrm>
              <a:custGeom>
                <a:avLst/>
                <a:gdLst/>
                <a:ahLst/>
                <a:cxnLst/>
                <a:rect l="l" t="t" r="r" b="b"/>
                <a:pathLst>
                  <a:path w="1695200" h="1409481">
                    <a:moveTo>
                      <a:pt x="0" y="0"/>
                    </a:moveTo>
                    <a:lnTo>
                      <a:pt x="1695200" y="0"/>
                    </a:lnTo>
                    <a:lnTo>
                      <a:pt x="1695200" y="1409481"/>
                    </a:lnTo>
                    <a:lnTo>
                      <a:pt x="0" y="140948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72" b="-72"/>
                </a:stretch>
              </a:blip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74" name="Freeform 9">
                <a:extLst>
                  <a:ext uri="{FF2B5EF4-FFF2-40B4-BE49-F238E27FC236}">
                    <a16:creationId xmlns:a16="http://schemas.microsoft.com/office/drawing/2014/main" id="{A62C40FD-944E-ACCF-721D-AB85D922FCBA}"/>
                  </a:ext>
                </a:extLst>
              </p:cNvPr>
              <p:cNvSpPr/>
              <p:nvPr/>
            </p:nvSpPr>
            <p:spPr>
              <a:xfrm>
                <a:off x="2540793" y="5786383"/>
                <a:ext cx="1455912" cy="499728"/>
              </a:xfrm>
              <a:custGeom>
                <a:avLst/>
                <a:gdLst/>
                <a:ahLst/>
                <a:cxnLst/>
                <a:rect l="l" t="t" r="r" b="b"/>
                <a:pathLst>
                  <a:path w="2183868" h="749592">
                    <a:moveTo>
                      <a:pt x="0" y="0"/>
                    </a:moveTo>
                    <a:lnTo>
                      <a:pt x="2183868" y="0"/>
                    </a:lnTo>
                    <a:lnTo>
                      <a:pt x="2183868" y="749592"/>
                    </a:lnTo>
                    <a:lnTo>
                      <a:pt x="0" y="7495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34" b="-34"/>
                </a:stretch>
              </a:blip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grpSp>
            <p:nvGrpSpPr>
              <p:cNvPr id="78" name="Group 13">
                <a:extLst>
                  <a:ext uri="{FF2B5EF4-FFF2-40B4-BE49-F238E27FC236}">
                    <a16:creationId xmlns:a16="http://schemas.microsoft.com/office/drawing/2014/main" id="{CE511A41-683C-DDD1-EDB3-C1CF79A14E19}"/>
                  </a:ext>
                </a:extLst>
              </p:cNvPr>
              <p:cNvGrpSpPr/>
              <p:nvPr/>
            </p:nvGrpSpPr>
            <p:grpSpPr>
              <a:xfrm>
                <a:off x="1737574" y="3552741"/>
                <a:ext cx="1504109" cy="1182679"/>
                <a:chOff x="0" y="0"/>
                <a:chExt cx="594216" cy="467231"/>
              </a:xfrm>
            </p:grpSpPr>
            <p:sp>
              <p:nvSpPr>
                <p:cNvPr id="79" name="Freeform 14">
                  <a:extLst>
                    <a:ext uri="{FF2B5EF4-FFF2-40B4-BE49-F238E27FC236}">
                      <a16:creationId xmlns:a16="http://schemas.microsoft.com/office/drawing/2014/main" id="{055B7E72-2612-92ED-A394-57BCD8723F3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94216" cy="467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216" h="467231">
                      <a:moveTo>
                        <a:pt x="175004" y="0"/>
                      </a:moveTo>
                      <a:lnTo>
                        <a:pt x="419211" y="0"/>
                      </a:lnTo>
                      <a:cubicBezTo>
                        <a:pt x="515864" y="0"/>
                        <a:pt x="594216" y="78352"/>
                        <a:pt x="594216" y="175004"/>
                      </a:cubicBezTo>
                      <a:lnTo>
                        <a:pt x="594216" y="292227"/>
                      </a:lnTo>
                      <a:cubicBezTo>
                        <a:pt x="594216" y="338641"/>
                        <a:pt x="575778" y="383154"/>
                        <a:pt x="542958" y="415974"/>
                      </a:cubicBezTo>
                      <a:cubicBezTo>
                        <a:pt x="510138" y="448794"/>
                        <a:pt x="465625" y="467231"/>
                        <a:pt x="419211" y="467231"/>
                      </a:cubicBezTo>
                      <a:lnTo>
                        <a:pt x="175004" y="467231"/>
                      </a:lnTo>
                      <a:cubicBezTo>
                        <a:pt x="128590" y="467231"/>
                        <a:pt x="84077" y="448794"/>
                        <a:pt x="51258" y="415974"/>
                      </a:cubicBezTo>
                      <a:cubicBezTo>
                        <a:pt x="18438" y="383154"/>
                        <a:pt x="0" y="338641"/>
                        <a:pt x="0" y="292227"/>
                      </a:cubicBezTo>
                      <a:lnTo>
                        <a:pt x="0" y="175004"/>
                      </a:lnTo>
                      <a:cubicBezTo>
                        <a:pt x="0" y="128590"/>
                        <a:pt x="18438" y="84077"/>
                        <a:pt x="51258" y="51258"/>
                      </a:cubicBezTo>
                      <a:cubicBezTo>
                        <a:pt x="84077" y="18438"/>
                        <a:pt x="128590" y="0"/>
                        <a:pt x="175004" y="0"/>
                      </a:cubicBezTo>
                      <a:close/>
                    </a:path>
                  </a:pathLst>
                </a:custGeom>
                <a:solidFill>
                  <a:srgbClr val="E7B522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800"/>
                </a:p>
              </p:txBody>
            </p:sp>
            <p:sp>
              <p:nvSpPr>
                <p:cNvPr id="80" name="TextBox 15">
                  <a:extLst>
                    <a:ext uri="{FF2B5EF4-FFF2-40B4-BE49-F238E27FC236}">
                      <a16:creationId xmlns:a16="http://schemas.microsoft.com/office/drawing/2014/main" id="{23695FA8-B014-3FA6-646A-7947FD391217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594216" cy="514856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680"/>
                    </a:lnSpc>
                  </a:pPr>
                  <a:endParaRPr sz="800"/>
                </a:p>
              </p:txBody>
            </p:sp>
          </p:grpSp>
          <p:grpSp>
            <p:nvGrpSpPr>
              <p:cNvPr id="81" name="Group 16">
                <a:extLst>
                  <a:ext uri="{FF2B5EF4-FFF2-40B4-BE49-F238E27FC236}">
                    <a16:creationId xmlns:a16="http://schemas.microsoft.com/office/drawing/2014/main" id="{0FCEDC84-0061-C154-5891-E135A9DA9239}"/>
                  </a:ext>
                </a:extLst>
              </p:cNvPr>
              <p:cNvGrpSpPr/>
              <p:nvPr/>
            </p:nvGrpSpPr>
            <p:grpSpPr>
              <a:xfrm>
                <a:off x="5223172" y="3180245"/>
                <a:ext cx="1504109" cy="1595551"/>
                <a:chOff x="0" y="0"/>
                <a:chExt cx="594216" cy="630341"/>
              </a:xfrm>
            </p:grpSpPr>
            <p:sp>
              <p:nvSpPr>
                <p:cNvPr id="82" name="Freeform 17">
                  <a:extLst>
                    <a:ext uri="{FF2B5EF4-FFF2-40B4-BE49-F238E27FC236}">
                      <a16:creationId xmlns:a16="http://schemas.microsoft.com/office/drawing/2014/main" id="{166132BC-B179-7D82-62A4-BD42083B70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94216" cy="630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216" h="630341">
                      <a:moveTo>
                        <a:pt x="175004" y="0"/>
                      </a:moveTo>
                      <a:lnTo>
                        <a:pt x="419211" y="0"/>
                      </a:lnTo>
                      <a:cubicBezTo>
                        <a:pt x="515864" y="0"/>
                        <a:pt x="594216" y="78352"/>
                        <a:pt x="594216" y="175004"/>
                      </a:cubicBezTo>
                      <a:lnTo>
                        <a:pt x="594216" y="455337"/>
                      </a:lnTo>
                      <a:cubicBezTo>
                        <a:pt x="594216" y="501751"/>
                        <a:pt x="575778" y="546264"/>
                        <a:pt x="542958" y="579084"/>
                      </a:cubicBezTo>
                      <a:cubicBezTo>
                        <a:pt x="510138" y="611903"/>
                        <a:pt x="465625" y="630341"/>
                        <a:pt x="419211" y="630341"/>
                      </a:cubicBezTo>
                      <a:lnTo>
                        <a:pt x="175004" y="630341"/>
                      </a:lnTo>
                      <a:cubicBezTo>
                        <a:pt x="78352" y="630341"/>
                        <a:pt x="0" y="551989"/>
                        <a:pt x="0" y="455337"/>
                      </a:cubicBezTo>
                      <a:lnTo>
                        <a:pt x="0" y="175004"/>
                      </a:lnTo>
                      <a:cubicBezTo>
                        <a:pt x="0" y="128590"/>
                        <a:pt x="18438" y="84077"/>
                        <a:pt x="51258" y="51258"/>
                      </a:cubicBezTo>
                      <a:cubicBezTo>
                        <a:pt x="84077" y="18438"/>
                        <a:pt x="128590" y="0"/>
                        <a:pt x="175004" y="0"/>
                      </a:cubicBezTo>
                      <a:close/>
                    </a:path>
                  </a:pathLst>
                </a:custGeom>
                <a:solidFill>
                  <a:srgbClr val="E7B522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800"/>
                </a:p>
              </p:txBody>
            </p:sp>
            <p:sp>
              <p:nvSpPr>
                <p:cNvPr id="83" name="TextBox 18">
                  <a:extLst>
                    <a:ext uri="{FF2B5EF4-FFF2-40B4-BE49-F238E27FC236}">
                      <a16:creationId xmlns:a16="http://schemas.microsoft.com/office/drawing/2014/main" id="{0C9255A7-BE8C-FDFD-4C44-75E2D8B8F4B0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594216" cy="677966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680"/>
                    </a:lnSpc>
                  </a:pPr>
                  <a:endParaRPr sz="800"/>
                </a:p>
              </p:txBody>
            </p:sp>
          </p:grpSp>
          <p:grpSp>
            <p:nvGrpSpPr>
              <p:cNvPr id="84" name="Group 19">
                <a:extLst>
                  <a:ext uri="{FF2B5EF4-FFF2-40B4-BE49-F238E27FC236}">
                    <a16:creationId xmlns:a16="http://schemas.microsoft.com/office/drawing/2014/main" id="{AA4593E5-F4A9-2619-05FF-E1A9A5A5E797}"/>
                  </a:ext>
                </a:extLst>
              </p:cNvPr>
              <p:cNvGrpSpPr/>
              <p:nvPr/>
            </p:nvGrpSpPr>
            <p:grpSpPr>
              <a:xfrm>
                <a:off x="6942206" y="2615609"/>
                <a:ext cx="1504109" cy="2160187"/>
                <a:chOff x="0" y="0"/>
                <a:chExt cx="594216" cy="853407"/>
              </a:xfrm>
            </p:grpSpPr>
            <p:sp>
              <p:nvSpPr>
                <p:cNvPr id="85" name="Freeform 20">
                  <a:extLst>
                    <a:ext uri="{FF2B5EF4-FFF2-40B4-BE49-F238E27FC236}">
                      <a16:creationId xmlns:a16="http://schemas.microsoft.com/office/drawing/2014/main" id="{61101D38-C7D6-FBC8-71EF-AADE8A72BFA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94216" cy="853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216" h="853407">
                      <a:moveTo>
                        <a:pt x="175004" y="0"/>
                      </a:moveTo>
                      <a:lnTo>
                        <a:pt x="419211" y="0"/>
                      </a:lnTo>
                      <a:cubicBezTo>
                        <a:pt x="515864" y="0"/>
                        <a:pt x="594216" y="78352"/>
                        <a:pt x="594216" y="175004"/>
                      </a:cubicBezTo>
                      <a:lnTo>
                        <a:pt x="594216" y="678403"/>
                      </a:lnTo>
                      <a:cubicBezTo>
                        <a:pt x="594216" y="724817"/>
                        <a:pt x="575778" y="769330"/>
                        <a:pt x="542958" y="802150"/>
                      </a:cubicBezTo>
                      <a:cubicBezTo>
                        <a:pt x="510138" y="834969"/>
                        <a:pt x="465625" y="853407"/>
                        <a:pt x="419211" y="853407"/>
                      </a:cubicBezTo>
                      <a:lnTo>
                        <a:pt x="175004" y="853407"/>
                      </a:lnTo>
                      <a:cubicBezTo>
                        <a:pt x="128590" y="853407"/>
                        <a:pt x="84077" y="834969"/>
                        <a:pt x="51258" y="802150"/>
                      </a:cubicBezTo>
                      <a:cubicBezTo>
                        <a:pt x="18438" y="769330"/>
                        <a:pt x="0" y="724817"/>
                        <a:pt x="0" y="678403"/>
                      </a:cubicBezTo>
                      <a:lnTo>
                        <a:pt x="0" y="175004"/>
                      </a:lnTo>
                      <a:cubicBezTo>
                        <a:pt x="0" y="128590"/>
                        <a:pt x="18438" y="84077"/>
                        <a:pt x="51258" y="51258"/>
                      </a:cubicBezTo>
                      <a:cubicBezTo>
                        <a:pt x="84077" y="18438"/>
                        <a:pt x="128590" y="0"/>
                        <a:pt x="175004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cap="rnd">
                  <a:noFill/>
                  <a:prstDash val="sysDot"/>
                  <a:rou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800"/>
                </a:p>
              </p:txBody>
            </p:sp>
            <p:sp>
              <p:nvSpPr>
                <p:cNvPr id="86" name="TextBox 21">
                  <a:extLst>
                    <a:ext uri="{FF2B5EF4-FFF2-40B4-BE49-F238E27FC236}">
                      <a16:creationId xmlns:a16="http://schemas.microsoft.com/office/drawing/2014/main" id="{0794703C-6AB0-45E6-19F3-2D060D5EA583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594216" cy="901032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680"/>
                    </a:lnSpc>
                  </a:pPr>
                  <a:endParaRPr sz="800"/>
                </a:p>
              </p:txBody>
            </p:sp>
          </p:grpSp>
          <p:grpSp>
            <p:nvGrpSpPr>
              <p:cNvPr id="87" name="Group 22">
                <a:extLst>
                  <a:ext uri="{FF2B5EF4-FFF2-40B4-BE49-F238E27FC236}">
                    <a16:creationId xmlns:a16="http://schemas.microsoft.com/office/drawing/2014/main" id="{8635B16B-88A9-B631-5656-0A732FCBA25E}"/>
                  </a:ext>
                </a:extLst>
              </p:cNvPr>
              <p:cNvGrpSpPr/>
              <p:nvPr/>
            </p:nvGrpSpPr>
            <p:grpSpPr>
              <a:xfrm>
                <a:off x="8649515" y="1612735"/>
                <a:ext cx="1504109" cy="3163061"/>
                <a:chOff x="0" y="-47625"/>
                <a:chExt cx="594216" cy="1249604"/>
              </a:xfrm>
            </p:grpSpPr>
            <p:sp>
              <p:nvSpPr>
                <p:cNvPr id="88" name="Freeform 23">
                  <a:extLst>
                    <a:ext uri="{FF2B5EF4-FFF2-40B4-BE49-F238E27FC236}">
                      <a16:creationId xmlns:a16="http://schemas.microsoft.com/office/drawing/2014/main" id="{29E5F5BB-8DA5-BAA8-0342-89FE59B7FD7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94216" cy="120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216" h="1201979">
                      <a:moveTo>
                        <a:pt x="175004" y="0"/>
                      </a:moveTo>
                      <a:lnTo>
                        <a:pt x="419211" y="0"/>
                      </a:lnTo>
                      <a:cubicBezTo>
                        <a:pt x="515864" y="0"/>
                        <a:pt x="594216" y="78352"/>
                        <a:pt x="594216" y="175004"/>
                      </a:cubicBezTo>
                      <a:lnTo>
                        <a:pt x="594216" y="1026975"/>
                      </a:lnTo>
                      <a:cubicBezTo>
                        <a:pt x="594216" y="1073389"/>
                        <a:pt x="575778" y="1117902"/>
                        <a:pt x="542958" y="1150722"/>
                      </a:cubicBezTo>
                      <a:cubicBezTo>
                        <a:pt x="510138" y="1183541"/>
                        <a:pt x="465625" y="1201979"/>
                        <a:pt x="419211" y="1201979"/>
                      </a:cubicBezTo>
                      <a:lnTo>
                        <a:pt x="175004" y="1201979"/>
                      </a:lnTo>
                      <a:cubicBezTo>
                        <a:pt x="78352" y="1201979"/>
                        <a:pt x="0" y="1123627"/>
                        <a:pt x="0" y="1026975"/>
                      </a:cubicBezTo>
                      <a:lnTo>
                        <a:pt x="0" y="175004"/>
                      </a:lnTo>
                      <a:cubicBezTo>
                        <a:pt x="0" y="128590"/>
                        <a:pt x="18438" y="84077"/>
                        <a:pt x="51258" y="51258"/>
                      </a:cubicBezTo>
                      <a:cubicBezTo>
                        <a:pt x="84077" y="18438"/>
                        <a:pt x="128590" y="0"/>
                        <a:pt x="175004" y="0"/>
                      </a:cubicBezTo>
                      <a:close/>
                    </a:path>
                  </a:pathLst>
                </a:custGeom>
                <a:solidFill>
                  <a:srgbClr val="2A3548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800"/>
                </a:p>
              </p:txBody>
            </p:sp>
            <p:sp>
              <p:nvSpPr>
                <p:cNvPr id="89" name="TextBox 24">
                  <a:extLst>
                    <a:ext uri="{FF2B5EF4-FFF2-40B4-BE49-F238E27FC236}">
                      <a16:creationId xmlns:a16="http://schemas.microsoft.com/office/drawing/2014/main" id="{7FE5E012-55E0-40F7-104C-F6F378FD8001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594216" cy="1249604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680"/>
                    </a:lnSpc>
                  </a:pPr>
                  <a:endParaRPr sz="800"/>
                </a:p>
              </p:txBody>
            </p:sp>
          </p:grpSp>
          <p:grpSp>
            <p:nvGrpSpPr>
              <p:cNvPr id="90" name="Group 25">
                <a:extLst>
                  <a:ext uri="{FF2B5EF4-FFF2-40B4-BE49-F238E27FC236}">
                    <a16:creationId xmlns:a16="http://schemas.microsoft.com/office/drawing/2014/main" id="{3DE7E054-AD04-6EB3-F8B2-9DD0E083931F}"/>
                  </a:ext>
                </a:extLst>
              </p:cNvPr>
              <p:cNvGrpSpPr/>
              <p:nvPr/>
            </p:nvGrpSpPr>
            <p:grpSpPr>
              <a:xfrm>
                <a:off x="10356823" y="802994"/>
                <a:ext cx="1504109" cy="3972801"/>
                <a:chOff x="0" y="0"/>
                <a:chExt cx="594216" cy="1569502"/>
              </a:xfrm>
            </p:grpSpPr>
            <p:sp>
              <p:nvSpPr>
                <p:cNvPr id="91" name="Freeform 26">
                  <a:extLst>
                    <a:ext uri="{FF2B5EF4-FFF2-40B4-BE49-F238E27FC236}">
                      <a16:creationId xmlns:a16="http://schemas.microsoft.com/office/drawing/2014/main" id="{63D41082-C7E9-0706-6744-E9BD18951DD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94216" cy="156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216" h="1569502">
                      <a:moveTo>
                        <a:pt x="175004" y="0"/>
                      </a:moveTo>
                      <a:lnTo>
                        <a:pt x="419211" y="0"/>
                      </a:lnTo>
                      <a:cubicBezTo>
                        <a:pt x="515864" y="0"/>
                        <a:pt x="594216" y="78352"/>
                        <a:pt x="594216" y="175004"/>
                      </a:cubicBezTo>
                      <a:lnTo>
                        <a:pt x="594216" y="1394498"/>
                      </a:lnTo>
                      <a:cubicBezTo>
                        <a:pt x="594216" y="1440912"/>
                        <a:pt x="575778" y="1485425"/>
                        <a:pt x="542958" y="1518244"/>
                      </a:cubicBezTo>
                      <a:cubicBezTo>
                        <a:pt x="510138" y="1551064"/>
                        <a:pt x="465625" y="1569502"/>
                        <a:pt x="419211" y="1569502"/>
                      </a:cubicBezTo>
                      <a:lnTo>
                        <a:pt x="175004" y="1569502"/>
                      </a:lnTo>
                      <a:cubicBezTo>
                        <a:pt x="78352" y="1569502"/>
                        <a:pt x="0" y="1491150"/>
                        <a:pt x="0" y="1394498"/>
                      </a:cubicBezTo>
                      <a:lnTo>
                        <a:pt x="0" y="175004"/>
                      </a:lnTo>
                      <a:cubicBezTo>
                        <a:pt x="0" y="128590"/>
                        <a:pt x="18438" y="84077"/>
                        <a:pt x="51258" y="51258"/>
                      </a:cubicBezTo>
                      <a:cubicBezTo>
                        <a:pt x="84077" y="18438"/>
                        <a:pt x="128590" y="0"/>
                        <a:pt x="175004" y="0"/>
                      </a:cubicBezTo>
                      <a:close/>
                    </a:path>
                  </a:pathLst>
                </a:custGeom>
                <a:solidFill>
                  <a:srgbClr val="2A3548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800"/>
                </a:p>
              </p:txBody>
            </p:sp>
            <p:sp>
              <p:nvSpPr>
                <p:cNvPr id="92" name="TextBox 27">
                  <a:extLst>
                    <a:ext uri="{FF2B5EF4-FFF2-40B4-BE49-F238E27FC236}">
                      <a16:creationId xmlns:a16="http://schemas.microsoft.com/office/drawing/2014/main" id="{BF2FB621-DB6B-1206-7B0E-6B8F0DC21E67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594216" cy="161712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680"/>
                    </a:lnSpc>
                  </a:pPr>
                  <a:endParaRPr sz="800"/>
                </a:p>
              </p:txBody>
            </p:sp>
          </p:grpSp>
          <p:grpSp>
            <p:nvGrpSpPr>
              <p:cNvPr id="93" name="Group 28">
                <a:extLst>
                  <a:ext uri="{FF2B5EF4-FFF2-40B4-BE49-F238E27FC236}">
                    <a16:creationId xmlns:a16="http://schemas.microsoft.com/office/drawing/2014/main" id="{BF66B940-753C-89D5-E71D-F7A62355706B}"/>
                  </a:ext>
                </a:extLst>
              </p:cNvPr>
              <p:cNvGrpSpPr/>
              <p:nvPr/>
            </p:nvGrpSpPr>
            <p:grpSpPr>
              <a:xfrm>
                <a:off x="0" y="4900521"/>
                <a:ext cx="7233726" cy="745474"/>
                <a:chOff x="0" y="0"/>
                <a:chExt cx="2857768" cy="294508"/>
              </a:xfrm>
            </p:grpSpPr>
            <p:sp>
              <p:nvSpPr>
                <p:cNvPr id="94" name="Freeform 29">
                  <a:extLst>
                    <a:ext uri="{FF2B5EF4-FFF2-40B4-BE49-F238E27FC236}">
                      <a16:creationId xmlns:a16="http://schemas.microsoft.com/office/drawing/2014/main" id="{74E53761-02B0-C7BF-3C91-9A59510834B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857768" cy="29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768" h="294508">
                      <a:moveTo>
                        <a:pt x="2654568" y="0"/>
                      </a:moveTo>
                      <a:lnTo>
                        <a:pt x="0" y="0"/>
                      </a:lnTo>
                      <a:lnTo>
                        <a:pt x="0" y="294508"/>
                      </a:lnTo>
                      <a:lnTo>
                        <a:pt x="2654568" y="294508"/>
                      </a:lnTo>
                      <a:lnTo>
                        <a:pt x="2857768" y="147254"/>
                      </a:lnTo>
                      <a:lnTo>
                        <a:pt x="2654568" y="0"/>
                      </a:lnTo>
                      <a:close/>
                    </a:path>
                  </a:pathLst>
                </a:custGeom>
                <a:solidFill>
                  <a:srgbClr val="E7B522"/>
                </a:solidFill>
              </p:spPr>
              <p:txBody>
                <a:bodyPr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800"/>
                </a:p>
              </p:txBody>
            </p:sp>
            <p:sp>
              <p:nvSpPr>
                <p:cNvPr id="95" name="TextBox 30">
                  <a:extLst>
                    <a:ext uri="{FF2B5EF4-FFF2-40B4-BE49-F238E27FC236}">
                      <a16:creationId xmlns:a16="http://schemas.microsoft.com/office/drawing/2014/main" id="{8F783CDE-0AEE-C0BA-FBBA-1A99A670BCED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2743468" cy="342133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680"/>
                    </a:lnSpc>
                  </a:pPr>
                  <a:endParaRPr sz="800"/>
                </a:p>
              </p:txBody>
            </p:sp>
          </p:grpSp>
          <p:grpSp>
            <p:nvGrpSpPr>
              <p:cNvPr id="96" name="Group 31">
                <a:extLst>
                  <a:ext uri="{FF2B5EF4-FFF2-40B4-BE49-F238E27FC236}">
                    <a16:creationId xmlns:a16="http://schemas.microsoft.com/office/drawing/2014/main" id="{401BC0BF-7878-A540-AF7E-1705112AFBA8}"/>
                  </a:ext>
                </a:extLst>
              </p:cNvPr>
              <p:cNvGrpSpPr/>
              <p:nvPr/>
            </p:nvGrpSpPr>
            <p:grpSpPr>
              <a:xfrm>
                <a:off x="8075297" y="4900521"/>
                <a:ext cx="4116703" cy="745474"/>
                <a:chOff x="0" y="0"/>
                <a:chExt cx="1626352" cy="294508"/>
              </a:xfrm>
            </p:grpSpPr>
            <p:sp>
              <p:nvSpPr>
                <p:cNvPr id="97" name="Freeform 32">
                  <a:extLst>
                    <a:ext uri="{FF2B5EF4-FFF2-40B4-BE49-F238E27FC236}">
                      <a16:creationId xmlns:a16="http://schemas.microsoft.com/office/drawing/2014/main" id="{04A80180-06DC-0D25-7240-0EC208901AF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26352" cy="29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352" h="294508">
                      <a:moveTo>
                        <a:pt x="0" y="0"/>
                      </a:moveTo>
                      <a:lnTo>
                        <a:pt x="1423152" y="0"/>
                      </a:lnTo>
                      <a:lnTo>
                        <a:pt x="1626352" y="147254"/>
                      </a:lnTo>
                      <a:lnTo>
                        <a:pt x="1423152" y="294508"/>
                      </a:lnTo>
                      <a:lnTo>
                        <a:pt x="0" y="294508"/>
                      </a:lnTo>
                      <a:lnTo>
                        <a:pt x="203200" y="1472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A3548"/>
                </a:solidFill>
              </p:spPr>
              <p:txBody>
                <a:bodyPr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800"/>
                </a:p>
              </p:txBody>
            </p:sp>
            <p:sp>
              <p:nvSpPr>
                <p:cNvPr id="98" name="TextBox 33">
                  <a:extLst>
                    <a:ext uri="{FF2B5EF4-FFF2-40B4-BE49-F238E27FC236}">
                      <a16:creationId xmlns:a16="http://schemas.microsoft.com/office/drawing/2014/main" id="{21E3C471-B995-F3B5-2C9C-A83E1D972B63}"/>
                    </a:ext>
                  </a:extLst>
                </p:cNvPr>
                <p:cNvSpPr txBox="1"/>
                <p:nvPr/>
              </p:nvSpPr>
              <p:spPr>
                <a:xfrm>
                  <a:off x="177800" y="-47625"/>
                  <a:ext cx="1372352" cy="342133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680"/>
                    </a:lnSpc>
                  </a:pPr>
                  <a:endParaRPr sz="800"/>
                </a:p>
              </p:txBody>
            </p:sp>
          </p:grpSp>
          <p:grpSp>
            <p:nvGrpSpPr>
              <p:cNvPr id="99" name="Group 34">
                <a:extLst>
                  <a:ext uri="{FF2B5EF4-FFF2-40B4-BE49-F238E27FC236}">
                    <a16:creationId xmlns:a16="http://schemas.microsoft.com/office/drawing/2014/main" id="{5098C5F5-8F0F-3A03-785F-31589812DCAA}"/>
                  </a:ext>
                </a:extLst>
              </p:cNvPr>
              <p:cNvGrpSpPr/>
              <p:nvPr/>
            </p:nvGrpSpPr>
            <p:grpSpPr>
              <a:xfrm>
                <a:off x="42966" y="3897264"/>
                <a:ext cx="1504109" cy="838157"/>
                <a:chOff x="0" y="0"/>
                <a:chExt cx="3008217" cy="1676314"/>
              </a:xfrm>
            </p:grpSpPr>
            <p:grpSp>
              <p:nvGrpSpPr>
                <p:cNvPr id="100" name="Group 35">
                  <a:extLst>
                    <a:ext uri="{FF2B5EF4-FFF2-40B4-BE49-F238E27FC236}">
                      <a16:creationId xmlns:a16="http://schemas.microsoft.com/office/drawing/2014/main" id="{E6CAB1D2-73AD-52C8-77EE-450BF81B6E1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008217" cy="1676314"/>
                  <a:chOff x="0" y="0"/>
                  <a:chExt cx="594216" cy="331124"/>
                </a:xfrm>
              </p:grpSpPr>
              <p:sp>
                <p:nvSpPr>
                  <p:cNvPr id="102" name="Freeform 36">
                    <a:extLst>
                      <a:ext uri="{FF2B5EF4-FFF2-40B4-BE49-F238E27FC236}">
                        <a16:creationId xmlns:a16="http://schemas.microsoft.com/office/drawing/2014/main" id="{B573F3A6-D395-B88B-B2D7-AD7630E80DF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94216" cy="331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216" h="331124">
                        <a:moveTo>
                          <a:pt x="165562" y="0"/>
                        </a:moveTo>
                        <a:lnTo>
                          <a:pt x="428654" y="0"/>
                        </a:lnTo>
                        <a:cubicBezTo>
                          <a:pt x="520091" y="0"/>
                          <a:pt x="594216" y="74125"/>
                          <a:pt x="594216" y="165562"/>
                        </a:cubicBezTo>
                        <a:lnTo>
                          <a:pt x="594216" y="165562"/>
                        </a:lnTo>
                        <a:cubicBezTo>
                          <a:pt x="594216" y="256999"/>
                          <a:pt x="520091" y="331124"/>
                          <a:pt x="428654" y="331124"/>
                        </a:cubicBezTo>
                        <a:lnTo>
                          <a:pt x="165562" y="331124"/>
                        </a:lnTo>
                        <a:cubicBezTo>
                          <a:pt x="74125" y="331124"/>
                          <a:pt x="0" y="256999"/>
                          <a:pt x="0" y="165562"/>
                        </a:cubicBezTo>
                        <a:lnTo>
                          <a:pt x="0" y="165562"/>
                        </a:lnTo>
                        <a:cubicBezTo>
                          <a:pt x="0" y="74125"/>
                          <a:pt x="74125" y="0"/>
                          <a:pt x="165562" y="0"/>
                        </a:cubicBezTo>
                        <a:close/>
                      </a:path>
                    </a:pathLst>
                  </a:custGeom>
                  <a:solidFill>
                    <a:srgbClr val="E7B522"/>
                  </a:solidFill>
                  <a:ln cap="rnd">
                    <a:noFill/>
                    <a:prstDash val="solid"/>
                    <a:rou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800"/>
                  </a:p>
                </p:txBody>
              </p:sp>
              <p:sp>
                <p:nvSpPr>
                  <p:cNvPr id="103" name="TextBox 37">
                    <a:extLst>
                      <a:ext uri="{FF2B5EF4-FFF2-40B4-BE49-F238E27FC236}">
                        <a16:creationId xmlns:a16="http://schemas.microsoft.com/office/drawing/2014/main" id="{D52AFEB8-9589-56B1-A753-977F7B54E614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47625"/>
                    <a:ext cx="594216" cy="378749"/>
                  </a:xfrm>
                  <a:prstGeom prst="rect">
                    <a:avLst/>
                  </a:prstGeom>
                </p:spPr>
                <p:txBody>
                  <a:bodyPr lIns="33867" tIns="33867" rIns="33867" bIns="33867"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ts val="1680"/>
                      </a:lnSpc>
                    </a:pPr>
                    <a:endParaRPr sz="800"/>
                  </a:p>
                </p:txBody>
              </p:sp>
            </p:grpSp>
            <p:sp>
              <p:nvSpPr>
                <p:cNvPr id="101" name="TextBox 38">
                  <a:extLst>
                    <a:ext uri="{FF2B5EF4-FFF2-40B4-BE49-F238E27FC236}">
                      <a16:creationId xmlns:a16="http://schemas.microsoft.com/office/drawing/2014/main" id="{FB1822DE-DBD3-C934-DD45-278F044331A9}"/>
                    </a:ext>
                  </a:extLst>
                </p:cNvPr>
                <p:cNvSpPr txBox="1"/>
                <p:nvPr/>
              </p:nvSpPr>
              <p:spPr>
                <a:xfrm>
                  <a:off x="469956" y="580982"/>
                  <a:ext cx="1974963" cy="42652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68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000000"/>
                      </a:solidFill>
                      <a:latin typeface="Aptos"/>
                      <a:ea typeface="Avenir Light"/>
                      <a:cs typeface="Avenir Light"/>
                      <a:sym typeface="Avenir Light"/>
                    </a:rPr>
                    <a:t> Founded</a:t>
                  </a:r>
                </a:p>
              </p:txBody>
            </p:sp>
          </p:grpSp>
          <p:grpSp>
            <p:nvGrpSpPr>
              <p:cNvPr id="104" name="Group 39">
                <a:extLst>
                  <a:ext uri="{FF2B5EF4-FFF2-40B4-BE49-F238E27FC236}">
                    <a16:creationId xmlns:a16="http://schemas.microsoft.com/office/drawing/2014/main" id="{09968DA0-42DE-0F3F-137D-B6E036BCD47A}"/>
                  </a:ext>
                </a:extLst>
              </p:cNvPr>
              <p:cNvGrpSpPr/>
              <p:nvPr/>
            </p:nvGrpSpPr>
            <p:grpSpPr>
              <a:xfrm>
                <a:off x="3528564" y="3429001"/>
                <a:ext cx="1504109" cy="1346795"/>
                <a:chOff x="0" y="0"/>
                <a:chExt cx="594216" cy="532067"/>
              </a:xfrm>
            </p:grpSpPr>
            <p:sp>
              <p:nvSpPr>
                <p:cNvPr id="105" name="Freeform 40">
                  <a:extLst>
                    <a:ext uri="{FF2B5EF4-FFF2-40B4-BE49-F238E27FC236}">
                      <a16:creationId xmlns:a16="http://schemas.microsoft.com/office/drawing/2014/main" id="{C42B0EED-FD5D-7AC7-1848-4F7C4069F17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594216" cy="532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216" h="532067">
                      <a:moveTo>
                        <a:pt x="175004" y="0"/>
                      </a:moveTo>
                      <a:lnTo>
                        <a:pt x="419211" y="0"/>
                      </a:lnTo>
                      <a:cubicBezTo>
                        <a:pt x="515864" y="0"/>
                        <a:pt x="594216" y="78352"/>
                        <a:pt x="594216" y="175004"/>
                      </a:cubicBezTo>
                      <a:lnTo>
                        <a:pt x="594216" y="357063"/>
                      </a:lnTo>
                      <a:cubicBezTo>
                        <a:pt x="594216" y="403477"/>
                        <a:pt x="575778" y="447990"/>
                        <a:pt x="542958" y="480810"/>
                      </a:cubicBezTo>
                      <a:cubicBezTo>
                        <a:pt x="510138" y="513630"/>
                        <a:pt x="465625" y="532067"/>
                        <a:pt x="419211" y="532067"/>
                      </a:cubicBezTo>
                      <a:lnTo>
                        <a:pt x="175004" y="532067"/>
                      </a:lnTo>
                      <a:cubicBezTo>
                        <a:pt x="128590" y="532067"/>
                        <a:pt x="84077" y="513630"/>
                        <a:pt x="51258" y="480810"/>
                      </a:cubicBezTo>
                      <a:cubicBezTo>
                        <a:pt x="18438" y="447990"/>
                        <a:pt x="0" y="403477"/>
                        <a:pt x="0" y="357063"/>
                      </a:cubicBezTo>
                      <a:lnTo>
                        <a:pt x="0" y="175004"/>
                      </a:lnTo>
                      <a:cubicBezTo>
                        <a:pt x="0" y="128590"/>
                        <a:pt x="18438" y="84077"/>
                        <a:pt x="51258" y="51258"/>
                      </a:cubicBezTo>
                      <a:cubicBezTo>
                        <a:pt x="84077" y="18438"/>
                        <a:pt x="128590" y="0"/>
                        <a:pt x="175004" y="0"/>
                      </a:cubicBezTo>
                      <a:close/>
                    </a:path>
                  </a:pathLst>
                </a:custGeom>
                <a:solidFill>
                  <a:srgbClr val="E7B522"/>
                </a:solidFill>
                <a:ln cap="rnd">
                  <a:noFill/>
                  <a:prstDash val="solid"/>
                  <a:rou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800"/>
                </a:p>
              </p:txBody>
            </p:sp>
            <p:sp>
              <p:nvSpPr>
                <p:cNvPr id="106" name="TextBox 41">
                  <a:extLst>
                    <a:ext uri="{FF2B5EF4-FFF2-40B4-BE49-F238E27FC236}">
                      <a16:creationId xmlns:a16="http://schemas.microsoft.com/office/drawing/2014/main" id="{8041909B-5CF4-A6D8-DC45-50493259743B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594216" cy="579692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ts val="1680"/>
                    </a:lnSpc>
                  </a:pPr>
                  <a:endParaRPr sz="800"/>
                </a:p>
              </p:txBody>
            </p:sp>
          </p:grpSp>
          <p:sp>
            <p:nvSpPr>
              <p:cNvPr id="107" name="Freeform 42">
                <a:extLst>
                  <a:ext uri="{FF2B5EF4-FFF2-40B4-BE49-F238E27FC236}">
                    <a16:creationId xmlns:a16="http://schemas.microsoft.com/office/drawing/2014/main" id="{CCF24565-C931-E710-F3A5-DC566236CD1B}"/>
                  </a:ext>
                </a:extLst>
              </p:cNvPr>
              <p:cNvSpPr/>
              <p:nvPr/>
            </p:nvSpPr>
            <p:spPr>
              <a:xfrm>
                <a:off x="8615566" y="5864556"/>
                <a:ext cx="1362583" cy="408775"/>
              </a:xfrm>
              <a:custGeom>
                <a:avLst/>
                <a:gdLst/>
                <a:ahLst/>
                <a:cxnLst/>
                <a:rect l="l" t="t" r="r" b="b"/>
                <a:pathLst>
                  <a:path w="2043874" h="613162">
                    <a:moveTo>
                      <a:pt x="0" y="0"/>
                    </a:moveTo>
                    <a:lnTo>
                      <a:pt x="2043874" y="0"/>
                    </a:lnTo>
                    <a:lnTo>
                      <a:pt x="2043874" y="613163"/>
                    </a:lnTo>
                    <a:lnTo>
                      <a:pt x="0" y="6131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108" name="TextBox 44">
                <a:extLst>
                  <a:ext uri="{FF2B5EF4-FFF2-40B4-BE49-F238E27FC236}">
                    <a16:creationId xmlns:a16="http://schemas.microsoft.com/office/drawing/2014/main" id="{1408F99A-0571-57F3-51B3-5BEDCD452C2E}"/>
                  </a:ext>
                </a:extLst>
              </p:cNvPr>
              <p:cNvSpPr txBox="1"/>
              <p:nvPr/>
            </p:nvSpPr>
            <p:spPr>
              <a:xfrm>
                <a:off x="431909" y="4918830"/>
                <a:ext cx="761619" cy="5576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160"/>
                  </a:lnSpc>
                </a:pPr>
                <a:r>
                  <a:rPr lang="en-US" sz="1800" b="1">
                    <a:solidFill>
                      <a:srgbClr val="000000"/>
                    </a:solidFill>
                    <a:latin typeface="Aptos"/>
                    <a:ea typeface="Avenir Bold"/>
                    <a:cs typeface="Avenir Bold"/>
                    <a:sym typeface="Avenir Bold"/>
                  </a:rPr>
                  <a:t>2020</a:t>
                </a:r>
              </a:p>
              <a:p>
                <a:pPr algn="ctr">
                  <a:lnSpc>
                    <a:spcPts val="2160"/>
                  </a:lnSpc>
                </a:pPr>
                <a:r>
                  <a:rPr lang="en-US" sz="1800" b="1">
                    <a:solidFill>
                      <a:srgbClr val="000000"/>
                    </a:solidFill>
                    <a:latin typeface="Aptos"/>
                    <a:ea typeface="Avenir Bold"/>
                    <a:cs typeface="Avenir Bold"/>
                    <a:sym typeface="Avenir Bold"/>
                  </a:rPr>
                  <a:t>Q4</a:t>
                </a:r>
              </a:p>
            </p:txBody>
          </p:sp>
          <p:sp>
            <p:nvSpPr>
              <p:cNvPr id="109" name="TextBox 45">
                <a:extLst>
                  <a:ext uri="{FF2B5EF4-FFF2-40B4-BE49-F238E27FC236}">
                    <a16:creationId xmlns:a16="http://schemas.microsoft.com/office/drawing/2014/main" id="{730E343C-EFC7-675F-A956-AD9DC2201B10}"/>
                  </a:ext>
                </a:extLst>
              </p:cNvPr>
              <p:cNvSpPr txBox="1"/>
              <p:nvPr/>
            </p:nvSpPr>
            <p:spPr>
              <a:xfrm>
                <a:off x="2174095" y="4926786"/>
                <a:ext cx="761619" cy="2755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160"/>
                  </a:lnSpc>
                </a:pPr>
                <a:r>
                  <a:rPr lang="en-US" sz="1800" b="1">
                    <a:solidFill>
                      <a:srgbClr val="000000"/>
                    </a:solidFill>
                    <a:latin typeface="Aptos"/>
                    <a:ea typeface="Avenir Bold"/>
                    <a:cs typeface="Avenir Bold"/>
                    <a:sym typeface="Avenir Bold"/>
                  </a:rPr>
                  <a:t>2021</a:t>
                </a:r>
              </a:p>
            </p:txBody>
          </p:sp>
          <p:sp>
            <p:nvSpPr>
              <p:cNvPr id="110" name="TextBox 46">
                <a:extLst>
                  <a:ext uri="{FF2B5EF4-FFF2-40B4-BE49-F238E27FC236}">
                    <a16:creationId xmlns:a16="http://schemas.microsoft.com/office/drawing/2014/main" id="{4023C16A-7865-12C1-8FF4-6AFC592AED39}"/>
                  </a:ext>
                </a:extLst>
              </p:cNvPr>
              <p:cNvSpPr txBox="1"/>
              <p:nvPr/>
            </p:nvSpPr>
            <p:spPr>
              <a:xfrm>
                <a:off x="3916281" y="4918830"/>
                <a:ext cx="761619" cy="2755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160"/>
                  </a:lnSpc>
                </a:pPr>
                <a:r>
                  <a:rPr lang="en-US" sz="1800" b="1">
                    <a:solidFill>
                      <a:srgbClr val="000000"/>
                    </a:solidFill>
                    <a:latin typeface="Aptos"/>
                    <a:ea typeface="Avenir Bold"/>
                    <a:cs typeface="Avenir Bold"/>
                    <a:sym typeface="Avenir Bold"/>
                  </a:rPr>
                  <a:t>2022</a:t>
                </a:r>
              </a:p>
            </p:txBody>
          </p:sp>
          <p:sp>
            <p:nvSpPr>
              <p:cNvPr id="111" name="TextBox 47">
                <a:extLst>
                  <a:ext uri="{FF2B5EF4-FFF2-40B4-BE49-F238E27FC236}">
                    <a16:creationId xmlns:a16="http://schemas.microsoft.com/office/drawing/2014/main" id="{60B16D59-2136-2596-6AF6-815D2ED36806}"/>
                  </a:ext>
                </a:extLst>
              </p:cNvPr>
              <p:cNvSpPr txBox="1"/>
              <p:nvPr/>
            </p:nvSpPr>
            <p:spPr>
              <a:xfrm>
                <a:off x="5599635" y="4918830"/>
                <a:ext cx="761619" cy="2755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160"/>
                  </a:lnSpc>
                </a:pPr>
                <a:r>
                  <a:rPr lang="en-US" sz="1800" b="1">
                    <a:solidFill>
                      <a:srgbClr val="000000"/>
                    </a:solidFill>
                    <a:latin typeface="Aptos"/>
                    <a:ea typeface="Avenir Bold"/>
                    <a:cs typeface="Avenir Bold"/>
                    <a:sym typeface="Avenir Bold"/>
                  </a:rPr>
                  <a:t>2023</a:t>
                </a:r>
              </a:p>
            </p:txBody>
          </p:sp>
          <p:sp>
            <p:nvSpPr>
              <p:cNvPr id="112" name="TextBox 48">
                <a:extLst>
                  <a:ext uri="{FF2B5EF4-FFF2-40B4-BE49-F238E27FC236}">
                    <a16:creationId xmlns:a16="http://schemas.microsoft.com/office/drawing/2014/main" id="{BC897CC9-C2AB-45B9-CD21-38ADFAA775D7}"/>
                  </a:ext>
                </a:extLst>
              </p:cNvPr>
              <p:cNvSpPr txBox="1"/>
              <p:nvPr/>
            </p:nvSpPr>
            <p:spPr>
              <a:xfrm>
                <a:off x="7313678" y="4972784"/>
                <a:ext cx="761619" cy="36413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879"/>
                  </a:lnSpc>
                </a:pPr>
                <a:r>
                  <a:rPr lang="en-US" sz="2399" b="1">
                    <a:solidFill>
                      <a:srgbClr val="000000"/>
                    </a:solidFill>
                    <a:latin typeface="Aptos"/>
                    <a:ea typeface="Avenir Bold"/>
                    <a:cs typeface="Avenir Bold"/>
                    <a:sym typeface="Avenir Bold"/>
                  </a:rPr>
                  <a:t>2024</a:t>
                </a:r>
              </a:p>
            </p:txBody>
          </p:sp>
          <p:sp>
            <p:nvSpPr>
              <p:cNvPr id="113" name="TextBox 49">
                <a:extLst>
                  <a:ext uri="{FF2B5EF4-FFF2-40B4-BE49-F238E27FC236}">
                    <a16:creationId xmlns:a16="http://schemas.microsoft.com/office/drawing/2014/main" id="{7C37F7B0-9FCE-B8B1-98A0-188F13F89264}"/>
                  </a:ext>
                </a:extLst>
              </p:cNvPr>
              <p:cNvSpPr txBox="1"/>
              <p:nvPr/>
            </p:nvSpPr>
            <p:spPr>
              <a:xfrm>
                <a:off x="9027722" y="4900304"/>
                <a:ext cx="761619" cy="2755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160"/>
                  </a:lnSpc>
                </a:pPr>
                <a:r>
                  <a:rPr lang="en-US" sz="1800" b="1">
                    <a:solidFill>
                      <a:srgbClr val="FFFFFF"/>
                    </a:solidFill>
                    <a:latin typeface="Aptos"/>
                    <a:ea typeface="Avenir Bold"/>
                    <a:cs typeface="Avenir Bold"/>
                    <a:sym typeface="Avenir Bold"/>
                  </a:rPr>
                  <a:t>2025</a:t>
                </a:r>
              </a:p>
            </p:txBody>
          </p:sp>
          <p:sp>
            <p:nvSpPr>
              <p:cNvPr id="114" name="TextBox 50">
                <a:extLst>
                  <a:ext uri="{FF2B5EF4-FFF2-40B4-BE49-F238E27FC236}">
                    <a16:creationId xmlns:a16="http://schemas.microsoft.com/office/drawing/2014/main" id="{284501A4-C8C2-69F5-3E10-F047272FD857}"/>
                  </a:ext>
                </a:extLst>
              </p:cNvPr>
              <p:cNvSpPr txBox="1"/>
              <p:nvPr/>
            </p:nvSpPr>
            <p:spPr>
              <a:xfrm>
                <a:off x="10749275" y="4918830"/>
                <a:ext cx="761619" cy="2755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160"/>
                  </a:lnSpc>
                </a:pPr>
                <a:r>
                  <a:rPr lang="en-US" sz="1800" b="1">
                    <a:solidFill>
                      <a:srgbClr val="FFFFFF"/>
                    </a:solidFill>
                    <a:latin typeface="Aptos"/>
                    <a:ea typeface="Avenir Bold"/>
                    <a:cs typeface="Avenir Bold"/>
                    <a:sym typeface="Avenir Bold"/>
                  </a:rPr>
                  <a:t>2026</a:t>
                </a:r>
              </a:p>
            </p:txBody>
          </p:sp>
          <p:sp>
            <p:nvSpPr>
              <p:cNvPr id="115" name="TextBox 51">
                <a:extLst>
                  <a:ext uri="{FF2B5EF4-FFF2-40B4-BE49-F238E27FC236}">
                    <a16:creationId xmlns:a16="http://schemas.microsoft.com/office/drawing/2014/main" id="{B5A5612C-55F3-FED0-948C-716EE6A30710}"/>
                  </a:ext>
                </a:extLst>
              </p:cNvPr>
              <p:cNvSpPr txBox="1"/>
              <p:nvPr/>
            </p:nvSpPr>
            <p:spPr>
              <a:xfrm>
                <a:off x="128842" y="5688916"/>
                <a:ext cx="1175538" cy="83978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2160"/>
                  </a:lnSpc>
                </a:pPr>
                <a:r>
                  <a:rPr lang="en-US" sz="1800">
                    <a:solidFill>
                      <a:srgbClr val="000000"/>
                    </a:solidFill>
                    <a:latin typeface="Aptos"/>
                    <a:ea typeface="Avenir Light"/>
                    <a:cs typeface="Avenir Light"/>
                    <a:sym typeface="Avenir Light"/>
                  </a:rPr>
                  <a:t>Supporters &amp; grant bodies</a:t>
                </a:r>
              </a:p>
            </p:txBody>
          </p:sp>
          <p:sp>
            <p:nvSpPr>
              <p:cNvPr id="116" name="TextBox 52">
                <a:extLst>
                  <a:ext uri="{FF2B5EF4-FFF2-40B4-BE49-F238E27FC236}">
                    <a16:creationId xmlns:a16="http://schemas.microsoft.com/office/drawing/2014/main" id="{3FAB1647-60D8-5232-59C4-D2CC3B1FBA27}"/>
                  </a:ext>
                </a:extLst>
              </p:cNvPr>
              <p:cNvSpPr txBox="1"/>
              <p:nvPr/>
            </p:nvSpPr>
            <p:spPr>
              <a:xfrm>
                <a:off x="1777711" y="3606800"/>
                <a:ext cx="1423835" cy="10795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333333"/>
                    </a:solidFill>
                    <a:latin typeface="Aptos"/>
                    <a:ea typeface="Avenir Light"/>
                    <a:cs typeface="Avenir Light"/>
                    <a:sym typeface="Avenir Light"/>
                  </a:rPr>
                  <a:t>OX Gen 1 truck built </a:t>
                </a:r>
              </a:p>
              <a:p>
                <a:pPr algn="ctr">
                  <a:lnSpc>
                    <a:spcPts val="1680"/>
                  </a:lnSpc>
                </a:pPr>
                <a:endParaRPr lang="en-US" sz="1400">
                  <a:solidFill>
                    <a:srgbClr val="333333"/>
                  </a:solidFill>
                  <a:latin typeface="Aptos"/>
                  <a:ea typeface="Avenir Light"/>
                  <a:cs typeface="Avenir Light"/>
                  <a:sym typeface="Avenir Light"/>
                </a:endParaRPr>
              </a:p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333333"/>
                    </a:solidFill>
                    <a:latin typeface="Aptos"/>
                    <a:ea typeface="Avenir Light"/>
                    <a:cs typeface="Avenir Light"/>
                    <a:sym typeface="Avenir Light"/>
                  </a:rPr>
                  <a:t>1st revenues in Rwanda</a:t>
                </a:r>
              </a:p>
            </p:txBody>
          </p:sp>
          <p:sp>
            <p:nvSpPr>
              <p:cNvPr id="117" name="TextBox 53">
                <a:extLst>
                  <a:ext uri="{FF2B5EF4-FFF2-40B4-BE49-F238E27FC236}">
                    <a16:creationId xmlns:a16="http://schemas.microsoft.com/office/drawing/2014/main" id="{FF7A3004-E448-B354-963E-9FB8D090B7A0}"/>
                  </a:ext>
                </a:extLst>
              </p:cNvPr>
              <p:cNvSpPr txBox="1"/>
              <p:nvPr/>
            </p:nvSpPr>
            <p:spPr>
              <a:xfrm>
                <a:off x="3558868" y="3544987"/>
                <a:ext cx="1476445" cy="10852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333333"/>
                    </a:solidFill>
                    <a:latin typeface="Aptos"/>
                    <a:ea typeface="Avenir Light"/>
                    <a:cs typeface="Avenir Light"/>
                    <a:sym typeface="Avenir Light"/>
                  </a:rPr>
                  <a:t>OX Gen 2 truck built </a:t>
                </a:r>
              </a:p>
              <a:p>
                <a:pPr algn="ctr">
                  <a:lnSpc>
                    <a:spcPts val="1680"/>
                  </a:lnSpc>
                </a:pPr>
                <a:endParaRPr lang="en-US" sz="1400">
                  <a:solidFill>
                    <a:srgbClr val="333333"/>
                  </a:solidFill>
                  <a:latin typeface="Aptos"/>
                  <a:ea typeface="Avenir Light"/>
                  <a:cs typeface="Avenir Light"/>
                  <a:sym typeface="Avenir Light"/>
                </a:endParaRPr>
              </a:p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333333"/>
                    </a:solidFill>
                    <a:latin typeface="Aptos"/>
                    <a:ea typeface="Avenir Light"/>
                    <a:cs typeface="Avenir Light"/>
                    <a:sym typeface="Avenir Light"/>
                  </a:rPr>
                  <a:t>$500k revenue in Rwanda</a:t>
                </a:r>
              </a:p>
            </p:txBody>
          </p:sp>
          <p:sp>
            <p:nvSpPr>
              <p:cNvPr id="118" name="TextBox 54">
                <a:extLst>
                  <a:ext uri="{FF2B5EF4-FFF2-40B4-BE49-F238E27FC236}">
                    <a16:creationId xmlns:a16="http://schemas.microsoft.com/office/drawing/2014/main" id="{1A8AE9BE-F99A-1F2B-F025-AC76AB43652C}"/>
                  </a:ext>
                </a:extLst>
              </p:cNvPr>
              <p:cNvSpPr txBox="1"/>
              <p:nvPr/>
            </p:nvSpPr>
            <p:spPr>
              <a:xfrm>
                <a:off x="5308530" y="3148495"/>
                <a:ext cx="1297126" cy="151894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80"/>
                  </a:lnSpc>
                </a:pPr>
                <a:endParaRPr sz="800">
                  <a:latin typeface="Aptos"/>
                </a:endParaRPr>
              </a:p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333333"/>
                    </a:solidFill>
                    <a:latin typeface="Aptos"/>
                    <a:ea typeface="Avenir Light"/>
                    <a:cs typeface="Avenir Light"/>
                    <a:sym typeface="Avenir Light"/>
                  </a:rPr>
                  <a:t>1st OX electric truck operating in market </a:t>
                </a:r>
              </a:p>
              <a:p>
                <a:pPr algn="ctr">
                  <a:lnSpc>
                    <a:spcPts val="1680"/>
                  </a:lnSpc>
                </a:pPr>
                <a:endParaRPr lang="en-US" sz="1400">
                  <a:solidFill>
                    <a:srgbClr val="333333"/>
                  </a:solidFill>
                  <a:latin typeface="Aptos"/>
                  <a:ea typeface="Avenir Light"/>
                  <a:cs typeface="Avenir Light"/>
                  <a:sym typeface="Avenir Light"/>
                </a:endParaRPr>
              </a:p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333333"/>
                    </a:solidFill>
                    <a:latin typeface="Aptos"/>
                    <a:ea typeface="Avenir Light"/>
                    <a:cs typeface="Avenir Light"/>
                    <a:sym typeface="Avenir Light"/>
                  </a:rPr>
                  <a:t>$800k revenue in Rwanda</a:t>
                </a:r>
              </a:p>
            </p:txBody>
          </p:sp>
          <p:sp>
            <p:nvSpPr>
              <p:cNvPr id="119" name="TextBox 55">
                <a:extLst>
                  <a:ext uri="{FF2B5EF4-FFF2-40B4-BE49-F238E27FC236}">
                    <a16:creationId xmlns:a16="http://schemas.microsoft.com/office/drawing/2014/main" id="{41B30ADE-EDA2-DF51-3857-D1D5B23D83C1}"/>
                  </a:ext>
                </a:extLst>
              </p:cNvPr>
              <p:cNvSpPr txBox="1"/>
              <p:nvPr/>
            </p:nvSpPr>
            <p:spPr>
              <a:xfrm>
                <a:off x="7037081" y="2706787"/>
                <a:ext cx="1314359" cy="15213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333333"/>
                    </a:solidFill>
                    <a:latin typeface="Aptos"/>
                    <a:ea typeface="Avenir Light"/>
                    <a:cs typeface="Avenir Light"/>
                    <a:sym typeface="Avenir Light"/>
                  </a:rPr>
                  <a:t>OX Gen 3 truck built</a:t>
                </a:r>
              </a:p>
              <a:p>
                <a:pPr algn="ctr">
                  <a:lnSpc>
                    <a:spcPts val="1680"/>
                  </a:lnSpc>
                </a:pPr>
                <a:endParaRPr lang="en-US" sz="1400">
                  <a:solidFill>
                    <a:srgbClr val="333333"/>
                  </a:solidFill>
                  <a:latin typeface="Aptos"/>
                  <a:ea typeface="Avenir Light"/>
                  <a:cs typeface="Avenir Light"/>
                  <a:sym typeface="Avenir Light"/>
                </a:endParaRPr>
              </a:p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333333"/>
                    </a:solidFill>
                    <a:latin typeface="Aptos"/>
                    <a:ea typeface="Avenir Light"/>
                    <a:cs typeface="Avenir Light"/>
                    <a:sym typeface="Avenir Light"/>
                  </a:rPr>
                  <a:t>$1.2m forecast revenue in Rwanda</a:t>
                </a:r>
              </a:p>
              <a:p>
                <a:pPr algn="ctr">
                  <a:lnSpc>
                    <a:spcPts val="1680"/>
                  </a:lnSpc>
                </a:pPr>
                <a:endParaRPr lang="en-US" sz="1400">
                  <a:solidFill>
                    <a:srgbClr val="333333"/>
                  </a:solidFill>
                  <a:latin typeface="Aptos"/>
                  <a:ea typeface="Avenir Light"/>
                  <a:cs typeface="Avenir Light"/>
                  <a:sym typeface="Avenir Light"/>
                </a:endParaRPr>
              </a:p>
            </p:txBody>
          </p:sp>
          <p:sp>
            <p:nvSpPr>
              <p:cNvPr id="120" name="TextBox 56">
                <a:extLst>
                  <a:ext uri="{FF2B5EF4-FFF2-40B4-BE49-F238E27FC236}">
                    <a16:creationId xmlns:a16="http://schemas.microsoft.com/office/drawing/2014/main" id="{535EDC1D-0F4B-279B-68E7-473680630A4D}"/>
                  </a:ext>
                </a:extLst>
              </p:cNvPr>
              <p:cNvSpPr txBox="1"/>
              <p:nvPr/>
            </p:nvSpPr>
            <p:spPr>
              <a:xfrm>
                <a:off x="8772207" y="2482254"/>
                <a:ext cx="1284344" cy="15213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venir Light"/>
                    <a:cs typeface="Avenir Light"/>
                    <a:sym typeface="Avenir Light"/>
                  </a:rPr>
                  <a:t> 100 trucks on the road in Rwanda </a:t>
                </a:r>
              </a:p>
              <a:p>
                <a:pPr algn="ctr">
                  <a:lnSpc>
                    <a:spcPts val="1680"/>
                  </a:lnSpc>
                </a:pPr>
                <a:endParaRPr lang="en-US" sz="1400">
                  <a:solidFill>
                    <a:srgbClr val="FFFFFF"/>
                  </a:solidFill>
                  <a:latin typeface="Aptos"/>
                  <a:ea typeface="Avenir Light"/>
                  <a:cs typeface="Avenir Light"/>
                  <a:sym typeface="Avenir Light"/>
                </a:endParaRPr>
              </a:p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venir Light"/>
                    <a:cs typeface="Avenir Light"/>
                    <a:sym typeface="Avenir Light"/>
                  </a:rPr>
                  <a:t>$4m revenue from East Africa</a:t>
                </a:r>
              </a:p>
              <a:p>
                <a:pPr algn="ctr">
                  <a:lnSpc>
                    <a:spcPts val="1680"/>
                  </a:lnSpc>
                </a:pPr>
                <a:endParaRPr lang="en-US" sz="1400">
                  <a:solidFill>
                    <a:srgbClr val="FFFFFF"/>
                  </a:solidFill>
                  <a:latin typeface="Aptos"/>
                  <a:ea typeface="Avenir Light"/>
                  <a:cs typeface="Avenir Light"/>
                  <a:sym typeface="Avenir Light"/>
                </a:endParaRPr>
              </a:p>
            </p:txBody>
          </p:sp>
          <p:sp>
            <p:nvSpPr>
              <p:cNvPr id="121" name="TextBox 57">
                <a:extLst>
                  <a:ext uri="{FF2B5EF4-FFF2-40B4-BE49-F238E27FC236}">
                    <a16:creationId xmlns:a16="http://schemas.microsoft.com/office/drawing/2014/main" id="{6A471599-77D9-8E5D-DFB7-0A625F973BBF}"/>
                  </a:ext>
                </a:extLst>
              </p:cNvPr>
              <p:cNvSpPr txBox="1"/>
              <p:nvPr/>
            </p:nvSpPr>
            <p:spPr>
              <a:xfrm>
                <a:off x="10434955" y="2135367"/>
                <a:ext cx="1347844" cy="17393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venir Light"/>
                    <a:cs typeface="Avenir Light"/>
                    <a:sym typeface="Avenir Light"/>
                  </a:rPr>
                  <a:t> 350 trucks on the road in Rwanda and beyond </a:t>
                </a:r>
              </a:p>
              <a:p>
                <a:pPr algn="ctr">
                  <a:lnSpc>
                    <a:spcPts val="1680"/>
                  </a:lnSpc>
                </a:pPr>
                <a:endParaRPr lang="en-US" sz="1400">
                  <a:solidFill>
                    <a:srgbClr val="FFFFFF"/>
                  </a:solidFill>
                  <a:latin typeface="Aptos"/>
                  <a:ea typeface="Avenir Light"/>
                  <a:cs typeface="Avenir Light"/>
                  <a:sym typeface="Avenir Light"/>
                </a:endParaRPr>
              </a:p>
              <a:p>
                <a:pPr algn="ctr">
                  <a:lnSpc>
                    <a:spcPts val="168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Aptos"/>
                    <a:ea typeface="Avenir Light"/>
                    <a:cs typeface="Avenir Light"/>
                    <a:sym typeface="Avenir Light"/>
                  </a:rPr>
                  <a:t>$16m revenue from East Africa</a:t>
                </a:r>
              </a:p>
              <a:p>
                <a:pPr algn="ctr">
                  <a:lnSpc>
                    <a:spcPts val="1680"/>
                  </a:lnSpc>
                </a:pPr>
                <a:endParaRPr lang="en-US" sz="1400">
                  <a:solidFill>
                    <a:srgbClr val="FFFFFF"/>
                  </a:solidFill>
                  <a:latin typeface="Aptos"/>
                  <a:ea typeface="Avenir Light"/>
                  <a:cs typeface="Avenir Light"/>
                  <a:sym typeface="Avenir Light"/>
                </a:endParaRPr>
              </a:p>
            </p:txBody>
          </p:sp>
          <p:sp>
            <p:nvSpPr>
              <p:cNvPr id="122" name="TextBox 58">
                <a:extLst>
                  <a:ext uri="{FF2B5EF4-FFF2-40B4-BE49-F238E27FC236}">
                    <a16:creationId xmlns:a16="http://schemas.microsoft.com/office/drawing/2014/main" id="{EF34009C-D7E1-FDE6-4631-E366132B1FBF}"/>
                  </a:ext>
                </a:extLst>
              </p:cNvPr>
              <p:cNvSpPr txBox="1"/>
              <p:nvPr/>
            </p:nvSpPr>
            <p:spPr>
              <a:xfrm>
                <a:off x="2298700" y="5287109"/>
                <a:ext cx="3935636" cy="21326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400" b="1">
                    <a:solidFill>
                      <a:srgbClr val="000000"/>
                    </a:solidFill>
                    <a:latin typeface="Aptos"/>
                    <a:ea typeface="Avenir Bold"/>
                    <a:cs typeface="Avenir Bold"/>
                    <a:sym typeface="Avenir Bold"/>
                  </a:rPr>
                  <a:t>Developing the technology and truck</a:t>
                </a:r>
              </a:p>
            </p:txBody>
          </p:sp>
          <p:sp>
            <p:nvSpPr>
              <p:cNvPr id="123" name="TextBox 59">
                <a:extLst>
                  <a:ext uri="{FF2B5EF4-FFF2-40B4-BE49-F238E27FC236}">
                    <a16:creationId xmlns:a16="http://schemas.microsoft.com/office/drawing/2014/main" id="{002F185B-C164-4AA2-6180-6A17DD8B7ABF}"/>
                  </a:ext>
                </a:extLst>
              </p:cNvPr>
              <p:cNvSpPr txBox="1"/>
              <p:nvPr/>
            </p:nvSpPr>
            <p:spPr>
              <a:xfrm>
                <a:off x="8765903" y="5287109"/>
                <a:ext cx="2939990" cy="21326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680"/>
                  </a:lnSpc>
                </a:pPr>
                <a:r>
                  <a:rPr lang="en-US" sz="1400" b="1">
                    <a:solidFill>
                      <a:srgbClr val="FFFFFF"/>
                    </a:solidFill>
                    <a:latin typeface="Aptos"/>
                    <a:ea typeface="Avenir Bold"/>
                    <a:cs typeface="Avenir Bold"/>
                    <a:sym typeface="Avenir Bold"/>
                  </a:rPr>
                  <a:t> Scaling operations internationally</a:t>
                </a:r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E13AC37-5328-EFB4-8792-F9EF8FA8D94B}"/>
                </a:ext>
              </a:extLst>
            </p:cNvPr>
            <p:cNvSpPr/>
            <p:nvPr/>
          </p:nvSpPr>
          <p:spPr>
            <a:xfrm rot="21342722">
              <a:off x="6932564" y="4186174"/>
              <a:ext cx="5005580" cy="653442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Exciting news coming soon</a:t>
              </a:r>
            </a:p>
          </p:txBody>
        </p:sp>
      </p:grp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4373D81-19A6-5ECD-A024-4E90F98A0772}"/>
              </a:ext>
            </a:extLst>
          </p:cNvPr>
          <p:cNvCxnSpPr>
            <a:cxnSpLocks/>
          </p:cNvCxnSpPr>
          <p:nvPr/>
        </p:nvCxnSpPr>
        <p:spPr>
          <a:xfrm flipH="1" flipV="1">
            <a:off x="3268749" y="2855271"/>
            <a:ext cx="601526" cy="699536"/>
          </a:xfrm>
          <a:prstGeom prst="straightConnector1">
            <a:avLst/>
          </a:prstGeom>
          <a:ln w="28575">
            <a:solidFill>
              <a:srgbClr val="E7B52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576AF7AF-D86F-573A-706D-8952C3086BCE}"/>
              </a:ext>
            </a:extLst>
          </p:cNvPr>
          <p:cNvCxnSpPr>
            <a:cxnSpLocks/>
          </p:cNvCxnSpPr>
          <p:nvPr/>
        </p:nvCxnSpPr>
        <p:spPr>
          <a:xfrm flipV="1">
            <a:off x="7431090" y="2142803"/>
            <a:ext cx="0" cy="549715"/>
          </a:xfrm>
          <a:prstGeom prst="straightConnector1">
            <a:avLst/>
          </a:prstGeom>
          <a:ln w="28575">
            <a:solidFill>
              <a:srgbClr val="D9D9D9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79CE1E-0698-9225-BFDE-6FD187F0E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338" y="5803225"/>
            <a:ext cx="1175043" cy="6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E743A3-4F4C-ECAA-95B2-6BF12B99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26" y="5815219"/>
            <a:ext cx="984927" cy="6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0AD2CD7-F7FA-9CF8-3CD4-CE3108DD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24" y="5958523"/>
            <a:ext cx="1825951" cy="34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768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23B8812BCB8242AB31F7BA9ADC2539" ma:contentTypeVersion="19" ma:contentTypeDescription="Een nieuw document maken." ma:contentTypeScope="" ma:versionID="9ac52a0a72e22f52f8f60abde2f44b05">
  <xsd:schema xmlns:xsd="http://www.w3.org/2001/XMLSchema" xmlns:xs="http://www.w3.org/2001/XMLSchema" xmlns:p="http://schemas.microsoft.com/office/2006/metadata/properties" xmlns:ns2="6b84dadb-64e9-451d-ac24-20f83dc4e5bc" xmlns:ns3="7ea94427-a814-4900-b4f1-e109ad14e580" targetNamespace="http://schemas.microsoft.com/office/2006/metadata/properties" ma:root="true" ma:fieldsID="b94fb254fc6c0f5414214a1c0c9686c5" ns2:_="" ns3:_="">
    <xsd:import namespace="6b84dadb-64e9-451d-ac24-20f83dc4e5bc"/>
    <xsd:import namespace="7ea94427-a814-4900-b4f1-e109ad14e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Documenttyp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4dadb-64e9-451d-ac24-20f83dc4e5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ocumenttype" ma:index="24" nillable="true" ma:displayName="Document type" ma:format="Dropdown" ma:internalName="Documenttype">
      <xsd:simpleType>
        <xsd:restriction base="dms:Choice">
          <xsd:enumeration value="Template"/>
          <xsd:enumeration value="Guide"/>
          <xsd:enumeration value="Tutorial"/>
          <xsd:enumeration value="Working Doc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94427-a814-4900-b4f1-e109ad14e5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1f7b5e-02e1-44ad-9dd5-27c65a3617cf}" ma:internalName="TaxCatchAll" ma:showField="CatchAllData" ma:web="7ea94427-a814-4900-b4f1-e109ad14e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a94427-a814-4900-b4f1-e109ad14e580" xsi:nil="true"/>
    <lcf76f155ced4ddcb4097134ff3c332f xmlns="6b84dadb-64e9-451d-ac24-20f83dc4e5bc">
      <Terms xmlns="http://schemas.microsoft.com/office/infopath/2007/PartnerControls"/>
    </lcf76f155ced4ddcb4097134ff3c332f>
    <Documenttype xmlns="6b84dadb-64e9-451d-ac24-20f83dc4e5bc" xsi:nil="true"/>
  </documentManagement>
</p:properties>
</file>

<file path=customXml/itemProps1.xml><?xml version="1.0" encoding="utf-8"?>
<ds:datastoreItem xmlns:ds="http://schemas.openxmlformats.org/officeDocument/2006/customXml" ds:itemID="{51FD6EBB-CA68-4C48-954E-4BA79F398E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EF7A29-A22B-4AD5-9316-25CC44CEC5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4dadb-64e9-451d-ac24-20f83dc4e5bc"/>
    <ds:schemaRef ds:uri="7ea94427-a814-4900-b4f1-e109ad14e5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49854A-C8BB-4036-B7E3-C43452EABF4F}">
  <ds:schemaRefs>
    <ds:schemaRef ds:uri="2148fb56-d6f1-4320-9388-634b1e62a508"/>
    <ds:schemaRef ds:uri="34fdcfb8-9af2-4efa-b9b8-f05ae0e0323e"/>
    <ds:schemaRef ds:uri="4bae637a-48b9-4530-a207-c799b1419eff"/>
    <ds:schemaRef ds:uri="cfc5330a-6cf2-476f-b313-5b0331fb5f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ea94427-a814-4900-b4f1-e109ad14e580"/>
    <ds:schemaRef ds:uri="6b84dadb-64e9-451d-ac24-20f83dc4e5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Breitbild</PresentationFormat>
  <Slides>6</Slides>
  <Notes>6</Notes>
  <HiddenSlides>0</HiddenSlide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1_Office Theme</vt:lpstr>
      <vt:lpstr>Custom Design</vt:lpstr>
      <vt:lpstr>1_Custom Design</vt:lpstr>
      <vt:lpstr>2_Custom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Bridge</dc:creator>
  <cp:revision>2</cp:revision>
  <cp:lastPrinted>2023-11-28T15:19:31Z</cp:lastPrinted>
  <dcterms:created xsi:type="dcterms:W3CDTF">2023-09-25T17:13:53Z</dcterms:created>
  <dcterms:modified xsi:type="dcterms:W3CDTF">2024-11-11T08:57:33Z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0x0101005F23B8812BCB8242AB31F7BA9ADC2539</vt:lpwstr>
  </property>
</Properties>
</file>