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147309451" r:id="rId3"/>
    <p:sldId id="2646" r:id="rId4"/>
    <p:sldId id="2612" r:id="rId5"/>
    <p:sldId id="258" r:id="rId6"/>
    <p:sldId id="2649" r:id="rId7"/>
    <p:sldId id="259" r:id="rId8"/>
    <p:sldId id="2647" r:id="rId9"/>
    <p:sldId id="260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37645-9F52-4B3B-B478-CD0981885C4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6AAC2-728C-4533-9220-6E22E2AC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86F6B-A11E-4B53-B569-8182F1A2C294}" type="slidenum">
              <a:rPr kumimoji="0" lang="en-KE" sz="13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pPr marL="0" marR="0" lvl="0" indent="0" algn="r" defTabSz="9570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KE" sz="13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47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92003-5E24-4843-BBD7-3D3BBD41BAC6}" type="slidenum">
              <a:rPr lang="en-KE" smtClean="0"/>
              <a:t>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0239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92003-5E24-4843-BBD7-3D3BBD41BAC6}" type="slidenum">
              <a:rPr lang="en-KE" smtClean="0"/>
              <a:t>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1076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92003-5E24-4843-BBD7-3D3BBD41BAC6}" type="slidenum">
              <a:rPr lang="en-KE" smtClean="0"/>
              <a:t>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1076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08B5F-BDC3-BECF-EDD3-F0938C396B14}"/>
              </a:ext>
            </a:extLst>
          </p:cNvPr>
          <p:cNvSpPr txBox="1"/>
          <p:nvPr userDrawn="1"/>
        </p:nvSpPr>
        <p:spPr>
          <a:xfrm>
            <a:off x="169461" y="6403190"/>
            <a:ext cx="18421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spc="0" dirty="0">
                <a:solidFill>
                  <a:schemeClr val="tx1"/>
                </a:solidFill>
                <a:latin typeface="Interstate" panose="02000503040000020004"/>
              </a:rPr>
              <a:t>KQ/CORP/PPT/CLASS1 - PUBLIC</a:t>
            </a:r>
            <a:endParaRPr lang="en-KE" sz="800" b="1" spc="0" dirty="0">
              <a:solidFill>
                <a:schemeClr val="tx1"/>
              </a:solidFill>
              <a:latin typeface="Interstate" panose="020005030400000200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62173-D43F-7150-DB73-817ED2F7FDA0}"/>
              </a:ext>
            </a:extLst>
          </p:cNvPr>
          <p:cNvSpPr/>
          <p:nvPr userDrawn="1"/>
        </p:nvSpPr>
        <p:spPr>
          <a:xfrm rot="5400000">
            <a:off x="910063" y="5395003"/>
            <a:ext cx="93683" cy="1922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47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2672" y="2424430"/>
            <a:ext cx="10366654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1865" y="1295827"/>
            <a:ext cx="11288268" cy="469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5668" y="2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5460179"/>
            <a:ext cx="8601964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100% SAF DEPLOYMENT IN SUB-SAHARAN AFRICA – AN AIRLINE PERSPECTIVE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latin typeface="Lucida Sans Unicode"/>
                <a:cs typeface="Lucida Sans Unicode"/>
              </a:rPr>
              <a:t>. </a:t>
            </a:r>
            <a:endParaRPr sz="1800" b="0" i="0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DD9C0-8AB9-D70E-A576-9990BF8AED13}"/>
              </a:ext>
            </a:extLst>
          </p:cNvPr>
          <p:cNvSpPr txBox="1"/>
          <p:nvPr/>
        </p:nvSpPr>
        <p:spPr>
          <a:xfrm>
            <a:off x="304800" y="514099"/>
            <a:ext cx="6177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Subtitle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Awareness, Ambitions, and Strategies for Sustainable Aviation Fuel (SAF)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Susan Nambusi, Ag. Senior Manager Innovation &amp; Sustainability, Kenya Airways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</a:rPr>
              <a:t>Transport &amp; Climate change week 6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Nov 2024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CC2473-E5EC-4F63-A140-11627BAFF430}"/>
              </a:ext>
            </a:extLst>
          </p:cNvPr>
          <p:cNvSpPr txBox="1"/>
          <p:nvPr/>
        </p:nvSpPr>
        <p:spPr>
          <a:xfrm>
            <a:off x="704180" y="518786"/>
            <a:ext cx="9593484" cy="5355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6" tIns="45708" rIns="91416" bIns="45708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KQ Sustainability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Strategy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Prostokąt 6">
            <a:extLst>
              <a:ext uri="{FF2B5EF4-FFF2-40B4-BE49-F238E27FC236}">
                <a16:creationId xmlns:a16="http://schemas.microsoft.com/office/drawing/2014/main" id="{22C8EE39-8669-ECF5-2317-924C77010ADC}"/>
              </a:ext>
            </a:extLst>
          </p:cNvPr>
          <p:cNvSpPr/>
          <p:nvPr/>
        </p:nvSpPr>
        <p:spPr bwMode="auto">
          <a:xfrm>
            <a:off x="266480" y="1511468"/>
            <a:ext cx="8521920" cy="167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Purpose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Improve livelihoods in Africa by reducing inequalities and regenerating the environment.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Scope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Economic, environmental, social and governance aspects of sustainability.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Prostokąt 6">
            <a:extLst>
              <a:ext uri="{FF2B5EF4-FFF2-40B4-BE49-F238E27FC236}">
                <a16:creationId xmlns:a16="http://schemas.microsoft.com/office/drawing/2014/main" id="{C7120E3C-9F6A-27C7-16E0-8E566635A06C}"/>
              </a:ext>
            </a:extLst>
          </p:cNvPr>
          <p:cNvSpPr/>
          <p:nvPr/>
        </p:nvSpPr>
        <p:spPr bwMode="auto">
          <a:xfrm>
            <a:off x="266480" y="3183318"/>
            <a:ext cx="8521920" cy="385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2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Strategic Goals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1. Economic sustainability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Long-term improved economic performance</a:t>
            </a:r>
            <a:endParaRPr lang="en-US" sz="1500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Diversification</a:t>
            </a: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innovation</a:t>
            </a:r>
            <a:endParaRPr lang="en-US" sz="1500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upply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chain engagement</a:t>
            </a:r>
          </a:p>
          <a:p>
            <a:pPr marL="457200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2. Stakeholder Well-being: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Employee engagement</a:t>
            </a: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empowerment and well-being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ommunity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engagement and social impact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ustomer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engagement and well-being</a:t>
            </a:r>
          </a:p>
          <a:p>
            <a:pPr marL="457200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500" b="1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500" b="1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3. Environmental Stewardship:</a:t>
            </a:r>
            <a:endParaRPr lang="en-US" sz="1500" b="1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8" indent="-34290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Carbon emissions reduction</a:t>
            </a:r>
          </a:p>
          <a:p>
            <a:pPr marL="800100" lvl="8" indent="-34290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waste to landfill</a:t>
            </a:r>
          </a:p>
          <a:p>
            <a:pPr marL="800100" lvl="8" indent="-34290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Energy efficiency and green infrastructure</a:t>
            </a:r>
          </a:p>
          <a:p>
            <a:pPr marL="800100" lvl="8" indent="-34290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Biodiversity and ecosystem protection</a:t>
            </a:r>
          </a:p>
          <a:p>
            <a:pPr marL="457200" lvl="8">
              <a:lnSpc>
                <a:spcPct val="107000"/>
              </a:lnSpc>
              <a:buClrTx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4. Governance</a:t>
            </a:r>
          </a:p>
          <a:p>
            <a:pPr marL="742950" lvl="8" indent="-28575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Transparent reporting and accountability</a:t>
            </a:r>
          </a:p>
          <a:p>
            <a:pPr marL="742950" lvl="8" indent="-28575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Ethical business practices</a:t>
            </a:r>
          </a:p>
          <a:p>
            <a:pPr marL="742950" lvl="8" indent="-28575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 engagement</a:t>
            </a:r>
          </a:p>
          <a:p>
            <a:pPr marL="742950" lvl="8" indent="-285750">
              <a:lnSpc>
                <a:spcPct val="107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Risk management</a:t>
            </a:r>
          </a:p>
        </p:txBody>
      </p:sp>
      <p:pic>
        <p:nvPicPr>
          <p:cNvPr id="3082" name="Picture 10" descr="Rotating Turns Clipart Transparent PNG Hd, Cogs Gears Wheels Turn Rotate,  Cog, Wheels, Abstract PNG Image For Free Download">
            <a:extLst>
              <a:ext uri="{FF2B5EF4-FFF2-40B4-BE49-F238E27FC236}">
                <a16:creationId xmlns:a16="http://schemas.microsoft.com/office/drawing/2014/main" id="{537F2A29-4124-2D22-AB40-BCA22ED01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1667"/>
          <a:stretch/>
        </p:blipFill>
        <p:spPr bwMode="auto">
          <a:xfrm>
            <a:off x="8788400" y="1827592"/>
            <a:ext cx="2849170" cy="38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4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A5B2E9CF-4172-1EE1-60A2-1CD1B2B81998}"/>
              </a:ext>
            </a:extLst>
          </p:cNvPr>
          <p:cNvSpPr txBox="1"/>
          <p:nvPr/>
        </p:nvSpPr>
        <p:spPr>
          <a:xfrm>
            <a:off x="969321" y="1176176"/>
            <a:ext cx="8983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dirty="0">
                <a:solidFill>
                  <a:srgbClr val="4C4C4C"/>
                </a:solidFill>
                <a:latin typeface="DIN Bold" charset="0"/>
                <a:cs typeface="DIN Bold" charset="0"/>
              </a:rPr>
              <a:t>ICAO</a:t>
            </a:r>
            <a:endParaRPr sz="1600" b="1" dirty="0">
              <a:latin typeface="DIN Bold" charset="0"/>
              <a:cs typeface="DIN Bol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651616-A814-52DF-080E-8ADFAB40FD6D}"/>
              </a:ext>
            </a:extLst>
          </p:cNvPr>
          <p:cNvSpPr txBox="1"/>
          <p:nvPr/>
        </p:nvSpPr>
        <p:spPr>
          <a:xfrm>
            <a:off x="594731" y="480389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ED1B24"/>
                </a:solidFill>
                <a:latin typeface="Lucida Sans" panose="020B0602030504020204" pitchFamily="34" charset="0"/>
              </a:rPr>
              <a:t>Global/ National Regulatory Agenda</a:t>
            </a:r>
            <a:endParaRPr lang="en-KE" sz="2400" b="1" i="1" dirty="0">
              <a:solidFill>
                <a:srgbClr val="ED1B24"/>
              </a:solidFill>
              <a:latin typeface="Lucida Sans" panose="020B06020305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2E4E51-3232-BE84-7E8E-9ACEE29A1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8" y="866891"/>
            <a:ext cx="10808923" cy="178029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FE088CC1-56B9-58BD-59DD-EFD8F6477706}"/>
              </a:ext>
            </a:extLst>
          </p:cNvPr>
          <p:cNvSpPr txBox="1"/>
          <p:nvPr/>
        </p:nvSpPr>
        <p:spPr>
          <a:xfrm>
            <a:off x="5215282" y="1114461"/>
            <a:ext cx="88071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dirty="0">
                <a:solidFill>
                  <a:srgbClr val="4C4C4C"/>
                </a:solidFill>
                <a:latin typeface="DIN Bold" charset="0"/>
                <a:cs typeface="DIN Bold" charset="0"/>
              </a:rPr>
              <a:t>IATA</a:t>
            </a:r>
            <a:endParaRPr sz="1600" b="1" dirty="0">
              <a:latin typeface="DIN Bold" charset="0"/>
              <a:cs typeface="DIN Bold" charset="0"/>
            </a:endParaRPr>
          </a:p>
        </p:txBody>
      </p:sp>
      <p:sp>
        <p:nvSpPr>
          <p:cNvPr id="4" name="Google Shape;230;p23">
            <a:extLst>
              <a:ext uri="{FF2B5EF4-FFF2-40B4-BE49-F238E27FC236}">
                <a16:creationId xmlns:a16="http://schemas.microsoft.com/office/drawing/2014/main" id="{EAF5C42F-19CA-0B5A-0EEA-63326DC09473}"/>
              </a:ext>
            </a:extLst>
          </p:cNvPr>
          <p:cNvSpPr/>
          <p:nvPr/>
        </p:nvSpPr>
        <p:spPr>
          <a:xfrm>
            <a:off x="594731" y="1122678"/>
            <a:ext cx="1272980" cy="442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Red Hat Text"/>
              <a:cs typeface="Red Hat Text"/>
              <a:sym typeface="Red Hat Text"/>
            </a:endParaRPr>
          </a:p>
        </p:txBody>
      </p:sp>
      <p:sp>
        <p:nvSpPr>
          <p:cNvPr id="5" name="Google Shape;230;p23">
            <a:extLst>
              <a:ext uri="{FF2B5EF4-FFF2-40B4-BE49-F238E27FC236}">
                <a16:creationId xmlns:a16="http://schemas.microsoft.com/office/drawing/2014/main" id="{A008575F-35FF-C1DC-EE34-88FFD7BB7F2B}"/>
              </a:ext>
            </a:extLst>
          </p:cNvPr>
          <p:cNvSpPr/>
          <p:nvPr/>
        </p:nvSpPr>
        <p:spPr>
          <a:xfrm>
            <a:off x="4785801" y="1044920"/>
            <a:ext cx="1538100" cy="442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78CA4A-8B59-2FAE-0930-A2037FA55118}"/>
              </a:ext>
            </a:extLst>
          </p:cNvPr>
          <p:cNvCxnSpPr>
            <a:stCxn id="4" idx="2"/>
          </p:cNvCxnSpPr>
          <p:nvPr/>
        </p:nvCxnSpPr>
        <p:spPr>
          <a:xfrm>
            <a:off x="1231221" y="1565178"/>
            <a:ext cx="0" cy="19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30;p23">
            <a:extLst>
              <a:ext uri="{FF2B5EF4-FFF2-40B4-BE49-F238E27FC236}">
                <a16:creationId xmlns:a16="http://schemas.microsoft.com/office/drawing/2014/main" id="{D98B85E5-F15E-7B1B-38AA-65B9842B7E9A}"/>
              </a:ext>
            </a:extLst>
          </p:cNvPr>
          <p:cNvSpPr/>
          <p:nvPr/>
        </p:nvSpPr>
        <p:spPr>
          <a:xfrm>
            <a:off x="594730" y="1746627"/>
            <a:ext cx="2591926" cy="442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Red Hat Text"/>
              <a:cs typeface="Red Hat Text"/>
              <a:sym typeface="Red Hat Tex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3DECD0-581F-5825-2D62-7D724CF92F7D}"/>
              </a:ext>
            </a:extLst>
          </p:cNvPr>
          <p:cNvSpPr txBox="1"/>
          <p:nvPr/>
        </p:nvSpPr>
        <p:spPr>
          <a:xfrm>
            <a:off x="594729" y="1748140"/>
            <a:ext cx="25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2016- Basket of measures</a:t>
            </a: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E1CD0D89-1648-D1B6-CB2B-8992D482837D}"/>
              </a:ext>
            </a:extLst>
          </p:cNvPr>
          <p:cNvSpPr/>
          <p:nvPr/>
        </p:nvSpPr>
        <p:spPr>
          <a:xfrm>
            <a:off x="667556" y="2299426"/>
            <a:ext cx="2396657" cy="13192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Operations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Technology </a:t>
            </a:r>
            <a:r>
              <a:rPr lang="en-US" sz="1400" dirty="0" err="1">
                <a:solidFill>
                  <a:schemeClr val="bg1"/>
                </a:solidFill>
              </a:rPr>
              <a:t>adavancement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Carbon </a:t>
            </a:r>
            <a:r>
              <a:rPr lang="en-US" sz="1400">
                <a:solidFill>
                  <a:schemeClr val="bg1"/>
                </a:solidFill>
              </a:rPr>
              <a:t>offsetting (CORSIA)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Sustainable Aviation Fuel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230;p23">
            <a:extLst>
              <a:ext uri="{FF2B5EF4-FFF2-40B4-BE49-F238E27FC236}">
                <a16:creationId xmlns:a16="http://schemas.microsoft.com/office/drawing/2014/main" id="{8C8087EC-F295-D8BA-5755-5DB5FCB56EB6}"/>
              </a:ext>
            </a:extLst>
          </p:cNvPr>
          <p:cNvSpPr/>
          <p:nvPr/>
        </p:nvSpPr>
        <p:spPr>
          <a:xfrm>
            <a:off x="472284" y="3893197"/>
            <a:ext cx="2591926" cy="442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Red Hat Text"/>
              <a:cs typeface="Red Hat Text"/>
              <a:sym typeface="Red Hat Tex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FF44C-AB2A-DC7C-6CC7-99527D2FDBE2}"/>
              </a:ext>
            </a:extLst>
          </p:cNvPr>
          <p:cNvSpPr txBox="1"/>
          <p:nvPr/>
        </p:nvSpPr>
        <p:spPr>
          <a:xfrm>
            <a:off x="594730" y="3929781"/>
            <a:ext cx="19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2023- ICAO CAAF/3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A5A0F-0C56-FC63-485C-FA6C729A33D4}"/>
              </a:ext>
            </a:extLst>
          </p:cNvPr>
          <p:cNvCxnSpPr>
            <a:cxnSpLocks/>
          </p:cNvCxnSpPr>
          <p:nvPr/>
        </p:nvCxnSpPr>
        <p:spPr>
          <a:xfrm>
            <a:off x="1231221" y="3618689"/>
            <a:ext cx="0" cy="27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73989323-2794-9F57-6924-1EF9456C0B84}"/>
              </a:ext>
            </a:extLst>
          </p:cNvPr>
          <p:cNvSpPr/>
          <p:nvPr/>
        </p:nvSpPr>
        <p:spPr>
          <a:xfrm>
            <a:off x="569918" y="4416060"/>
            <a:ext cx="2396657" cy="9066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Reduce CO2 by 5% using SAF and other cleaner energy by 2030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946B9-34B9-95AA-A73A-6D050EB7083F}"/>
              </a:ext>
            </a:extLst>
          </p:cNvPr>
          <p:cNvSpPr txBox="1"/>
          <p:nvPr/>
        </p:nvSpPr>
        <p:spPr>
          <a:xfrm>
            <a:off x="4370904" y="1681698"/>
            <a:ext cx="236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2021- Net zero by 2050</a:t>
            </a:r>
          </a:p>
        </p:txBody>
      </p:sp>
      <p:sp>
        <p:nvSpPr>
          <p:cNvPr id="7" name="Google Shape;230;p23">
            <a:extLst>
              <a:ext uri="{FF2B5EF4-FFF2-40B4-BE49-F238E27FC236}">
                <a16:creationId xmlns:a16="http://schemas.microsoft.com/office/drawing/2014/main" id="{20BEF9DA-7CB6-0D23-8971-A21E6D1F950F}"/>
              </a:ext>
            </a:extLst>
          </p:cNvPr>
          <p:cNvSpPr/>
          <p:nvPr/>
        </p:nvSpPr>
        <p:spPr>
          <a:xfrm>
            <a:off x="4173479" y="1703964"/>
            <a:ext cx="2591926" cy="442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8C955B-0B0C-065A-639F-11099F65CF53}"/>
              </a:ext>
            </a:extLst>
          </p:cNvPr>
          <p:cNvCxnSpPr>
            <a:cxnSpLocks/>
          </p:cNvCxnSpPr>
          <p:nvPr/>
        </p:nvCxnSpPr>
        <p:spPr>
          <a:xfrm>
            <a:off x="5426596" y="1487420"/>
            <a:ext cx="0" cy="19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4D886C88-2286-227B-A958-829584716BA7}"/>
              </a:ext>
            </a:extLst>
          </p:cNvPr>
          <p:cNvSpPr/>
          <p:nvPr/>
        </p:nvSpPr>
        <p:spPr>
          <a:xfrm>
            <a:off x="4228267" y="2299425"/>
            <a:ext cx="2396657" cy="123171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3%  Infrastructure/ Operations</a:t>
            </a:r>
          </a:p>
          <a:p>
            <a:r>
              <a:rPr lang="en-US" sz="1400" dirty="0">
                <a:solidFill>
                  <a:schemeClr val="bg1"/>
                </a:solidFill>
              </a:rPr>
              <a:t>13% New technologies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65% Sustainable Aviation Fuel</a:t>
            </a:r>
          </a:p>
          <a:p>
            <a:r>
              <a:rPr lang="en-US" sz="1400" dirty="0">
                <a:solidFill>
                  <a:schemeClr val="bg1"/>
                </a:solidFill>
              </a:rPr>
              <a:t>19% Carbon offsetting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AAE3459-4AC2-EDB6-2C2A-5077560D3B6E}"/>
              </a:ext>
            </a:extLst>
          </p:cNvPr>
          <p:cNvSpPr txBox="1"/>
          <p:nvPr/>
        </p:nvSpPr>
        <p:spPr>
          <a:xfrm>
            <a:off x="8602236" y="1114460"/>
            <a:ext cx="88071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dirty="0">
                <a:solidFill>
                  <a:srgbClr val="4C4C4C"/>
                </a:solidFill>
                <a:latin typeface="DIN Bold" charset="0"/>
                <a:cs typeface="DIN Bold" charset="0"/>
              </a:rPr>
              <a:t>Kenya</a:t>
            </a:r>
            <a:endParaRPr sz="1600" b="1" dirty="0">
              <a:latin typeface="DIN Bold" charset="0"/>
              <a:cs typeface="DIN Bold" charset="0"/>
            </a:endParaRPr>
          </a:p>
        </p:txBody>
      </p:sp>
      <p:sp>
        <p:nvSpPr>
          <p:cNvPr id="22" name="Google Shape;230;p23">
            <a:extLst>
              <a:ext uri="{FF2B5EF4-FFF2-40B4-BE49-F238E27FC236}">
                <a16:creationId xmlns:a16="http://schemas.microsoft.com/office/drawing/2014/main" id="{35D98856-1C3A-2889-10D5-274515199C69}"/>
              </a:ext>
            </a:extLst>
          </p:cNvPr>
          <p:cNvSpPr/>
          <p:nvPr/>
        </p:nvSpPr>
        <p:spPr>
          <a:xfrm>
            <a:off x="8145291" y="1065936"/>
            <a:ext cx="1538100" cy="442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1022CF-78D5-76B0-7ECE-4C33A7D49CB6}"/>
              </a:ext>
            </a:extLst>
          </p:cNvPr>
          <p:cNvCxnSpPr>
            <a:cxnSpLocks/>
          </p:cNvCxnSpPr>
          <p:nvPr/>
        </p:nvCxnSpPr>
        <p:spPr>
          <a:xfrm>
            <a:off x="8909660" y="1508436"/>
            <a:ext cx="4681" cy="252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B8C8295-E240-669F-39C0-348CD0E44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242189"/>
            <a:ext cx="5048462" cy="4347742"/>
          </a:xfrm>
          <a:prstGeom prst="rect">
            <a:avLst/>
          </a:prstGeom>
        </p:spPr>
      </p:pic>
      <p:sp>
        <p:nvSpPr>
          <p:cNvPr id="28" name="Google Shape;230;p23">
            <a:extLst>
              <a:ext uri="{FF2B5EF4-FFF2-40B4-BE49-F238E27FC236}">
                <a16:creationId xmlns:a16="http://schemas.microsoft.com/office/drawing/2014/main" id="{A129A56D-F41A-7B34-A7E5-A965EFA6F8D5}"/>
              </a:ext>
            </a:extLst>
          </p:cNvPr>
          <p:cNvSpPr/>
          <p:nvPr/>
        </p:nvSpPr>
        <p:spPr>
          <a:xfrm>
            <a:off x="7752227" y="1770837"/>
            <a:ext cx="2591926" cy="4425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Red Hat Text"/>
              <a:cs typeface="Red Hat Text"/>
              <a:sym typeface="Red Hat Tex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5AEC56-5B21-E02C-1E27-D66A97628DD0}"/>
              </a:ext>
            </a:extLst>
          </p:cNvPr>
          <p:cNvSpPr txBox="1"/>
          <p:nvPr/>
        </p:nvSpPr>
        <p:spPr>
          <a:xfrm>
            <a:off x="7858649" y="1786914"/>
            <a:ext cx="235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 CORSIA volunteer</a:t>
            </a:r>
          </a:p>
        </p:txBody>
      </p:sp>
    </p:spTree>
    <p:extLst>
      <p:ext uri="{BB962C8B-B14F-4D97-AF65-F5344CB8AC3E}">
        <p14:creationId xmlns:p14="http://schemas.microsoft.com/office/powerpoint/2010/main" val="4870979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90FB12-9037-A026-7C7F-F457DBB6F117}"/>
              </a:ext>
            </a:extLst>
          </p:cNvPr>
          <p:cNvGrpSpPr/>
          <p:nvPr/>
        </p:nvGrpSpPr>
        <p:grpSpPr>
          <a:xfrm>
            <a:off x="607905" y="1727929"/>
            <a:ext cx="2744895" cy="4063271"/>
            <a:chOff x="594731" y="2076182"/>
            <a:chExt cx="2317829" cy="3223401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E7F21985-BBF9-6FE8-10B9-78724C4B4D57}"/>
                </a:ext>
              </a:extLst>
            </p:cNvPr>
            <p:cNvSpPr/>
            <p:nvPr/>
          </p:nvSpPr>
          <p:spPr>
            <a:xfrm>
              <a:off x="594731" y="2076182"/>
              <a:ext cx="2317829" cy="3223401"/>
            </a:xfrm>
            <a:custGeom>
              <a:avLst/>
              <a:gdLst/>
              <a:ahLst/>
              <a:cxnLst/>
              <a:rect l="l" t="t" r="r" b="b"/>
              <a:pathLst>
                <a:path w="1942464" h="3015615">
                  <a:moveTo>
                    <a:pt x="1798472" y="0"/>
                  </a:moveTo>
                  <a:lnTo>
                    <a:pt x="143827" y="0"/>
                  </a:lnTo>
                  <a:lnTo>
                    <a:pt x="98365" y="7330"/>
                  </a:lnTo>
                  <a:lnTo>
                    <a:pt x="58882" y="27745"/>
                  </a:lnTo>
                  <a:lnTo>
                    <a:pt x="27748" y="58877"/>
                  </a:lnTo>
                  <a:lnTo>
                    <a:pt x="7331" y="98360"/>
                  </a:lnTo>
                  <a:lnTo>
                    <a:pt x="0" y="143827"/>
                  </a:lnTo>
                  <a:lnTo>
                    <a:pt x="0" y="2871177"/>
                  </a:lnTo>
                  <a:lnTo>
                    <a:pt x="7331" y="2916640"/>
                  </a:lnTo>
                  <a:lnTo>
                    <a:pt x="27748" y="2956122"/>
                  </a:lnTo>
                  <a:lnTo>
                    <a:pt x="58882" y="2987256"/>
                  </a:lnTo>
                  <a:lnTo>
                    <a:pt x="98365" y="3007673"/>
                  </a:lnTo>
                  <a:lnTo>
                    <a:pt x="143827" y="3015005"/>
                  </a:lnTo>
                  <a:lnTo>
                    <a:pt x="1798472" y="3015005"/>
                  </a:lnTo>
                  <a:lnTo>
                    <a:pt x="1843910" y="3007673"/>
                  </a:lnTo>
                  <a:lnTo>
                    <a:pt x="1883389" y="2987256"/>
                  </a:lnTo>
                  <a:lnTo>
                    <a:pt x="1914532" y="2956122"/>
                  </a:lnTo>
                  <a:lnTo>
                    <a:pt x="1934961" y="2916640"/>
                  </a:lnTo>
                  <a:lnTo>
                    <a:pt x="1942299" y="2871177"/>
                  </a:lnTo>
                  <a:lnTo>
                    <a:pt x="1942299" y="143827"/>
                  </a:lnTo>
                  <a:lnTo>
                    <a:pt x="1934961" y="98360"/>
                  </a:lnTo>
                  <a:lnTo>
                    <a:pt x="1914532" y="58877"/>
                  </a:lnTo>
                  <a:lnTo>
                    <a:pt x="1883389" y="27745"/>
                  </a:lnTo>
                  <a:lnTo>
                    <a:pt x="1843910" y="7330"/>
                  </a:lnTo>
                  <a:lnTo>
                    <a:pt x="17984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D57BA901-ECD4-5F44-5B30-BEB9A7BF43A1}"/>
                </a:ext>
              </a:extLst>
            </p:cNvPr>
            <p:cNvSpPr/>
            <p:nvPr/>
          </p:nvSpPr>
          <p:spPr>
            <a:xfrm>
              <a:off x="663248" y="2254691"/>
              <a:ext cx="2180685" cy="2983122"/>
            </a:xfrm>
            <a:custGeom>
              <a:avLst/>
              <a:gdLst/>
              <a:ahLst/>
              <a:cxnLst/>
              <a:rect l="l" t="t" r="r" b="b"/>
              <a:pathLst>
                <a:path w="1827530" h="2790825">
                  <a:moveTo>
                    <a:pt x="1827428" y="0"/>
                  </a:moveTo>
                  <a:lnTo>
                    <a:pt x="1161808" y="0"/>
                  </a:lnTo>
                  <a:lnTo>
                    <a:pt x="913714" y="153225"/>
                  </a:lnTo>
                  <a:lnTo>
                    <a:pt x="665619" y="0"/>
                  </a:lnTo>
                  <a:lnTo>
                    <a:pt x="0" y="0"/>
                  </a:lnTo>
                  <a:lnTo>
                    <a:pt x="0" y="2704134"/>
                  </a:lnTo>
                  <a:lnTo>
                    <a:pt x="6807" y="2737747"/>
                  </a:lnTo>
                  <a:lnTo>
                    <a:pt x="25353" y="2765212"/>
                  </a:lnTo>
                  <a:lnTo>
                    <a:pt x="52822" y="2783737"/>
                  </a:lnTo>
                  <a:lnTo>
                    <a:pt x="86398" y="2790532"/>
                  </a:lnTo>
                  <a:lnTo>
                    <a:pt x="1741030" y="2790532"/>
                  </a:lnTo>
                  <a:lnTo>
                    <a:pt x="1774643" y="2783737"/>
                  </a:lnTo>
                  <a:lnTo>
                    <a:pt x="1802107" y="2765212"/>
                  </a:lnTo>
                  <a:lnTo>
                    <a:pt x="1820633" y="2737747"/>
                  </a:lnTo>
                  <a:lnTo>
                    <a:pt x="1827428" y="2704134"/>
                  </a:lnTo>
                  <a:lnTo>
                    <a:pt x="1827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086B41-E3E4-E260-1059-B4202654DC24}"/>
              </a:ext>
            </a:extLst>
          </p:cNvPr>
          <p:cNvGrpSpPr/>
          <p:nvPr/>
        </p:nvGrpSpPr>
        <p:grpSpPr>
          <a:xfrm>
            <a:off x="6447537" y="1667195"/>
            <a:ext cx="3001263" cy="4124005"/>
            <a:chOff x="594731" y="2076182"/>
            <a:chExt cx="2317829" cy="3223401"/>
          </a:xfrm>
        </p:grpSpPr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C1EB8273-9451-C96D-5889-29AD2745FEAE}"/>
                </a:ext>
              </a:extLst>
            </p:cNvPr>
            <p:cNvSpPr/>
            <p:nvPr/>
          </p:nvSpPr>
          <p:spPr>
            <a:xfrm>
              <a:off x="594731" y="2076182"/>
              <a:ext cx="2317829" cy="3223401"/>
            </a:xfrm>
            <a:custGeom>
              <a:avLst/>
              <a:gdLst/>
              <a:ahLst/>
              <a:cxnLst/>
              <a:rect l="l" t="t" r="r" b="b"/>
              <a:pathLst>
                <a:path w="1942464" h="3015615">
                  <a:moveTo>
                    <a:pt x="1798472" y="0"/>
                  </a:moveTo>
                  <a:lnTo>
                    <a:pt x="143827" y="0"/>
                  </a:lnTo>
                  <a:lnTo>
                    <a:pt x="98365" y="7330"/>
                  </a:lnTo>
                  <a:lnTo>
                    <a:pt x="58882" y="27745"/>
                  </a:lnTo>
                  <a:lnTo>
                    <a:pt x="27748" y="58877"/>
                  </a:lnTo>
                  <a:lnTo>
                    <a:pt x="7331" y="98360"/>
                  </a:lnTo>
                  <a:lnTo>
                    <a:pt x="0" y="143827"/>
                  </a:lnTo>
                  <a:lnTo>
                    <a:pt x="0" y="2871177"/>
                  </a:lnTo>
                  <a:lnTo>
                    <a:pt x="7331" y="2916640"/>
                  </a:lnTo>
                  <a:lnTo>
                    <a:pt x="27748" y="2956122"/>
                  </a:lnTo>
                  <a:lnTo>
                    <a:pt x="58882" y="2987256"/>
                  </a:lnTo>
                  <a:lnTo>
                    <a:pt x="98365" y="3007673"/>
                  </a:lnTo>
                  <a:lnTo>
                    <a:pt x="143827" y="3015005"/>
                  </a:lnTo>
                  <a:lnTo>
                    <a:pt x="1798472" y="3015005"/>
                  </a:lnTo>
                  <a:lnTo>
                    <a:pt x="1843910" y="3007673"/>
                  </a:lnTo>
                  <a:lnTo>
                    <a:pt x="1883389" y="2987256"/>
                  </a:lnTo>
                  <a:lnTo>
                    <a:pt x="1914532" y="2956122"/>
                  </a:lnTo>
                  <a:lnTo>
                    <a:pt x="1934961" y="2916640"/>
                  </a:lnTo>
                  <a:lnTo>
                    <a:pt x="1942299" y="2871177"/>
                  </a:lnTo>
                  <a:lnTo>
                    <a:pt x="1942299" y="143827"/>
                  </a:lnTo>
                  <a:lnTo>
                    <a:pt x="1934961" y="98360"/>
                  </a:lnTo>
                  <a:lnTo>
                    <a:pt x="1914532" y="58877"/>
                  </a:lnTo>
                  <a:lnTo>
                    <a:pt x="1883389" y="27745"/>
                  </a:lnTo>
                  <a:lnTo>
                    <a:pt x="1843910" y="7330"/>
                  </a:lnTo>
                  <a:lnTo>
                    <a:pt x="179847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51A3494E-C571-EFC8-04C7-8FE7766BBDA3}"/>
                </a:ext>
              </a:extLst>
            </p:cNvPr>
            <p:cNvSpPr/>
            <p:nvPr/>
          </p:nvSpPr>
          <p:spPr>
            <a:xfrm>
              <a:off x="663248" y="2254691"/>
              <a:ext cx="2180685" cy="2983122"/>
            </a:xfrm>
            <a:custGeom>
              <a:avLst/>
              <a:gdLst/>
              <a:ahLst/>
              <a:cxnLst/>
              <a:rect l="l" t="t" r="r" b="b"/>
              <a:pathLst>
                <a:path w="1827530" h="2790825">
                  <a:moveTo>
                    <a:pt x="1827428" y="0"/>
                  </a:moveTo>
                  <a:lnTo>
                    <a:pt x="1161808" y="0"/>
                  </a:lnTo>
                  <a:lnTo>
                    <a:pt x="913714" y="153225"/>
                  </a:lnTo>
                  <a:lnTo>
                    <a:pt x="665619" y="0"/>
                  </a:lnTo>
                  <a:lnTo>
                    <a:pt x="0" y="0"/>
                  </a:lnTo>
                  <a:lnTo>
                    <a:pt x="0" y="2704134"/>
                  </a:lnTo>
                  <a:lnTo>
                    <a:pt x="6807" y="2737747"/>
                  </a:lnTo>
                  <a:lnTo>
                    <a:pt x="25353" y="2765212"/>
                  </a:lnTo>
                  <a:lnTo>
                    <a:pt x="52822" y="2783737"/>
                  </a:lnTo>
                  <a:lnTo>
                    <a:pt x="86398" y="2790532"/>
                  </a:lnTo>
                  <a:lnTo>
                    <a:pt x="1741030" y="2790532"/>
                  </a:lnTo>
                  <a:lnTo>
                    <a:pt x="1774643" y="2783737"/>
                  </a:lnTo>
                  <a:lnTo>
                    <a:pt x="1802107" y="2765212"/>
                  </a:lnTo>
                  <a:lnTo>
                    <a:pt x="1820633" y="2737747"/>
                  </a:lnTo>
                  <a:lnTo>
                    <a:pt x="1827428" y="2704134"/>
                  </a:lnTo>
                  <a:lnTo>
                    <a:pt x="1827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604D490-686F-5F86-5048-9BA0384EAFD5}"/>
              </a:ext>
            </a:extLst>
          </p:cNvPr>
          <p:cNvSpPr txBox="1"/>
          <p:nvPr/>
        </p:nvSpPr>
        <p:spPr>
          <a:xfrm>
            <a:off x="6688382" y="2566405"/>
            <a:ext cx="26647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Resources for biomass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Renewable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players and initiatives starting to explore SAF in Africa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-GIZ- Capacity building and needs assessment, EU- Act-SAF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12F23B-F385-A809-91F4-BD00B7F565AC}"/>
              </a:ext>
            </a:extLst>
          </p:cNvPr>
          <p:cNvSpPr txBox="1"/>
          <p:nvPr/>
        </p:nvSpPr>
        <p:spPr>
          <a:xfrm>
            <a:off x="751436" y="2536421"/>
            <a:ext cx="2554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production facilities and availability in Sub-Saharan Africa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Challenges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/>
              <a:t>Infrastructure,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/>
              <a:t>Investment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/>
              <a:t> Regulatory readiness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D0587DDE-4E49-C47A-558F-2688200F0C3E}"/>
              </a:ext>
            </a:extLst>
          </p:cNvPr>
          <p:cNvSpPr/>
          <p:nvPr/>
        </p:nvSpPr>
        <p:spPr>
          <a:xfrm>
            <a:off x="6615715" y="2192540"/>
            <a:ext cx="2664763" cy="128160"/>
          </a:xfrm>
          <a:custGeom>
            <a:avLst/>
            <a:gdLst/>
            <a:ahLst/>
            <a:cxnLst/>
            <a:rect l="l" t="t" r="r" b="b"/>
            <a:pathLst>
              <a:path w="1633854" h="97155">
                <a:moveTo>
                  <a:pt x="1304531" y="67360"/>
                </a:moveTo>
                <a:lnTo>
                  <a:pt x="0" y="67360"/>
                </a:lnTo>
              </a:path>
              <a:path w="1633854" h="97155">
                <a:moveTo>
                  <a:pt x="1632369" y="72542"/>
                </a:moveTo>
                <a:lnTo>
                  <a:pt x="1631264" y="71285"/>
                </a:lnTo>
                <a:lnTo>
                  <a:pt x="1629397" y="69176"/>
                </a:lnTo>
                <a:lnTo>
                  <a:pt x="1627314" y="67830"/>
                </a:lnTo>
                <a:lnTo>
                  <a:pt x="1625219" y="66471"/>
                </a:lnTo>
                <a:lnTo>
                  <a:pt x="1596517" y="53632"/>
                </a:lnTo>
                <a:lnTo>
                  <a:pt x="1591856" y="53073"/>
                </a:lnTo>
                <a:lnTo>
                  <a:pt x="1580807" y="53174"/>
                </a:lnTo>
                <a:lnTo>
                  <a:pt x="1473047" y="54330"/>
                </a:lnTo>
                <a:lnTo>
                  <a:pt x="1460945" y="54387"/>
                </a:lnTo>
                <a:lnTo>
                  <a:pt x="1405528" y="54764"/>
                </a:lnTo>
                <a:lnTo>
                  <a:pt x="1371396" y="56337"/>
                </a:lnTo>
                <a:lnTo>
                  <a:pt x="1379296" y="55549"/>
                </a:lnTo>
                <a:lnTo>
                  <a:pt x="1372552" y="55410"/>
                </a:lnTo>
                <a:lnTo>
                  <a:pt x="1368513" y="53454"/>
                </a:lnTo>
                <a:lnTo>
                  <a:pt x="1362026" y="47829"/>
                </a:lnTo>
                <a:lnTo>
                  <a:pt x="1351740" y="37374"/>
                </a:lnTo>
                <a:lnTo>
                  <a:pt x="1342221" y="27288"/>
                </a:lnTo>
                <a:lnTo>
                  <a:pt x="1338033" y="22771"/>
                </a:lnTo>
                <a:lnTo>
                  <a:pt x="1319923" y="3454"/>
                </a:lnTo>
                <a:lnTo>
                  <a:pt x="1317447" y="457"/>
                </a:lnTo>
                <a:lnTo>
                  <a:pt x="1316685" y="228"/>
                </a:lnTo>
                <a:lnTo>
                  <a:pt x="1315935" y="0"/>
                </a:lnTo>
                <a:lnTo>
                  <a:pt x="1300708" y="279"/>
                </a:lnTo>
                <a:lnTo>
                  <a:pt x="1321739" y="57556"/>
                </a:lnTo>
                <a:lnTo>
                  <a:pt x="1322323" y="61010"/>
                </a:lnTo>
                <a:lnTo>
                  <a:pt x="1318679" y="61518"/>
                </a:lnTo>
                <a:lnTo>
                  <a:pt x="1315885" y="61899"/>
                </a:lnTo>
                <a:lnTo>
                  <a:pt x="1314729" y="62090"/>
                </a:lnTo>
                <a:lnTo>
                  <a:pt x="1311313" y="62649"/>
                </a:lnTo>
                <a:lnTo>
                  <a:pt x="1307414" y="63626"/>
                </a:lnTo>
                <a:lnTo>
                  <a:pt x="1305814" y="64554"/>
                </a:lnTo>
                <a:lnTo>
                  <a:pt x="1303908" y="65214"/>
                </a:lnTo>
                <a:lnTo>
                  <a:pt x="1345222" y="80060"/>
                </a:lnTo>
                <a:lnTo>
                  <a:pt x="1399850" y="86379"/>
                </a:lnTo>
                <a:lnTo>
                  <a:pt x="1434161" y="87272"/>
                </a:lnTo>
                <a:lnTo>
                  <a:pt x="1440252" y="87371"/>
                </a:lnTo>
                <a:lnTo>
                  <a:pt x="1443583" y="87579"/>
                </a:lnTo>
                <a:lnTo>
                  <a:pt x="1446110" y="87896"/>
                </a:lnTo>
                <a:lnTo>
                  <a:pt x="1455470" y="87299"/>
                </a:lnTo>
                <a:lnTo>
                  <a:pt x="1462036" y="87337"/>
                </a:lnTo>
                <a:lnTo>
                  <a:pt x="1462620" y="87388"/>
                </a:lnTo>
                <a:lnTo>
                  <a:pt x="1463586" y="87337"/>
                </a:lnTo>
                <a:lnTo>
                  <a:pt x="1464919" y="87299"/>
                </a:lnTo>
                <a:lnTo>
                  <a:pt x="1466913" y="87807"/>
                </a:lnTo>
                <a:lnTo>
                  <a:pt x="1470914" y="88607"/>
                </a:lnTo>
                <a:lnTo>
                  <a:pt x="1475486" y="88836"/>
                </a:lnTo>
                <a:lnTo>
                  <a:pt x="1481201" y="89115"/>
                </a:lnTo>
                <a:lnTo>
                  <a:pt x="1491627" y="88925"/>
                </a:lnTo>
                <a:lnTo>
                  <a:pt x="1494116" y="88887"/>
                </a:lnTo>
                <a:lnTo>
                  <a:pt x="1494472" y="94018"/>
                </a:lnTo>
                <a:lnTo>
                  <a:pt x="1495183" y="94157"/>
                </a:lnTo>
                <a:lnTo>
                  <a:pt x="1495577" y="94157"/>
                </a:lnTo>
                <a:lnTo>
                  <a:pt x="1495983" y="94106"/>
                </a:lnTo>
                <a:lnTo>
                  <a:pt x="1496428" y="93687"/>
                </a:lnTo>
                <a:lnTo>
                  <a:pt x="1503565" y="94386"/>
                </a:lnTo>
                <a:lnTo>
                  <a:pt x="1510220" y="95465"/>
                </a:lnTo>
                <a:lnTo>
                  <a:pt x="1512265" y="96024"/>
                </a:lnTo>
                <a:lnTo>
                  <a:pt x="1514259" y="96634"/>
                </a:lnTo>
                <a:lnTo>
                  <a:pt x="1524825" y="96024"/>
                </a:lnTo>
                <a:lnTo>
                  <a:pt x="1527568" y="95656"/>
                </a:lnTo>
                <a:lnTo>
                  <a:pt x="1530324" y="95275"/>
                </a:lnTo>
                <a:lnTo>
                  <a:pt x="1532356" y="93637"/>
                </a:lnTo>
                <a:lnTo>
                  <a:pt x="1532763" y="93459"/>
                </a:lnTo>
                <a:lnTo>
                  <a:pt x="1533156" y="93319"/>
                </a:lnTo>
                <a:lnTo>
                  <a:pt x="1533423" y="93217"/>
                </a:lnTo>
                <a:lnTo>
                  <a:pt x="1534223" y="92938"/>
                </a:lnTo>
                <a:lnTo>
                  <a:pt x="1534274" y="91732"/>
                </a:lnTo>
                <a:lnTo>
                  <a:pt x="1534452" y="89623"/>
                </a:lnTo>
                <a:lnTo>
                  <a:pt x="1534541" y="88607"/>
                </a:lnTo>
                <a:lnTo>
                  <a:pt x="1534490" y="86271"/>
                </a:lnTo>
                <a:lnTo>
                  <a:pt x="1584072" y="83160"/>
                </a:lnTo>
                <a:lnTo>
                  <a:pt x="1590306" y="83045"/>
                </a:lnTo>
                <a:lnTo>
                  <a:pt x="1593770" y="82904"/>
                </a:lnTo>
                <a:lnTo>
                  <a:pt x="1601679" y="82583"/>
                </a:lnTo>
                <a:lnTo>
                  <a:pt x="1610312" y="82236"/>
                </a:lnTo>
                <a:lnTo>
                  <a:pt x="1615948" y="82016"/>
                </a:lnTo>
                <a:lnTo>
                  <a:pt x="1619719" y="81876"/>
                </a:lnTo>
                <a:lnTo>
                  <a:pt x="1625841" y="80530"/>
                </a:lnTo>
                <a:lnTo>
                  <a:pt x="1628114" y="79451"/>
                </a:lnTo>
                <a:lnTo>
                  <a:pt x="1630413" y="78371"/>
                </a:lnTo>
                <a:lnTo>
                  <a:pt x="1631835" y="76885"/>
                </a:lnTo>
                <a:lnTo>
                  <a:pt x="1632635" y="75717"/>
                </a:lnTo>
                <a:lnTo>
                  <a:pt x="1633524" y="73799"/>
                </a:lnTo>
                <a:lnTo>
                  <a:pt x="1632369" y="725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108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0E30A0B7-31B7-4531-BC25-B029E01BFE56}"/>
              </a:ext>
            </a:extLst>
          </p:cNvPr>
          <p:cNvSpPr/>
          <p:nvPr/>
        </p:nvSpPr>
        <p:spPr>
          <a:xfrm>
            <a:off x="886633" y="2192540"/>
            <a:ext cx="2187308" cy="179528"/>
          </a:xfrm>
          <a:custGeom>
            <a:avLst/>
            <a:gdLst/>
            <a:ahLst/>
            <a:cxnLst/>
            <a:rect l="l" t="t" r="r" b="b"/>
            <a:pathLst>
              <a:path w="1633854" h="97155">
                <a:moveTo>
                  <a:pt x="1304531" y="67360"/>
                </a:moveTo>
                <a:lnTo>
                  <a:pt x="0" y="67360"/>
                </a:lnTo>
              </a:path>
              <a:path w="1633854" h="97155">
                <a:moveTo>
                  <a:pt x="1632369" y="72542"/>
                </a:moveTo>
                <a:lnTo>
                  <a:pt x="1631264" y="71285"/>
                </a:lnTo>
                <a:lnTo>
                  <a:pt x="1629397" y="69176"/>
                </a:lnTo>
                <a:lnTo>
                  <a:pt x="1627314" y="67830"/>
                </a:lnTo>
                <a:lnTo>
                  <a:pt x="1625219" y="66471"/>
                </a:lnTo>
                <a:lnTo>
                  <a:pt x="1596517" y="53632"/>
                </a:lnTo>
                <a:lnTo>
                  <a:pt x="1591856" y="53073"/>
                </a:lnTo>
                <a:lnTo>
                  <a:pt x="1580807" y="53174"/>
                </a:lnTo>
                <a:lnTo>
                  <a:pt x="1473047" y="54330"/>
                </a:lnTo>
                <a:lnTo>
                  <a:pt x="1460945" y="54387"/>
                </a:lnTo>
                <a:lnTo>
                  <a:pt x="1405528" y="54764"/>
                </a:lnTo>
                <a:lnTo>
                  <a:pt x="1371396" y="56337"/>
                </a:lnTo>
                <a:lnTo>
                  <a:pt x="1379296" y="55549"/>
                </a:lnTo>
                <a:lnTo>
                  <a:pt x="1372552" y="55410"/>
                </a:lnTo>
                <a:lnTo>
                  <a:pt x="1368513" y="53454"/>
                </a:lnTo>
                <a:lnTo>
                  <a:pt x="1362026" y="47829"/>
                </a:lnTo>
                <a:lnTo>
                  <a:pt x="1351740" y="37374"/>
                </a:lnTo>
                <a:lnTo>
                  <a:pt x="1342221" y="27288"/>
                </a:lnTo>
                <a:lnTo>
                  <a:pt x="1338033" y="22771"/>
                </a:lnTo>
                <a:lnTo>
                  <a:pt x="1319923" y="3454"/>
                </a:lnTo>
                <a:lnTo>
                  <a:pt x="1317447" y="457"/>
                </a:lnTo>
                <a:lnTo>
                  <a:pt x="1316685" y="228"/>
                </a:lnTo>
                <a:lnTo>
                  <a:pt x="1315935" y="0"/>
                </a:lnTo>
                <a:lnTo>
                  <a:pt x="1300708" y="279"/>
                </a:lnTo>
                <a:lnTo>
                  <a:pt x="1321739" y="57556"/>
                </a:lnTo>
                <a:lnTo>
                  <a:pt x="1322323" y="61010"/>
                </a:lnTo>
                <a:lnTo>
                  <a:pt x="1318679" y="61518"/>
                </a:lnTo>
                <a:lnTo>
                  <a:pt x="1315885" y="61899"/>
                </a:lnTo>
                <a:lnTo>
                  <a:pt x="1314729" y="62090"/>
                </a:lnTo>
                <a:lnTo>
                  <a:pt x="1311313" y="62649"/>
                </a:lnTo>
                <a:lnTo>
                  <a:pt x="1307414" y="63626"/>
                </a:lnTo>
                <a:lnTo>
                  <a:pt x="1305814" y="64554"/>
                </a:lnTo>
                <a:lnTo>
                  <a:pt x="1303908" y="65214"/>
                </a:lnTo>
                <a:lnTo>
                  <a:pt x="1345222" y="80060"/>
                </a:lnTo>
                <a:lnTo>
                  <a:pt x="1399850" y="86379"/>
                </a:lnTo>
                <a:lnTo>
                  <a:pt x="1434161" y="87272"/>
                </a:lnTo>
                <a:lnTo>
                  <a:pt x="1440252" y="87371"/>
                </a:lnTo>
                <a:lnTo>
                  <a:pt x="1443583" y="87579"/>
                </a:lnTo>
                <a:lnTo>
                  <a:pt x="1446110" y="87896"/>
                </a:lnTo>
                <a:lnTo>
                  <a:pt x="1455470" y="87299"/>
                </a:lnTo>
                <a:lnTo>
                  <a:pt x="1462036" y="87337"/>
                </a:lnTo>
                <a:lnTo>
                  <a:pt x="1462620" y="87388"/>
                </a:lnTo>
                <a:lnTo>
                  <a:pt x="1463586" y="87337"/>
                </a:lnTo>
                <a:lnTo>
                  <a:pt x="1464919" y="87299"/>
                </a:lnTo>
                <a:lnTo>
                  <a:pt x="1466913" y="87807"/>
                </a:lnTo>
                <a:lnTo>
                  <a:pt x="1470914" y="88607"/>
                </a:lnTo>
                <a:lnTo>
                  <a:pt x="1475486" y="88836"/>
                </a:lnTo>
                <a:lnTo>
                  <a:pt x="1481201" y="89115"/>
                </a:lnTo>
                <a:lnTo>
                  <a:pt x="1491627" y="88925"/>
                </a:lnTo>
                <a:lnTo>
                  <a:pt x="1494116" y="88887"/>
                </a:lnTo>
                <a:lnTo>
                  <a:pt x="1494472" y="94018"/>
                </a:lnTo>
                <a:lnTo>
                  <a:pt x="1495183" y="94157"/>
                </a:lnTo>
                <a:lnTo>
                  <a:pt x="1495577" y="94157"/>
                </a:lnTo>
                <a:lnTo>
                  <a:pt x="1495983" y="94106"/>
                </a:lnTo>
                <a:lnTo>
                  <a:pt x="1496428" y="93687"/>
                </a:lnTo>
                <a:lnTo>
                  <a:pt x="1503565" y="94386"/>
                </a:lnTo>
                <a:lnTo>
                  <a:pt x="1510220" y="95465"/>
                </a:lnTo>
                <a:lnTo>
                  <a:pt x="1512265" y="96024"/>
                </a:lnTo>
                <a:lnTo>
                  <a:pt x="1514259" y="96634"/>
                </a:lnTo>
                <a:lnTo>
                  <a:pt x="1524825" y="96024"/>
                </a:lnTo>
                <a:lnTo>
                  <a:pt x="1527568" y="95656"/>
                </a:lnTo>
                <a:lnTo>
                  <a:pt x="1530324" y="95275"/>
                </a:lnTo>
                <a:lnTo>
                  <a:pt x="1532356" y="93637"/>
                </a:lnTo>
                <a:lnTo>
                  <a:pt x="1532763" y="93459"/>
                </a:lnTo>
                <a:lnTo>
                  <a:pt x="1533156" y="93319"/>
                </a:lnTo>
                <a:lnTo>
                  <a:pt x="1533423" y="93217"/>
                </a:lnTo>
                <a:lnTo>
                  <a:pt x="1534223" y="92938"/>
                </a:lnTo>
                <a:lnTo>
                  <a:pt x="1534274" y="91732"/>
                </a:lnTo>
                <a:lnTo>
                  <a:pt x="1534452" y="89623"/>
                </a:lnTo>
                <a:lnTo>
                  <a:pt x="1534541" y="88607"/>
                </a:lnTo>
                <a:lnTo>
                  <a:pt x="1534490" y="86271"/>
                </a:lnTo>
                <a:lnTo>
                  <a:pt x="1584072" y="83160"/>
                </a:lnTo>
                <a:lnTo>
                  <a:pt x="1590306" y="83045"/>
                </a:lnTo>
                <a:lnTo>
                  <a:pt x="1593770" y="82904"/>
                </a:lnTo>
                <a:lnTo>
                  <a:pt x="1601679" y="82583"/>
                </a:lnTo>
                <a:lnTo>
                  <a:pt x="1610312" y="82236"/>
                </a:lnTo>
                <a:lnTo>
                  <a:pt x="1615948" y="82016"/>
                </a:lnTo>
                <a:lnTo>
                  <a:pt x="1619719" y="81876"/>
                </a:lnTo>
                <a:lnTo>
                  <a:pt x="1625841" y="80530"/>
                </a:lnTo>
                <a:lnTo>
                  <a:pt x="1628114" y="79451"/>
                </a:lnTo>
                <a:lnTo>
                  <a:pt x="1630413" y="78371"/>
                </a:lnTo>
                <a:lnTo>
                  <a:pt x="1631835" y="76885"/>
                </a:lnTo>
                <a:lnTo>
                  <a:pt x="1632635" y="75717"/>
                </a:lnTo>
                <a:lnTo>
                  <a:pt x="1633524" y="73799"/>
                </a:lnTo>
                <a:lnTo>
                  <a:pt x="1632369" y="725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108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5B2E9CF-4172-1EE1-60A2-1CD1B2B81998}"/>
              </a:ext>
            </a:extLst>
          </p:cNvPr>
          <p:cNvSpPr txBox="1"/>
          <p:nvPr/>
        </p:nvSpPr>
        <p:spPr>
          <a:xfrm>
            <a:off x="687219" y="1174691"/>
            <a:ext cx="63017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4C4C4C"/>
                </a:solidFill>
                <a:latin typeface="DIN Bold" charset="0"/>
                <a:cs typeface="DIN Bold" charset="0"/>
              </a:rPr>
              <a:t>SAF Development Status</a:t>
            </a:r>
            <a:endParaRPr lang="en-US" sz="2000" b="1" dirty="0">
              <a:latin typeface="DIN Bold" charset="0"/>
              <a:cs typeface="DIN Bol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651616-A814-52DF-080E-8ADFAB40FD6D}"/>
              </a:ext>
            </a:extLst>
          </p:cNvPr>
          <p:cNvSpPr txBox="1"/>
          <p:nvPr/>
        </p:nvSpPr>
        <p:spPr>
          <a:xfrm>
            <a:off x="594731" y="480389"/>
            <a:ext cx="788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ED1B24"/>
                </a:solidFill>
                <a:latin typeface="Lucida Sans" panose="020B0602030504020204" pitchFamily="34" charset="0"/>
              </a:rPr>
              <a:t>Current Landscape of SAF in Sub-Saharan Africa</a:t>
            </a:r>
            <a:endParaRPr lang="en-KE" sz="2400" b="1" i="1" dirty="0">
              <a:solidFill>
                <a:srgbClr val="ED1B24"/>
              </a:solidFill>
              <a:latin typeface="Lucida Sans" panose="020B06020305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2E4E51-3232-BE84-7E8E-9ACEE29A1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24" y="753179"/>
            <a:ext cx="10870609" cy="1790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4E0B36-87BB-40B8-8C61-76F584C73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64" y="5991109"/>
            <a:ext cx="2385024" cy="620555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70D51FD9-86D4-4FF1-FEA1-442B36FA4AAE}"/>
              </a:ext>
            </a:extLst>
          </p:cNvPr>
          <p:cNvSpPr txBox="1"/>
          <p:nvPr/>
        </p:nvSpPr>
        <p:spPr>
          <a:xfrm>
            <a:off x="6732156" y="1139409"/>
            <a:ext cx="327382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4C4C4C"/>
                </a:solidFill>
                <a:latin typeface="DIN Bold" charset="0"/>
                <a:cs typeface="DIN Bold" charset="0"/>
              </a:rPr>
              <a:t>Regional Potential</a:t>
            </a:r>
            <a:endParaRPr lang="en-US" sz="2000" b="1" dirty="0">
              <a:latin typeface="DIN Bold" charset="0"/>
              <a:cs typeface="D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493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4380" y="2155151"/>
              <a:ext cx="9898380" cy="4398645"/>
            </a:xfrm>
            <a:custGeom>
              <a:avLst/>
              <a:gdLst/>
              <a:ahLst/>
              <a:cxnLst/>
              <a:rect l="l" t="t" r="r" b="b"/>
              <a:pathLst>
                <a:path w="9898380" h="4398645">
                  <a:moveTo>
                    <a:pt x="1473708" y="46393"/>
                  </a:moveTo>
                  <a:lnTo>
                    <a:pt x="1247800" y="34150"/>
                  </a:lnTo>
                  <a:lnTo>
                    <a:pt x="1080960" y="25958"/>
                  </a:lnTo>
                  <a:lnTo>
                    <a:pt x="917181" y="18694"/>
                  </a:lnTo>
                  <a:lnTo>
                    <a:pt x="757224" y="12496"/>
                  </a:lnTo>
                  <a:lnTo>
                    <a:pt x="601840" y="7416"/>
                  </a:lnTo>
                  <a:lnTo>
                    <a:pt x="451789" y="3581"/>
                  </a:lnTo>
                  <a:lnTo>
                    <a:pt x="355104" y="1765"/>
                  </a:lnTo>
                  <a:lnTo>
                    <a:pt x="261366" y="558"/>
                  </a:lnTo>
                  <a:lnTo>
                    <a:pt x="170776" y="0"/>
                  </a:lnTo>
                  <a:lnTo>
                    <a:pt x="83578" y="114"/>
                  </a:lnTo>
                  <a:lnTo>
                    <a:pt x="0" y="927"/>
                  </a:lnTo>
                  <a:lnTo>
                    <a:pt x="0" y="60617"/>
                  </a:lnTo>
                  <a:lnTo>
                    <a:pt x="102997" y="57340"/>
                  </a:lnTo>
                  <a:lnTo>
                    <a:pt x="394868" y="53543"/>
                  </a:lnTo>
                  <a:lnTo>
                    <a:pt x="849845" y="58267"/>
                  </a:lnTo>
                  <a:lnTo>
                    <a:pt x="1442212" y="80556"/>
                  </a:lnTo>
                  <a:lnTo>
                    <a:pt x="1473708" y="46393"/>
                  </a:lnTo>
                  <a:close/>
                </a:path>
                <a:path w="9898380" h="4398645">
                  <a:moveTo>
                    <a:pt x="3672840" y="220129"/>
                  </a:moveTo>
                  <a:lnTo>
                    <a:pt x="3621062" y="212966"/>
                  </a:lnTo>
                  <a:lnTo>
                    <a:pt x="3568674" y="206146"/>
                  </a:lnTo>
                  <a:lnTo>
                    <a:pt x="3515779" y="199694"/>
                  </a:lnTo>
                  <a:lnTo>
                    <a:pt x="3462490" y="193586"/>
                  </a:lnTo>
                  <a:lnTo>
                    <a:pt x="3408896" y="187820"/>
                  </a:lnTo>
                  <a:lnTo>
                    <a:pt x="3355111" y="182410"/>
                  </a:lnTo>
                  <a:lnTo>
                    <a:pt x="3301238" y="177330"/>
                  </a:lnTo>
                  <a:lnTo>
                    <a:pt x="3031960" y="153797"/>
                  </a:lnTo>
                  <a:lnTo>
                    <a:pt x="2742146" y="130213"/>
                  </a:lnTo>
                  <a:lnTo>
                    <a:pt x="2436736" y="107099"/>
                  </a:lnTo>
                  <a:lnTo>
                    <a:pt x="2120658" y="84950"/>
                  </a:lnTo>
                  <a:lnTo>
                    <a:pt x="1852701" y="67602"/>
                  </a:lnTo>
                  <a:lnTo>
                    <a:pt x="1637411" y="54648"/>
                  </a:lnTo>
                  <a:lnTo>
                    <a:pt x="1600200" y="88938"/>
                  </a:lnTo>
                  <a:lnTo>
                    <a:pt x="1838058" y="104965"/>
                  </a:lnTo>
                  <a:lnTo>
                    <a:pt x="1986102" y="115849"/>
                  </a:lnTo>
                  <a:lnTo>
                    <a:pt x="2086902" y="123825"/>
                  </a:lnTo>
                  <a:lnTo>
                    <a:pt x="2189327" y="132448"/>
                  </a:lnTo>
                  <a:lnTo>
                    <a:pt x="2293315" y="141795"/>
                  </a:lnTo>
                  <a:lnTo>
                    <a:pt x="2398814" y="151980"/>
                  </a:lnTo>
                  <a:lnTo>
                    <a:pt x="2571483" y="169989"/>
                  </a:lnTo>
                  <a:lnTo>
                    <a:pt x="2742514" y="188683"/>
                  </a:lnTo>
                  <a:lnTo>
                    <a:pt x="2904274" y="207200"/>
                  </a:lnTo>
                  <a:lnTo>
                    <a:pt x="3057118" y="225640"/>
                  </a:lnTo>
                  <a:lnTo>
                    <a:pt x="3201454" y="244055"/>
                  </a:lnTo>
                  <a:lnTo>
                    <a:pt x="3293122" y="256374"/>
                  </a:lnTo>
                  <a:lnTo>
                    <a:pt x="3381286" y="268732"/>
                  </a:lnTo>
                  <a:lnTo>
                    <a:pt x="3466058" y="281165"/>
                  </a:lnTo>
                  <a:lnTo>
                    <a:pt x="3547554" y="293712"/>
                  </a:lnTo>
                  <a:lnTo>
                    <a:pt x="3587115" y="300012"/>
                  </a:lnTo>
                  <a:lnTo>
                    <a:pt x="3672840" y="220129"/>
                  </a:lnTo>
                  <a:close/>
                </a:path>
                <a:path w="9898380" h="4398645">
                  <a:moveTo>
                    <a:pt x="5654776" y="1100264"/>
                  </a:moveTo>
                  <a:lnTo>
                    <a:pt x="5650204" y="1055382"/>
                  </a:lnTo>
                  <a:lnTo>
                    <a:pt x="5637708" y="1009840"/>
                  </a:lnTo>
                  <a:lnTo>
                    <a:pt x="5616854" y="963688"/>
                  </a:lnTo>
                  <a:lnTo>
                    <a:pt x="5587212" y="916940"/>
                  </a:lnTo>
                  <a:lnTo>
                    <a:pt x="5548350" y="869619"/>
                  </a:lnTo>
                  <a:lnTo>
                    <a:pt x="5499836" y="821766"/>
                  </a:lnTo>
                  <a:lnTo>
                    <a:pt x="5441213" y="773391"/>
                  </a:lnTo>
                  <a:lnTo>
                    <a:pt x="5407990" y="749020"/>
                  </a:lnTo>
                  <a:lnTo>
                    <a:pt x="5372087" y="724522"/>
                  </a:lnTo>
                  <a:lnTo>
                    <a:pt x="5333441" y="699909"/>
                  </a:lnTo>
                  <a:lnTo>
                    <a:pt x="5292001" y="675182"/>
                  </a:lnTo>
                  <a:lnTo>
                    <a:pt x="5247703" y="650341"/>
                  </a:lnTo>
                  <a:lnTo>
                    <a:pt x="5200523" y="625398"/>
                  </a:lnTo>
                  <a:lnTo>
                    <a:pt x="5150370" y="600354"/>
                  </a:lnTo>
                  <a:lnTo>
                    <a:pt x="5097221" y="575208"/>
                  </a:lnTo>
                  <a:lnTo>
                    <a:pt x="5041011" y="549948"/>
                  </a:lnTo>
                  <a:lnTo>
                    <a:pt x="4950130" y="518655"/>
                  </a:lnTo>
                  <a:lnTo>
                    <a:pt x="4697692" y="441223"/>
                  </a:lnTo>
                  <a:lnTo>
                    <a:pt x="4313948" y="342341"/>
                  </a:lnTo>
                  <a:lnTo>
                    <a:pt x="3829177" y="246672"/>
                  </a:lnTo>
                  <a:lnTo>
                    <a:pt x="3740658" y="326809"/>
                  </a:lnTo>
                  <a:lnTo>
                    <a:pt x="3808730" y="338899"/>
                  </a:lnTo>
                  <a:lnTo>
                    <a:pt x="3874300" y="350989"/>
                  </a:lnTo>
                  <a:lnTo>
                    <a:pt x="3937470" y="363093"/>
                  </a:lnTo>
                  <a:lnTo>
                    <a:pt x="3998328" y="375208"/>
                  </a:lnTo>
                  <a:lnTo>
                    <a:pt x="4057002" y="387324"/>
                  </a:lnTo>
                  <a:lnTo>
                    <a:pt x="4113580" y="399465"/>
                  </a:lnTo>
                  <a:lnTo>
                    <a:pt x="4168203" y="411619"/>
                  </a:lnTo>
                  <a:lnTo>
                    <a:pt x="4220946" y="423799"/>
                  </a:lnTo>
                  <a:lnTo>
                    <a:pt x="4271937" y="436003"/>
                  </a:lnTo>
                  <a:lnTo>
                    <a:pt x="4321264" y="448246"/>
                  </a:lnTo>
                  <a:lnTo>
                    <a:pt x="4369066" y="460514"/>
                  </a:lnTo>
                  <a:lnTo>
                    <a:pt x="4415421" y="472821"/>
                  </a:lnTo>
                  <a:lnTo>
                    <a:pt x="4460456" y="485165"/>
                  </a:lnTo>
                  <a:lnTo>
                    <a:pt x="4504271" y="497547"/>
                  </a:lnTo>
                  <a:lnTo>
                    <a:pt x="4546968" y="509993"/>
                  </a:lnTo>
                  <a:lnTo>
                    <a:pt x="4588662" y="522478"/>
                  </a:lnTo>
                  <a:lnTo>
                    <a:pt x="4629467" y="535012"/>
                  </a:lnTo>
                  <a:lnTo>
                    <a:pt x="4669485" y="547598"/>
                  </a:lnTo>
                  <a:lnTo>
                    <a:pt x="4747590" y="572960"/>
                  </a:lnTo>
                  <a:lnTo>
                    <a:pt x="4823841" y="598589"/>
                  </a:lnTo>
                  <a:lnTo>
                    <a:pt x="4862500" y="612381"/>
                  </a:lnTo>
                  <a:lnTo>
                    <a:pt x="4901006" y="627265"/>
                  </a:lnTo>
                  <a:lnTo>
                    <a:pt x="4939182" y="643178"/>
                  </a:lnTo>
                  <a:lnTo>
                    <a:pt x="4976888" y="660095"/>
                  </a:lnTo>
                  <a:lnTo>
                    <a:pt x="5013985" y="677976"/>
                  </a:lnTo>
                  <a:lnTo>
                    <a:pt x="5050320" y="696798"/>
                  </a:lnTo>
                  <a:lnTo>
                    <a:pt x="5085753" y="716483"/>
                  </a:lnTo>
                  <a:lnTo>
                    <a:pt x="5120119" y="737031"/>
                  </a:lnTo>
                  <a:lnTo>
                    <a:pt x="5153304" y="758380"/>
                  </a:lnTo>
                  <a:lnTo>
                    <a:pt x="5185130" y="780503"/>
                  </a:lnTo>
                  <a:lnTo>
                    <a:pt x="5244173" y="826884"/>
                  </a:lnTo>
                  <a:lnTo>
                    <a:pt x="5296078" y="875868"/>
                  </a:lnTo>
                  <a:lnTo>
                    <a:pt x="5339664" y="927138"/>
                  </a:lnTo>
                  <a:lnTo>
                    <a:pt x="5373776" y="980389"/>
                  </a:lnTo>
                  <a:lnTo>
                    <a:pt x="5397233" y="1035304"/>
                  </a:lnTo>
                  <a:lnTo>
                    <a:pt x="5408879" y="1091552"/>
                  </a:lnTo>
                  <a:lnTo>
                    <a:pt x="5409895" y="1120076"/>
                  </a:lnTo>
                  <a:lnTo>
                    <a:pt x="5407520" y="1148829"/>
                  </a:lnTo>
                  <a:lnTo>
                    <a:pt x="5391988" y="1206830"/>
                  </a:lnTo>
                  <a:lnTo>
                    <a:pt x="5361127" y="1265237"/>
                  </a:lnTo>
                  <a:lnTo>
                    <a:pt x="5313756" y="1323733"/>
                  </a:lnTo>
                  <a:lnTo>
                    <a:pt x="5283517" y="1352918"/>
                  </a:lnTo>
                  <a:lnTo>
                    <a:pt x="5248707" y="1382001"/>
                  </a:lnTo>
                  <a:lnTo>
                    <a:pt x="5209184" y="1410944"/>
                  </a:lnTo>
                  <a:lnTo>
                    <a:pt x="5164810" y="1439722"/>
                  </a:lnTo>
                  <a:lnTo>
                    <a:pt x="5115433" y="1468285"/>
                  </a:lnTo>
                  <a:lnTo>
                    <a:pt x="5078971" y="1487817"/>
                  </a:lnTo>
                  <a:lnTo>
                    <a:pt x="5040960" y="1507375"/>
                  </a:lnTo>
                  <a:lnTo>
                    <a:pt x="5001488" y="1526946"/>
                  </a:lnTo>
                  <a:lnTo>
                    <a:pt x="4960632" y="1546567"/>
                  </a:lnTo>
                  <a:lnTo>
                    <a:pt x="4918481" y="1566227"/>
                  </a:lnTo>
                  <a:lnTo>
                    <a:pt x="4875136" y="1585950"/>
                  </a:lnTo>
                  <a:lnTo>
                    <a:pt x="4830673" y="1605737"/>
                  </a:lnTo>
                  <a:lnTo>
                    <a:pt x="4785195" y="1625587"/>
                  </a:lnTo>
                  <a:lnTo>
                    <a:pt x="4691532" y="1665541"/>
                  </a:lnTo>
                  <a:lnTo>
                    <a:pt x="4594872" y="1705876"/>
                  </a:lnTo>
                  <a:lnTo>
                    <a:pt x="4294022" y="1829854"/>
                  </a:lnTo>
                  <a:lnTo>
                    <a:pt x="4192524" y="1872386"/>
                  </a:lnTo>
                  <a:lnTo>
                    <a:pt x="4141940" y="1893912"/>
                  </a:lnTo>
                  <a:lnTo>
                    <a:pt x="4091597" y="1915642"/>
                  </a:lnTo>
                  <a:lnTo>
                    <a:pt x="4041571" y="1937550"/>
                  </a:lnTo>
                  <a:lnTo>
                    <a:pt x="3991978" y="1959673"/>
                  </a:lnTo>
                  <a:lnTo>
                    <a:pt x="3942880" y="1982000"/>
                  </a:lnTo>
                  <a:lnTo>
                    <a:pt x="3894378" y="2004555"/>
                  </a:lnTo>
                  <a:lnTo>
                    <a:pt x="3846563" y="2027326"/>
                  </a:lnTo>
                  <a:lnTo>
                    <a:pt x="3799509" y="2050338"/>
                  </a:lnTo>
                  <a:lnTo>
                    <a:pt x="3753332" y="2073605"/>
                  </a:lnTo>
                  <a:lnTo>
                    <a:pt x="3708108" y="2097112"/>
                  </a:lnTo>
                  <a:lnTo>
                    <a:pt x="3663924" y="2120900"/>
                  </a:lnTo>
                  <a:lnTo>
                    <a:pt x="3620871" y="2144941"/>
                  </a:lnTo>
                  <a:lnTo>
                    <a:pt x="3579037" y="2169261"/>
                  </a:lnTo>
                  <a:lnTo>
                    <a:pt x="3538524" y="2193874"/>
                  </a:lnTo>
                  <a:lnTo>
                    <a:pt x="3499421" y="2218779"/>
                  </a:lnTo>
                  <a:lnTo>
                    <a:pt x="3461791" y="2243988"/>
                  </a:lnTo>
                  <a:lnTo>
                    <a:pt x="3425761" y="2269515"/>
                  </a:lnTo>
                  <a:lnTo>
                    <a:pt x="3391382" y="2295347"/>
                  </a:lnTo>
                  <a:lnTo>
                    <a:pt x="3358781" y="2321522"/>
                  </a:lnTo>
                  <a:lnTo>
                    <a:pt x="3328022" y="2348026"/>
                  </a:lnTo>
                  <a:lnTo>
                    <a:pt x="3299206" y="2374874"/>
                  </a:lnTo>
                  <a:lnTo>
                    <a:pt x="3272421" y="2402065"/>
                  </a:lnTo>
                  <a:lnTo>
                    <a:pt x="3225304" y="2457564"/>
                  </a:lnTo>
                  <a:lnTo>
                    <a:pt x="3187382" y="2514574"/>
                  </a:lnTo>
                  <a:lnTo>
                    <a:pt x="3159379" y="2573147"/>
                  </a:lnTo>
                  <a:lnTo>
                    <a:pt x="3142005" y="2633370"/>
                  </a:lnTo>
                  <a:lnTo>
                    <a:pt x="3135680" y="2693632"/>
                  </a:lnTo>
                  <a:lnTo>
                    <a:pt x="3136112" y="2723235"/>
                  </a:lnTo>
                  <a:lnTo>
                    <a:pt x="3143796" y="2782659"/>
                  </a:lnTo>
                  <a:lnTo>
                    <a:pt x="3160369" y="2842285"/>
                  </a:lnTo>
                  <a:lnTo>
                    <a:pt x="3185668" y="2901962"/>
                  </a:lnTo>
                  <a:lnTo>
                    <a:pt x="3219513" y="2961589"/>
                  </a:lnTo>
                  <a:lnTo>
                    <a:pt x="3261728" y="3021012"/>
                  </a:lnTo>
                  <a:lnTo>
                    <a:pt x="3285909" y="3050603"/>
                  </a:lnTo>
                  <a:lnTo>
                    <a:pt x="3312109" y="3080105"/>
                  </a:lnTo>
                  <a:lnTo>
                    <a:pt x="3340316" y="3109493"/>
                  </a:lnTo>
                  <a:lnTo>
                    <a:pt x="3370491" y="3138741"/>
                  </a:lnTo>
                  <a:lnTo>
                    <a:pt x="3402622" y="3167850"/>
                  </a:lnTo>
                  <a:lnTo>
                    <a:pt x="3436696" y="3196793"/>
                  </a:lnTo>
                  <a:lnTo>
                    <a:pt x="3472662" y="3225546"/>
                  </a:lnTo>
                  <a:lnTo>
                    <a:pt x="3510534" y="3254121"/>
                  </a:lnTo>
                  <a:lnTo>
                    <a:pt x="3550259" y="3282467"/>
                  </a:lnTo>
                  <a:lnTo>
                    <a:pt x="3591814" y="3310598"/>
                  </a:lnTo>
                  <a:lnTo>
                    <a:pt x="3635210" y="3338474"/>
                  </a:lnTo>
                  <a:lnTo>
                    <a:pt x="3680383" y="3366097"/>
                  </a:lnTo>
                  <a:lnTo>
                    <a:pt x="3727335" y="3393440"/>
                  </a:lnTo>
                  <a:lnTo>
                    <a:pt x="3776040" y="3420491"/>
                  </a:lnTo>
                  <a:lnTo>
                    <a:pt x="3826472" y="3447224"/>
                  </a:lnTo>
                  <a:lnTo>
                    <a:pt x="3878618" y="3473640"/>
                  </a:lnTo>
                  <a:lnTo>
                    <a:pt x="3932440" y="3499701"/>
                  </a:lnTo>
                  <a:lnTo>
                    <a:pt x="3987914" y="3525418"/>
                  </a:lnTo>
                  <a:lnTo>
                    <a:pt x="4045039" y="3550755"/>
                  </a:lnTo>
                  <a:lnTo>
                    <a:pt x="4103763" y="3575697"/>
                  </a:lnTo>
                  <a:lnTo>
                    <a:pt x="4164088" y="3600234"/>
                  </a:lnTo>
                  <a:lnTo>
                    <a:pt x="4225988" y="3624338"/>
                  </a:lnTo>
                  <a:lnTo>
                    <a:pt x="4289425" y="3648011"/>
                  </a:lnTo>
                  <a:lnTo>
                    <a:pt x="4354398" y="3671227"/>
                  </a:lnTo>
                  <a:lnTo>
                    <a:pt x="4420870" y="3693960"/>
                  </a:lnTo>
                  <a:lnTo>
                    <a:pt x="4955286" y="3447923"/>
                  </a:lnTo>
                  <a:lnTo>
                    <a:pt x="4903063" y="3433851"/>
                  </a:lnTo>
                  <a:lnTo>
                    <a:pt x="4851412" y="3419513"/>
                  </a:lnTo>
                  <a:lnTo>
                    <a:pt x="4800346" y="3404908"/>
                  </a:lnTo>
                  <a:lnTo>
                    <a:pt x="4749914" y="3390036"/>
                  </a:lnTo>
                  <a:lnTo>
                    <a:pt x="4700155" y="3374885"/>
                  </a:lnTo>
                  <a:lnTo>
                    <a:pt x="4651095" y="3359467"/>
                  </a:lnTo>
                  <a:lnTo>
                    <a:pt x="4602772" y="3343783"/>
                  </a:lnTo>
                  <a:lnTo>
                    <a:pt x="4555236" y="3327819"/>
                  </a:lnTo>
                  <a:lnTo>
                    <a:pt x="4484776" y="3302825"/>
                  </a:lnTo>
                  <a:lnTo>
                    <a:pt x="4417746" y="3277692"/>
                  </a:lnTo>
                  <a:lnTo>
                    <a:pt x="4354080" y="3252419"/>
                  </a:lnTo>
                  <a:lnTo>
                    <a:pt x="4293717" y="3227032"/>
                  </a:lnTo>
                  <a:lnTo>
                    <a:pt x="4236618" y="3201530"/>
                  </a:lnTo>
                  <a:lnTo>
                    <a:pt x="4182694" y="3175939"/>
                  </a:lnTo>
                  <a:lnTo>
                    <a:pt x="4131894" y="3150273"/>
                  </a:lnTo>
                  <a:lnTo>
                    <a:pt x="4084167" y="3124517"/>
                  </a:lnTo>
                  <a:lnTo>
                    <a:pt x="4039451" y="3098723"/>
                  </a:lnTo>
                  <a:lnTo>
                    <a:pt x="3997668" y="3072866"/>
                  </a:lnTo>
                  <a:lnTo>
                    <a:pt x="3958780" y="3046984"/>
                  </a:lnTo>
                  <a:lnTo>
                    <a:pt x="3922712" y="3021076"/>
                  </a:lnTo>
                  <a:lnTo>
                    <a:pt x="3889400" y="2995168"/>
                  </a:lnTo>
                  <a:lnTo>
                    <a:pt x="3858806" y="2969260"/>
                  </a:lnTo>
                  <a:lnTo>
                    <a:pt x="3830853" y="2943364"/>
                  </a:lnTo>
                  <a:lnTo>
                    <a:pt x="3782618" y="2891663"/>
                  </a:lnTo>
                  <a:lnTo>
                    <a:pt x="3744252" y="2840177"/>
                  </a:lnTo>
                  <a:lnTo>
                    <a:pt x="3715245" y="2788983"/>
                  </a:lnTo>
                  <a:lnTo>
                    <a:pt x="3695115" y="2738209"/>
                  </a:lnTo>
                  <a:lnTo>
                    <a:pt x="3683393" y="2687929"/>
                  </a:lnTo>
                  <a:lnTo>
                    <a:pt x="3679596" y="2638247"/>
                  </a:lnTo>
                  <a:lnTo>
                    <a:pt x="3680510" y="2613660"/>
                  </a:lnTo>
                  <a:lnTo>
                    <a:pt x="3687673" y="2565069"/>
                  </a:lnTo>
                  <a:lnTo>
                    <a:pt x="3701554" y="2517317"/>
                  </a:lnTo>
                  <a:lnTo>
                    <a:pt x="3721658" y="2470505"/>
                  </a:lnTo>
                  <a:lnTo>
                    <a:pt x="3747503" y="2424734"/>
                  </a:lnTo>
                  <a:lnTo>
                    <a:pt x="3778618" y="2380094"/>
                  </a:lnTo>
                  <a:lnTo>
                    <a:pt x="3814508" y="2336698"/>
                  </a:lnTo>
                  <a:lnTo>
                    <a:pt x="3854691" y="2294636"/>
                  </a:lnTo>
                  <a:lnTo>
                    <a:pt x="3898696" y="2254008"/>
                  </a:lnTo>
                  <a:lnTo>
                    <a:pt x="3946017" y="2214905"/>
                  </a:lnTo>
                  <a:lnTo>
                    <a:pt x="3996194" y="2177427"/>
                  </a:lnTo>
                  <a:lnTo>
                    <a:pt x="4048734" y="2141690"/>
                  </a:lnTo>
                  <a:lnTo>
                    <a:pt x="4103154" y="2107768"/>
                  </a:lnTo>
                  <a:lnTo>
                    <a:pt x="4158970" y="2075764"/>
                  </a:lnTo>
                  <a:lnTo>
                    <a:pt x="4215714" y="2045779"/>
                  </a:lnTo>
                  <a:lnTo>
                    <a:pt x="4272877" y="2017915"/>
                  </a:lnTo>
                  <a:lnTo>
                    <a:pt x="4329989" y="1992261"/>
                  </a:lnTo>
                  <a:lnTo>
                    <a:pt x="4596993" y="1886267"/>
                  </a:lnTo>
                  <a:lnTo>
                    <a:pt x="4686655" y="1850110"/>
                  </a:lnTo>
                  <a:lnTo>
                    <a:pt x="4748517" y="1824507"/>
                  </a:lnTo>
                  <a:lnTo>
                    <a:pt x="4811547" y="1797735"/>
                  </a:lnTo>
                  <a:lnTo>
                    <a:pt x="4875301" y="1769821"/>
                  </a:lnTo>
                  <a:lnTo>
                    <a:pt x="4939373" y="1740776"/>
                  </a:lnTo>
                  <a:lnTo>
                    <a:pt x="5003292" y="1710651"/>
                  </a:lnTo>
                  <a:lnTo>
                    <a:pt x="5066652" y="1679460"/>
                  </a:lnTo>
                  <a:lnTo>
                    <a:pt x="5129022" y="1647215"/>
                  </a:lnTo>
                  <a:lnTo>
                    <a:pt x="5189944" y="1613954"/>
                  </a:lnTo>
                  <a:lnTo>
                    <a:pt x="5249011" y="1579702"/>
                  </a:lnTo>
                  <a:lnTo>
                    <a:pt x="5305780" y="1544472"/>
                  </a:lnTo>
                  <a:lnTo>
                    <a:pt x="5359819" y="1508315"/>
                  </a:lnTo>
                  <a:lnTo>
                    <a:pt x="5410695" y="1471231"/>
                  </a:lnTo>
                  <a:lnTo>
                    <a:pt x="5457964" y="1433245"/>
                  </a:lnTo>
                  <a:lnTo>
                    <a:pt x="5501221" y="1394409"/>
                  </a:lnTo>
                  <a:lnTo>
                    <a:pt x="5540006" y="1354721"/>
                  </a:lnTo>
                  <a:lnTo>
                    <a:pt x="5573890" y="1314208"/>
                  </a:lnTo>
                  <a:lnTo>
                    <a:pt x="5602452" y="1272908"/>
                  </a:lnTo>
                  <a:lnTo>
                    <a:pt x="5625262" y="1230833"/>
                  </a:lnTo>
                  <a:lnTo>
                    <a:pt x="5641873" y="1188021"/>
                  </a:lnTo>
                  <a:lnTo>
                    <a:pt x="5651855" y="1144498"/>
                  </a:lnTo>
                  <a:lnTo>
                    <a:pt x="5654218" y="1122464"/>
                  </a:lnTo>
                  <a:lnTo>
                    <a:pt x="5654776" y="1100264"/>
                  </a:lnTo>
                  <a:close/>
                </a:path>
                <a:path w="9898380" h="4398645">
                  <a:moveTo>
                    <a:pt x="9898380" y="4157103"/>
                  </a:moveTo>
                  <a:lnTo>
                    <a:pt x="8949690" y="3709632"/>
                  </a:lnTo>
                  <a:lnTo>
                    <a:pt x="8818245" y="3818636"/>
                  </a:lnTo>
                  <a:lnTo>
                    <a:pt x="8496998" y="3816400"/>
                  </a:lnTo>
                  <a:lnTo>
                    <a:pt x="7677785" y="3789959"/>
                  </a:lnTo>
                  <a:lnTo>
                    <a:pt x="6577279" y="3709733"/>
                  </a:lnTo>
                  <a:lnTo>
                    <a:pt x="5412232" y="3546132"/>
                  </a:lnTo>
                  <a:lnTo>
                    <a:pt x="4826508" y="3812895"/>
                  </a:lnTo>
                  <a:lnTo>
                    <a:pt x="4871948" y="3824287"/>
                  </a:lnTo>
                  <a:lnTo>
                    <a:pt x="4917821" y="3835514"/>
                  </a:lnTo>
                  <a:lnTo>
                    <a:pt x="4964112" y="3846563"/>
                  </a:lnTo>
                  <a:lnTo>
                    <a:pt x="5010836" y="3857421"/>
                  </a:lnTo>
                  <a:lnTo>
                    <a:pt x="5057978" y="3868089"/>
                  </a:lnTo>
                  <a:lnTo>
                    <a:pt x="5105552" y="3878554"/>
                  </a:lnTo>
                  <a:lnTo>
                    <a:pt x="5153545" y="3888803"/>
                  </a:lnTo>
                  <a:lnTo>
                    <a:pt x="5201971" y="3898823"/>
                  </a:lnTo>
                  <a:lnTo>
                    <a:pt x="5250802" y="3908628"/>
                  </a:lnTo>
                  <a:lnTo>
                    <a:pt x="5300078" y="3918191"/>
                  </a:lnTo>
                  <a:lnTo>
                    <a:pt x="5349760" y="3927500"/>
                  </a:lnTo>
                  <a:lnTo>
                    <a:pt x="5399875" y="3936555"/>
                  </a:lnTo>
                  <a:lnTo>
                    <a:pt x="5450408" y="3945344"/>
                  </a:lnTo>
                  <a:lnTo>
                    <a:pt x="5501360" y="3953865"/>
                  </a:lnTo>
                  <a:lnTo>
                    <a:pt x="5552745" y="3962095"/>
                  </a:lnTo>
                  <a:lnTo>
                    <a:pt x="5604535" y="3970032"/>
                  </a:lnTo>
                  <a:lnTo>
                    <a:pt x="5656758" y="3977665"/>
                  </a:lnTo>
                  <a:lnTo>
                    <a:pt x="5709412" y="3984993"/>
                  </a:lnTo>
                  <a:lnTo>
                    <a:pt x="6781393" y="4113720"/>
                  </a:lnTo>
                  <a:lnTo>
                    <a:pt x="7607440" y="4184358"/>
                  </a:lnTo>
                  <a:lnTo>
                    <a:pt x="8138795" y="4214126"/>
                  </a:lnTo>
                  <a:lnTo>
                    <a:pt x="8326755" y="4220210"/>
                  </a:lnTo>
                  <a:lnTo>
                    <a:pt x="8121142" y="4398048"/>
                  </a:lnTo>
                  <a:lnTo>
                    <a:pt x="9898380" y="41571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5739" y="3452621"/>
            <a:ext cx="26657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404040"/>
              </a:buClr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Partnership</a:t>
            </a:r>
            <a:r>
              <a:rPr sz="12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 the</a:t>
            </a: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local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development </a:t>
            </a:r>
            <a:r>
              <a:rPr sz="1200" spc="-3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deployment</a:t>
            </a:r>
            <a:r>
              <a:rPr sz="12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 SAF</a:t>
            </a:r>
            <a:endParaRPr sz="1200">
              <a:latin typeface="Arial MT"/>
              <a:cs typeface="Arial MT"/>
            </a:endParaRPr>
          </a:p>
          <a:p>
            <a:pPr marL="184785" marR="20891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Development</a:t>
            </a:r>
            <a:r>
              <a:rPr sz="12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comprehensive </a:t>
            </a:r>
            <a:r>
              <a:rPr sz="1200" spc="-3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energy</a:t>
            </a:r>
            <a:r>
              <a:rPr sz="12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roadmap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Education</a:t>
            </a:r>
            <a:r>
              <a:rPr sz="12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building</a:t>
            </a:r>
            <a:r>
              <a:rPr sz="12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awareness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Customer</a:t>
            </a:r>
            <a:r>
              <a:rPr sz="12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engagement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(green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fares)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246" y="3077717"/>
            <a:ext cx="1762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SAF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Partnerships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3806" y="1259204"/>
            <a:ext cx="37858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Operated</a:t>
            </a:r>
            <a:r>
              <a:rPr sz="12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the</a:t>
            </a: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first</a:t>
            </a:r>
            <a:r>
              <a:rPr sz="12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long-haul</a:t>
            </a:r>
            <a:r>
              <a:rPr sz="12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commercial</a:t>
            </a:r>
            <a:r>
              <a:rPr sz="12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flight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out</a:t>
            </a: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Africa,</a:t>
            </a:r>
            <a:r>
              <a:rPr sz="12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powered</a:t>
            </a:r>
            <a:r>
              <a:rPr sz="12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SAF</a:t>
            </a:r>
            <a:endParaRPr sz="1200">
              <a:latin typeface="Arial MT"/>
              <a:cs typeface="Arial MT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Participation in various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Workshops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on Acceleration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200" spc="-3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Development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and</a:t>
            </a:r>
            <a:r>
              <a:rPr sz="12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Deployment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SAF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Kenya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Participation</a:t>
            </a:r>
            <a:r>
              <a:rPr sz="12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in green hydrogen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workshops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by</a:t>
            </a:r>
            <a:r>
              <a:rPr sz="1200" spc="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GIZ</a:t>
            </a:r>
            <a:endParaRPr sz="1200">
              <a:latin typeface="Arial MT"/>
              <a:cs typeface="Arial MT"/>
            </a:endParaRPr>
          </a:p>
          <a:p>
            <a:pPr marL="184785" marR="41783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Development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 comprehensive sustainability </a:t>
            </a:r>
            <a:r>
              <a:rPr sz="1200" spc="-3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strategy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3806" y="901700"/>
            <a:ext cx="2445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First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SAF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powered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flight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01878" y="2634138"/>
            <a:ext cx="1612900" cy="2345055"/>
            <a:chOff x="3601878" y="2634138"/>
            <a:chExt cx="1612900" cy="23450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4200144"/>
              <a:ext cx="158496" cy="7787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01878" y="2634138"/>
              <a:ext cx="1612900" cy="1610995"/>
            </a:xfrm>
            <a:custGeom>
              <a:avLst/>
              <a:gdLst/>
              <a:ahLst/>
              <a:cxnLst/>
              <a:rect l="l" t="t" r="r" b="b"/>
              <a:pathLst>
                <a:path w="1612900" h="1610995">
                  <a:moveTo>
                    <a:pt x="804719" y="0"/>
                  </a:moveTo>
                  <a:lnTo>
                    <a:pt x="760731" y="5810"/>
                  </a:lnTo>
                  <a:lnTo>
                    <a:pt x="719480" y="23240"/>
                  </a:lnTo>
                  <a:lnTo>
                    <a:pt x="683355" y="52292"/>
                  </a:lnTo>
                  <a:lnTo>
                    <a:pt x="52292" y="683736"/>
                  </a:lnTo>
                  <a:lnTo>
                    <a:pt x="23240" y="719924"/>
                  </a:lnTo>
                  <a:lnTo>
                    <a:pt x="5810" y="761234"/>
                  </a:lnTo>
                  <a:lnTo>
                    <a:pt x="0" y="805275"/>
                  </a:lnTo>
                  <a:lnTo>
                    <a:pt x="5810" y="849654"/>
                  </a:lnTo>
                  <a:lnTo>
                    <a:pt x="23240" y="891980"/>
                  </a:lnTo>
                  <a:lnTo>
                    <a:pt x="52292" y="929862"/>
                  </a:lnTo>
                  <a:lnTo>
                    <a:pt x="683355" y="1561306"/>
                  </a:lnTo>
                  <a:lnTo>
                    <a:pt x="719480" y="1588664"/>
                  </a:lnTo>
                  <a:lnTo>
                    <a:pt x="760731" y="1605078"/>
                  </a:lnTo>
                  <a:lnTo>
                    <a:pt x="804719" y="1610550"/>
                  </a:lnTo>
                  <a:lnTo>
                    <a:pt x="849057" y="1605078"/>
                  </a:lnTo>
                  <a:lnTo>
                    <a:pt x="891355" y="1588664"/>
                  </a:lnTo>
                  <a:lnTo>
                    <a:pt x="929227" y="1561306"/>
                  </a:lnTo>
                  <a:lnTo>
                    <a:pt x="1560290" y="929862"/>
                  </a:lnTo>
                  <a:lnTo>
                    <a:pt x="1589341" y="891980"/>
                  </a:lnTo>
                  <a:lnTo>
                    <a:pt x="1606772" y="849654"/>
                  </a:lnTo>
                  <a:lnTo>
                    <a:pt x="1612582" y="805275"/>
                  </a:lnTo>
                  <a:lnTo>
                    <a:pt x="1606772" y="761234"/>
                  </a:lnTo>
                  <a:lnTo>
                    <a:pt x="1589341" y="719924"/>
                  </a:lnTo>
                  <a:lnTo>
                    <a:pt x="1560290" y="683736"/>
                  </a:lnTo>
                  <a:lnTo>
                    <a:pt x="929227" y="52292"/>
                  </a:lnTo>
                  <a:lnTo>
                    <a:pt x="891355" y="23240"/>
                  </a:lnTo>
                  <a:lnTo>
                    <a:pt x="849057" y="5810"/>
                  </a:lnTo>
                  <a:lnTo>
                    <a:pt x="804719" y="0"/>
                  </a:lnTo>
                  <a:close/>
                </a:path>
              </a:pathLst>
            </a:custGeom>
            <a:solidFill>
              <a:srgbClr val="E9A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9895" y="2772156"/>
              <a:ext cx="1336675" cy="1338580"/>
            </a:xfrm>
            <a:custGeom>
              <a:avLst/>
              <a:gdLst/>
              <a:ahLst/>
              <a:cxnLst/>
              <a:rect l="l" t="t" r="r" b="b"/>
              <a:pathLst>
                <a:path w="1336675" h="1338579">
                  <a:moveTo>
                    <a:pt x="668274" y="0"/>
                  </a:moveTo>
                  <a:lnTo>
                    <a:pt x="12318" y="644398"/>
                  </a:lnTo>
                  <a:lnTo>
                    <a:pt x="6911" y="648229"/>
                  </a:lnTo>
                  <a:lnTo>
                    <a:pt x="3063" y="653621"/>
                  </a:lnTo>
                  <a:lnTo>
                    <a:pt x="763" y="660560"/>
                  </a:lnTo>
                  <a:lnTo>
                    <a:pt x="0" y="669036"/>
                  </a:lnTo>
                  <a:lnTo>
                    <a:pt x="763" y="675207"/>
                  </a:lnTo>
                  <a:lnTo>
                    <a:pt x="643636" y="1325753"/>
                  </a:lnTo>
                  <a:lnTo>
                    <a:pt x="668274" y="1338072"/>
                  </a:lnTo>
                  <a:lnTo>
                    <a:pt x="672677" y="1337308"/>
                  </a:lnTo>
                  <a:lnTo>
                    <a:pt x="679021" y="1335008"/>
                  </a:lnTo>
                  <a:lnTo>
                    <a:pt x="686151" y="1331160"/>
                  </a:lnTo>
                  <a:lnTo>
                    <a:pt x="692912" y="1325753"/>
                  </a:lnTo>
                  <a:lnTo>
                    <a:pt x="754432" y="1264158"/>
                  </a:lnTo>
                  <a:lnTo>
                    <a:pt x="668274" y="1264158"/>
                  </a:lnTo>
                  <a:lnTo>
                    <a:pt x="663870" y="1264031"/>
                  </a:lnTo>
                  <a:lnTo>
                    <a:pt x="657526" y="1263142"/>
                  </a:lnTo>
                  <a:lnTo>
                    <a:pt x="650396" y="1260729"/>
                  </a:lnTo>
                  <a:lnTo>
                    <a:pt x="643636" y="1256030"/>
                  </a:lnTo>
                  <a:lnTo>
                    <a:pt x="82041" y="689610"/>
                  </a:lnTo>
                  <a:lnTo>
                    <a:pt x="73787" y="685419"/>
                  </a:lnTo>
                  <a:lnTo>
                    <a:pt x="69723" y="677291"/>
                  </a:lnTo>
                  <a:lnTo>
                    <a:pt x="69723" y="669036"/>
                  </a:lnTo>
                  <a:lnTo>
                    <a:pt x="643636" y="77978"/>
                  </a:lnTo>
                  <a:lnTo>
                    <a:pt x="668274" y="69723"/>
                  </a:lnTo>
                  <a:lnTo>
                    <a:pt x="753913" y="69723"/>
                  </a:lnTo>
                  <a:lnTo>
                    <a:pt x="692912" y="8255"/>
                  </a:lnTo>
                  <a:lnTo>
                    <a:pt x="686151" y="3482"/>
                  </a:lnTo>
                  <a:lnTo>
                    <a:pt x="679021" y="1031"/>
                  </a:lnTo>
                  <a:lnTo>
                    <a:pt x="672677" y="128"/>
                  </a:lnTo>
                  <a:lnTo>
                    <a:pt x="668274" y="0"/>
                  </a:lnTo>
                  <a:close/>
                </a:path>
                <a:path w="1336675" h="1338579">
                  <a:moveTo>
                    <a:pt x="753913" y="69723"/>
                  </a:moveTo>
                  <a:lnTo>
                    <a:pt x="684656" y="69723"/>
                  </a:lnTo>
                  <a:lnTo>
                    <a:pt x="688720" y="77978"/>
                  </a:lnTo>
                  <a:lnTo>
                    <a:pt x="1254505" y="644398"/>
                  </a:lnTo>
                  <a:lnTo>
                    <a:pt x="1259913" y="650569"/>
                  </a:lnTo>
                  <a:lnTo>
                    <a:pt x="1263761" y="656717"/>
                  </a:lnTo>
                  <a:lnTo>
                    <a:pt x="1266061" y="662864"/>
                  </a:lnTo>
                  <a:lnTo>
                    <a:pt x="1266825" y="669036"/>
                  </a:lnTo>
                  <a:lnTo>
                    <a:pt x="1266825" y="673100"/>
                  </a:lnTo>
                  <a:lnTo>
                    <a:pt x="1262761" y="681355"/>
                  </a:lnTo>
                  <a:lnTo>
                    <a:pt x="688720" y="1256030"/>
                  </a:lnTo>
                  <a:lnTo>
                    <a:pt x="684656" y="1264158"/>
                  </a:lnTo>
                  <a:lnTo>
                    <a:pt x="754432" y="1264158"/>
                  </a:lnTo>
                  <a:lnTo>
                    <a:pt x="1324228" y="693674"/>
                  </a:lnTo>
                  <a:lnTo>
                    <a:pt x="1329636" y="686913"/>
                  </a:lnTo>
                  <a:lnTo>
                    <a:pt x="1333484" y="679783"/>
                  </a:lnTo>
                  <a:lnTo>
                    <a:pt x="1335784" y="673439"/>
                  </a:lnTo>
                  <a:lnTo>
                    <a:pt x="1336548" y="669036"/>
                  </a:lnTo>
                  <a:lnTo>
                    <a:pt x="1335784" y="662864"/>
                  </a:lnTo>
                  <a:lnTo>
                    <a:pt x="1333484" y="656717"/>
                  </a:lnTo>
                  <a:lnTo>
                    <a:pt x="1329636" y="650569"/>
                  </a:lnTo>
                  <a:lnTo>
                    <a:pt x="1324228" y="644398"/>
                  </a:lnTo>
                  <a:lnTo>
                    <a:pt x="753913" y="6972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70426" y="3335528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2024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62656" y="797920"/>
            <a:ext cx="1329055" cy="1936750"/>
            <a:chOff x="5162656" y="797920"/>
            <a:chExt cx="1329055" cy="19367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8339" y="2090927"/>
              <a:ext cx="131063" cy="6431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62656" y="797920"/>
              <a:ext cx="1329055" cy="1327150"/>
            </a:xfrm>
            <a:custGeom>
              <a:avLst/>
              <a:gdLst/>
              <a:ahLst/>
              <a:cxnLst/>
              <a:rect l="l" t="t" r="r" b="b"/>
              <a:pathLst>
                <a:path w="1329054" h="1327150">
                  <a:moveTo>
                    <a:pt x="685195" y="0"/>
                  </a:moveTo>
                  <a:lnTo>
                    <a:pt x="641141" y="0"/>
                  </a:lnTo>
                  <a:lnTo>
                    <a:pt x="599191" y="13807"/>
                  </a:lnTo>
                  <a:lnTo>
                    <a:pt x="562757" y="41422"/>
                  </a:lnTo>
                  <a:lnTo>
                    <a:pt x="41422" y="562884"/>
                  </a:lnTo>
                  <a:lnTo>
                    <a:pt x="13807" y="599318"/>
                  </a:lnTo>
                  <a:lnTo>
                    <a:pt x="0" y="641268"/>
                  </a:lnTo>
                  <a:lnTo>
                    <a:pt x="0" y="685322"/>
                  </a:lnTo>
                  <a:lnTo>
                    <a:pt x="13807" y="728065"/>
                  </a:lnTo>
                  <a:lnTo>
                    <a:pt x="41422" y="766084"/>
                  </a:lnTo>
                  <a:lnTo>
                    <a:pt x="562757" y="1287546"/>
                  </a:lnTo>
                  <a:lnTo>
                    <a:pt x="599191" y="1313576"/>
                  </a:lnTo>
                  <a:lnTo>
                    <a:pt x="641141" y="1326591"/>
                  </a:lnTo>
                  <a:lnTo>
                    <a:pt x="685195" y="1326591"/>
                  </a:lnTo>
                  <a:lnTo>
                    <a:pt x="727938" y="1313576"/>
                  </a:lnTo>
                  <a:lnTo>
                    <a:pt x="765957" y="1287546"/>
                  </a:lnTo>
                  <a:lnTo>
                    <a:pt x="1287292" y="766084"/>
                  </a:lnTo>
                  <a:lnTo>
                    <a:pt x="1314907" y="728065"/>
                  </a:lnTo>
                  <a:lnTo>
                    <a:pt x="1328714" y="685322"/>
                  </a:lnTo>
                  <a:lnTo>
                    <a:pt x="1328714" y="641268"/>
                  </a:lnTo>
                  <a:lnTo>
                    <a:pt x="1314907" y="599318"/>
                  </a:lnTo>
                  <a:lnTo>
                    <a:pt x="1287292" y="562884"/>
                  </a:lnTo>
                  <a:lnTo>
                    <a:pt x="765957" y="41422"/>
                  </a:lnTo>
                  <a:lnTo>
                    <a:pt x="727938" y="13807"/>
                  </a:lnTo>
                  <a:lnTo>
                    <a:pt x="685195" y="0"/>
                  </a:lnTo>
                  <a:close/>
                </a:path>
              </a:pathLst>
            </a:custGeom>
            <a:solidFill>
              <a:srgbClr val="E9A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76087" y="909827"/>
              <a:ext cx="1103630" cy="1106805"/>
            </a:xfrm>
            <a:custGeom>
              <a:avLst/>
              <a:gdLst/>
              <a:ahLst/>
              <a:cxnLst/>
              <a:rect l="l" t="t" r="r" b="b"/>
              <a:pathLst>
                <a:path w="1103629" h="1106805">
                  <a:moveTo>
                    <a:pt x="565276" y="0"/>
                  </a:moveTo>
                  <a:lnTo>
                    <a:pt x="538099" y="0"/>
                  </a:lnTo>
                  <a:lnTo>
                    <a:pt x="10160" y="532892"/>
                  </a:lnTo>
                  <a:lnTo>
                    <a:pt x="3428" y="536194"/>
                  </a:lnTo>
                  <a:lnTo>
                    <a:pt x="0" y="543051"/>
                  </a:lnTo>
                  <a:lnTo>
                    <a:pt x="0" y="559943"/>
                  </a:lnTo>
                  <a:lnTo>
                    <a:pt x="3428" y="566801"/>
                  </a:lnTo>
                  <a:lnTo>
                    <a:pt x="538099" y="1102995"/>
                  </a:lnTo>
                  <a:lnTo>
                    <a:pt x="548259" y="1106424"/>
                  </a:lnTo>
                  <a:lnTo>
                    <a:pt x="555116" y="1106424"/>
                  </a:lnTo>
                  <a:lnTo>
                    <a:pt x="565276" y="1102995"/>
                  </a:lnTo>
                  <a:lnTo>
                    <a:pt x="622786" y="1045337"/>
                  </a:lnTo>
                  <a:lnTo>
                    <a:pt x="538099" y="1045337"/>
                  </a:lnTo>
                  <a:lnTo>
                    <a:pt x="531367" y="1038606"/>
                  </a:lnTo>
                  <a:lnTo>
                    <a:pt x="67690" y="570230"/>
                  </a:lnTo>
                  <a:lnTo>
                    <a:pt x="60960" y="566801"/>
                  </a:lnTo>
                  <a:lnTo>
                    <a:pt x="57531" y="559943"/>
                  </a:lnTo>
                  <a:lnTo>
                    <a:pt x="57531" y="546481"/>
                  </a:lnTo>
                  <a:lnTo>
                    <a:pt x="60960" y="539623"/>
                  </a:lnTo>
                  <a:lnTo>
                    <a:pt x="67690" y="532892"/>
                  </a:lnTo>
                  <a:lnTo>
                    <a:pt x="538099" y="57658"/>
                  </a:lnTo>
                  <a:lnTo>
                    <a:pt x="622455" y="57658"/>
                  </a:lnTo>
                  <a:lnTo>
                    <a:pt x="565276" y="0"/>
                  </a:lnTo>
                  <a:close/>
                </a:path>
                <a:path w="1103629" h="1106805">
                  <a:moveTo>
                    <a:pt x="622455" y="57658"/>
                  </a:moveTo>
                  <a:lnTo>
                    <a:pt x="565276" y="57658"/>
                  </a:lnTo>
                  <a:lnTo>
                    <a:pt x="568578" y="64516"/>
                  </a:lnTo>
                  <a:lnTo>
                    <a:pt x="1042415" y="539623"/>
                  </a:lnTo>
                  <a:lnTo>
                    <a:pt x="1045845" y="546481"/>
                  </a:lnTo>
                  <a:lnTo>
                    <a:pt x="1045845" y="556641"/>
                  </a:lnTo>
                  <a:lnTo>
                    <a:pt x="1042415" y="563372"/>
                  </a:lnTo>
                  <a:lnTo>
                    <a:pt x="1035685" y="570230"/>
                  </a:lnTo>
                  <a:lnTo>
                    <a:pt x="568578" y="1038606"/>
                  </a:lnTo>
                  <a:lnTo>
                    <a:pt x="565276" y="1045337"/>
                  </a:lnTo>
                  <a:lnTo>
                    <a:pt x="622786" y="1045337"/>
                  </a:lnTo>
                  <a:lnTo>
                    <a:pt x="1099947" y="566801"/>
                  </a:lnTo>
                  <a:lnTo>
                    <a:pt x="1103376" y="556641"/>
                  </a:lnTo>
                  <a:lnTo>
                    <a:pt x="1103376" y="546481"/>
                  </a:lnTo>
                  <a:lnTo>
                    <a:pt x="1099947" y="539623"/>
                  </a:lnTo>
                  <a:lnTo>
                    <a:pt x="622455" y="57658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88889" y="1350010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2023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73632" y="830230"/>
            <a:ext cx="1176020" cy="1388745"/>
            <a:chOff x="1373632" y="830230"/>
            <a:chExt cx="1176020" cy="138874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9572" y="1757172"/>
              <a:ext cx="115824" cy="4617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73632" y="830230"/>
              <a:ext cx="1176020" cy="954405"/>
            </a:xfrm>
            <a:custGeom>
              <a:avLst/>
              <a:gdLst/>
              <a:ahLst/>
              <a:cxnLst/>
              <a:rect l="l" t="t" r="r" b="b"/>
              <a:pathLst>
                <a:path w="1176020" h="954405">
                  <a:moveTo>
                    <a:pt x="586660" y="0"/>
                  </a:moveTo>
                  <a:lnTo>
                    <a:pt x="539168" y="7739"/>
                  </a:lnTo>
                  <a:lnTo>
                    <a:pt x="498094" y="30956"/>
                  </a:lnTo>
                  <a:lnTo>
                    <a:pt x="38100" y="404971"/>
                  </a:lnTo>
                  <a:lnTo>
                    <a:pt x="9525" y="438322"/>
                  </a:lnTo>
                  <a:lnTo>
                    <a:pt x="0" y="476900"/>
                  </a:lnTo>
                  <a:lnTo>
                    <a:pt x="9525" y="515931"/>
                  </a:lnTo>
                  <a:lnTo>
                    <a:pt x="38100" y="550640"/>
                  </a:lnTo>
                  <a:lnTo>
                    <a:pt x="498094" y="924655"/>
                  </a:lnTo>
                  <a:lnTo>
                    <a:pt x="539168" y="946515"/>
                  </a:lnTo>
                  <a:lnTo>
                    <a:pt x="586660" y="953801"/>
                  </a:lnTo>
                  <a:lnTo>
                    <a:pt x="634700" y="946515"/>
                  </a:lnTo>
                  <a:lnTo>
                    <a:pt x="677418" y="924655"/>
                  </a:lnTo>
                  <a:lnTo>
                    <a:pt x="1137412" y="550640"/>
                  </a:lnTo>
                  <a:lnTo>
                    <a:pt x="1165987" y="515931"/>
                  </a:lnTo>
                  <a:lnTo>
                    <a:pt x="1175512" y="476900"/>
                  </a:lnTo>
                  <a:lnTo>
                    <a:pt x="1165987" y="438322"/>
                  </a:lnTo>
                  <a:lnTo>
                    <a:pt x="1137412" y="404971"/>
                  </a:lnTo>
                  <a:lnTo>
                    <a:pt x="677418" y="30956"/>
                  </a:lnTo>
                  <a:lnTo>
                    <a:pt x="634700" y="7739"/>
                  </a:lnTo>
                  <a:lnTo>
                    <a:pt x="586660" y="0"/>
                  </a:lnTo>
                  <a:close/>
                </a:path>
              </a:pathLst>
            </a:custGeom>
            <a:solidFill>
              <a:srgbClr val="E9A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73708" y="912875"/>
              <a:ext cx="975360" cy="791210"/>
            </a:xfrm>
            <a:custGeom>
              <a:avLst/>
              <a:gdLst/>
              <a:ahLst/>
              <a:cxnLst/>
              <a:rect l="l" t="t" r="r" b="b"/>
              <a:pathLst>
                <a:path w="975360" h="791210">
                  <a:moveTo>
                    <a:pt x="499617" y="0"/>
                  </a:moveTo>
                  <a:lnTo>
                    <a:pt x="475741" y="0"/>
                  </a:lnTo>
                  <a:lnTo>
                    <a:pt x="9016" y="380873"/>
                  </a:lnTo>
                  <a:lnTo>
                    <a:pt x="3047" y="383286"/>
                  </a:lnTo>
                  <a:lnTo>
                    <a:pt x="0" y="388238"/>
                  </a:lnTo>
                  <a:lnTo>
                    <a:pt x="0" y="400303"/>
                  </a:lnTo>
                  <a:lnTo>
                    <a:pt x="3047" y="405129"/>
                  </a:lnTo>
                  <a:lnTo>
                    <a:pt x="9016" y="410083"/>
                  </a:lnTo>
                  <a:lnTo>
                    <a:pt x="475741" y="788543"/>
                  </a:lnTo>
                  <a:lnTo>
                    <a:pt x="484631" y="790956"/>
                  </a:lnTo>
                  <a:lnTo>
                    <a:pt x="490728" y="790956"/>
                  </a:lnTo>
                  <a:lnTo>
                    <a:pt x="499617" y="788543"/>
                  </a:lnTo>
                  <a:lnTo>
                    <a:pt x="550519" y="747268"/>
                  </a:lnTo>
                  <a:lnTo>
                    <a:pt x="475741" y="747268"/>
                  </a:lnTo>
                  <a:lnTo>
                    <a:pt x="59816" y="407670"/>
                  </a:lnTo>
                  <a:lnTo>
                    <a:pt x="53847" y="405129"/>
                  </a:lnTo>
                  <a:lnTo>
                    <a:pt x="50800" y="400303"/>
                  </a:lnTo>
                  <a:lnTo>
                    <a:pt x="50800" y="390651"/>
                  </a:lnTo>
                  <a:lnTo>
                    <a:pt x="53847" y="385825"/>
                  </a:lnTo>
                  <a:lnTo>
                    <a:pt x="59816" y="380873"/>
                  </a:lnTo>
                  <a:lnTo>
                    <a:pt x="475741" y="41275"/>
                  </a:lnTo>
                  <a:lnTo>
                    <a:pt x="550246" y="41275"/>
                  </a:lnTo>
                  <a:lnTo>
                    <a:pt x="499617" y="0"/>
                  </a:lnTo>
                  <a:close/>
                </a:path>
                <a:path w="975360" h="791210">
                  <a:moveTo>
                    <a:pt x="550246" y="41275"/>
                  </a:moveTo>
                  <a:lnTo>
                    <a:pt x="499617" y="41275"/>
                  </a:lnTo>
                  <a:lnTo>
                    <a:pt x="502666" y="46100"/>
                  </a:lnTo>
                  <a:lnTo>
                    <a:pt x="915542" y="380873"/>
                  </a:lnTo>
                  <a:lnTo>
                    <a:pt x="921511" y="385825"/>
                  </a:lnTo>
                  <a:lnTo>
                    <a:pt x="924560" y="390651"/>
                  </a:lnTo>
                  <a:lnTo>
                    <a:pt x="924560" y="397890"/>
                  </a:lnTo>
                  <a:lnTo>
                    <a:pt x="921511" y="402716"/>
                  </a:lnTo>
                  <a:lnTo>
                    <a:pt x="915542" y="407670"/>
                  </a:lnTo>
                  <a:lnTo>
                    <a:pt x="502666" y="742441"/>
                  </a:lnTo>
                  <a:lnTo>
                    <a:pt x="499617" y="747268"/>
                  </a:lnTo>
                  <a:lnTo>
                    <a:pt x="550519" y="747268"/>
                  </a:lnTo>
                  <a:lnTo>
                    <a:pt x="966342" y="410083"/>
                  </a:lnTo>
                  <a:lnTo>
                    <a:pt x="972311" y="405129"/>
                  </a:lnTo>
                  <a:lnTo>
                    <a:pt x="975360" y="397890"/>
                  </a:lnTo>
                  <a:lnTo>
                    <a:pt x="975360" y="390651"/>
                  </a:lnTo>
                  <a:lnTo>
                    <a:pt x="972311" y="385825"/>
                  </a:lnTo>
                  <a:lnTo>
                    <a:pt x="966342" y="380873"/>
                  </a:lnTo>
                  <a:lnTo>
                    <a:pt x="550246" y="41275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23770" y="1186053"/>
            <a:ext cx="4768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2022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1335" y="571202"/>
            <a:ext cx="12171045" cy="6287135"/>
            <a:chOff x="21335" y="571202"/>
            <a:chExt cx="12171045" cy="6287135"/>
          </a:xfrm>
        </p:grpSpPr>
        <p:sp>
          <p:nvSpPr>
            <p:cNvPr id="25" name="object 25"/>
            <p:cNvSpPr/>
            <p:nvPr/>
          </p:nvSpPr>
          <p:spPr>
            <a:xfrm>
              <a:off x="143256" y="574548"/>
              <a:ext cx="10770235" cy="121920"/>
            </a:xfrm>
            <a:custGeom>
              <a:avLst/>
              <a:gdLst/>
              <a:ahLst/>
              <a:cxnLst/>
              <a:rect l="l" t="t" r="r" b="b"/>
              <a:pathLst>
                <a:path w="10770235" h="121920">
                  <a:moveTo>
                    <a:pt x="10768203" y="91439"/>
                  </a:moveTo>
                  <a:lnTo>
                    <a:pt x="10766806" y="89788"/>
                  </a:lnTo>
                  <a:lnTo>
                    <a:pt x="10764520" y="87249"/>
                  </a:lnTo>
                  <a:lnTo>
                    <a:pt x="10761853" y="85471"/>
                  </a:lnTo>
                  <a:lnTo>
                    <a:pt x="10759186" y="83819"/>
                  </a:lnTo>
                  <a:lnTo>
                    <a:pt x="10756138" y="80390"/>
                  </a:lnTo>
                  <a:lnTo>
                    <a:pt x="10754614" y="78993"/>
                  </a:lnTo>
                  <a:lnTo>
                    <a:pt x="10716895" y="66928"/>
                  </a:lnTo>
                  <a:lnTo>
                    <a:pt x="10702798" y="67055"/>
                  </a:lnTo>
                  <a:lnTo>
                    <a:pt x="10566146" y="68452"/>
                  </a:lnTo>
                  <a:lnTo>
                    <a:pt x="10509631" y="68706"/>
                  </a:lnTo>
                  <a:lnTo>
                    <a:pt x="10479786" y="68834"/>
                  </a:lnTo>
                  <a:lnTo>
                    <a:pt x="10437114" y="70992"/>
                  </a:lnTo>
                  <a:lnTo>
                    <a:pt x="10447147" y="69976"/>
                  </a:lnTo>
                  <a:lnTo>
                    <a:pt x="10412222" y="47116"/>
                  </a:lnTo>
                  <a:lnTo>
                    <a:pt x="10394823" y="28701"/>
                  </a:lnTo>
                  <a:lnTo>
                    <a:pt x="10371836" y="4317"/>
                  </a:lnTo>
                  <a:lnTo>
                    <a:pt x="10368661" y="635"/>
                  </a:lnTo>
                  <a:lnTo>
                    <a:pt x="10367772" y="253"/>
                  </a:lnTo>
                  <a:lnTo>
                    <a:pt x="10366756" y="0"/>
                  </a:lnTo>
                  <a:lnTo>
                    <a:pt x="10347452" y="380"/>
                  </a:lnTo>
                  <a:lnTo>
                    <a:pt x="10374122" y="72516"/>
                  </a:lnTo>
                  <a:lnTo>
                    <a:pt x="10374884" y="76962"/>
                  </a:lnTo>
                  <a:lnTo>
                    <a:pt x="10355961" y="80263"/>
                  </a:lnTo>
                  <a:lnTo>
                    <a:pt x="10353929" y="81406"/>
                  </a:lnTo>
                  <a:lnTo>
                    <a:pt x="10351516" y="82168"/>
                  </a:lnTo>
                  <a:lnTo>
                    <a:pt x="10351516" y="85089"/>
                  </a:lnTo>
                  <a:lnTo>
                    <a:pt x="10352278" y="85978"/>
                  </a:lnTo>
                  <a:lnTo>
                    <a:pt x="10393172" y="98425"/>
                  </a:lnTo>
                  <a:lnTo>
                    <a:pt x="10447782" y="106806"/>
                  </a:lnTo>
                  <a:lnTo>
                    <a:pt x="10492740" y="109727"/>
                  </a:lnTo>
                  <a:lnTo>
                    <a:pt x="10516743" y="109981"/>
                  </a:lnTo>
                  <a:lnTo>
                    <a:pt x="10524490" y="110109"/>
                  </a:lnTo>
                  <a:lnTo>
                    <a:pt x="10528681" y="110362"/>
                  </a:lnTo>
                  <a:lnTo>
                    <a:pt x="10531856" y="110743"/>
                  </a:lnTo>
                  <a:lnTo>
                    <a:pt x="10543794" y="109981"/>
                  </a:lnTo>
                  <a:lnTo>
                    <a:pt x="10552176" y="110109"/>
                  </a:lnTo>
                  <a:lnTo>
                    <a:pt x="10552938" y="110109"/>
                  </a:lnTo>
                  <a:lnTo>
                    <a:pt x="10554081" y="110109"/>
                  </a:lnTo>
                  <a:lnTo>
                    <a:pt x="10555732" y="109981"/>
                  </a:lnTo>
                  <a:lnTo>
                    <a:pt x="10558272" y="110616"/>
                  </a:lnTo>
                  <a:lnTo>
                    <a:pt x="10563352" y="111632"/>
                  </a:lnTo>
                  <a:lnTo>
                    <a:pt x="10569194" y="112013"/>
                  </a:lnTo>
                  <a:lnTo>
                    <a:pt x="10576433" y="112267"/>
                  </a:lnTo>
                  <a:lnTo>
                    <a:pt x="10589641" y="112013"/>
                  </a:lnTo>
                  <a:lnTo>
                    <a:pt x="10592816" y="112013"/>
                  </a:lnTo>
                  <a:lnTo>
                    <a:pt x="10593324" y="118490"/>
                  </a:lnTo>
                  <a:lnTo>
                    <a:pt x="10594213" y="118617"/>
                  </a:lnTo>
                  <a:lnTo>
                    <a:pt x="10594721" y="118617"/>
                  </a:lnTo>
                  <a:lnTo>
                    <a:pt x="10595229" y="118617"/>
                  </a:lnTo>
                  <a:lnTo>
                    <a:pt x="10595737" y="118110"/>
                  </a:lnTo>
                  <a:lnTo>
                    <a:pt x="10604754" y="118999"/>
                  </a:lnTo>
                  <a:lnTo>
                    <a:pt x="10613263" y="120268"/>
                  </a:lnTo>
                  <a:lnTo>
                    <a:pt x="10615803" y="121030"/>
                  </a:lnTo>
                  <a:lnTo>
                    <a:pt x="10618343" y="121792"/>
                  </a:lnTo>
                  <a:lnTo>
                    <a:pt x="10631805" y="121030"/>
                  </a:lnTo>
                  <a:lnTo>
                    <a:pt x="10635234" y="120523"/>
                  </a:lnTo>
                  <a:lnTo>
                    <a:pt x="10638790" y="120141"/>
                  </a:lnTo>
                  <a:lnTo>
                    <a:pt x="10641330" y="117982"/>
                  </a:lnTo>
                  <a:lnTo>
                    <a:pt x="10641838" y="117728"/>
                  </a:lnTo>
                  <a:lnTo>
                    <a:pt x="10642346" y="117601"/>
                  </a:lnTo>
                  <a:lnTo>
                    <a:pt x="10642727" y="117475"/>
                  </a:lnTo>
                  <a:lnTo>
                    <a:pt x="10643743" y="117093"/>
                  </a:lnTo>
                  <a:lnTo>
                    <a:pt x="10643870" y="115569"/>
                  </a:lnTo>
                  <a:lnTo>
                    <a:pt x="10643997" y="112902"/>
                  </a:lnTo>
                  <a:lnTo>
                    <a:pt x="10644124" y="111632"/>
                  </a:lnTo>
                  <a:lnTo>
                    <a:pt x="10643997" y="108712"/>
                  </a:lnTo>
                  <a:lnTo>
                    <a:pt x="10687812" y="105155"/>
                  </a:lnTo>
                  <a:lnTo>
                    <a:pt x="10714863" y="104648"/>
                  </a:lnTo>
                  <a:lnTo>
                    <a:pt x="10730865" y="104012"/>
                  </a:lnTo>
                  <a:lnTo>
                    <a:pt x="10739628" y="103631"/>
                  </a:lnTo>
                  <a:lnTo>
                    <a:pt x="10744073" y="103504"/>
                  </a:lnTo>
                  <a:lnTo>
                    <a:pt x="10747375" y="103377"/>
                  </a:lnTo>
                  <a:lnTo>
                    <a:pt x="10752201" y="103250"/>
                  </a:lnTo>
                  <a:lnTo>
                    <a:pt x="10759948" y="101473"/>
                  </a:lnTo>
                  <a:lnTo>
                    <a:pt x="10762869" y="100075"/>
                  </a:lnTo>
                  <a:lnTo>
                    <a:pt x="10765790" y="98805"/>
                  </a:lnTo>
                  <a:lnTo>
                    <a:pt x="10767568" y="96900"/>
                  </a:lnTo>
                  <a:lnTo>
                    <a:pt x="10768584" y="95376"/>
                  </a:lnTo>
                  <a:lnTo>
                    <a:pt x="10769727" y="92963"/>
                  </a:lnTo>
                  <a:lnTo>
                    <a:pt x="10768203" y="91439"/>
                  </a:lnTo>
                  <a:close/>
                </a:path>
                <a:path w="10770235" h="121920">
                  <a:moveTo>
                    <a:pt x="10352278" y="84836"/>
                  </a:moveTo>
                  <a:lnTo>
                    <a:pt x="0" y="84836"/>
                  </a:lnTo>
                </a:path>
              </a:pathLst>
            </a:custGeom>
            <a:ln w="6692">
              <a:solidFill>
                <a:srgbClr val="EB1F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867388" y="2113787"/>
              <a:ext cx="325120" cy="2835910"/>
            </a:xfrm>
            <a:custGeom>
              <a:avLst/>
              <a:gdLst/>
              <a:ahLst/>
              <a:cxnLst/>
              <a:rect l="l" t="t" r="r" b="b"/>
              <a:pathLst>
                <a:path w="325120" h="2835910">
                  <a:moveTo>
                    <a:pt x="269620" y="0"/>
                  </a:moveTo>
                  <a:lnTo>
                    <a:pt x="0" y="0"/>
                  </a:lnTo>
                  <a:lnTo>
                    <a:pt x="0" y="2835529"/>
                  </a:lnTo>
                  <a:lnTo>
                    <a:pt x="269620" y="2835529"/>
                  </a:lnTo>
                  <a:lnTo>
                    <a:pt x="296798" y="2830068"/>
                  </a:lnTo>
                  <a:lnTo>
                    <a:pt x="319150" y="2814955"/>
                  </a:lnTo>
                  <a:lnTo>
                    <a:pt x="324611" y="2806924"/>
                  </a:lnTo>
                  <a:lnTo>
                    <a:pt x="324611" y="1479041"/>
                  </a:lnTo>
                  <a:lnTo>
                    <a:pt x="309117" y="1479041"/>
                  </a:lnTo>
                  <a:lnTo>
                    <a:pt x="309117" y="1356487"/>
                  </a:lnTo>
                  <a:lnTo>
                    <a:pt x="324611" y="1356487"/>
                  </a:lnTo>
                  <a:lnTo>
                    <a:pt x="324611" y="28604"/>
                  </a:lnTo>
                  <a:lnTo>
                    <a:pt x="319150" y="20574"/>
                  </a:lnTo>
                  <a:lnTo>
                    <a:pt x="296798" y="5587"/>
                  </a:lnTo>
                  <a:lnTo>
                    <a:pt x="269620" y="0"/>
                  </a:lnTo>
                  <a:close/>
                </a:path>
              </a:pathLst>
            </a:custGeom>
            <a:solidFill>
              <a:srgbClr val="E92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35" y="6492239"/>
              <a:ext cx="1636776" cy="365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5619" y="5058156"/>
              <a:ext cx="158496" cy="7787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31718" y="3492119"/>
              <a:ext cx="1612900" cy="1609090"/>
            </a:xfrm>
            <a:custGeom>
              <a:avLst/>
              <a:gdLst/>
              <a:ahLst/>
              <a:cxnLst/>
              <a:rect l="l" t="t" r="r" b="b"/>
              <a:pathLst>
                <a:path w="1612900" h="1609089">
                  <a:moveTo>
                    <a:pt x="804719" y="0"/>
                  </a:moveTo>
                  <a:lnTo>
                    <a:pt x="760731" y="5799"/>
                  </a:lnTo>
                  <a:lnTo>
                    <a:pt x="719480" y="23198"/>
                  </a:lnTo>
                  <a:lnTo>
                    <a:pt x="683355" y="52196"/>
                  </a:lnTo>
                  <a:lnTo>
                    <a:pt x="52292" y="683132"/>
                  </a:lnTo>
                  <a:lnTo>
                    <a:pt x="23240" y="719258"/>
                  </a:lnTo>
                  <a:lnTo>
                    <a:pt x="5810" y="760508"/>
                  </a:lnTo>
                  <a:lnTo>
                    <a:pt x="0" y="804497"/>
                  </a:lnTo>
                  <a:lnTo>
                    <a:pt x="5810" y="848835"/>
                  </a:lnTo>
                  <a:lnTo>
                    <a:pt x="23240" y="891133"/>
                  </a:lnTo>
                  <a:lnTo>
                    <a:pt x="52292" y="929004"/>
                  </a:lnTo>
                  <a:lnTo>
                    <a:pt x="683355" y="1559940"/>
                  </a:lnTo>
                  <a:lnTo>
                    <a:pt x="719480" y="1587245"/>
                  </a:lnTo>
                  <a:lnTo>
                    <a:pt x="760731" y="1603628"/>
                  </a:lnTo>
                  <a:lnTo>
                    <a:pt x="804719" y="1609089"/>
                  </a:lnTo>
                  <a:lnTo>
                    <a:pt x="849057" y="1603628"/>
                  </a:lnTo>
                  <a:lnTo>
                    <a:pt x="891355" y="1587245"/>
                  </a:lnTo>
                  <a:lnTo>
                    <a:pt x="929227" y="1559940"/>
                  </a:lnTo>
                  <a:lnTo>
                    <a:pt x="1560290" y="929004"/>
                  </a:lnTo>
                  <a:lnTo>
                    <a:pt x="1589341" y="891133"/>
                  </a:lnTo>
                  <a:lnTo>
                    <a:pt x="1606772" y="848835"/>
                  </a:lnTo>
                  <a:lnTo>
                    <a:pt x="1612582" y="804497"/>
                  </a:lnTo>
                  <a:lnTo>
                    <a:pt x="1606772" y="760508"/>
                  </a:lnTo>
                  <a:lnTo>
                    <a:pt x="1589341" y="719258"/>
                  </a:lnTo>
                  <a:lnTo>
                    <a:pt x="1560290" y="683132"/>
                  </a:lnTo>
                  <a:lnTo>
                    <a:pt x="929227" y="52196"/>
                  </a:lnTo>
                  <a:lnTo>
                    <a:pt x="891355" y="23198"/>
                  </a:lnTo>
                  <a:lnTo>
                    <a:pt x="849057" y="5799"/>
                  </a:lnTo>
                  <a:lnTo>
                    <a:pt x="804719" y="0"/>
                  </a:lnTo>
                  <a:close/>
                </a:path>
              </a:pathLst>
            </a:custGeom>
            <a:solidFill>
              <a:srgbClr val="E9A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69735" y="3630168"/>
              <a:ext cx="1336675" cy="1338580"/>
            </a:xfrm>
            <a:custGeom>
              <a:avLst/>
              <a:gdLst/>
              <a:ahLst/>
              <a:cxnLst/>
              <a:rect l="l" t="t" r="r" b="b"/>
              <a:pathLst>
                <a:path w="1336675" h="1338579">
                  <a:moveTo>
                    <a:pt x="668273" y="0"/>
                  </a:moveTo>
                  <a:lnTo>
                    <a:pt x="12318" y="644397"/>
                  </a:lnTo>
                  <a:lnTo>
                    <a:pt x="6911" y="648229"/>
                  </a:lnTo>
                  <a:lnTo>
                    <a:pt x="3063" y="653621"/>
                  </a:lnTo>
                  <a:lnTo>
                    <a:pt x="763" y="660560"/>
                  </a:lnTo>
                  <a:lnTo>
                    <a:pt x="0" y="669035"/>
                  </a:lnTo>
                  <a:lnTo>
                    <a:pt x="763" y="675207"/>
                  </a:lnTo>
                  <a:lnTo>
                    <a:pt x="643636" y="1325752"/>
                  </a:lnTo>
                  <a:lnTo>
                    <a:pt x="668273" y="1338071"/>
                  </a:lnTo>
                  <a:lnTo>
                    <a:pt x="672677" y="1337308"/>
                  </a:lnTo>
                  <a:lnTo>
                    <a:pt x="679021" y="1335008"/>
                  </a:lnTo>
                  <a:lnTo>
                    <a:pt x="686151" y="1331160"/>
                  </a:lnTo>
                  <a:lnTo>
                    <a:pt x="692912" y="1325752"/>
                  </a:lnTo>
                  <a:lnTo>
                    <a:pt x="754432" y="1264157"/>
                  </a:lnTo>
                  <a:lnTo>
                    <a:pt x="668273" y="1264157"/>
                  </a:lnTo>
                  <a:lnTo>
                    <a:pt x="663870" y="1264030"/>
                  </a:lnTo>
                  <a:lnTo>
                    <a:pt x="657526" y="1263141"/>
                  </a:lnTo>
                  <a:lnTo>
                    <a:pt x="650396" y="1260728"/>
                  </a:lnTo>
                  <a:lnTo>
                    <a:pt x="643636" y="1256029"/>
                  </a:lnTo>
                  <a:lnTo>
                    <a:pt x="82041" y="689609"/>
                  </a:lnTo>
                  <a:lnTo>
                    <a:pt x="73787" y="685418"/>
                  </a:lnTo>
                  <a:lnTo>
                    <a:pt x="69723" y="677290"/>
                  </a:lnTo>
                  <a:lnTo>
                    <a:pt x="69723" y="669035"/>
                  </a:lnTo>
                  <a:lnTo>
                    <a:pt x="643636" y="77977"/>
                  </a:lnTo>
                  <a:lnTo>
                    <a:pt x="668273" y="69722"/>
                  </a:lnTo>
                  <a:lnTo>
                    <a:pt x="753913" y="69722"/>
                  </a:lnTo>
                  <a:lnTo>
                    <a:pt x="692912" y="8254"/>
                  </a:lnTo>
                  <a:lnTo>
                    <a:pt x="686151" y="3482"/>
                  </a:lnTo>
                  <a:lnTo>
                    <a:pt x="679021" y="1031"/>
                  </a:lnTo>
                  <a:lnTo>
                    <a:pt x="672677" y="128"/>
                  </a:lnTo>
                  <a:lnTo>
                    <a:pt x="668273" y="0"/>
                  </a:lnTo>
                  <a:close/>
                </a:path>
                <a:path w="1336675" h="1338579">
                  <a:moveTo>
                    <a:pt x="753913" y="69722"/>
                  </a:moveTo>
                  <a:lnTo>
                    <a:pt x="684657" y="69722"/>
                  </a:lnTo>
                  <a:lnTo>
                    <a:pt x="688720" y="77977"/>
                  </a:lnTo>
                  <a:lnTo>
                    <a:pt x="1254506" y="644397"/>
                  </a:lnTo>
                  <a:lnTo>
                    <a:pt x="1259913" y="650569"/>
                  </a:lnTo>
                  <a:lnTo>
                    <a:pt x="1263761" y="656716"/>
                  </a:lnTo>
                  <a:lnTo>
                    <a:pt x="1266061" y="662864"/>
                  </a:lnTo>
                  <a:lnTo>
                    <a:pt x="1266824" y="669035"/>
                  </a:lnTo>
                  <a:lnTo>
                    <a:pt x="1266824" y="673099"/>
                  </a:lnTo>
                  <a:lnTo>
                    <a:pt x="1262761" y="681354"/>
                  </a:lnTo>
                  <a:lnTo>
                    <a:pt x="688720" y="1256029"/>
                  </a:lnTo>
                  <a:lnTo>
                    <a:pt x="684657" y="1264157"/>
                  </a:lnTo>
                  <a:lnTo>
                    <a:pt x="754432" y="1264157"/>
                  </a:lnTo>
                  <a:lnTo>
                    <a:pt x="1324229" y="693673"/>
                  </a:lnTo>
                  <a:lnTo>
                    <a:pt x="1329636" y="686913"/>
                  </a:lnTo>
                  <a:lnTo>
                    <a:pt x="1333484" y="679783"/>
                  </a:lnTo>
                  <a:lnTo>
                    <a:pt x="1335784" y="673439"/>
                  </a:lnTo>
                  <a:lnTo>
                    <a:pt x="1336547" y="669035"/>
                  </a:lnTo>
                  <a:lnTo>
                    <a:pt x="1335784" y="662864"/>
                  </a:lnTo>
                  <a:lnTo>
                    <a:pt x="1333484" y="656716"/>
                  </a:lnTo>
                  <a:lnTo>
                    <a:pt x="1329636" y="650569"/>
                  </a:lnTo>
                  <a:lnTo>
                    <a:pt x="1324229" y="644397"/>
                  </a:lnTo>
                  <a:lnTo>
                    <a:pt x="753913" y="69722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02400" y="4077080"/>
            <a:ext cx="871855" cy="5067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4139" marR="5080" indent="-91440">
              <a:lnSpc>
                <a:spcPts val="1870"/>
              </a:lnSpc>
              <a:spcBef>
                <a:spcPts val="200"/>
              </a:spcBef>
            </a:pPr>
            <a:r>
              <a:rPr sz="1600" spc="-5" dirty="0">
                <a:latin typeface="Arial MT"/>
                <a:cs typeface="Arial MT"/>
              </a:rPr>
              <a:t>2025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beyond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41691" y="4113403"/>
            <a:ext cx="30137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Implementation</a:t>
            </a:r>
            <a:r>
              <a:rPr sz="12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 the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SAF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adoption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roadmap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2%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SAF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blend</a:t>
            </a: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use</a:t>
            </a:r>
            <a:r>
              <a:rPr sz="12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in</a:t>
            </a: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Europe</a:t>
            </a:r>
            <a:r>
              <a:rPr sz="12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routes</a:t>
            </a:r>
            <a:endParaRPr sz="1200">
              <a:latin typeface="Arial MT"/>
              <a:cs typeface="Arial MT"/>
            </a:endParaRPr>
          </a:p>
          <a:p>
            <a:pPr marL="184785" marR="47307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Innovate</a:t>
            </a:r>
            <a:r>
              <a:rPr sz="12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with</a:t>
            </a:r>
            <a:r>
              <a:rPr sz="12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local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universities</a:t>
            </a:r>
            <a:r>
              <a:rPr sz="12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and </a:t>
            </a:r>
            <a:r>
              <a:rPr sz="1200" spc="-3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research</a:t>
            </a:r>
            <a:r>
              <a:rPr sz="12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institutions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SAF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Implementation</a:t>
            </a:r>
            <a:r>
              <a:rPr sz="12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</a:t>
            </a:r>
            <a:r>
              <a:rPr sz="1200" spc="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carbon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offset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programs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92542" y="3454653"/>
            <a:ext cx="281813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Roadmap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implementation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&amp;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innovation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1407" y="698372"/>
            <a:ext cx="1899285" cy="109982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85"/>
              </a:spcBef>
            </a:pP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beginning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95"/>
              </a:spcBef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2022 Kenya </a:t>
            </a: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Airways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begins </a:t>
            </a:r>
            <a:r>
              <a:rPr sz="1200" spc="-3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to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engage in conversations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on</a:t>
            </a:r>
            <a:r>
              <a:rPr sz="12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SAF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22604" y="94945"/>
            <a:ext cx="57971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105" dirty="0">
                <a:solidFill>
                  <a:srgbClr val="EC1B23"/>
                </a:solidFill>
              </a:rPr>
              <a:t>Kenya’s Role as a First Mover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204EF2-5CB9-BF09-1199-022A87662D63}"/>
              </a:ext>
            </a:extLst>
          </p:cNvPr>
          <p:cNvGrpSpPr/>
          <p:nvPr/>
        </p:nvGrpSpPr>
        <p:grpSpPr>
          <a:xfrm>
            <a:off x="711198" y="2087900"/>
            <a:ext cx="2317829" cy="3223401"/>
            <a:chOff x="594731" y="2076182"/>
            <a:chExt cx="2317829" cy="3223401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B56C0EAA-45B5-EDAE-91F4-F936D805A01F}"/>
                </a:ext>
              </a:extLst>
            </p:cNvPr>
            <p:cNvSpPr/>
            <p:nvPr/>
          </p:nvSpPr>
          <p:spPr>
            <a:xfrm>
              <a:off x="594731" y="2076182"/>
              <a:ext cx="2317829" cy="3223401"/>
            </a:xfrm>
            <a:custGeom>
              <a:avLst/>
              <a:gdLst/>
              <a:ahLst/>
              <a:cxnLst/>
              <a:rect l="l" t="t" r="r" b="b"/>
              <a:pathLst>
                <a:path w="1942464" h="3015615">
                  <a:moveTo>
                    <a:pt x="1798472" y="0"/>
                  </a:moveTo>
                  <a:lnTo>
                    <a:pt x="143827" y="0"/>
                  </a:lnTo>
                  <a:lnTo>
                    <a:pt x="98365" y="7330"/>
                  </a:lnTo>
                  <a:lnTo>
                    <a:pt x="58882" y="27745"/>
                  </a:lnTo>
                  <a:lnTo>
                    <a:pt x="27748" y="58877"/>
                  </a:lnTo>
                  <a:lnTo>
                    <a:pt x="7331" y="98360"/>
                  </a:lnTo>
                  <a:lnTo>
                    <a:pt x="0" y="143827"/>
                  </a:lnTo>
                  <a:lnTo>
                    <a:pt x="0" y="2871177"/>
                  </a:lnTo>
                  <a:lnTo>
                    <a:pt x="7331" y="2916640"/>
                  </a:lnTo>
                  <a:lnTo>
                    <a:pt x="27748" y="2956122"/>
                  </a:lnTo>
                  <a:lnTo>
                    <a:pt x="58882" y="2987256"/>
                  </a:lnTo>
                  <a:lnTo>
                    <a:pt x="98365" y="3007673"/>
                  </a:lnTo>
                  <a:lnTo>
                    <a:pt x="143827" y="3015005"/>
                  </a:lnTo>
                  <a:lnTo>
                    <a:pt x="1798472" y="3015005"/>
                  </a:lnTo>
                  <a:lnTo>
                    <a:pt x="1843910" y="3007673"/>
                  </a:lnTo>
                  <a:lnTo>
                    <a:pt x="1883389" y="2987256"/>
                  </a:lnTo>
                  <a:lnTo>
                    <a:pt x="1914532" y="2956122"/>
                  </a:lnTo>
                  <a:lnTo>
                    <a:pt x="1934961" y="2916640"/>
                  </a:lnTo>
                  <a:lnTo>
                    <a:pt x="1942299" y="2871177"/>
                  </a:lnTo>
                  <a:lnTo>
                    <a:pt x="1942299" y="143827"/>
                  </a:lnTo>
                  <a:lnTo>
                    <a:pt x="1934961" y="98360"/>
                  </a:lnTo>
                  <a:lnTo>
                    <a:pt x="1914532" y="58877"/>
                  </a:lnTo>
                  <a:lnTo>
                    <a:pt x="1883389" y="27745"/>
                  </a:lnTo>
                  <a:lnTo>
                    <a:pt x="1843910" y="7330"/>
                  </a:lnTo>
                  <a:lnTo>
                    <a:pt x="179847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249DAB40-482C-0F23-74B3-411B81267F6E}"/>
                </a:ext>
              </a:extLst>
            </p:cNvPr>
            <p:cNvSpPr/>
            <p:nvPr/>
          </p:nvSpPr>
          <p:spPr>
            <a:xfrm>
              <a:off x="663248" y="2254691"/>
              <a:ext cx="2180685" cy="2983122"/>
            </a:xfrm>
            <a:custGeom>
              <a:avLst/>
              <a:gdLst/>
              <a:ahLst/>
              <a:cxnLst/>
              <a:rect l="l" t="t" r="r" b="b"/>
              <a:pathLst>
                <a:path w="1827530" h="2790825">
                  <a:moveTo>
                    <a:pt x="1827428" y="0"/>
                  </a:moveTo>
                  <a:lnTo>
                    <a:pt x="1161808" y="0"/>
                  </a:lnTo>
                  <a:lnTo>
                    <a:pt x="913714" y="153225"/>
                  </a:lnTo>
                  <a:lnTo>
                    <a:pt x="665619" y="0"/>
                  </a:lnTo>
                  <a:lnTo>
                    <a:pt x="0" y="0"/>
                  </a:lnTo>
                  <a:lnTo>
                    <a:pt x="0" y="2704134"/>
                  </a:lnTo>
                  <a:lnTo>
                    <a:pt x="6807" y="2737747"/>
                  </a:lnTo>
                  <a:lnTo>
                    <a:pt x="25353" y="2765212"/>
                  </a:lnTo>
                  <a:lnTo>
                    <a:pt x="52822" y="2783737"/>
                  </a:lnTo>
                  <a:lnTo>
                    <a:pt x="86398" y="2790532"/>
                  </a:lnTo>
                  <a:lnTo>
                    <a:pt x="1741030" y="2790532"/>
                  </a:lnTo>
                  <a:lnTo>
                    <a:pt x="1774643" y="2783737"/>
                  </a:lnTo>
                  <a:lnTo>
                    <a:pt x="1802107" y="2765212"/>
                  </a:lnTo>
                  <a:lnTo>
                    <a:pt x="1820633" y="2737747"/>
                  </a:lnTo>
                  <a:lnTo>
                    <a:pt x="1827428" y="2704134"/>
                  </a:lnTo>
                  <a:lnTo>
                    <a:pt x="1827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0FB12-9037-A026-7C7F-F457DBB6F117}"/>
              </a:ext>
            </a:extLst>
          </p:cNvPr>
          <p:cNvGrpSpPr/>
          <p:nvPr/>
        </p:nvGrpSpPr>
        <p:grpSpPr>
          <a:xfrm>
            <a:off x="4385867" y="2038954"/>
            <a:ext cx="2317829" cy="3223401"/>
            <a:chOff x="594731" y="2076182"/>
            <a:chExt cx="2317829" cy="3223401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E7F21985-BBF9-6FE8-10B9-78724C4B4D57}"/>
                </a:ext>
              </a:extLst>
            </p:cNvPr>
            <p:cNvSpPr/>
            <p:nvPr/>
          </p:nvSpPr>
          <p:spPr>
            <a:xfrm>
              <a:off x="594731" y="2076182"/>
              <a:ext cx="2317829" cy="3223401"/>
            </a:xfrm>
            <a:custGeom>
              <a:avLst/>
              <a:gdLst/>
              <a:ahLst/>
              <a:cxnLst/>
              <a:rect l="l" t="t" r="r" b="b"/>
              <a:pathLst>
                <a:path w="1942464" h="3015615">
                  <a:moveTo>
                    <a:pt x="1798472" y="0"/>
                  </a:moveTo>
                  <a:lnTo>
                    <a:pt x="143827" y="0"/>
                  </a:lnTo>
                  <a:lnTo>
                    <a:pt x="98365" y="7330"/>
                  </a:lnTo>
                  <a:lnTo>
                    <a:pt x="58882" y="27745"/>
                  </a:lnTo>
                  <a:lnTo>
                    <a:pt x="27748" y="58877"/>
                  </a:lnTo>
                  <a:lnTo>
                    <a:pt x="7331" y="98360"/>
                  </a:lnTo>
                  <a:lnTo>
                    <a:pt x="0" y="143827"/>
                  </a:lnTo>
                  <a:lnTo>
                    <a:pt x="0" y="2871177"/>
                  </a:lnTo>
                  <a:lnTo>
                    <a:pt x="7331" y="2916640"/>
                  </a:lnTo>
                  <a:lnTo>
                    <a:pt x="27748" y="2956122"/>
                  </a:lnTo>
                  <a:lnTo>
                    <a:pt x="58882" y="2987256"/>
                  </a:lnTo>
                  <a:lnTo>
                    <a:pt x="98365" y="3007673"/>
                  </a:lnTo>
                  <a:lnTo>
                    <a:pt x="143827" y="3015005"/>
                  </a:lnTo>
                  <a:lnTo>
                    <a:pt x="1798472" y="3015005"/>
                  </a:lnTo>
                  <a:lnTo>
                    <a:pt x="1843910" y="3007673"/>
                  </a:lnTo>
                  <a:lnTo>
                    <a:pt x="1883389" y="2987256"/>
                  </a:lnTo>
                  <a:lnTo>
                    <a:pt x="1914532" y="2956122"/>
                  </a:lnTo>
                  <a:lnTo>
                    <a:pt x="1934961" y="2916640"/>
                  </a:lnTo>
                  <a:lnTo>
                    <a:pt x="1942299" y="2871177"/>
                  </a:lnTo>
                  <a:lnTo>
                    <a:pt x="1942299" y="143827"/>
                  </a:lnTo>
                  <a:lnTo>
                    <a:pt x="1934961" y="98360"/>
                  </a:lnTo>
                  <a:lnTo>
                    <a:pt x="1914532" y="58877"/>
                  </a:lnTo>
                  <a:lnTo>
                    <a:pt x="1883389" y="27745"/>
                  </a:lnTo>
                  <a:lnTo>
                    <a:pt x="1843910" y="7330"/>
                  </a:lnTo>
                  <a:lnTo>
                    <a:pt x="17984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D57BA901-ECD4-5F44-5B30-BEB9A7BF43A1}"/>
                </a:ext>
              </a:extLst>
            </p:cNvPr>
            <p:cNvSpPr/>
            <p:nvPr/>
          </p:nvSpPr>
          <p:spPr>
            <a:xfrm>
              <a:off x="663248" y="2254691"/>
              <a:ext cx="2180685" cy="2983122"/>
            </a:xfrm>
            <a:custGeom>
              <a:avLst/>
              <a:gdLst/>
              <a:ahLst/>
              <a:cxnLst/>
              <a:rect l="l" t="t" r="r" b="b"/>
              <a:pathLst>
                <a:path w="1827530" h="2790825">
                  <a:moveTo>
                    <a:pt x="1827428" y="0"/>
                  </a:moveTo>
                  <a:lnTo>
                    <a:pt x="1161808" y="0"/>
                  </a:lnTo>
                  <a:lnTo>
                    <a:pt x="913714" y="153225"/>
                  </a:lnTo>
                  <a:lnTo>
                    <a:pt x="665619" y="0"/>
                  </a:lnTo>
                  <a:lnTo>
                    <a:pt x="0" y="0"/>
                  </a:lnTo>
                  <a:lnTo>
                    <a:pt x="0" y="2704134"/>
                  </a:lnTo>
                  <a:lnTo>
                    <a:pt x="6807" y="2737747"/>
                  </a:lnTo>
                  <a:lnTo>
                    <a:pt x="25353" y="2765212"/>
                  </a:lnTo>
                  <a:lnTo>
                    <a:pt x="52822" y="2783737"/>
                  </a:lnTo>
                  <a:lnTo>
                    <a:pt x="86398" y="2790532"/>
                  </a:lnTo>
                  <a:lnTo>
                    <a:pt x="1741030" y="2790532"/>
                  </a:lnTo>
                  <a:lnTo>
                    <a:pt x="1774643" y="2783737"/>
                  </a:lnTo>
                  <a:lnTo>
                    <a:pt x="1802107" y="2765212"/>
                  </a:lnTo>
                  <a:lnTo>
                    <a:pt x="1820633" y="2737747"/>
                  </a:lnTo>
                  <a:lnTo>
                    <a:pt x="1827428" y="2704134"/>
                  </a:lnTo>
                  <a:lnTo>
                    <a:pt x="1827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086B41-E3E4-E260-1059-B4202654DC24}"/>
              </a:ext>
            </a:extLst>
          </p:cNvPr>
          <p:cNvGrpSpPr/>
          <p:nvPr/>
        </p:nvGrpSpPr>
        <p:grpSpPr>
          <a:xfrm>
            <a:off x="8022869" y="2026130"/>
            <a:ext cx="2317829" cy="3223401"/>
            <a:chOff x="594731" y="2076182"/>
            <a:chExt cx="2317829" cy="3223401"/>
          </a:xfrm>
        </p:grpSpPr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C1EB8273-9451-C96D-5889-29AD2745FEAE}"/>
                </a:ext>
              </a:extLst>
            </p:cNvPr>
            <p:cNvSpPr/>
            <p:nvPr/>
          </p:nvSpPr>
          <p:spPr>
            <a:xfrm>
              <a:off x="594731" y="2076182"/>
              <a:ext cx="2317829" cy="3223401"/>
            </a:xfrm>
            <a:custGeom>
              <a:avLst/>
              <a:gdLst/>
              <a:ahLst/>
              <a:cxnLst/>
              <a:rect l="l" t="t" r="r" b="b"/>
              <a:pathLst>
                <a:path w="1942464" h="3015615">
                  <a:moveTo>
                    <a:pt x="1798472" y="0"/>
                  </a:moveTo>
                  <a:lnTo>
                    <a:pt x="143827" y="0"/>
                  </a:lnTo>
                  <a:lnTo>
                    <a:pt x="98365" y="7330"/>
                  </a:lnTo>
                  <a:lnTo>
                    <a:pt x="58882" y="27745"/>
                  </a:lnTo>
                  <a:lnTo>
                    <a:pt x="27748" y="58877"/>
                  </a:lnTo>
                  <a:lnTo>
                    <a:pt x="7331" y="98360"/>
                  </a:lnTo>
                  <a:lnTo>
                    <a:pt x="0" y="143827"/>
                  </a:lnTo>
                  <a:lnTo>
                    <a:pt x="0" y="2871177"/>
                  </a:lnTo>
                  <a:lnTo>
                    <a:pt x="7331" y="2916640"/>
                  </a:lnTo>
                  <a:lnTo>
                    <a:pt x="27748" y="2956122"/>
                  </a:lnTo>
                  <a:lnTo>
                    <a:pt x="58882" y="2987256"/>
                  </a:lnTo>
                  <a:lnTo>
                    <a:pt x="98365" y="3007673"/>
                  </a:lnTo>
                  <a:lnTo>
                    <a:pt x="143827" y="3015005"/>
                  </a:lnTo>
                  <a:lnTo>
                    <a:pt x="1798472" y="3015005"/>
                  </a:lnTo>
                  <a:lnTo>
                    <a:pt x="1843910" y="3007673"/>
                  </a:lnTo>
                  <a:lnTo>
                    <a:pt x="1883389" y="2987256"/>
                  </a:lnTo>
                  <a:lnTo>
                    <a:pt x="1914532" y="2956122"/>
                  </a:lnTo>
                  <a:lnTo>
                    <a:pt x="1934961" y="2916640"/>
                  </a:lnTo>
                  <a:lnTo>
                    <a:pt x="1942299" y="2871177"/>
                  </a:lnTo>
                  <a:lnTo>
                    <a:pt x="1942299" y="143827"/>
                  </a:lnTo>
                  <a:lnTo>
                    <a:pt x="1934961" y="98360"/>
                  </a:lnTo>
                  <a:lnTo>
                    <a:pt x="1914532" y="58877"/>
                  </a:lnTo>
                  <a:lnTo>
                    <a:pt x="1883389" y="27745"/>
                  </a:lnTo>
                  <a:lnTo>
                    <a:pt x="1843910" y="7330"/>
                  </a:lnTo>
                  <a:lnTo>
                    <a:pt x="179847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51A3494E-C571-EFC8-04C7-8FE7766BBDA3}"/>
                </a:ext>
              </a:extLst>
            </p:cNvPr>
            <p:cNvSpPr/>
            <p:nvPr/>
          </p:nvSpPr>
          <p:spPr>
            <a:xfrm>
              <a:off x="663248" y="2254691"/>
              <a:ext cx="2180685" cy="2983122"/>
            </a:xfrm>
            <a:custGeom>
              <a:avLst/>
              <a:gdLst/>
              <a:ahLst/>
              <a:cxnLst/>
              <a:rect l="l" t="t" r="r" b="b"/>
              <a:pathLst>
                <a:path w="1827530" h="2790825">
                  <a:moveTo>
                    <a:pt x="1827428" y="0"/>
                  </a:moveTo>
                  <a:lnTo>
                    <a:pt x="1161808" y="0"/>
                  </a:lnTo>
                  <a:lnTo>
                    <a:pt x="913714" y="153225"/>
                  </a:lnTo>
                  <a:lnTo>
                    <a:pt x="665619" y="0"/>
                  </a:lnTo>
                  <a:lnTo>
                    <a:pt x="0" y="0"/>
                  </a:lnTo>
                  <a:lnTo>
                    <a:pt x="0" y="2704134"/>
                  </a:lnTo>
                  <a:lnTo>
                    <a:pt x="6807" y="2737747"/>
                  </a:lnTo>
                  <a:lnTo>
                    <a:pt x="25353" y="2765212"/>
                  </a:lnTo>
                  <a:lnTo>
                    <a:pt x="52822" y="2783737"/>
                  </a:lnTo>
                  <a:lnTo>
                    <a:pt x="86398" y="2790532"/>
                  </a:lnTo>
                  <a:lnTo>
                    <a:pt x="1741030" y="2790532"/>
                  </a:lnTo>
                  <a:lnTo>
                    <a:pt x="1774643" y="2783737"/>
                  </a:lnTo>
                  <a:lnTo>
                    <a:pt x="1802107" y="2765212"/>
                  </a:lnTo>
                  <a:lnTo>
                    <a:pt x="1820633" y="2737747"/>
                  </a:lnTo>
                  <a:lnTo>
                    <a:pt x="1827428" y="2704134"/>
                  </a:lnTo>
                  <a:lnTo>
                    <a:pt x="1827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45F93C-11BC-2EC7-0AC7-6709ABE1DE3B}"/>
              </a:ext>
            </a:extLst>
          </p:cNvPr>
          <p:cNvSpPr txBox="1"/>
          <p:nvPr/>
        </p:nvSpPr>
        <p:spPr>
          <a:xfrm>
            <a:off x="774924" y="3043372"/>
            <a:ext cx="21614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 infrastructure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.Fleet Adaptation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&amp; Operational Adjustments:</a:t>
            </a: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for crew and technical staff on SAF-specific procedures. Reviewing operational changes for SAF compatibility (fuel consumption metrics, emission tracking).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04D490-686F-5F86-5048-9BA0384EAFD5}"/>
              </a:ext>
            </a:extLst>
          </p:cNvPr>
          <p:cNvSpPr txBox="1"/>
          <p:nvPr/>
        </p:nvSpPr>
        <p:spPr>
          <a:xfrm>
            <a:off x="8077000" y="2998086"/>
            <a:ext cx="21614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alliances with other African airlines for joint SAF procurement.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Partnering with SAF producers and researchers.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12F23B-F385-A809-91F4-BD00B7F565AC}"/>
              </a:ext>
            </a:extLst>
          </p:cNvPr>
          <p:cNvSpPr txBox="1"/>
          <p:nvPr/>
        </p:nvSpPr>
        <p:spPr>
          <a:xfrm>
            <a:off x="4430405" y="3003083"/>
            <a:ext cx="21614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with government to establish supportive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Encouraging local aviation authorities to expedite SAF approvals for commercial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Exploring subsidies, grants, and tax incentives to lower SAF costs for airlines.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4AD7FE7E-34AE-F327-E7DA-82D9E2DD3D5B}"/>
              </a:ext>
            </a:extLst>
          </p:cNvPr>
          <p:cNvSpPr/>
          <p:nvPr/>
        </p:nvSpPr>
        <p:spPr>
          <a:xfrm>
            <a:off x="972081" y="2721432"/>
            <a:ext cx="1741200" cy="105715"/>
          </a:xfrm>
          <a:custGeom>
            <a:avLst/>
            <a:gdLst/>
            <a:ahLst/>
            <a:cxnLst/>
            <a:rect l="l" t="t" r="r" b="b"/>
            <a:pathLst>
              <a:path w="1633854" h="97155">
                <a:moveTo>
                  <a:pt x="1304531" y="67360"/>
                </a:moveTo>
                <a:lnTo>
                  <a:pt x="0" y="67360"/>
                </a:lnTo>
              </a:path>
              <a:path w="1633854" h="97155">
                <a:moveTo>
                  <a:pt x="1632369" y="72542"/>
                </a:moveTo>
                <a:lnTo>
                  <a:pt x="1631264" y="71285"/>
                </a:lnTo>
                <a:lnTo>
                  <a:pt x="1629397" y="69176"/>
                </a:lnTo>
                <a:lnTo>
                  <a:pt x="1627314" y="67830"/>
                </a:lnTo>
                <a:lnTo>
                  <a:pt x="1625219" y="66471"/>
                </a:lnTo>
                <a:lnTo>
                  <a:pt x="1596517" y="53632"/>
                </a:lnTo>
                <a:lnTo>
                  <a:pt x="1591856" y="53073"/>
                </a:lnTo>
                <a:lnTo>
                  <a:pt x="1580807" y="53174"/>
                </a:lnTo>
                <a:lnTo>
                  <a:pt x="1473047" y="54330"/>
                </a:lnTo>
                <a:lnTo>
                  <a:pt x="1460945" y="54387"/>
                </a:lnTo>
                <a:lnTo>
                  <a:pt x="1405528" y="54764"/>
                </a:lnTo>
                <a:lnTo>
                  <a:pt x="1371396" y="56337"/>
                </a:lnTo>
                <a:lnTo>
                  <a:pt x="1379296" y="55549"/>
                </a:lnTo>
                <a:lnTo>
                  <a:pt x="1372552" y="55410"/>
                </a:lnTo>
                <a:lnTo>
                  <a:pt x="1368513" y="53454"/>
                </a:lnTo>
                <a:lnTo>
                  <a:pt x="1362026" y="47829"/>
                </a:lnTo>
                <a:lnTo>
                  <a:pt x="1351740" y="37374"/>
                </a:lnTo>
                <a:lnTo>
                  <a:pt x="1342221" y="27288"/>
                </a:lnTo>
                <a:lnTo>
                  <a:pt x="1338033" y="22771"/>
                </a:lnTo>
                <a:lnTo>
                  <a:pt x="1319923" y="3454"/>
                </a:lnTo>
                <a:lnTo>
                  <a:pt x="1317447" y="457"/>
                </a:lnTo>
                <a:lnTo>
                  <a:pt x="1316685" y="228"/>
                </a:lnTo>
                <a:lnTo>
                  <a:pt x="1315935" y="0"/>
                </a:lnTo>
                <a:lnTo>
                  <a:pt x="1300708" y="279"/>
                </a:lnTo>
                <a:lnTo>
                  <a:pt x="1321739" y="57556"/>
                </a:lnTo>
                <a:lnTo>
                  <a:pt x="1322323" y="61010"/>
                </a:lnTo>
                <a:lnTo>
                  <a:pt x="1318679" y="61518"/>
                </a:lnTo>
                <a:lnTo>
                  <a:pt x="1315885" y="61899"/>
                </a:lnTo>
                <a:lnTo>
                  <a:pt x="1314729" y="62090"/>
                </a:lnTo>
                <a:lnTo>
                  <a:pt x="1311313" y="62649"/>
                </a:lnTo>
                <a:lnTo>
                  <a:pt x="1307414" y="63626"/>
                </a:lnTo>
                <a:lnTo>
                  <a:pt x="1305814" y="64554"/>
                </a:lnTo>
                <a:lnTo>
                  <a:pt x="1303908" y="65214"/>
                </a:lnTo>
                <a:lnTo>
                  <a:pt x="1345222" y="80060"/>
                </a:lnTo>
                <a:lnTo>
                  <a:pt x="1399850" y="86379"/>
                </a:lnTo>
                <a:lnTo>
                  <a:pt x="1434161" y="87272"/>
                </a:lnTo>
                <a:lnTo>
                  <a:pt x="1440252" y="87371"/>
                </a:lnTo>
                <a:lnTo>
                  <a:pt x="1443583" y="87579"/>
                </a:lnTo>
                <a:lnTo>
                  <a:pt x="1446110" y="87896"/>
                </a:lnTo>
                <a:lnTo>
                  <a:pt x="1455470" y="87299"/>
                </a:lnTo>
                <a:lnTo>
                  <a:pt x="1462036" y="87337"/>
                </a:lnTo>
                <a:lnTo>
                  <a:pt x="1462620" y="87388"/>
                </a:lnTo>
                <a:lnTo>
                  <a:pt x="1463586" y="87337"/>
                </a:lnTo>
                <a:lnTo>
                  <a:pt x="1464919" y="87299"/>
                </a:lnTo>
                <a:lnTo>
                  <a:pt x="1466913" y="87807"/>
                </a:lnTo>
                <a:lnTo>
                  <a:pt x="1470914" y="88607"/>
                </a:lnTo>
                <a:lnTo>
                  <a:pt x="1475486" y="88836"/>
                </a:lnTo>
                <a:lnTo>
                  <a:pt x="1481201" y="89115"/>
                </a:lnTo>
                <a:lnTo>
                  <a:pt x="1491627" y="88925"/>
                </a:lnTo>
                <a:lnTo>
                  <a:pt x="1494116" y="88887"/>
                </a:lnTo>
                <a:lnTo>
                  <a:pt x="1494472" y="94018"/>
                </a:lnTo>
                <a:lnTo>
                  <a:pt x="1495183" y="94157"/>
                </a:lnTo>
                <a:lnTo>
                  <a:pt x="1495577" y="94157"/>
                </a:lnTo>
                <a:lnTo>
                  <a:pt x="1495983" y="94106"/>
                </a:lnTo>
                <a:lnTo>
                  <a:pt x="1496428" y="93687"/>
                </a:lnTo>
                <a:lnTo>
                  <a:pt x="1503565" y="94386"/>
                </a:lnTo>
                <a:lnTo>
                  <a:pt x="1510220" y="95465"/>
                </a:lnTo>
                <a:lnTo>
                  <a:pt x="1512265" y="96024"/>
                </a:lnTo>
                <a:lnTo>
                  <a:pt x="1514259" y="96634"/>
                </a:lnTo>
                <a:lnTo>
                  <a:pt x="1524825" y="96024"/>
                </a:lnTo>
                <a:lnTo>
                  <a:pt x="1527568" y="95656"/>
                </a:lnTo>
                <a:lnTo>
                  <a:pt x="1530324" y="95275"/>
                </a:lnTo>
                <a:lnTo>
                  <a:pt x="1532356" y="93637"/>
                </a:lnTo>
                <a:lnTo>
                  <a:pt x="1532763" y="93459"/>
                </a:lnTo>
                <a:lnTo>
                  <a:pt x="1533156" y="93319"/>
                </a:lnTo>
                <a:lnTo>
                  <a:pt x="1533423" y="93217"/>
                </a:lnTo>
                <a:lnTo>
                  <a:pt x="1534223" y="92938"/>
                </a:lnTo>
                <a:lnTo>
                  <a:pt x="1534274" y="91732"/>
                </a:lnTo>
                <a:lnTo>
                  <a:pt x="1534452" y="89623"/>
                </a:lnTo>
                <a:lnTo>
                  <a:pt x="1534541" y="88607"/>
                </a:lnTo>
                <a:lnTo>
                  <a:pt x="1534490" y="86271"/>
                </a:lnTo>
                <a:lnTo>
                  <a:pt x="1584072" y="83160"/>
                </a:lnTo>
                <a:lnTo>
                  <a:pt x="1590306" y="83045"/>
                </a:lnTo>
                <a:lnTo>
                  <a:pt x="1593770" y="82904"/>
                </a:lnTo>
                <a:lnTo>
                  <a:pt x="1601679" y="82583"/>
                </a:lnTo>
                <a:lnTo>
                  <a:pt x="1610312" y="82236"/>
                </a:lnTo>
                <a:lnTo>
                  <a:pt x="1615948" y="82016"/>
                </a:lnTo>
                <a:lnTo>
                  <a:pt x="1619719" y="81876"/>
                </a:lnTo>
                <a:lnTo>
                  <a:pt x="1625841" y="80530"/>
                </a:lnTo>
                <a:lnTo>
                  <a:pt x="1628114" y="79451"/>
                </a:lnTo>
                <a:lnTo>
                  <a:pt x="1630413" y="78371"/>
                </a:lnTo>
                <a:lnTo>
                  <a:pt x="1631835" y="76885"/>
                </a:lnTo>
                <a:lnTo>
                  <a:pt x="1632635" y="75717"/>
                </a:lnTo>
                <a:lnTo>
                  <a:pt x="1633524" y="73799"/>
                </a:lnTo>
                <a:lnTo>
                  <a:pt x="1632369" y="725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108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D0587DDE-4E49-C47A-558F-2688200F0C3E}"/>
              </a:ext>
            </a:extLst>
          </p:cNvPr>
          <p:cNvSpPr/>
          <p:nvPr/>
        </p:nvSpPr>
        <p:spPr>
          <a:xfrm>
            <a:off x="8219242" y="2650348"/>
            <a:ext cx="1633855" cy="97155"/>
          </a:xfrm>
          <a:custGeom>
            <a:avLst/>
            <a:gdLst/>
            <a:ahLst/>
            <a:cxnLst/>
            <a:rect l="l" t="t" r="r" b="b"/>
            <a:pathLst>
              <a:path w="1633854" h="97155">
                <a:moveTo>
                  <a:pt x="1304531" y="67360"/>
                </a:moveTo>
                <a:lnTo>
                  <a:pt x="0" y="67360"/>
                </a:lnTo>
              </a:path>
              <a:path w="1633854" h="97155">
                <a:moveTo>
                  <a:pt x="1632369" y="72542"/>
                </a:moveTo>
                <a:lnTo>
                  <a:pt x="1631264" y="71285"/>
                </a:lnTo>
                <a:lnTo>
                  <a:pt x="1629397" y="69176"/>
                </a:lnTo>
                <a:lnTo>
                  <a:pt x="1627314" y="67830"/>
                </a:lnTo>
                <a:lnTo>
                  <a:pt x="1625219" y="66471"/>
                </a:lnTo>
                <a:lnTo>
                  <a:pt x="1596517" y="53632"/>
                </a:lnTo>
                <a:lnTo>
                  <a:pt x="1591856" y="53073"/>
                </a:lnTo>
                <a:lnTo>
                  <a:pt x="1580807" y="53174"/>
                </a:lnTo>
                <a:lnTo>
                  <a:pt x="1473047" y="54330"/>
                </a:lnTo>
                <a:lnTo>
                  <a:pt x="1460945" y="54387"/>
                </a:lnTo>
                <a:lnTo>
                  <a:pt x="1405528" y="54764"/>
                </a:lnTo>
                <a:lnTo>
                  <a:pt x="1371396" y="56337"/>
                </a:lnTo>
                <a:lnTo>
                  <a:pt x="1379296" y="55549"/>
                </a:lnTo>
                <a:lnTo>
                  <a:pt x="1372552" y="55410"/>
                </a:lnTo>
                <a:lnTo>
                  <a:pt x="1368513" y="53454"/>
                </a:lnTo>
                <a:lnTo>
                  <a:pt x="1362026" y="47829"/>
                </a:lnTo>
                <a:lnTo>
                  <a:pt x="1351740" y="37374"/>
                </a:lnTo>
                <a:lnTo>
                  <a:pt x="1342221" y="27288"/>
                </a:lnTo>
                <a:lnTo>
                  <a:pt x="1338033" y="22771"/>
                </a:lnTo>
                <a:lnTo>
                  <a:pt x="1319923" y="3454"/>
                </a:lnTo>
                <a:lnTo>
                  <a:pt x="1317447" y="457"/>
                </a:lnTo>
                <a:lnTo>
                  <a:pt x="1316685" y="228"/>
                </a:lnTo>
                <a:lnTo>
                  <a:pt x="1315935" y="0"/>
                </a:lnTo>
                <a:lnTo>
                  <a:pt x="1300708" y="279"/>
                </a:lnTo>
                <a:lnTo>
                  <a:pt x="1321739" y="57556"/>
                </a:lnTo>
                <a:lnTo>
                  <a:pt x="1322323" y="61010"/>
                </a:lnTo>
                <a:lnTo>
                  <a:pt x="1318679" y="61518"/>
                </a:lnTo>
                <a:lnTo>
                  <a:pt x="1315885" y="61899"/>
                </a:lnTo>
                <a:lnTo>
                  <a:pt x="1314729" y="62090"/>
                </a:lnTo>
                <a:lnTo>
                  <a:pt x="1311313" y="62649"/>
                </a:lnTo>
                <a:lnTo>
                  <a:pt x="1307414" y="63626"/>
                </a:lnTo>
                <a:lnTo>
                  <a:pt x="1305814" y="64554"/>
                </a:lnTo>
                <a:lnTo>
                  <a:pt x="1303908" y="65214"/>
                </a:lnTo>
                <a:lnTo>
                  <a:pt x="1345222" y="80060"/>
                </a:lnTo>
                <a:lnTo>
                  <a:pt x="1399850" y="86379"/>
                </a:lnTo>
                <a:lnTo>
                  <a:pt x="1434161" y="87272"/>
                </a:lnTo>
                <a:lnTo>
                  <a:pt x="1440252" y="87371"/>
                </a:lnTo>
                <a:lnTo>
                  <a:pt x="1443583" y="87579"/>
                </a:lnTo>
                <a:lnTo>
                  <a:pt x="1446110" y="87896"/>
                </a:lnTo>
                <a:lnTo>
                  <a:pt x="1455470" y="87299"/>
                </a:lnTo>
                <a:lnTo>
                  <a:pt x="1462036" y="87337"/>
                </a:lnTo>
                <a:lnTo>
                  <a:pt x="1462620" y="87388"/>
                </a:lnTo>
                <a:lnTo>
                  <a:pt x="1463586" y="87337"/>
                </a:lnTo>
                <a:lnTo>
                  <a:pt x="1464919" y="87299"/>
                </a:lnTo>
                <a:lnTo>
                  <a:pt x="1466913" y="87807"/>
                </a:lnTo>
                <a:lnTo>
                  <a:pt x="1470914" y="88607"/>
                </a:lnTo>
                <a:lnTo>
                  <a:pt x="1475486" y="88836"/>
                </a:lnTo>
                <a:lnTo>
                  <a:pt x="1481201" y="89115"/>
                </a:lnTo>
                <a:lnTo>
                  <a:pt x="1491627" y="88925"/>
                </a:lnTo>
                <a:lnTo>
                  <a:pt x="1494116" y="88887"/>
                </a:lnTo>
                <a:lnTo>
                  <a:pt x="1494472" y="94018"/>
                </a:lnTo>
                <a:lnTo>
                  <a:pt x="1495183" y="94157"/>
                </a:lnTo>
                <a:lnTo>
                  <a:pt x="1495577" y="94157"/>
                </a:lnTo>
                <a:lnTo>
                  <a:pt x="1495983" y="94106"/>
                </a:lnTo>
                <a:lnTo>
                  <a:pt x="1496428" y="93687"/>
                </a:lnTo>
                <a:lnTo>
                  <a:pt x="1503565" y="94386"/>
                </a:lnTo>
                <a:lnTo>
                  <a:pt x="1510220" y="95465"/>
                </a:lnTo>
                <a:lnTo>
                  <a:pt x="1512265" y="96024"/>
                </a:lnTo>
                <a:lnTo>
                  <a:pt x="1514259" y="96634"/>
                </a:lnTo>
                <a:lnTo>
                  <a:pt x="1524825" y="96024"/>
                </a:lnTo>
                <a:lnTo>
                  <a:pt x="1527568" y="95656"/>
                </a:lnTo>
                <a:lnTo>
                  <a:pt x="1530324" y="95275"/>
                </a:lnTo>
                <a:lnTo>
                  <a:pt x="1532356" y="93637"/>
                </a:lnTo>
                <a:lnTo>
                  <a:pt x="1532763" y="93459"/>
                </a:lnTo>
                <a:lnTo>
                  <a:pt x="1533156" y="93319"/>
                </a:lnTo>
                <a:lnTo>
                  <a:pt x="1533423" y="93217"/>
                </a:lnTo>
                <a:lnTo>
                  <a:pt x="1534223" y="92938"/>
                </a:lnTo>
                <a:lnTo>
                  <a:pt x="1534274" y="91732"/>
                </a:lnTo>
                <a:lnTo>
                  <a:pt x="1534452" y="89623"/>
                </a:lnTo>
                <a:lnTo>
                  <a:pt x="1534541" y="88607"/>
                </a:lnTo>
                <a:lnTo>
                  <a:pt x="1534490" y="86271"/>
                </a:lnTo>
                <a:lnTo>
                  <a:pt x="1584072" y="83160"/>
                </a:lnTo>
                <a:lnTo>
                  <a:pt x="1590306" y="83045"/>
                </a:lnTo>
                <a:lnTo>
                  <a:pt x="1593770" y="82904"/>
                </a:lnTo>
                <a:lnTo>
                  <a:pt x="1601679" y="82583"/>
                </a:lnTo>
                <a:lnTo>
                  <a:pt x="1610312" y="82236"/>
                </a:lnTo>
                <a:lnTo>
                  <a:pt x="1615948" y="82016"/>
                </a:lnTo>
                <a:lnTo>
                  <a:pt x="1619719" y="81876"/>
                </a:lnTo>
                <a:lnTo>
                  <a:pt x="1625841" y="80530"/>
                </a:lnTo>
                <a:lnTo>
                  <a:pt x="1628114" y="79451"/>
                </a:lnTo>
                <a:lnTo>
                  <a:pt x="1630413" y="78371"/>
                </a:lnTo>
                <a:lnTo>
                  <a:pt x="1631835" y="76885"/>
                </a:lnTo>
                <a:lnTo>
                  <a:pt x="1632635" y="75717"/>
                </a:lnTo>
                <a:lnTo>
                  <a:pt x="1633524" y="73799"/>
                </a:lnTo>
                <a:lnTo>
                  <a:pt x="1632369" y="725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108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0E30A0B7-31B7-4531-BC25-B029E01BFE56}"/>
              </a:ext>
            </a:extLst>
          </p:cNvPr>
          <p:cNvSpPr/>
          <p:nvPr/>
        </p:nvSpPr>
        <p:spPr>
          <a:xfrm>
            <a:off x="4528611" y="2702261"/>
            <a:ext cx="1633855" cy="97155"/>
          </a:xfrm>
          <a:custGeom>
            <a:avLst/>
            <a:gdLst/>
            <a:ahLst/>
            <a:cxnLst/>
            <a:rect l="l" t="t" r="r" b="b"/>
            <a:pathLst>
              <a:path w="1633854" h="97155">
                <a:moveTo>
                  <a:pt x="1304531" y="67360"/>
                </a:moveTo>
                <a:lnTo>
                  <a:pt x="0" y="67360"/>
                </a:lnTo>
              </a:path>
              <a:path w="1633854" h="97155">
                <a:moveTo>
                  <a:pt x="1632369" y="72542"/>
                </a:moveTo>
                <a:lnTo>
                  <a:pt x="1631264" y="71285"/>
                </a:lnTo>
                <a:lnTo>
                  <a:pt x="1629397" y="69176"/>
                </a:lnTo>
                <a:lnTo>
                  <a:pt x="1627314" y="67830"/>
                </a:lnTo>
                <a:lnTo>
                  <a:pt x="1625219" y="66471"/>
                </a:lnTo>
                <a:lnTo>
                  <a:pt x="1596517" y="53632"/>
                </a:lnTo>
                <a:lnTo>
                  <a:pt x="1591856" y="53073"/>
                </a:lnTo>
                <a:lnTo>
                  <a:pt x="1580807" y="53174"/>
                </a:lnTo>
                <a:lnTo>
                  <a:pt x="1473047" y="54330"/>
                </a:lnTo>
                <a:lnTo>
                  <a:pt x="1460945" y="54387"/>
                </a:lnTo>
                <a:lnTo>
                  <a:pt x="1405528" y="54764"/>
                </a:lnTo>
                <a:lnTo>
                  <a:pt x="1371396" y="56337"/>
                </a:lnTo>
                <a:lnTo>
                  <a:pt x="1379296" y="55549"/>
                </a:lnTo>
                <a:lnTo>
                  <a:pt x="1372552" y="55410"/>
                </a:lnTo>
                <a:lnTo>
                  <a:pt x="1368513" y="53454"/>
                </a:lnTo>
                <a:lnTo>
                  <a:pt x="1362026" y="47829"/>
                </a:lnTo>
                <a:lnTo>
                  <a:pt x="1351740" y="37374"/>
                </a:lnTo>
                <a:lnTo>
                  <a:pt x="1342221" y="27288"/>
                </a:lnTo>
                <a:lnTo>
                  <a:pt x="1338033" y="22771"/>
                </a:lnTo>
                <a:lnTo>
                  <a:pt x="1319923" y="3454"/>
                </a:lnTo>
                <a:lnTo>
                  <a:pt x="1317447" y="457"/>
                </a:lnTo>
                <a:lnTo>
                  <a:pt x="1316685" y="228"/>
                </a:lnTo>
                <a:lnTo>
                  <a:pt x="1315935" y="0"/>
                </a:lnTo>
                <a:lnTo>
                  <a:pt x="1300708" y="279"/>
                </a:lnTo>
                <a:lnTo>
                  <a:pt x="1321739" y="57556"/>
                </a:lnTo>
                <a:lnTo>
                  <a:pt x="1322323" y="61010"/>
                </a:lnTo>
                <a:lnTo>
                  <a:pt x="1318679" y="61518"/>
                </a:lnTo>
                <a:lnTo>
                  <a:pt x="1315885" y="61899"/>
                </a:lnTo>
                <a:lnTo>
                  <a:pt x="1314729" y="62090"/>
                </a:lnTo>
                <a:lnTo>
                  <a:pt x="1311313" y="62649"/>
                </a:lnTo>
                <a:lnTo>
                  <a:pt x="1307414" y="63626"/>
                </a:lnTo>
                <a:lnTo>
                  <a:pt x="1305814" y="64554"/>
                </a:lnTo>
                <a:lnTo>
                  <a:pt x="1303908" y="65214"/>
                </a:lnTo>
                <a:lnTo>
                  <a:pt x="1345222" y="80060"/>
                </a:lnTo>
                <a:lnTo>
                  <a:pt x="1399850" y="86379"/>
                </a:lnTo>
                <a:lnTo>
                  <a:pt x="1434161" y="87272"/>
                </a:lnTo>
                <a:lnTo>
                  <a:pt x="1440252" y="87371"/>
                </a:lnTo>
                <a:lnTo>
                  <a:pt x="1443583" y="87579"/>
                </a:lnTo>
                <a:lnTo>
                  <a:pt x="1446110" y="87896"/>
                </a:lnTo>
                <a:lnTo>
                  <a:pt x="1455470" y="87299"/>
                </a:lnTo>
                <a:lnTo>
                  <a:pt x="1462036" y="87337"/>
                </a:lnTo>
                <a:lnTo>
                  <a:pt x="1462620" y="87388"/>
                </a:lnTo>
                <a:lnTo>
                  <a:pt x="1463586" y="87337"/>
                </a:lnTo>
                <a:lnTo>
                  <a:pt x="1464919" y="87299"/>
                </a:lnTo>
                <a:lnTo>
                  <a:pt x="1466913" y="87807"/>
                </a:lnTo>
                <a:lnTo>
                  <a:pt x="1470914" y="88607"/>
                </a:lnTo>
                <a:lnTo>
                  <a:pt x="1475486" y="88836"/>
                </a:lnTo>
                <a:lnTo>
                  <a:pt x="1481201" y="89115"/>
                </a:lnTo>
                <a:lnTo>
                  <a:pt x="1491627" y="88925"/>
                </a:lnTo>
                <a:lnTo>
                  <a:pt x="1494116" y="88887"/>
                </a:lnTo>
                <a:lnTo>
                  <a:pt x="1494472" y="94018"/>
                </a:lnTo>
                <a:lnTo>
                  <a:pt x="1495183" y="94157"/>
                </a:lnTo>
                <a:lnTo>
                  <a:pt x="1495577" y="94157"/>
                </a:lnTo>
                <a:lnTo>
                  <a:pt x="1495983" y="94106"/>
                </a:lnTo>
                <a:lnTo>
                  <a:pt x="1496428" y="93687"/>
                </a:lnTo>
                <a:lnTo>
                  <a:pt x="1503565" y="94386"/>
                </a:lnTo>
                <a:lnTo>
                  <a:pt x="1510220" y="95465"/>
                </a:lnTo>
                <a:lnTo>
                  <a:pt x="1512265" y="96024"/>
                </a:lnTo>
                <a:lnTo>
                  <a:pt x="1514259" y="96634"/>
                </a:lnTo>
                <a:lnTo>
                  <a:pt x="1524825" y="96024"/>
                </a:lnTo>
                <a:lnTo>
                  <a:pt x="1527568" y="95656"/>
                </a:lnTo>
                <a:lnTo>
                  <a:pt x="1530324" y="95275"/>
                </a:lnTo>
                <a:lnTo>
                  <a:pt x="1532356" y="93637"/>
                </a:lnTo>
                <a:lnTo>
                  <a:pt x="1532763" y="93459"/>
                </a:lnTo>
                <a:lnTo>
                  <a:pt x="1533156" y="93319"/>
                </a:lnTo>
                <a:lnTo>
                  <a:pt x="1533423" y="93217"/>
                </a:lnTo>
                <a:lnTo>
                  <a:pt x="1534223" y="92938"/>
                </a:lnTo>
                <a:lnTo>
                  <a:pt x="1534274" y="91732"/>
                </a:lnTo>
                <a:lnTo>
                  <a:pt x="1534452" y="89623"/>
                </a:lnTo>
                <a:lnTo>
                  <a:pt x="1534541" y="88607"/>
                </a:lnTo>
                <a:lnTo>
                  <a:pt x="1534490" y="86271"/>
                </a:lnTo>
                <a:lnTo>
                  <a:pt x="1584072" y="83160"/>
                </a:lnTo>
                <a:lnTo>
                  <a:pt x="1590306" y="83045"/>
                </a:lnTo>
                <a:lnTo>
                  <a:pt x="1593770" y="82904"/>
                </a:lnTo>
                <a:lnTo>
                  <a:pt x="1601679" y="82583"/>
                </a:lnTo>
                <a:lnTo>
                  <a:pt x="1610312" y="82236"/>
                </a:lnTo>
                <a:lnTo>
                  <a:pt x="1615948" y="82016"/>
                </a:lnTo>
                <a:lnTo>
                  <a:pt x="1619719" y="81876"/>
                </a:lnTo>
                <a:lnTo>
                  <a:pt x="1625841" y="80530"/>
                </a:lnTo>
                <a:lnTo>
                  <a:pt x="1628114" y="79451"/>
                </a:lnTo>
                <a:lnTo>
                  <a:pt x="1630413" y="78371"/>
                </a:lnTo>
                <a:lnTo>
                  <a:pt x="1631835" y="76885"/>
                </a:lnTo>
                <a:lnTo>
                  <a:pt x="1632635" y="75717"/>
                </a:lnTo>
                <a:lnTo>
                  <a:pt x="1633524" y="73799"/>
                </a:lnTo>
                <a:lnTo>
                  <a:pt x="1632369" y="725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108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D7F268-BBAF-497A-65CC-D0C8730D3CF5}"/>
              </a:ext>
            </a:extLst>
          </p:cNvPr>
          <p:cNvSpPr txBox="1"/>
          <p:nvPr/>
        </p:nvSpPr>
        <p:spPr>
          <a:xfrm>
            <a:off x="991543" y="2416111"/>
            <a:ext cx="2047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Operational level</a:t>
            </a:r>
            <a:endParaRPr lang="en-K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22233-43D6-7341-0515-02366F347A17}"/>
              </a:ext>
            </a:extLst>
          </p:cNvPr>
          <p:cNvSpPr txBox="1"/>
          <p:nvPr/>
        </p:nvSpPr>
        <p:spPr>
          <a:xfrm>
            <a:off x="8204856" y="2240031"/>
            <a:ext cx="2067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Collaborating with Regional Partners</a:t>
            </a:r>
            <a:endParaRPr lang="en-K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899102-09DF-C181-FB3E-ADA08CA97082}"/>
              </a:ext>
            </a:extLst>
          </p:cNvPr>
          <p:cNvSpPr txBox="1"/>
          <p:nvPr/>
        </p:nvSpPr>
        <p:spPr>
          <a:xfrm>
            <a:off x="4562994" y="2337751"/>
            <a:ext cx="1756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Regulatory and Policy Advocacy</a:t>
            </a:r>
            <a:endParaRPr lang="en-K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651616-A814-52DF-080E-8ADFAB40FD6D}"/>
              </a:ext>
            </a:extLst>
          </p:cNvPr>
          <p:cNvSpPr txBox="1"/>
          <p:nvPr/>
        </p:nvSpPr>
        <p:spPr>
          <a:xfrm>
            <a:off x="594731" y="480389"/>
            <a:ext cx="768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ED1B24"/>
                </a:solidFill>
                <a:latin typeface="Lucida Sans" panose="020B0602030504020204" pitchFamily="34" charset="0"/>
              </a:rPr>
              <a:t>Steps for Airlines to Prepare for SAF Transition</a:t>
            </a:r>
            <a:endParaRPr lang="en-KE" sz="2400" b="1" i="1" dirty="0">
              <a:solidFill>
                <a:srgbClr val="ED1B24"/>
              </a:solidFill>
              <a:latin typeface="Lucida Sans" panose="020B06020305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2E4E51-3232-BE84-7E8E-9ACEE29A1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8" y="866891"/>
            <a:ext cx="10808923" cy="1780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4E0B36-87BB-40B8-8C61-76F584C73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64" y="5991109"/>
            <a:ext cx="2385024" cy="6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46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18364"/>
            <a:ext cx="99822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spc="125" dirty="0">
                <a:solidFill>
                  <a:srgbClr val="EC1B23"/>
                </a:solidFill>
              </a:rPr>
              <a:t>Opportunities, challenges and risks for 100% SAF adoption</a:t>
            </a:r>
            <a:endParaRPr sz="2400" spc="125" dirty="0">
              <a:solidFill>
                <a:srgbClr val="EC1B2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A53ABC-CD71-DF39-85F4-8D65821CE9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3935" r="2248" b="3737"/>
          <a:stretch/>
        </p:blipFill>
        <p:spPr>
          <a:xfrm>
            <a:off x="0" y="914400"/>
            <a:ext cx="11963400" cy="5852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ECFF3-1F65-EEB2-D5A8-C098156BDBA8}"/>
              </a:ext>
            </a:extLst>
          </p:cNvPr>
          <p:cNvSpPr txBox="1"/>
          <p:nvPr/>
        </p:nvSpPr>
        <p:spPr>
          <a:xfrm>
            <a:off x="228600" y="1066800"/>
            <a:ext cx="5638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Opportunities for Sub-Saharan African Countries</a:t>
            </a:r>
          </a:p>
          <a:p>
            <a:endParaRPr lang="en-US" b="1" dirty="0"/>
          </a:p>
          <a:p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Economic Development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Job creation through local SAF production facilities.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 to become a SAF export hub for neighboring regions.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Environmental Impact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Reduced carbon footprint contributing to climate goals.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Sustainability reputation on a global stage.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Energy Security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self-reliance by reducing dependence on imported jet fuel.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1821B-34C2-B1F3-B90D-B18CF0B4561C}"/>
              </a:ext>
            </a:extLst>
          </p:cNvPr>
          <p:cNvSpPr txBox="1"/>
          <p:nvPr/>
        </p:nvSpPr>
        <p:spPr>
          <a:xfrm>
            <a:off x="6113807" y="1143000"/>
            <a:ext cx="54698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Challenges and Risks in 100% SAF Deployment</a:t>
            </a:r>
          </a:p>
          <a:p>
            <a:endParaRPr lang="en-US" b="1" dirty="0"/>
          </a:p>
          <a:p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Supply Chain Limitations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 lack of local SAF supply and complex logistics of SAF imports.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Cost Factors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production costs and limited economies of scale, leading to higher SAF prices.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Technological &amp; Operational Readiness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Technical hurdles in achieving a fleet fully compatible with 100% SAF.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195C86-0F7C-2B55-8FD6-DF8C3BBF0FAB}"/>
              </a:ext>
            </a:extLst>
          </p:cNvPr>
          <p:cNvCxnSpPr>
            <a:cxnSpLocks/>
          </p:cNvCxnSpPr>
          <p:nvPr/>
        </p:nvCxnSpPr>
        <p:spPr>
          <a:xfrm>
            <a:off x="5981700" y="1143000"/>
            <a:ext cx="19050" cy="52578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93CD36-1814-F1E2-89C6-62B399BEA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F15F216-EA75-CB83-B506-49AD3E49C0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E1A07-D4EC-75AC-5A9D-E4BE0A7AFB9A}"/>
              </a:ext>
            </a:extLst>
          </p:cNvPr>
          <p:cNvSpPr txBox="1"/>
          <p:nvPr/>
        </p:nvSpPr>
        <p:spPr>
          <a:xfrm>
            <a:off x="-76200" y="914400"/>
            <a:ext cx="998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SAF is essential for aviation sustainability in Sub-Saharan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Airlines can drive awareness, infrastructure development, and policy change.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successful SAF transition will require collaborative efforts across public and private sectors.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F209C18-9EB9-B480-E74A-C01DF340AB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18364"/>
            <a:ext cx="99822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spc="125" dirty="0">
                <a:solidFill>
                  <a:srgbClr val="EC1B23"/>
                </a:solidFill>
              </a:rPr>
              <a:t>Conclusion</a:t>
            </a:r>
            <a:endParaRPr sz="2400" spc="125" dirty="0">
              <a:solidFill>
                <a:srgbClr val="EC1B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9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672" y="2424430"/>
            <a:ext cx="2112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T</a:t>
            </a:r>
            <a:r>
              <a:rPr spc="145" dirty="0"/>
              <a:t>h</a:t>
            </a:r>
            <a:r>
              <a:rPr spc="5" dirty="0"/>
              <a:t>a</a:t>
            </a:r>
            <a:r>
              <a:rPr spc="145" dirty="0"/>
              <a:t>n</a:t>
            </a:r>
            <a:r>
              <a:rPr spc="265" dirty="0"/>
              <a:t>k</a:t>
            </a:r>
            <a:r>
              <a:rPr spc="-220" dirty="0"/>
              <a:t> </a:t>
            </a:r>
            <a:r>
              <a:rPr spc="-275" dirty="0"/>
              <a:t>Y</a:t>
            </a:r>
            <a:r>
              <a:rPr spc="-5" dirty="0"/>
              <a:t>o</a:t>
            </a:r>
            <a:r>
              <a:rPr spc="290" dirty="0"/>
              <a:t>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3B8812BCB8242AB31F7BA9ADC2539" ma:contentTypeVersion="19" ma:contentTypeDescription="Create a new document." ma:contentTypeScope="" ma:versionID="9366d57222718ac3c49cf1a016595bb3">
  <xsd:schema xmlns:xsd="http://www.w3.org/2001/XMLSchema" xmlns:xs="http://www.w3.org/2001/XMLSchema" xmlns:p="http://schemas.microsoft.com/office/2006/metadata/properties" xmlns:ns2="6b84dadb-64e9-451d-ac24-20f83dc4e5bc" xmlns:ns3="7ea94427-a814-4900-b4f1-e109ad14e580" targetNamespace="http://schemas.microsoft.com/office/2006/metadata/properties" ma:root="true" ma:fieldsID="8293e7bda533c0a4c6474209bd81a8b0" ns2:_="" ns3:_="">
    <xsd:import namespace="6b84dadb-64e9-451d-ac24-20f83dc4e5bc"/>
    <xsd:import namespace="7ea94427-a814-4900-b4f1-e109ad14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Documenttyp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4dadb-64e9-451d-ac24-20f83dc4e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type" ma:index="24" nillable="true" ma:displayName="Document type" ma:format="Dropdown" ma:internalName="Documenttype">
      <xsd:simpleType>
        <xsd:restriction base="dms:Choice">
          <xsd:enumeration value="Template"/>
          <xsd:enumeration value="Guide"/>
          <xsd:enumeration value="Tutorial"/>
          <xsd:enumeration value="Working Doc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94427-a814-4900-b4f1-e109ad14e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1f7b5e-02e1-44ad-9dd5-27c65a3617cf}" ma:internalName="TaxCatchAll" ma:showField="CatchAllData" ma:web="7ea94427-a814-4900-b4f1-e109ad14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a94427-a814-4900-b4f1-e109ad14e580" xsi:nil="true"/>
    <lcf76f155ced4ddcb4097134ff3c332f xmlns="6b84dadb-64e9-451d-ac24-20f83dc4e5bc">
      <Terms xmlns="http://schemas.microsoft.com/office/infopath/2007/PartnerControls"/>
    </lcf76f155ced4ddcb4097134ff3c332f>
    <Documenttype xmlns="6b84dadb-64e9-451d-ac24-20f83dc4e5bc" xsi:nil="true"/>
  </documentManagement>
</p:properties>
</file>

<file path=customXml/itemProps1.xml><?xml version="1.0" encoding="utf-8"?>
<ds:datastoreItem xmlns:ds="http://schemas.openxmlformats.org/officeDocument/2006/customXml" ds:itemID="{CA369F80-7C1B-4878-ACB5-70A7494FD56B}"/>
</file>

<file path=customXml/itemProps2.xml><?xml version="1.0" encoding="utf-8"?>
<ds:datastoreItem xmlns:ds="http://schemas.openxmlformats.org/officeDocument/2006/customXml" ds:itemID="{640C5517-A48F-47E1-BCFF-62745B7DF3B2}"/>
</file>

<file path=customXml/itemProps3.xml><?xml version="1.0" encoding="utf-8"?>
<ds:datastoreItem xmlns:ds="http://schemas.openxmlformats.org/officeDocument/2006/customXml" ds:itemID="{A909E578-D77B-4407-9209-E7D2848583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11636</TotalTime>
  <Words>682</Words>
  <Application>Microsoft Office PowerPoint</Application>
  <PresentationFormat>Widescreen</PresentationFormat>
  <Paragraphs>130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Aptos</vt:lpstr>
      <vt:lpstr>Arial</vt:lpstr>
      <vt:lpstr>Arial MT</vt:lpstr>
      <vt:lpstr>Calibri</vt:lpstr>
      <vt:lpstr>Century Gothic</vt:lpstr>
      <vt:lpstr>Courier New</vt:lpstr>
      <vt:lpstr>DIN Bold</vt:lpstr>
      <vt:lpstr>Interstate</vt:lpstr>
      <vt:lpstr>Lucida Sans</vt:lpstr>
      <vt:lpstr>Lucida Sans Unicode</vt:lpstr>
      <vt:lpstr>Red Hat Text</vt:lpstr>
      <vt:lpstr>Times New Roman</vt:lpstr>
      <vt:lpstr>Trebuchet MS</vt:lpstr>
      <vt:lpstr>Office Theme</vt:lpstr>
      <vt:lpstr>100% SAF DEPLOYMENT IN SUB-SAHARAN AFRICA – AN AIRLINE PERSPECTIVE  . </vt:lpstr>
      <vt:lpstr>PowerPoint Presentation</vt:lpstr>
      <vt:lpstr>PowerPoint Presentation</vt:lpstr>
      <vt:lpstr>PowerPoint Presentation</vt:lpstr>
      <vt:lpstr>Kenya’s Role as a First Mover</vt:lpstr>
      <vt:lpstr>PowerPoint Presentation</vt:lpstr>
      <vt:lpstr>Opportunities, challenges and risks for 100% SAF adoption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Winnie Onyach</dc:creator>
  <cp:lastModifiedBy>Nambusi, Susan</cp:lastModifiedBy>
  <cp:revision>9</cp:revision>
  <dcterms:created xsi:type="dcterms:W3CDTF">2024-10-24T04:15:16Z</dcterms:created>
  <dcterms:modified xsi:type="dcterms:W3CDTF">2024-11-06T08:09:03Z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2024-10-24T00:00:00Z</vt:filetime>
  </property>
  <property fmtid="{D5CDD505-2E9C-101B-9397-08002B2CF9AE}" pid="5" name="ContentTypeId">
    <vt:lpwstr>0x0101005F23B8812BCB8242AB31F7BA9ADC2539</vt:lpwstr>
  </property>
  <property fmtid="{D5CDD505-2E9C-101B-9397-08002B2CF9AE}" pid="6" name="MediaServiceImageTags">
    <vt:lpwstr/>
  </property>
</Properties>
</file>