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4"/>
    <p:sldMasterId id="2147483680" r:id="rId5"/>
    <p:sldMasterId id="2147483681" r:id="rId6"/>
  </p:sldMasterIdLst>
  <p:notesMasterIdLst>
    <p:notesMasterId r:id="rId50"/>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x="9144000" cy="5143500" type="screen16x9"/>
  <p:notesSz cx="6858000" cy="9144000"/>
  <p:embeddedFontLst>
    <p:embeddedFont>
      <p:font typeface="Arial Black" panose="020B0A04020102020204" pitchFamily="34" charset="0"/>
      <p:regular r:id="rId51"/>
      <p:bold r:id="rId52"/>
    </p:embeddedFont>
    <p:embeddedFont>
      <p:font typeface="Arial Narrow" panose="020B0606020202030204" pitchFamily="34" charset="0"/>
      <p:regular r:id="rId53"/>
      <p:bold r:id="rId54"/>
      <p:italic r:id="rId55"/>
      <p:boldItalic r:id="rId56"/>
    </p:embeddedFont>
    <p:embeddedFont>
      <p:font typeface="Corbel" panose="020B0503020204020204" pitchFamily="34" charset="0"/>
      <p:regular r:id="rId57"/>
      <p:bold r:id="rId58"/>
      <p:italic r:id="rId59"/>
      <p:boldItalic r:id="rId60"/>
    </p:embeddedFont>
    <p:embeddedFont>
      <p:font typeface="Georgia" panose="02040502050405020303" pitchFamily="18" charset="0"/>
      <p:regular r:id="rId61"/>
      <p:bold r:id="rId62"/>
      <p:italic r:id="rId63"/>
      <p:boldItalic r:id="rId64"/>
    </p:embeddedFont>
    <p:embeddedFont>
      <p:font typeface="Montserrat" panose="00000500000000000000" pitchFamily="2" charset="0"/>
      <p:regular r:id="rId65"/>
      <p:bold r:id="rId66"/>
      <p:italic r:id="rId67"/>
      <p:boldItalic r:id="rId68"/>
    </p:embeddedFont>
    <p:embeddedFont>
      <p:font typeface="Montserrat ExtraLight" panose="00000300000000000000" pitchFamily="2" charset="0"/>
      <p:regular r:id="rId69"/>
      <p:bold r:id="rId70"/>
      <p:italic r:id="rId71"/>
      <p:boldItalic r:id="rId72"/>
    </p:embeddedFont>
    <p:embeddedFont>
      <p:font typeface="Play" panose="020B0604020202020204" charset="0"/>
      <p:regular r:id="rId73"/>
      <p:bold r:id="rId74"/>
    </p:embeddedFont>
    <p:embeddedFont>
      <p:font typeface="Proxima Nova" panose="020B0604020202020204" charset="0"/>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Roboto Condensed" panose="02000000000000000000" pitchFamily="2" charset="0"/>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font" Target="fonts/font34.fntdata"/><Relationship Id="rId89" Type="http://schemas.openxmlformats.org/officeDocument/2006/relationships/theme" Target="theme/theme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2.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font" Target="fonts/font3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font" Target="fonts/font33.fntdata"/><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font" Target="fonts/font36.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1.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16.fntdata"/><Relationship Id="rId87" Type="http://schemas.openxmlformats.org/officeDocument/2006/relationships/presProps" Target="presProps.xml"/><Relationship Id="rId61" Type="http://schemas.openxmlformats.org/officeDocument/2006/relationships/font" Target="fonts/font11.fntdata"/><Relationship Id="rId82" Type="http://schemas.openxmlformats.org/officeDocument/2006/relationships/font" Target="fonts/font32.fntdata"/><Relationship Id="rId1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ocat.net/ndc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0dc344ccd5_0_25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0dc344ccd5_0_2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0dc344ccd5_0_1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30dc344ccd5_0_16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targets should: shift growth or existing energy use to clean fuels and other sustainable modes – on the global level to one third clean fuel and abating energy use by 25%, and doubling share of fossil free land transport. This is on the global level, and countries should identify the targets that places them within this global pathway. Each country may have a different recipe for making it happen, but in general this should include the mix of a comprehensive set of subsectoral targets that touch every way the world moves, from bicycles to trucks to planes. And, this should be integrating with goals to power the sector from renewable energy and other clean sources. </a:t>
            </a:r>
            <a:endParaRPr/>
          </a:p>
        </p:txBody>
      </p:sp>
      <p:sp>
        <p:nvSpPr>
          <p:cNvPr id="261" name="Google Shape;261;g30dc344ccd5_0_16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0dc344ccd5_0_1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30dc344ccd5_0_1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1" name="Google Shape;271;g30dc344ccd5_0_16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0dc344ccd5_0_16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0dc344ccd5_0_16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And by investing in cities, national governments can help cut emissions from buildings, transport, materials use and waste by almost 90%, drawing on existing and feasible technologies, and generating savings worth almost US$24 trillion by 2050 </a:t>
            </a:r>
            <a:endParaRPr/>
          </a:p>
          <a:p>
            <a:pPr marL="0" lvl="0" indent="0" algn="l" rtl="0">
              <a:spcBef>
                <a:spcPts val="0"/>
              </a:spcBef>
              <a:spcAft>
                <a:spcPts val="0"/>
              </a:spcAft>
              <a:buNone/>
            </a:pPr>
            <a:endParaRPr/>
          </a:p>
          <a:p>
            <a:pPr marL="0" lvl="0" indent="0" algn="l" rtl="0">
              <a:spcBef>
                <a:spcPts val="0"/>
              </a:spcBef>
              <a:spcAft>
                <a:spcPts val="0"/>
              </a:spcAft>
              <a:buNone/>
            </a:pPr>
            <a:r>
              <a:rPr lang="en"/>
              <a:t>And the same is true for adaptation. Cities – like Delhi, Porto Alegre and Nairobi - are on the frontline of climate impacts</a:t>
            </a:r>
            <a:endParaRPr/>
          </a:p>
          <a:p>
            <a:pPr marL="0" lvl="0" indent="0" algn="l" rtl="0">
              <a:spcBef>
                <a:spcPts val="0"/>
              </a:spcBef>
              <a:spcAft>
                <a:spcPts val="0"/>
              </a:spcAft>
              <a:buNone/>
            </a:pPr>
            <a:endParaRPr/>
          </a:p>
        </p:txBody>
      </p:sp>
      <p:sp>
        <p:nvSpPr>
          <p:cNvPr id="279" name="Google Shape;279;g30dc344ccd5_0_16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0dc344ccd5_0_1683:notes"/>
          <p:cNvSpPr>
            <a:spLocks noGrp="1" noRot="1" noChangeAspect="1"/>
          </p:cNvSpPr>
          <p:nvPr>
            <p:ph type="sldImg" idx="2"/>
          </p:nvPr>
        </p:nvSpPr>
        <p:spPr>
          <a:xfrm>
            <a:off x="-242888" y="830263"/>
            <a:ext cx="7386600" cy="41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g30dc344ccd5_0_16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900">
                <a:solidFill>
                  <a:srgbClr val="4D4D4F"/>
                </a:solidFill>
                <a:latin typeface="Arial"/>
                <a:ea typeface="Arial"/>
                <a:cs typeface="Arial"/>
                <a:sym typeface="Arial"/>
              </a:rPr>
              <a:t>Low-carbon transport finance reached an all-time high of USD 334 billion per year, in 2021/2022, accounting for 29% of mitigation finance (1.27 trillion total)</a:t>
            </a:r>
            <a:endParaRPr/>
          </a:p>
          <a:p>
            <a:pPr marL="0" lvl="0" indent="0" algn="l" rtl="0">
              <a:spcBef>
                <a:spcPts val="0"/>
              </a:spcBef>
              <a:spcAft>
                <a:spcPts val="0"/>
              </a:spcAft>
              <a:buNone/>
            </a:pPr>
            <a:r>
              <a:rPr lang="en" sz="1900">
                <a:solidFill>
                  <a:srgbClr val="4D4D4F"/>
                </a:solidFill>
                <a:latin typeface="Arial"/>
                <a:ea typeface="Arial"/>
                <a:cs typeface="Arial"/>
                <a:sym typeface="Arial"/>
              </a:rPr>
              <a:t>- Private road transport (private EVs) dominated investment in the sector (72%), followed by rail and public transport (23%). </a:t>
            </a:r>
            <a:r>
              <a:rPr lang="en" sz="1900" i="1">
                <a:solidFill>
                  <a:srgbClr val="000000"/>
                </a:solidFill>
                <a:latin typeface="Arial"/>
                <a:ea typeface="Arial"/>
                <a:cs typeface="Arial"/>
                <a:sym typeface="Arial"/>
              </a:rPr>
              <a:t>CPI did not include BRTs in this number because they deemed them not to be climate finance because they run on diesel. I would beg to say these are in fact climate finance.</a:t>
            </a:r>
            <a:endParaRPr/>
          </a:p>
          <a:p>
            <a:pPr marL="0" lvl="0" indent="0" algn="l" rtl="0">
              <a:spcBef>
                <a:spcPts val="0"/>
              </a:spcBef>
              <a:spcAft>
                <a:spcPts val="0"/>
              </a:spcAft>
              <a:buNone/>
            </a:pPr>
            <a:r>
              <a:rPr lang="en" sz="1900">
                <a:solidFill>
                  <a:srgbClr val="4D4D4F"/>
                </a:solidFill>
                <a:latin typeface="Arial"/>
                <a:ea typeface="Arial"/>
                <a:cs typeface="Arial"/>
                <a:sym typeface="Arial"/>
              </a:rPr>
              <a:t>- Transport is one sector where infrastructure and fleets require significant investment, and it’s estimated that finance in the sector needs to go an additional $ 2.4 trillion per year between now and 2050. So how to improve the access to finance for transport?</a:t>
            </a:r>
            <a:endParaRPr/>
          </a:p>
          <a:p>
            <a:pPr marL="0" lvl="0" indent="0" algn="l" rtl="0">
              <a:spcBef>
                <a:spcPts val="0"/>
              </a:spcBef>
              <a:spcAft>
                <a:spcPts val="0"/>
              </a:spcAft>
              <a:buNone/>
            </a:pPr>
            <a:endParaRPr sz="1900" i="1">
              <a:solidFill>
                <a:srgbClr val="4D4D4F"/>
              </a:solidFill>
              <a:latin typeface="Arial"/>
              <a:ea typeface="Arial"/>
              <a:cs typeface="Arial"/>
              <a:sym typeface="Arial"/>
            </a:endParaRPr>
          </a:p>
          <a:p>
            <a:pPr marL="0" lvl="0" indent="0" algn="l" rtl="0">
              <a:spcBef>
                <a:spcPts val="0"/>
              </a:spcBef>
              <a:spcAft>
                <a:spcPts val="0"/>
              </a:spcAft>
              <a:buNone/>
            </a:pPr>
            <a:r>
              <a:rPr lang="en" sz="1900">
                <a:solidFill>
                  <a:srgbClr val="4D4D4F"/>
                </a:solidFill>
                <a:latin typeface="Arial"/>
                <a:ea typeface="Arial"/>
                <a:cs typeface="Arial"/>
                <a:sym typeface="Arial"/>
              </a:rPr>
              <a:t>- Finance for private road transport reached USD 239 billion in 2021/2022. Public subsidies represented 13% of total private road transport finance. </a:t>
            </a:r>
            <a:endParaRPr/>
          </a:p>
          <a:p>
            <a:pPr marL="0" lvl="0" indent="0" algn="l" rtl="0">
              <a:spcBef>
                <a:spcPts val="0"/>
              </a:spcBef>
              <a:spcAft>
                <a:spcPts val="0"/>
              </a:spcAft>
              <a:buNone/>
            </a:pPr>
            <a:r>
              <a:rPr lang="en" sz="1900">
                <a:solidFill>
                  <a:srgbClr val="4D4D4F"/>
                </a:solidFill>
                <a:latin typeface="Arial"/>
                <a:ea typeface="Arial"/>
                <a:cs typeface="Arial"/>
                <a:sym typeface="Arial"/>
              </a:rPr>
              <a:t>- EV markets are maturing and becoming competitive, especially for cars, and public subsidies are therefore now shifting to areas such as heavy transport and charging infrastructure.</a:t>
            </a:r>
            <a:endParaRPr sz="1000">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0dc344ccd5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30dc344ccd5_0_17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g30dc344ccd5_0_17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0dc344ccd5_0_24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0dc344ccd5_0_2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fc8ba6b38d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fc8ba6b38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fc8ba6b38d_0_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2fc8ba6b38d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fc8ba6b38d_0_2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fc8ba6b38d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fc8ba6b38d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fc8ba6b38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a:solidFill>
                  <a:srgbClr val="1D1C1D"/>
                </a:solidFill>
              </a:rPr>
              <a:t>In 2023, all modes of transport contributed 15.9% of global GHG emissions in 2023,, making it the 𝘀𝗲𝗰𝗼𝗻𝗱-𝗹𝗮𝗿𝗴𝗲𝘀𝘁 𝘀𝗲𝗰𝘁𝗼𝗿 after the power industry.</a:t>
            </a: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Transport recorded the strongest year-on-year increase among all sectors, growing by 3.7% from 2022 to 2023—nearly double the overall GHG increase.</a:t>
            </a: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For the first time in history, low- and middle-income countries emitted more transport GHG emissions than high-income countries.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None/>
            </a:pPr>
            <a:endParaRPr sz="1150">
              <a:solidFill>
                <a:srgbClr val="1D1C1D"/>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febe1a2241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febe1a2241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c8ba6b38d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2fc8ba6b38d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fc8ba6b38d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fc8ba6b38d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sz="1150" b="1">
                <a:solidFill>
                  <a:srgbClr val="1D1C1D"/>
                </a:solidFill>
              </a:rPr>
              <a:t>Nikola</a:t>
            </a:r>
            <a:endParaRPr sz="1150" b="1">
              <a:solidFill>
                <a:srgbClr val="1D1C1D"/>
              </a:solidFill>
            </a:endParaRPr>
          </a:p>
          <a:p>
            <a:pPr marL="0" lvl="0" indent="0" algn="l" rtl="0">
              <a:spcBef>
                <a:spcPts val="0"/>
              </a:spcBef>
              <a:spcAft>
                <a:spcPts val="0"/>
              </a:spcAft>
              <a:buNone/>
            </a:pPr>
            <a:r>
              <a:rPr lang="en" sz="1150">
                <a:solidFill>
                  <a:srgbClr val="1D1C1D"/>
                </a:solidFill>
              </a:rPr>
              <a:t>Our assessment shows that while 42% of second-generation NDCs contain some type of transport target, just 16% feature a transport GHG mitigation target.</a:t>
            </a:r>
            <a:endParaRPr sz="1150">
              <a:solidFill>
                <a:srgbClr val="1D1C1D"/>
              </a:solidFill>
            </a:endParaRPr>
          </a:p>
          <a:p>
            <a:pPr marL="0" lvl="0" indent="0" algn="l" rtl="0">
              <a:spcBef>
                <a:spcPts val="0"/>
              </a:spcBef>
              <a:spcAft>
                <a:spcPts val="0"/>
              </a:spcAft>
              <a:buNone/>
            </a:pPr>
            <a:r>
              <a:rPr lang="en" sz="1150">
                <a:solidFill>
                  <a:srgbClr val="1D1C1D"/>
                </a:solidFill>
              </a:rPr>
              <a:t>There are 24 second-generation NDCs with a transport GHG mitigation target, twice as much as we had in the first generation of NDCs. The transport GHG mitigation targets by these 24 NDCs aim to reduce transport emissions or at least they intend to slow down transport emission growth compared to business-as-usual projections until 2030. As the map indicates, the NDCs with targets are mainly from Africa and Asia.</a:t>
            </a:r>
            <a:endParaRPr sz="1150">
              <a:solidFill>
                <a:srgbClr val="1D1C1D"/>
              </a:solidFill>
            </a:endParaRPr>
          </a:p>
          <a:p>
            <a:pPr marL="0" lvl="0" indent="0" algn="l" rtl="0">
              <a:spcBef>
                <a:spcPts val="0"/>
              </a:spcBef>
              <a:spcAft>
                <a:spcPts val="0"/>
              </a:spcAft>
              <a:buNone/>
            </a:pPr>
            <a:r>
              <a:rPr lang="en" sz="1150">
                <a:solidFill>
                  <a:srgbClr val="1D1C1D"/>
                </a:solidFill>
              </a:rPr>
              <a:t>The map also shows the additional, so-called non-GHG transport targets, which focus on increasing public transport usage or aim at the increase of zero-emission vehicles by a specific year.</a:t>
            </a:r>
            <a:endParaRPr sz="1150">
              <a:solidFill>
                <a:srgbClr val="1D1C1D"/>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fc8ba6b38d_0_3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fc8ba6b38d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b="1">
                <a:solidFill>
                  <a:srgbClr val="1D1C1D"/>
                </a:solidFill>
              </a:rPr>
              <a:t>Nikola</a:t>
            </a:r>
            <a:endParaRPr sz="1150" b="1">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Looking at mitigation actions, we can see that there is a lot more relevant content in the second-generation than in the first-generation NDCs. There are nearly twice as many transport mitigation actions compared to the first generation of NDCs.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Electric mobility is the most common mitigation action. 59% of second-generation NDCs and 90% of LTS contain actions on transport electrification.</a:t>
            </a:r>
            <a:endParaRPr sz="1150">
              <a:solidFill>
                <a:srgbClr val="1D1C1D"/>
              </a:solidFill>
            </a:endParaRPr>
          </a:p>
          <a:p>
            <a:pPr marL="0" lvl="0" indent="0" algn="l" rtl="0">
              <a:spcBef>
                <a:spcPts val="0"/>
              </a:spcBef>
              <a:spcAft>
                <a:spcPts val="0"/>
              </a:spcAft>
              <a:buNone/>
            </a:pPr>
            <a:endParaRPr sz="1150">
              <a:solidFill>
                <a:srgbClr val="1D1C1D"/>
              </a:solidFill>
            </a:endParaRPr>
          </a:p>
          <a:p>
            <a:pPr marL="0" lvl="0" indent="0" algn="l" rtl="0">
              <a:spcBef>
                <a:spcPts val="0"/>
              </a:spcBef>
              <a:spcAft>
                <a:spcPts val="0"/>
              </a:spcAft>
              <a:buNone/>
            </a:pPr>
            <a:r>
              <a:rPr lang="en" sz="1150">
                <a:solidFill>
                  <a:srgbClr val="1D1C1D"/>
                </a:solidFill>
              </a:rPr>
              <a:t>We can see strong imbalance between Avoid, Shift and Improve. Improve actions dominate in NDCs and LTS.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Another issue that we discovered is that there are more passenger than freight-related mitigation actions. The situation was actually better in the first-generation NDCs. However, freight transport causes nearly half of all land transport GHG emissions, so it’s important to strengthen the role of freight transport mitigation.</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b="1">
              <a:solidFill>
                <a:srgbClr val="1D1C1D"/>
              </a:solidFill>
            </a:endParaRPr>
          </a:p>
          <a:p>
            <a:pPr marL="0" lvl="0" indent="0" algn="l" rtl="0">
              <a:spcBef>
                <a:spcPts val="0"/>
              </a:spcBef>
              <a:spcAft>
                <a:spcPts val="0"/>
              </a:spcAft>
              <a:buClr>
                <a:schemeClr val="dk1"/>
              </a:buClr>
              <a:buSzPts val="1100"/>
              <a:buFont typeface="Arial"/>
              <a:buNone/>
            </a:pPr>
            <a:endParaRPr sz="1150" b="1">
              <a:solidFill>
                <a:srgbClr val="1D1C1D"/>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fc8ba6b38d_0_3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fc8ba6b38d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b="1">
                <a:solidFill>
                  <a:srgbClr val="1D1C1D"/>
                </a:solidFill>
              </a:rPr>
              <a:t>Nikola</a:t>
            </a:r>
            <a:endParaRPr sz="1150" b="1">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On the topic of adaptation and resilience, transport-related content is still limited. The actions outlined are very general and lack any details. The major focus is on road infrastructure resilience without many specific actions for transport modes nor many specific mentions of freight or passenger-focused adaptation actions.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Only 8 second-generation NDCs feature transport adaptation targets. These targets aim to ensure climate-proof design standards by a specific year or aim to make transport asset resilient within the next years.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None/>
            </a:pPr>
            <a:endParaRPr sz="1150" b="1">
              <a:solidFill>
                <a:srgbClr val="1D1C1D"/>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0d4f26ec24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0d4f26ec2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b="1">
                <a:solidFill>
                  <a:srgbClr val="1D1C1D"/>
                </a:solidFill>
              </a:rPr>
              <a:t>Nikola</a:t>
            </a:r>
            <a:endParaRPr sz="1150" b="1">
              <a:solidFill>
                <a:srgbClr val="1D1C1D"/>
              </a:solidFill>
            </a:endParaRPr>
          </a:p>
          <a:p>
            <a:pPr marL="0" lvl="0" indent="0" algn="l" rtl="0">
              <a:spcBef>
                <a:spcPts val="0"/>
              </a:spcBef>
              <a:spcAft>
                <a:spcPts val="0"/>
              </a:spcAft>
              <a:buNone/>
            </a:pPr>
            <a:r>
              <a:rPr lang="en" sz="1150">
                <a:solidFill>
                  <a:srgbClr val="1D1C1D"/>
                </a:solidFill>
              </a:rPr>
              <a:t>Globally, the first-generation NDCs would have resulted in an increase of 3.7°C above pre-industrial levels by 2100. The second-generation NDCs lead to a global warming of 2.5°C to 2.9°C.</a:t>
            </a:r>
            <a:endParaRPr sz="1150">
              <a:solidFill>
                <a:srgbClr val="1D1C1D"/>
              </a:solidFill>
            </a:endParaRPr>
          </a:p>
          <a:p>
            <a:pPr marL="0" lvl="0" indent="0" algn="l" rtl="0">
              <a:spcBef>
                <a:spcPts val="0"/>
              </a:spcBef>
              <a:spcAft>
                <a:spcPts val="0"/>
              </a:spcAft>
              <a:buNone/>
            </a:pPr>
            <a:r>
              <a:rPr lang="en" sz="1150">
                <a:solidFill>
                  <a:srgbClr val="1D1C1D"/>
                </a:solidFill>
              </a:rPr>
              <a:t>We have to be aware that NDCs as well as long-term strategies, so-called LT-LEDS, do not show the complete picture of transport decarbonisation efforts. This slide shows a detailed assessment of the situation in the Asia-Pacific region. The colleagues from the Asian Transport Outlook assessed 25 countries and saw that measures in the NDCs constitute only about 10% of total measures on transport climate mitigation and adaptation set by countries in the region. Many measures and activities are reflected in national policies, transport strategies, EV roadmaps and many more strategies.</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None/>
            </a:pPr>
            <a:r>
              <a:rPr lang="en" sz="1150">
                <a:solidFill>
                  <a:srgbClr val="1D1C1D"/>
                </a:solidFill>
              </a:rPr>
              <a:t>It means that the ambition towards transport decarbonisation and policy coherence can be raised by better alignment between national transport policies, and with the NDCs and LT-LEDS. </a:t>
            </a:r>
            <a:endParaRPr sz="1150" b="1">
              <a:solidFill>
                <a:srgbClr val="1D1C1D"/>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fc8ba6b38d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fc8ba6b38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fc8ba6b38d_0_5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fc8ba6b38d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Nikola</a:t>
            </a: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GIZ-SLOCAT NDC Transport Tracker is also an important support tool for SLOCAT’s advocacy activities. Last year, SLOCAT and REN21 initiated the call to double the share of energy efficient and fossil-free forms of land transport by 2030. This year we aim to conduct several activities around NDC analysis, facts and figures for finance and action for capacity in order to mode from pledges to 2030 targets and measures in the next generation of NDCs that can pragmatically put us on a 1.5 degree Celsius pathway.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fc8ba6b38d_0_5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fc8ba6b38d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fc8ba6b38d_0_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fc8ba6b38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50" b="1">
                <a:solidFill>
                  <a:srgbClr val="1D1C1D"/>
                </a:solidFill>
              </a:rPr>
              <a:t>Nikola</a:t>
            </a:r>
            <a:endParaRPr sz="1150" b="1">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SLOCAT supports political ambition and capacity building for transport in the NDCs through several resources. This slide gives an overview of the recent and forthcoming SLOCAT products. I would very much recommend you to check out </a:t>
            </a:r>
            <a:r>
              <a:rPr lang="en" sz="1150" u="sng">
                <a:solidFill>
                  <a:schemeClr val="hlink"/>
                </a:solidFill>
                <a:hlinkClick r:id="rId3"/>
              </a:rPr>
              <a:t>slocat.net/ndcs</a:t>
            </a:r>
            <a:r>
              <a:rPr lang="en" sz="1150">
                <a:solidFill>
                  <a:srgbClr val="1D1C1D"/>
                </a:solidFill>
              </a:rPr>
              <a:t>, where most of the listed products can be found. </a:t>
            </a:r>
            <a:endParaRPr sz="1150">
              <a:solidFill>
                <a:srgbClr val="1D1C1D"/>
              </a:solidFill>
            </a:endParaRPr>
          </a:p>
          <a:p>
            <a:pPr marL="0" lvl="0" indent="0" algn="l" rtl="0">
              <a:spcBef>
                <a:spcPts val="0"/>
              </a:spcBef>
              <a:spcAft>
                <a:spcPts val="0"/>
              </a:spcAft>
              <a:buClr>
                <a:schemeClr val="dk1"/>
              </a:buClr>
              <a:buSzPts val="1100"/>
              <a:buFont typeface="Arial"/>
              <a:buNone/>
            </a:pPr>
            <a:endParaRPr sz="1150">
              <a:solidFill>
                <a:srgbClr val="1D1C1D"/>
              </a:solidFill>
            </a:endParaRPr>
          </a:p>
          <a:p>
            <a:pPr marL="0" lvl="0" indent="0" algn="l" rtl="0">
              <a:spcBef>
                <a:spcPts val="0"/>
              </a:spcBef>
              <a:spcAft>
                <a:spcPts val="0"/>
              </a:spcAft>
              <a:buClr>
                <a:schemeClr val="dk1"/>
              </a:buClr>
              <a:buSzPts val="1100"/>
              <a:buFont typeface="Arial"/>
              <a:buNone/>
            </a:pPr>
            <a:r>
              <a:rPr lang="en" sz="1150">
                <a:solidFill>
                  <a:srgbClr val="1D1C1D"/>
                </a:solidFill>
              </a:rPr>
              <a:t>The webpage functions as an NDCs Library, where guidelines, templates, tool s and more resources are collected. There you will find guidance documents by partners working on active mobility, public transport and rail on how to strengthen the next round of NDCs. </a:t>
            </a:r>
            <a:endParaRPr sz="1150">
              <a:solidFill>
                <a:srgbClr val="1D1C1D"/>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fc8ba6b38d_0_6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fc8ba6b38d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0dc344ccd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0dc344ccd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30dc344ccd5_0_2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30dc344ccd5_0_2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ff2b945810_5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ff2b945810_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ff2b94f804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ff2b94f804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ff2b94f804_2_11: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2ff2b94f804_2_11: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ff2b94f804_2_25:notes"/>
          <p:cNvSpPr>
            <a:spLocks noGrp="1" noRot="1" noChangeAspect="1"/>
          </p:cNvSpPr>
          <p:nvPr>
            <p:ph type="sldImg" idx="2"/>
          </p:nvPr>
        </p:nvSpPr>
        <p:spPr>
          <a:xfrm>
            <a:off x="91291" y="685838"/>
            <a:ext cx="6675600" cy="3429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8" name="Google Shape;558;g2ff2b94f804_2_25:notes"/>
          <p:cNvSpPr txBox="1">
            <a:spLocks noGrp="1"/>
          </p:cNvSpPr>
          <p:nvPr>
            <p:ph type="body" idx="1"/>
          </p:nvPr>
        </p:nvSpPr>
        <p:spPr>
          <a:xfrm>
            <a:off x="685801" y="4343406"/>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ff2b945810_5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ff2b945810_5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ff2b945810_5_22:notes"/>
          <p:cNvSpPr txBox="1">
            <a:spLocks noGrp="1"/>
          </p:cNvSpPr>
          <p:nvPr>
            <p:ph type="body" idx="1"/>
          </p:nvPr>
        </p:nvSpPr>
        <p:spPr>
          <a:xfrm>
            <a:off x="685802"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g2ff2b945810_5_22:notes"/>
          <p:cNvSpPr>
            <a:spLocks noGrp="1" noRot="1" noChangeAspect="1"/>
          </p:cNvSpPr>
          <p:nvPr>
            <p:ph type="sldImg" idx="2"/>
          </p:nvPr>
        </p:nvSpPr>
        <p:spPr>
          <a:xfrm>
            <a:off x="81561" y="685617"/>
            <a:ext cx="66951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ff2b945810_5_29:notes"/>
          <p:cNvSpPr txBox="1">
            <a:spLocks noGrp="1"/>
          </p:cNvSpPr>
          <p:nvPr>
            <p:ph type="body" idx="1"/>
          </p:nvPr>
        </p:nvSpPr>
        <p:spPr>
          <a:xfrm>
            <a:off x="685802"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g2ff2b945810_5_29:notes"/>
          <p:cNvSpPr>
            <a:spLocks noGrp="1" noRot="1" noChangeAspect="1"/>
          </p:cNvSpPr>
          <p:nvPr>
            <p:ph type="sldImg" idx="2"/>
          </p:nvPr>
        </p:nvSpPr>
        <p:spPr>
          <a:xfrm>
            <a:off x="81561" y="685617"/>
            <a:ext cx="66951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ff2b945810_5_32:notes"/>
          <p:cNvSpPr>
            <a:spLocks noGrp="1" noRot="1" noChangeAspect="1"/>
          </p:cNvSpPr>
          <p:nvPr>
            <p:ph type="sldImg" idx="2"/>
          </p:nvPr>
        </p:nvSpPr>
        <p:spPr>
          <a:xfrm>
            <a:off x="81561" y="685617"/>
            <a:ext cx="66951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g2ff2b945810_5_32:notes"/>
          <p:cNvSpPr txBox="1">
            <a:spLocks noGrp="1"/>
          </p:cNvSpPr>
          <p:nvPr>
            <p:ph type="body" idx="1"/>
          </p:nvPr>
        </p:nvSpPr>
        <p:spPr>
          <a:xfrm>
            <a:off x="685802" y="4343406"/>
            <a:ext cx="5486400" cy="4114800"/>
          </a:xfrm>
          <a:prstGeom prst="rect">
            <a:avLst/>
          </a:prstGeom>
          <a:noFill/>
          <a:ln>
            <a:noFill/>
          </a:ln>
        </p:spPr>
        <p:txBody>
          <a:bodyPr spcFirstLastPara="1" wrap="square" lIns="91050" tIns="45525" rIns="91050" bIns="45525" anchor="t" anchorCtr="0">
            <a:noAutofit/>
          </a:bodyPr>
          <a:lstStyle/>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Global CO2 Emissions</a:t>
            </a:r>
            <a:r>
              <a:rPr lang="en" b="0" i="0">
                <a:solidFill>
                  <a:srgbClr val="111111"/>
                </a:solidFill>
                <a:latin typeface="Arial"/>
                <a:ea typeface="Arial"/>
                <a:cs typeface="Arial"/>
                <a:sym typeface="Arial"/>
              </a:rPr>
              <a:t>: In 2022, transport sector emissions reached nearly 8Gt CO2, over a third of end-use sector emissions.</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Net Zero Emissions Goal</a:t>
            </a:r>
            <a:r>
              <a:rPr lang="en" b="0" i="0">
                <a:solidFill>
                  <a:srgbClr val="111111"/>
                </a:solidFill>
                <a:latin typeface="Arial"/>
                <a:ea typeface="Arial"/>
                <a:cs typeface="Arial"/>
                <a:sym typeface="Arial"/>
              </a:rPr>
              <a:t>: To meet this goal, transport emissions need to drop by 25% by 2030, despite expected demand growth.</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Role of Rail</a:t>
            </a:r>
            <a:r>
              <a:rPr lang="en" b="0" i="0">
                <a:solidFill>
                  <a:srgbClr val="111111"/>
                </a:solidFill>
                <a:latin typeface="Arial"/>
                <a:ea typeface="Arial"/>
                <a:cs typeface="Arial"/>
                <a:sym typeface="Arial"/>
              </a:rPr>
              <a:t>: Rail, which currently accounts for 1% of transport emissions but 7% of passenger-kms and 6% of tonne-kms, can significantly reduce transport emissions.</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Government Efforts Needed</a:t>
            </a:r>
            <a:r>
              <a:rPr lang="en" b="0" i="0">
                <a:solidFill>
                  <a:srgbClr val="111111"/>
                </a:solidFill>
                <a:latin typeface="Arial"/>
                <a:ea typeface="Arial"/>
                <a:cs typeface="Arial"/>
                <a:sym typeface="Arial"/>
              </a:rPr>
              <a:t>: Increasing rail’s modal share requires coordinated government action through Nationally Determined Contributions (NDCs).</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NDC Analysis</a:t>
            </a:r>
            <a:r>
              <a:rPr lang="en" b="0" i="0">
                <a:solidFill>
                  <a:srgbClr val="111111"/>
                </a:solidFill>
                <a:latin typeface="Arial"/>
                <a:ea typeface="Arial"/>
                <a:cs typeface="Arial"/>
                <a:sym typeface="Arial"/>
              </a:rPr>
              <a:t>: Only 25% of NDCs mention rail as a climate solution, and just 10% have specific targets.</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Commitments</a:t>
            </a:r>
            <a:r>
              <a:rPr lang="en" b="0" i="0">
                <a:solidFill>
                  <a:srgbClr val="111111"/>
                </a:solidFill>
                <a:latin typeface="Arial"/>
                <a:ea typeface="Arial"/>
                <a:cs typeface="Arial"/>
                <a:sym typeface="Arial"/>
              </a:rPr>
              <a:t>: Countries mentioning rail focus on network expansion, modal shift targets, and electrification.</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Challenges</a:t>
            </a:r>
            <a:r>
              <a:rPr lang="en" b="0" i="0">
                <a:solidFill>
                  <a:srgbClr val="111111"/>
                </a:solidFill>
                <a:latin typeface="Arial"/>
                <a:ea typeface="Arial"/>
                <a:cs typeface="Arial"/>
                <a:sym typeface="Arial"/>
              </a:rPr>
              <a:t>: Few countries detail financing or monitoring plans for rail projects.</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Recommendations</a:t>
            </a:r>
            <a:r>
              <a:rPr lang="en" b="0" i="0">
                <a:solidFill>
                  <a:srgbClr val="111111"/>
                </a:solidFill>
                <a:latin typeface="Arial"/>
                <a:ea typeface="Arial"/>
                <a:cs typeface="Arial"/>
                <a:sym typeface="Arial"/>
              </a:rPr>
              <a:t>: Enhance rail measures in NDCs and improve international cooperation.</a:t>
            </a:r>
            <a:endParaRPr/>
          </a:p>
          <a:p>
            <a:pPr marL="0" lvl="0" indent="-152400" algn="l" rtl="0">
              <a:spcBef>
                <a:spcPts val="0"/>
              </a:spcBef>
              <a:spcAft>
                <a:spcPts val="0"/>
              </a:spcAft>
              <a:buClr>
                <a:srgbClr val="111111"/>
              </a:buClr>
              <a:buSzPts val="2400"/>
              <a:buFont typeface="Arial"/>
              <a:buChar char="•"/>
            </a:pPr>
            <a:r>
              <a:rPr lang="en" b="1" i="0">
                <a:solidFill>
                  <a:srgbClr val="111111"/>
                </a:solidFill>
                <a:latin typeface="Arial"/>
                <a:ea typeface="Arial"/>
                <a:cs typeface="Arial"/>
                <a:sym typeface="Arial"/>
              </a:rPr>
              <a:t>UIC Initiatives</a:t>
            </a:r>
            <a:r>
              <a:rPr lang="en" b="0" i="0">
                <a:solidFill>
                  <a:srgbClr val="111111"/>
                </a:solidFill>
                <a:latin typeface="Arial"/>
                <a:ea typeface="Arial"/>
                <a:cs typeface="Arial"/>
                <a:sym typeface="Arial"/>
              </a:rPr>
              <a:t>: UIC, UITP, and Walk21 are developing a shared template and capacity-building program for better NDCs in active travel and public transport.</a:t>
            </a:r>
            <a:endParaRPr/>
          </a:p>
        </p:txBody>
      </p:sp>
      <p:sp>
        <p:nvSpPr>
          <p:cNvPr id="611" name="Google Shape;611;g2ff2b945810_5_32:notes"/>
          <p:cNvSpPr txBox="1">
            <a:spLocks noGrp="1"/>
          </p:cNvSpPr>
          <p:nvPr>
            <p:ph type="sldNum" idx="12"/>
          </p:nvPr>
        </p:nvSpPr>
        <p:spPr>
          <a:xfrm>
            <a:off x="3884622" y="8685224"/>
            <a:ext cx="29718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ff2b945810_5_49:notes"/>
          <p:cNvSpPr>
            <a:spLocks noGrp="1" noRot="1" noChangeAspect="1"/>
          </p:cNvSpPr>
          <p:nvPr>
            <p:ph type="sldImg" idx="2"/>
          </p:nvPr>
        </p:nvSpPr>
        <p:spPr>
          <a:xfrm>
            <a:off x="81561" y="685617"/>
            <a:ext cx="6695100" cy="342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ff2b945810_5_49:notes"/>
          <p:cNvSpPr txBox="1">
            <a:spLocks noGrp="1"/>
          </p:cNvSpPr>
          <p:nvPr>
            <p:ph type="body" idx="1"/>
          </p:nvPr>
        </p:nvSpPr>
        <p:spPr>
          <a:xfrm>
            <a:off x="685802" y="4343406"/>
            <a:ext cx="5486400" cy="4114800"/>
          </a:xfrm>
          <a:prstGeom prst="rect">
            <a:avLst/>
          </a:prstGeom>
          <a:noFill/>
          <a:ln>
            <a:noFill/>
          </a:ln>
        </p:spPr>
        <p:txBody>
          <a:bodyPr spcFirstLastPara="1" wrap="square" lIns="91050" tIns="45525" rIns="91050" bIns="45525" anchor="t" anchorCtr="0">
            <a:noAutofit/>
          </a:bodyPr>
          <a:lstStyle/>
          <a:p>
            <a:pPr marL="0" lvl="0" indent="0" algn="l" rtl="0">
              <a:spcBef>
                <a:spcPts val="0"/>
              </a:spcBef>
              <a:spcAft>
                <a:spcPts val="0"/>
              </a:spcAft>
              <a:buNone/>
            </a:pPr>
            <a:endParaRPr/>
          </a:p>
        </p:txBody>
      </p:sp>
      <p:sp>
        <p:nvSpPr>
          <p:cNvPr id="629" name="Google Shape;629;g2ff2b945810_5_49:notes"/>
          <p:cNvSpPr txBox="1">
            <a:spLocks noGrp="1"/>
          </p:cNvSpPr>
          <p:nvPr>
            <p:ph type="sldNum" idx="12"/>
          </p:nvPr>
        </p:nvSpPr>
        <p:spPr>
          <a:xfrm>
            <a:off x="3884622" y="8685224"/>
            <a:ext cx="2971800" cy="457200"/>
          </a:xfrm>
          <a:prstGeom prst="rect">
            <a:avLst/>
          </a:prstGeom>
          <a:noFill/>
          <a:ln>
            <a:noFill/>
          </a:ln>
        </p:spPr>
        <p:txBody>
          <a:bodyPr spcFirstLastPara="1" wrap="square" lIns="91050" tIns="45525" rIns="91050" bIns="45525" anchor="b"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dc344ccd5_0_1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30dc344ccd5_0_14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Overall targets should: shift growth or existing energy use to clean fuels and other sustainable modes – on the global level to one third clean fuel and abating energy use by 25%, and doubling share of fossil free land transport. This is on the global level, and countries should identify the targets that places them within this global pathway. Each country may have a different recipe for making it happen, but in general this should include the mix of a comprehensive set of subsectoral targets that touch every way the world moves, from bicycles to trucks to planes. And, this should be integrating with goals to power the sector from renewable energy and other clean sources. </a:t>
            </a:r>
            <a:endParaRPr/>
          </a:p>
        </p:txBody>
      </p:sp>
      <p:sp>
        <p:nvSpPr>
          <p:cNvPr id="206" name="Google Shape;206;g30dc344ccd5_0_14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ff2b945810_5_55:notes"/>
          <p:cNvSpPr txBox="1">
            <a:spLocks noGrp="1"/>
          </p:cNvSpPr>
          <p:nvPr>
            <p:ph type="body" idx="1"/>
          </p:nvPr>
        </p:nvSpPr>
        <p:spPr>
          <a:xfrm>
            <a:off x="685802" y="4343406"/>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5" name="Google Shape;635;g2ff2b945810_5_55:notes"/>
          <p:cNvSpPr>
            <a:spLocks noGrp="1" noRot="1" noChangeAspect="1"/>
          </p:cNvSpPr>
          <p:nvPr>
            <p:ph type="sldImg" idx="2"/>
          </p:nvPr>
        </p:nvSpPr>
        <p:spPr>
          <a:xfrm>
            <a:off x="81561" y="685617"/>
            <a:ext cx="6695100" cy="3429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0dc344ccd5_0_2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0dc344ccd5_0_2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30dc344ccd5_0_25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30dc344ccd5_0_2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0dc344ccd5_0_2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0dc344ccd5_0_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0dc344ccd5_0_14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30dc344ccd5_0_14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14" name="Google Shape;214;g30dc344ccd5_0_14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0dc344ccd5_0_1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0dc344ccd5_0_1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24" name="Google Shape;224;g30dc344ccd5_0_14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30dc344ccd5_0_1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30dc344ccd5_0_15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4" name="Google Shape;234;g30dc344ccd5_0_15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0dc344ccd5_0_1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30dc344ccd5_0_15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2" name="Google Shape;242;g30dc344ccd5_0_154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0dc344ccd5_0_15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30dc344ccd5_0_15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According to the IEA, the entire transport sector will need to abate energy usage by 10 percent by 2030 and 25% by 2030, with an energy mix that goes from a 5% share of clean sources to 15% in 2030 and a third by 2035. In an ideal world, countries would be setting some high level targets on this and/or the above needs on land transport. (Though from what I am reading about Bonn there was not encouraging news on this front.) In any case, we’d like to see this then reflected by subsectoral targets that encompass both shifting to more sustainable modes (rial, public transport, active mobility) and electric mobility.</a:t>
            </a:r>
            <a:endParaRPr/>
          </a:p>
          <a:p>
            <a:pPr marL="0" lvl="0" indent="0" algn="l" rtl="0">
              <a:spcBef>
                <a:spcPts val="0"/>
              </a:spcBef>
              <a:spcAft>
                <a:spcPts val="0"/>
              </a:spcAft>
              <a:buNone/>
            </a:pPr>
            <a:endParaRPr/>
          </a:p>
          <a:p>
            <a:pPr marL="0" lvl="0" indent="0" algn="l" rtl="0">
              <a:spcBef>
                <a:spcPts val="0"/>
              </a:spcBef>
              <a:spcAft>
                <a:spcPts val="0"/>
              </a:spcAft>
              <a:buNone/>
            </a:pPr>
            <a:r>
              <a:rPr lang="en"/>
              <a:t>Background on doubling the share of fossil free land transport: </a:t>
            </a:r>
            <a:endParaRPr/>
          </a:p>
          <a:p>
            <a:pPr marL="0" lvl="0" indent="0" algn="l" rtl="0">
              <a:spcBef>
                <a:spcPts val="0"/>
              </a:spcBef>
              <a:spcAft>
                <a:spcPts val="0"/>
              </a:spcAft>
              <a:buNone/>
            </a:pPr>
            <a:r>
              <a:rPr lang="en" b="1">
                <a:solidFill>
                  <a:srgbClr val="125931"/>
                </a:solidFill>
              </a:rPr>
              <a:t>Double the share of energy efficient and fossil-free forms of transport – What’s in it?</a:t>
            </a:r>
            <a:endParaRPr/>
          </a:p>
          <a:p>
            <a:pPr marL="0" lvl="0" indent="0" algn="l" rtl="0">
              <a:spcBef>
                <a:spcPts val="0"/>
              </a:spcBef>
              <a:spcAft>
                <a:spcPts val="0"/>
              </a:spcAft>
              <a:buNone/>
            </a:pPr>
            <a:r>
              <a:rPr lang="en"/>
              <a:t>Approximately 73% of passenger-kilometre (PKM) globally needs to be either shifted away from cars or to electric vehicles by 2030 to be compatible with limiting global warming to 1.5ºC. Currently, PKMs in electric vehicles and non-motorised modes is approximately 34% globally. We need to double the share of energy efficient and fossil-free land transport. Starting points, circumstances and needs differ. The target provides flexibility to combine the elements for defining national and sub-national pathways.</a:t>
            </a:r>
            <a:endParaRPr/>
          </a:p>
          <a:p>
            <a:pPr marL="0" lvl="0" indent="0" algn="l" rtl="0">
              <a:spcBef>
                <a:spcPts val="0"/>
              </a:spcBef>
              <a:spcAft>
                <a:spcPts val="0"/>
              </a:spcAft>
              <a:buNone/>
            </a:pPr>
            <a:r>
              <a:rPr lang="en" b="1">
                <a:solidFill>
                  <a:srgbClr val="125931"/>
                </a:solidFill>
              </a:rPr>
              <a:t>This target “double the share” results from the combination of two metrics, namely:</a:t>
            </a:r>
            <a:endParaRPr/>
          </a:p>
          <a:p>
            <a:pPr marL="0" lvl="0" indent="0" algn="l" rtl="0">
              <a:spcBef>
                <a:spcPts val="0"/>
              </a:spcBef>
              <a:spcAft>
                <a:spcPts val="0"/>
              </a:spcAft>
              <a:buNone/>
            </a:pPr>
            <a:r>
              <a:rPr lang="en"/>
              <a:t>(1) The share of light-duty vehicles (LDVs) fleet that needs to be electric by 2030 in a scenario compatible with the 1.5ºC target , converted into passenger – kilometre (based on average PKM per LDV, as per data from the International Transport Forum). This provides the total PKMs that need to be in electric vehicles by 2030.</a:t>
            </a:r>
            <a:endParaRPr/>
          </a:p>
          <a:p>
            <a:pPr marL="0" lvl="0" indent="0" algn="l" rtl="0">
              <a:spcBef>
                <a:spcPts val="0"/>
              </a:spcBef>
              <a:spcAft>
                <a:spcPts val="0"/>
              </a:spcAft>
              <a:buNone/>
            </a:pPr>
            <a:r>
              <a:rPr lang="en"/>
              <a:t>(2) The mode shift away from LDVs in PKM that needs to happen by 2030 in a scenario compatible with the 1.5ºC target.</a:t>
            </a:r>
            <a:endParaRPr/>
          </a:p>
          <a:p>
            <a:pPr marL="0" lvl="0" indent="0" algn="l" rtl="0">
              <a:spcBef>
                <a:spcPts val="0"/>
              </a:spcBef>
              <a:spcAft>
                <a:spcPts val="0"/>
              </a:spcAft>
              <a:buNone/>
            </a:pPr>
            <a:r>
              <a:rPr lang="en"/>
              <a:t>In places where high mode shares of public transport, walking and cycling, as well as electrified vehicle and railways already exist, while populations and transport demand are growing, the target is to maintain high mode shares and avoid increases in trips made by private motorised vehicles and fossil-powered land transport.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2" name="Google Shape;252;g30dc344ccd5_0_15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820250" y="2419725"/>
            <a:ext cx="5503500" cy="6414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6FA2C2"/>
              </a:buClr>
              <a:buSzPts val="3500"/>
              <a:buNone/>
              <a:defRPr sz="3500" b="1">
                <a:solidFill>
                  <a:srgbClr val="6FA2C2"/>
                </a:solidFill>
              </a:defRPr>
            </a:lvl1pPr>
            <a:lvl2pPr lvl="1"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2pPr>
            <a:lvl3pPr lvl="2"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3pPr>
            <a:lvl4pPr lvl="3"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4pPr>
            <a:lvl5pPr lvl="4"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5pPr>
            <a:lvl6pPr lvl="5"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6pPr>
            <a:lvl7pPr lvl="6"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7pPr>
            <a:lvl8pPr lvl="7"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8pPr>
            <a:lvl9pPr lvl="8" algn="ctr">
              <a:spcBef>
                <a:spcPts val="0"/>
              </a:spcBef>
              <a:spcAft>
                <a:spcPts val="0"/>
              </a:spcAft>
              <a:buClr>
                <a:srgbClr val="6FA2C2"/>
              </a:buClr>
              <a:buSzPts val="3500"/>
              <a:buFont typeface="Economica"/>
              <a:buNone/>
              <a:defRPr sz="3500">
                <a:solidFill>
                  <a:srgbClr val="6FA2C2"/>
                </a:solidFill>
                <a:latin typeface="Economica"/>
                <a:ea typeface="Economica"/>
                <a:cs typeface="Economica"/>
                <a:sym typeface="Economica"/>
              </a:defRPr>
            </a:lvl9pPr>
          </a:lstStyle>
          <a:p>
            <a:endParaRPr/>
          </a:p>
        </p:txBody>
      </p:sp>
      <p:sp>
        <p:nvSpPr>
          <p:cNvPr id="55" name="Google Shape;55;p14"/>
          <p:cNvSpPr txBox="1">
            <a:spLocks noGrp="1"/>
          </p:cNvSpPr>
          <p:nvPr>
            <p:ph type="subTitle" idx="1"/>
          </p:nvPr>
        </p:nvSpPr>
        <p:spPr>
          <a:xfrm>
            <a:off x="2267850" y="3488825"/>
            <a:ext cx="4608300" cy="469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768994"/>
              </a:buClr>
              <a:buSzPts val="2000"/>
              <a:buFont typeface="Economica"/>
              <a:buNone/>
              <a:defRPr sz="2000">
                <a:solidFill>
                  <a:srgbClr val="768994"/>
                </a:solidFill>
                <a:latin typeface="Economica"/>
                <a:ea typeface="Economica"/>
                <a:cs typeface="Economica"/>
                <a:sym typeface="Economica"/>
              </a:defRPr>
            </a:lvl1pPr>
            <a:lvl2pPr lvl="1"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2pPr>
            <a:lvl3pPr lvl="2"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3pPr>
            <a:lvl4pPr lvl="3"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4pPr>
            <a:lvl5pPr lvl="4"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5pPr>
            <a:lvl6pPr lvl="5"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6pPr>
            <a:lvl7pPr lvl="6"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7pPr>
            <a:lvl8pPr lvl="7"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8pPr>
            <a:lvl9pPr lvl="8" algn="ctr">
              <a:lnSpc>
                <a:spcPct val="100000"/>
              </a:lnSpc>
              <a:spcBef>
                <a:spcPts val="0"/>
              </a:spcBef>
              <a:spcAft>
                <a:spcPts val="0"/>
              </a:spcAft>
              <a:buClr>
                <a:srgbClr val="F8BC1C"/>
              </a:buClr>
              <a:buSzPts val="2800"/>
              <a:buFont typeface="Economica"/>
              <a:buNone/>
              <a:defRPr sz="2800">
                <a:solidFill>
                  <a:srgbClr val="F8BC1C"/>
                </a:solidFill>
                <a:latin typeface="Economica"/>
                <a:ea typeface="Economica"/>
                <a:cs typeface="Economica"/>
                <a:sym typeface="Economica"/>
              </a:defRPr>
            </a:lvl9pPr>
          </a:lstStyle>
          <a:p>
            <a:endParaRPr/>
          </a:p>
        </p:txBody>
      </p:sp>
      <p:pic>
        <p:nvPicPr>
          <p:cNvPr id="56" name="Google Shape;56;p14"/>
          <p:cNvPicPr preferRelativeResize="0"/>
          <p:nvPr/>
        </p:nvPicPr>
        <p:blipFill>
          <a:blip r:embed="rId2">
            <a:alphaModFix/>
          </a:blip>
          <a:stretch>
            <a:fillRect/>
          </a:stretch>
        </p:blipFill>
        <p:spPr>
          <a:xfrm>
            <a:off x="3637824" y="481300"/>
            <a:ext cx="1868352" cy="9460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778425" y="2150850"/>
            <a:ext cx="4527000" cy="841800"/>
          </a:xfrm>
          <a:prstGeom prst="rect">
            <a:avLst/>
          </a:prstGeom>
        </p:spPr>
        <p:txBody>
          <a:bodyPr spcFirstLastPara="1" wrap="square" lIns="91425" tIns="91425" rIns="91425" bIns="91425" anchor="ctr" anchorCtr="0">
            <a:noAutofit/>
          </a:bodyPr>
          <a:lstStyle>
            <a:lvl1pPr lvl="0">
              <a:spcBef>
                <a:spcPts val="0"/>
              </a:spcBef>
              <a:spcAft>
                <a:spcPts val="0"/>
              </a:spcAft>
              <a:buClr>
                <a:srgbClr val="6FA2C2"/>
              </a:buClr>
              <a:buSzPts val="3600"/>
              <a:buNone/>
              <a:defRPr sz="3600">
                <a:solidFill>
                  <a:srgbClr val="6FA2C2"/>
                </a:solidFill>
              </a:defRPr>
            </a:lvl1pPr>
            <a:lvl2pPr lvl="1">
              <a:spcBef>
                <a:spcPts val="0"/>
              </a:spcBef>
              <a:spcAft>
                <a:spcPts val="0"/>
              </a:spcAft>
              <a:buClr>
                <a:srgbClr val="6FA2C2"/>
              </a:buClr>
              <a:buSzPts val="3600"/>
              <a:buNone/>
              <a:defRPr sz="3600">
                <a:solidFill>
                  <a:srgbClr val="6FA2C2"/>
                </a:solidFill>
              </a:defRPr>
            </a:lvl2pPr>
            <a:lvl3pPr lvl="2">
              <a:spcBef>
                <a:spcPts val="0"/>
              </a:spcBef>
              <a:spcAft>
                <a:spcPts val="0"/>
              </a:spcAft>
              <a:buClr>
                <a:srgbClr val="6FA2C2"/>
              </a:buClr>
              <a:buSzPts val="3600"/>
              <a:buNone/>
              <a:defRPr sz="3600">
                <a:solidFill>
                  <a:srgbClr val="6FA2C2"/>
                </a:solidFill>
              </a:defRPr>
            </a:lvl3pPr>
            <a:lvl4pPr lvl="3">
              <a:spcBef>
                <a:spcPts val="0"/>
              </a:spcBef>
              <a:spcAft>
                <a:spcPts val="0"/>
              </a:spcAft>
              <a:buClr>
                <a:srgbClr val="6FA2C2"/>
              </a:buClr>
              <a:buSzPts val="3600"/>
              <a:buNone/>
              <a:defRPr sz="3600">
                <a:solidFill>
                  <a:srgbClr val="6FA2C2"/>
                </a:solidFill>
              </a:defRPr>
            </a:lvl4pPr>
            <a:lvl5pPr lvl="4">
              <a:spcBef>
                <a:spcPts val="0"/>
              </a:spcBef>
              <a:spcAft>
                <a:spcPts val="0"/>
              </a:spcAft>
              <a:buClr>
                <a:srgbClr val="6FA2C2"/>
              </a:buClr>
              <a:buSzPts val="3600"/>
              <a:buNone/>
              <a:defRPr sz="3600">
                <a:solidFill>
                  <a:srgbClr val="6FA2C2"/>
                </a:solidFill>
              </a:defRPr>
            </a:lvl5pPr>
            <a:lvl6pPr lvl="5">
              <a:spcBef>
                <a:spcPts val="0"/>
              </a:spcBef>
              <a:spcAft>
                <a:spcPts val="0"/>
              </a:spcAft>
              <a:buClr>
                <a:srgbClr val="6FA2C2"/>
              </a:buClr>
              <a:buSzPts val="3600"/>
              <a:buNone/>
              <a:defRPr sz="3600">
                <a:solidFill>
                  <a:srgbClr val="6FA2C2"/>
                </a:solidFill>
              </a:defRPr>
            </a:lvl6pPr>
            <a:lvl7pPr lvl="6">
              <a:spcBef>
                <a:spcPts val="0"/>
              </a:spcBef>
              <a:spcAft>
                <a:spcPts val="0"/>
              </a:spcAft>
              <a:buClr>
                <a:srgbClr val="6FA2C2"/>
              </a:buClr>
              <a:buSzPts val="3600"/>
              <a:buNone/>
              <a:defRPr sz="3600">
                <a:solidFill>
                  <a:srgbClr val="6FA2C2"/>
                </a:solidFill>
              </a:defRPr>
            </a:lvl7pPr>
            <a:lvl8pPr lvl="7">
              <a:spcBef>
                <a:spcPts val="0"/>
              </a:spcBef>
              <a:spcAft>
                <a:spcPts val="0"/>
              </a:spcAft>
              <a:buClr>
                <a:srgbClr val="6FA2C2"/>
              </a:buClr>
              <a:buSzPts val="3600"/>
              <a:buNone/>
              <a:defRPr sz="3600">
                <a:solidFill>
                  <a:srgbClr val="6FA2C2"/>
                </a:solidFill>
              </a:defRPr>
            </a:lvl8pPr>
            <a:lvl9pPr lvl="8">
              <a:spcBef>
                <a:spcPts val="0"/>
              </a:spcBef>
              <a:spcAft>
                <a:spcPts val="0"/>
              </a:spcAft>
              <a:buClr>
                <a:srgbClr val="6FA2C2"/>
              </a:buClr>
              <a:buSzPts val="3600"/>
              <a:buNone/>
              <a:defRPr sz="3600">
                <a:solidFill>
                  <a:srgbClr val="6FA2C2"/>
                </a:solidFill>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‹Nr.›</a:t>
            </a:fld>
            <a:endParaRPr/>
          </a:p>
        </p:txBody>
      </p:sp>
      <p:sp>
        <p:nvSpPr>
          <p:cNvPr id="60" name="Google Shape;60;p15"/>
          <p:cNvSpPr/>
          <p:nvPr/>
        </p:nvSpPr>
        <p:spPr>
          <a:xfrm rot="-5400000">
            <a:off x="4511375" y="531475"/>
            <a:ext cx="112500" cy="91632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68994"/>
              </a:solidFill>
            </a:endParaRPr>
          </a:p>
        </p:txBody>
      </p:sp>
      <p:sp>
        <p:nvSpPr>
          <p:cNvPr id="61" name="Google Shape;61;p15"/>
          <p:cNvSpPr/>
          <p:nvPr/>
        </p:nvSpPr>
        <p:spPr>
          <a:xfrm>
            <a:off x="447050" y="1944750"/>
            <a:ext cx="63300" cy="3224700"/>
          </a:xfrm>
          <a:prstGeom prst="rect">
            <a:avLst/>
          </a:prstGeom>
          <a:solidFill>
            <a:srgbClr val="F8B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p:nvPr/>
        </p:nvSpPr>
        <p:spPr>
          <a:xfrm>
            <a:off x="-125" y="-13600"/>
            <a:ext cx="9144000" cy="9198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title"/>
          </p:nvPr>
        </p:nvSpPr>
        <p:spPr>
          <a:xfrm>
            <a:off x="311700" y="1599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65" name="Google Shape;65;p16"/>
          <p:cNvSpPr txBox="1">
            <a:spLocks noGrp="1"/>
          </p:cNvSpPr>
          <p:nvPr>
            <p:ph type="body" idx="1"/>
          </p:nvPr>
        </p:nvSpPr>
        <p:spPr>
          <a:xfrm>
            <a:off x="311700" y="1152475"/>
            <a:ext cx="8520600" cy="3904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6FA2C2"/>
              </a:buClr>
              <a:buSzPts val="2400"/>
              <a:buChar char="●"/>
              <a:defRPr sz="2400">
                <a:solidFill>
                  <a:srgbClr val="6FA2C2"/>
                </a:solidFill>
              </a:defRPr>
            </a:lvl1pPr>
            <a:lvl2pPr marL="914400" lvl="1" indent="-342900">
              <a:spcBef>
                <a:spcPts val="1600"/>
              </a:spcBef>
              <a:spcAft>
                <a:spcPts val="0"/>
              </a:spcAft>
              <a:buClr>
                <a:srgbClr val="526069"/>
              </a:buClr>
              <a:buSzPts val="1800"/>
              <a:buChar char="○"/>
              <a:defRPr sz="1800">
                <a:solidFill>
                  <a:srgbClr val="526069"/>
                </a:solidFill>
              </a:defRPr>
            </a:lvl2pPr>
            <a:lvl3pPr marL="1371600" lvl="2" indent="-330200">
              <a:spcBef>
                <a:spcPts val="1600"/>
              </a:spcBef>
              <a:spcAft>
                <a:spcPts val="0"/>
              </a:spcAft>
              <a:buClr>
                <a:srgbClr val="526069"/>
              </a:buClr>
              <a:buSzPts val="1600"/>
              <a:buChar char="■"/>
              <a:defRPr sz="1600">
                <a:solidFill>
                  <a:srgbClr val="526069"/>
                </a:solidFill>
              </a:defRPr>
            </a:lvl3pPr>
            <a:lvl4pPr marL="1828800" lvl="3" indent="-317500">
              <a:spcBef>
                <a:spcPts val="1600"/>
              </a:spcBef>
              <a:spcAft>
                <a:spcPts val="0"/>
              </a:spcAft>
              <a:buClr>
                <a:srgbClr val="526069"/>
              </a:buClr>
              <a:buSzPts val="1400"/>
              <a:buChar char="●"/>
              <a:defRPr>
                <a:solidFill>
                  <a:srgbClr val="526069"/>
                </a:solidFill>
              </a:defRPr>
            </a:lvl4pPr>
            <a:lvl5pPr marL="2286000" lvl="4" indent="-317500">
              <a:spcBef>
                <a:spcPts val="1600"/>
              </a:spcBef>
              <a:spcAft>
                <a:spcPts val="0"/>
              </a:spcAft>
              <a:buClr>
                <a:srgbClr val="526069"/>
              </a:buClr>
              <a:buSzPts val="1400"/>
              <a:buChar char="○"/>
              <a:defRPr>
                <a:solidFill>
                  <a:srgbClr val="526069"/>
                </a:solidFill>
              </a:defRPr>
            </a:lvl5pPr>
            <a:lvl6pPr marL="2743200" lvl="5" indent="-317500">
              <a:spcBef>
                <a:spcPts val="1600"/>
              </a:spcBef>
              <a:spcAft>
                <a:spcPts val="0"/>
              </a:spcAft>
              <a:buClr>
                <a:srgbClr val="526069"/>
              </a:buClr>
              <a:buSzPts val="1400"/>
              <a:buChar char="■"/>
              <a:defRPr>
                <a:solidFill>
                  <a:srgbClr val="526069"/>
                </a:solidFill>
              </a:defRPr>
            </a:lvl6pPr>
            <a:lvl7pPr marL="3200400" lvl="6" indent="-317500">
              <a:spcBef>
                <a:spcPts val="1600"/>
              </a:spcBef>
              <a:spcAft>
                <a:spcPts val="0"/>
              </a:spcAft>
              <a:buClr>
                <a:srgbClr val="526069"/>
              </a:buClr>
              <a:buSzPts val="1400"/>
              <a:buChar char="●"/>
              <a:defRPr>
                <a:solidFill>
                  <a:srgbClr val="526069"/>
                </a:solidFill>
              </a:defRPr>
            </a:lvl7pPr>
            <a:lvl8pPr marL="3657600" lvl="7" indent="-317500">
              <a:spcBef>
                <a:spcPts val="1600"/>
              </a:spcBef>
              <a:spcAft>
                <a:spcPts val="0"/>
              </a:spcAft>
              <a:buClr>
                <a:srgbClr val="526069"/>
              </a:buClr>
              <a:buSzPts val="1400"/>
              <a:buChar char="○"/>
              <a:defRPr>
                <a:solidFill>
                  <a:srgbClr val="526069"/>
                </a:solidFill>
              </a:defRPr>
            </a:lvl8pPr>
            <a:lvl9pPr marL="4114800" lvl="8" indent="-317500">
              <a:spcBef>
                <a:spcPts val="1600"/>
              </a:spcBef>
              <a:spcAft>
                <a:spcPts val="1600"/>
              </a:spcAft>
              <a:buClr>
                <a:srgbClr val="526069"/>
              </a:buClr>
              <a:buSzPts val="1400"/>
              <a:buChar char="■"/>
              <a:defRPr>
                <a:solidFill>
                  <a:srgbClr val="526069"/>
                </a:solidFill>
              </a:defRPr>
            </a:lvl9pPr>
          </a:lstStyle>
          <a:p>
            <a:endParaRPr/>
          </a:p>
        </p:txBody>
      </p:sp>
      <p:sp>
        <p:nvSpPr>
          <p:cNvPr id="66" name="Google Shape;66;p16"/>
          <p:cNvSpPr/>
          <p:nvPr/>
        </p:nvSpPr>
        <p:spPr>
          <a:xfrm>
            <a:off x="181725" y="0"/>
            <a:ext cx="63300" cy="1017600"/>
          </a:xfrm>
          <a:prstGeom prst="rect">
            <a:avLst/>
          </a:prstGeom>
          <a:solidFill>
            <a:srgbClr val="F8B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7"/>
        <p:cNvGrpSpPr/>
        <p:nvPr/>
      </p:nvGrpSpPr>
      <p:grpSpPr>
        <a:xfrm>
          <a:off x="0" y="0"/>
          <a:ext cx="0" cy="0"/>
          <a:chOff x="0" y="0"/>
          <a:chExt cx="0" cy="0"/>
        </a:xfrm>
      </p:grpSpPr>
      <p:sp>
        <p:nvSpPr>
          <p:cNvPr id="68" name="Google Shape;68;p17"/>
          <p:cNvSpPr/>
          <p:nvPr/>
        </p:nvSpPr>
        <p:spPr>
          <a:xfrm>
            <a:off x="-125" y="-13600"/>
            <a:ext cx="9144000" cy="9198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7"/>
          <p:cNvSpPr txBox="1">
            <a:spLocks noGrp="1"/>
          </p:cNvSpPr>
          <p:nvPr>
            <p:ph type="title"/>
          </p:nvPr>
        </p:nvSpPr>
        <p:spPr>
          <a:xfrm>
            <a:off x="311700" y="1599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70" name="Google Shape;70;p17"/>
          <p:cNvSpPr/>
          <p:nvPr/>
        </p:nvSpPr>
        <p:spPr>
          <a:xfrm>
            <a:off x="181725" y="0"/>
            <a:ext cx="63300" cy="1017600"/>
          </a:xfrm>
          <a:prstGeom prst="rect">
            <a:avLst/>
          </a:prstGeom>
          <a:solidFill>
            <a:srgbClr val="F8B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 name="Google Shape;71;p17"/>
          <p:cNvCxnSpPr/>
          <p:nvPr/>
        </p:nvCxnSpPr>
        <p:spPr>
          <a:xfrm>
            <a:off x="4572000" y="1079650"/>
            <a:ext cx="0" cy="3771900"/>
          </a:xfrm>
          <a:prstGeom prst="straightConnector1">
            <a:avLst/>
          </a:prstGeom>
          <a:noFill/>
          <a:ln w="19050" cap="flat" cmpd="sng">
            <a:solidFill>
              <a:srgbClr val="8DC0C9"/>
            </a:solidFill>
            <a:prstDash val="solid"/>
            <a:round/>
            <a:headEnd type="none" w="med" len="med"/>
            <a:tailEnd type="none" w="med" len="med"/>
          </a:ln>
        </p:spPr>
      </p:cxnSp>
      <p:sp>
        <p:nvSpPr>
          <p:cNvPr id="72" name="Google Shape;72;p17"/>
          <p:cNvSpPr/>
          <p:nvPr/>
        </p:nvSpPr>
        <p:spPr>
          <a:xfrm rot="-5400000">
            <a:off x="4511375" y="531475"/>
            <a:ext cx="112500" cy="91632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68994"/>
              </a:solidFill>
            </a:endParaRPr>
          </a:p>
        </p:txBody>
      </p:sp>
      <p:sp>
        <p:nvSpPr>
          <p:cNvPr id="73" name="Google Shape;73;p17"/>
          <p:cNvSpPr txBox="1">
            <a:spLocks noGrp="1"/>
          </p:cNvSpPr>
          <p:nvPr>
            <p:ph type="body" idx="1"/>
          </p:nvPr>
        </p:nvSpPr>
        <p:spPr>
          <a:xfrm>
            <a:off x="352350" y="1079650"/>
            <a:ext cx="3850800" cy="3904200"/>
          </a:xfrm>
          <a:prstGeom prst="rect">
            <a:avLst/>
          </a:prstGeom>
        </p:spPr>
        <p:txBody>
          <a:bodyPr spcFirstLastPara="1" wrap="square" lIns="91425" tIns="91425" rIns="91425" bIns="91425" anchor="t" anchorCtr="0">
            <a:noAutofit/>
          </a:bodyPr>
          <a:lstStyle>
            <a:lvl1pPr marL="457200" lvl="0" indent="-381000">
              <a:lnSpc>
                <a:spcPct val="100000"/>
              </a:lnSpc>
              <a:spcBef>
                <a:spcPts val="0"/>
              </a:spcBef>
              <a:spcAft>
                <a:spcPts val="0"/>
              </a:spcAft>
              <a:buClr>
                <a:srgbClr val="6FA2C2"/>
              </a:buClr>
              <a:buSzPts val="2400"/>
              <a:buChar char="●"/>
              <a:defRPr sz="2400">
                <a:solidFill>
                  <a:srgbClr val="6FA2C2"/>
                </a:solidFill>
              </a:defRPr>
            </a:lvl1pPr>
            <a:lvl2pPr marL="914400" lvl="1" indent="-342900">
              <a:lnSpc>
                <a:spcPct val="100000"/>
              </a:lnSpc>
              <a:spcBef>
                <a:spcPts val="1600"/>
              </a:spcBef>
              <a:spcAft>
                <a:spcPts val="0"/>
              </a:spcAft>
              <a:buClr>
                <a:srgbClr val="526069"/>
              </a:buClr>
              <a:buSzPts val="1800"/>
              <a:buChar char="○"/>
              <a:defRPr sz="1800">
                <a:solidFill>
                  <a:srgbClr val="526069"/>
                </a:solidFill>
              </a:defRPr>
            </a:lvl2pPr>
            <a:lvl3pPr marL="1371600" lvl="2" indent="-330200">
              <a:lnSpc>
                <a:spcPct val="100000"/>
              </a:lnSpc>
              <a:spcBef>
                <a:spcPts val="1600"/>
              </a:spcBef>
              <a:spcAft>
                <a:spcPts val="0"/>
              </a:spcAft>
              <a:buClr>
                <a:srgbClr val="526069"/>
              </a:buClr>
              <a:buSzPts val="1600"/>
              <a:buChar char="■"/>
              <a:defRPr sz="1600">
                <a:solidFill>
                  <a:srgbClr val="526069"/>
                </a:solidFill>
              </a:defRPr>
            </a:lvl3pPr>
            <a:lvl4pPr marL="1828800" lvl="3" indent="-317500">
              <a:lnSpc>
                <a:spcPct val="100000"/>
              </a:lnSpc>
              <a:spcBef>
                <a:spcPts val="1600"/>
              </a:spcBef>
              <a:spcAft>
                <a:spcPts val="0"/>
              </a:spcAft>
              <a:buClr>
                <a:srgbClr val="526069"/>
              </a:buClr>
              <a:buSzPts val="1400"/>
              <a:buChar char="●"/>
              <a:defRPr>
                <a:solidFill>
                  <a:srgbClr val="526069"/>
                </a:solidFill>
              </a:defRPr>
            </a:lvl4pPr>
            <a:lvl5pPr marL="2286000" lvl="4" indent="-317500">
              <a:lnSpc>
                <a:spcPct val="100000"/>
              </a:lnSpc>
              <a:spcBef>
                <a:spcPts val="1600"/>
              </a:spcBef>
              <a:spcAft>
                <a:spcPts val="0"/>
              </a:spcAft>
              <a:buClr>
                <a:srgbClr val="526069"/>
              </a:buClr>
              <a:buSzPts val="1400"/>
              <a:buChar char="○"/>
              <a:defRPr>
                <a:solidFill>
                  <a:srgbClr val="526069"/>
                </a:solidFill>
              </a:defRPr>
            </a:lvl5pPr>
            <a:lvl6pPr marL="2743200" lvl="5" indent="-317500">
              <a:lnSpc>
                <a:spcPct val="100000"/>
              </a:lnSpc>
              <a:spcBef>
                <a:spcPts val="1600"/>
              </a:spcBef>
              <a:spcAft>
                <a:spcPts val="0"/>
              </a:spcAft>
              <a:buClr>
                <a:srgbClr val="526069"/>
              </a:buClr>
              <a:buSzPts val="1400"/>
              <a:buChar char="■"/>
              <a:defRPr>
                <a:solidFill>
                  <a:srgbClr val="526069"/>
                </a:solidFill>
              </a:defRPr>
            </a:lvl6pPr>
            <a:lvl7pPr marL="3200400" lvl="6" indent="-317500">
              <a:lnSpc>
                <a:spcPct val="100000"/>
              </a:lnSpc>
              <a:spcBef>
                <a:spcPts val="1600"/>
              </a:spcBef>
              <a:spcAft>
                <a:spcPts val="0"/>
              </a:spcAft>
              <a:buClr>
                <a:srgbClr val="526069"/>
              </a:buClr>
              <a:buSzPts val="1400"/>
              <a:buChar char="●"/>
              <a:defRPr>
                <a:solidFill>
                  <a:srgbClr val="526069"/>
                </a:solidFill>
              </a:defRPr>
            </a:lvl7pPr>
            <a:lvl8pPr marL="3657600" lvl="7" indent="-317500">
              <a:lnSpc>
                <a:spcPct val="100000"/>
              </a:lnSpc>
              <a:spcBef>
                <a:spcPts val="1600"/>
              </a:spcBef>
              <a:spcAft>
                <a:spcPts val="0"/>
              </a:spcAft>
              <a:buClr>
                <a:srgbClr val="526069"/>
              </a:buClr>
              <a:buSzPts val="1400"/>
              <a:buChar char="○"/>
              <a:defRPr>
                <a:solidFill>
                  <a:srgbClr val="526069"/>
                </a:solidFill>
              </a:defRPr>
            </a:lvl8pPr>
            <a:lvl9pPr marL="4114800" lvl="8" indent="-317500">
              <a:lnSpc>
                <a:spcPct val="100000"/>
              </a:lnSpc>
              <a:spcBef>
                <a:spcPts val="1600"/>
              </a:spcBef>
              <a:spcAft>
                <a:spcPts val="1600"/>
              </a:spcAft>
              <a:buClr>
                <a:srgbClr val="526069"/>
              </a:buClr>
              <a:buSzPts val="1400"/>
              <a:buChar char="■"/>
              <a:defRPr>
                <a:solidFill>
                  <a:srgbClr val="526069"/>
                </a:solidFill>
              </a:defRPr>
            </a:lvl9pPr>
          </a:lstStyle>
          <a:p>
            <a:endParaRPr/>
          </a:p>
        </p:txBody>
      </p:sp>
      <p:sp>
        <p:nvSpPr>
          <p:cNvPr id="74" name="Google Shape;74;p17"/>
          <p:cNvSpPr txBox="1">
            <a:spLocks noGrp="1"/>
          </p:cNvSpPr>
          <p:nvPr>
            <p:ph type="body" idx="2"/>
          </p:nvPr>
        </p:nvSpPr>
        <p:spPr>
          <a:xfrm>
            <a:off x="4837250" y="1079650"/>
            <a:ext cx="3850800" cy="3904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6FA2C2"/>
              </a:buClr>
              <a:buSzPts val="2400"/>
              <a:buChar char="●"/>
              <a:defRPr sz="2400">
                <a:solidFill>
                  <a:srgbClr val="6FA2C2"/>
                </a:solidFill>
              </a:defRPr>
            </a:lvl1pPr>
            <a:lvl2pPr marL="914400" lvl="1" indent="-342900">
              <a:spcBef>
                <a:spcPts val="1600"/>
              </a:spcBef>
              <a:spcAft>
                <a:spcPts val="0"/>
              </a:spcAft>
              <a:buClr>
                <a:srgbClr val="526069"/>
              </a:buClr>
              <a:buSzPts val="1800"/>
              <a:buChar char="○"/>
              <a:defRPr sz="1800">
                <a:solidFill>
                  <a:srgbClr val="526069"/>
                </a:solidFill>
              </a:defRPr>
            </a:lvl2pPr>
            <a:lvl3pPr marL="1371600" lvl="2" indent="-330200">
              <a:spcBef>
                <a:spcPts val="1600"/>
              </a:spcBef>
              <a:spcAft>
                <a:spcPts val="0"/>
              </a:spcAft>
              <a:buClr>
                <a:srgbClr val="526069"/>
              </a:buClr>
              <a:buSzPts val="1600"/>
              <a:buChar char="■"/>
              <a:defRPr sz="1600">
                <a:solidFill>
                  <a:srgbClr val="526069"/>
                </a:solidFill>
              </a:defRPr>
            </a:lvl3pPr>
            <a:lvl4pPr marL="1828800" lvl="3" indent="-317500">
              <a:spcBef>
                <a:spcPts val="1600"/>
              </a:spcBef>
              <a:spcAft>
                <a:spcPts val="0"/>
              </a:spcAft>
              <a:buClr>
                <a:srgbClr val="526069"/>
              </a:buClr>
              <a:buSzPts val="1400"/>
              <a:buChar char="●"/>
              <a:defRPr>
                <a:solidFill>
                  <a:srgbClr val="526069"/>
                </a:solidFill>
              </a:defRPr>
            </a:lvl4pPr>
            <a:lvl5pPr marL="2286000" lvl="4" indent="-317500">
              <a:spcBef>
                <a:spcPts val="1600"/>
              </a:spcBef>
              <a:spcAft>
                <a:spcPts val="0"/>
              </a:spcAft>
              <a:buClr>
                <a:srgbClr val="526069"/>
              </a:buClr>
              <a:buSzPts val="1400"/>
              <a:buChar char="○"/>
              <a:defRPr>
                <a:solidFill>
                  <a:srgbClr val="526069"/>
                </a:solidFill>
              </a:defRPr>
            </a:lvl5pPr>
            <a:lvl6pPr marL="2743200" lvl="5" indent="-317500">
              <a:spcBef>
                <a:spcPts val="1600"/>
              </a:spcBef>
              <a:spcAft>
                <a:spcPts val="0"/>
              </a:spcAft>
              <a:buClr>
                <a:srgbClr val="526069"/>
              </a:buClr>
              <a:buSzPts val="1400"/>
              <a:buChar char="■"/>
              <a:defRPr>
                <a:solidFill>
                  <a:srgbClr val="526069"/>
                </a:solidFill>
              </a:defRPr>
            </a:lvl6pPr>
            <a:lvl7pPr marL="3200400" lvl="6" indent="-317500">
              <a:spcBef>
                <a:spcPts val="1600"/>
              </a:spcBef>
              <a:spcAft>
                <a:spcPts val="0"/>
              </a:spcAft>
              <a:buClr>
                <a:srgbClr val="526069"/>
              </a:buClr>
              <a:buSzPts val="1400"/>
              <a:buChar char="●"/>
              <a:defRPr>
                <a:solidFill>
                  <a:srgbClr val="526069"/>
                </a:solidFill>
              </a:defRPr>
            </a:lvl7pPr>
            <a:lvl8pPr marL="3657600" lvl="7" indent="-317500">
              <a:spcBef>
                <a:spcPts val="1600"/>
              </a:spcBef>
              <a:spcAft>
                <a:spcPts val="0"/>
              </a:spcAft>
              <a:buClr>
                <a:srgbClr val="526069"/>
              </a:buClr>
              <a:buSzPts val="1400"/>
              <a:buChar char="○"/>
              <a:defRPr>
                <a:solidFill>
                  <a:srgbClr val="526069"/>
                </a:solidFill>
              </a:defRPr>
            </a:lvl8pPr>
            <a:lvl9pPr marL="4114800" lvl="8" indent="-317500">
              <a:spcBef>
                <a:spcPts val="1600"/>
              </a:spcBef>
              <a:spcAft>
                <a:spcPts val="1600"/>
              </a:spcAft>
              <a:buClr>
                <a:srgbClr val="526069"/>
              </a:buClr>
              <a:buSzPts val="1400"/>
              <a:buChar char="■"/>
              <a:defRPr>
                <a:solidFill>
                  <a:srgbClr val="526069"/>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730650" y="1299350"/>
            <a:ext cx="5984400" cy="844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6FA2C2"/>
              </a:buClr>
              <a:buSzPts val="4800"/>
              <a:buNone/>
              <a:defRPr sz="4800">
                <a:solidFill>
                  <a:srgbClr val="6FA2C2"/>
                </a:solidFill>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cxnSp>
        <p:nvCxnSpPr>
          <p:cNvPr id="77" name="Google Shape;77;p18"/>
          <p:cNvCxnSpPr/>
          <p:nvPr/>
        </p:nvCxnSpPr>
        <p:spPr>
          <a:xfrm>
            <a:off x="-19050" y="2917975"/>
            <a:ext cx="6734100" cy="0"/>
          </a:xfrm>
          <a:prstGeom prst="straightConnector1">
            <a:avLst/>
          </a:prstGeom>
          <a:noFill/>
          <a:ln w="28575" cap="flat" cmpd="sng">
            <a:solidFill>
              <a:srgbClr val="F8BC1C"/>
            </a:solidFill>
            <a:prstDash val="solid"/>
            <a:round/>
            <a:headEnd type="none" w="med" len="med"/>
            <a:tailEnd type="none" w="med" len="med"/>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317475"/>
            <a:ext cx="5406600" cy="561000"/>
          </a:xfrm>
          <a:prstGeom prst="rect">
            <a:avLst/>
          </a:prstGeom>
        </p:spPr>
        <p:txBody>
          <a:bodyPr spcFirstLastPara="1" wrap="square" lIns="91425" tIns="91425" rIns="91425" bIns="91425" anchor="b" anchorCtr="0">
            <a:noAutofit/>
          </a:bodyPr>
          <a:lstStyle>
            <a:lvl1pPr lvl="0">
              <a:spcBef>
                <a:spcPts val="0"/>
              </a:spcBef>
              <a:spcAft>
                <a:spcPts val="0"/>
              </a:spcAft>
              <a:buClr>
                <a:srgbClr val="6FA2C2"/>
              </a:buClr>
              <a:buSzPts val="2400"/>
              <a:buNone/>
              <a:defRPr sz="2400">
                <a:solidFill>
                  <a:srgbClr val="6FA2C2"/>
                </a:solidFill>
              </a:defRPr>
            </a:lvl1pPr>
            <a:lvl2pPr lvl="1">
              <a:spcBef>
                <a:spcPts val="0"/>
              </a:spcBef>
              <a:spcAft>
                <a:spcPts val="0"/>
              </a:spcAft>
              <a:buClr>
                <a:srgbClr val="6FA2C2"/>
              </a:buClr>
              <a:buSzPts val="2400"/>
              <a:buNone/>
              <a:defRPr sz="2400">
                <a:solidFill>
                  <a:srgbClr val="6FA2C2"/>
                </a:solidFill>
              </a:defRPr>
            </a:lvl2pPr>
            <a:lvl3pPr lvl="2">
              <a:spcBef>
                <a:spcPts val="0"/>
              </a:spcBef>
              <a:spcAft>
                <a:spcPts val="0"/>
              </a:spcAft>
              <a:buClr>
                <a:srgbClr val="6FA2C2"/>
              </a:buClr>
              <a:buSzPts val="2400"/>
              <a:buNone/>
              <a:defRPr sz="2400">
                <a:solidFill>
                  <a:srgbClr val="6FA2C2"/>
                </a:solidFill>
              </a:defRPr>
            </a:lvl3pPr>
            <a:lvl4pPr lvl="3">
              <a:spcBef>
                <a:spcPts val="0"/>
              </a:spcBef>
              <a:spcAft>
                <a:spcPts val="0"/>
              </a:spcAft>
              <a:buClr>
                <a:srgbClr val="6FA2C2"/>
              </a:buClr>
              <a:buSzPts val="2400"/>
              <a:buNone/>
              <a:defRPr sz="2400">
                <a:solidFill>
                  <a:srgbClr val="6FA2C2"/>
                </a:solidFill>
              </a:defRPr>
            </a:lvl4pPr>
            <a:lvl5pPr lvl="4">
              <a:spcBef>
                <a:spcPts val="0"/>
              </a:spcBef>
              <a:spcAft>
                <a:spcPts val="0"/>
              </a:spcAft>
              <a:buClr>
                <a:srgbClr val="6FA2C2"/>
              </a:buClr>
              <a:buSzPts val="2400"/>
              <a:buNone/>
              <a:defRPr sz="2400">
                <a:solidFill>
                  <a:srgbClr val="6FA2C2"/>
                </a:solidFill>
              </a:defRPr>
            </a:lvl5pPr>
            <a:lvl6pPr lvl="5">
              <a:spcBef>
                <a:spcPts val="0"/>
              </a:spcBef>
              <a:spcAft>
                <a:spcPts val="0"/>
              </a:spcAft>
              <a:buClr>
                <a:srgbClr val="6FA2C2"/>
              </a:buClr>
              <a:buSzPts val="2400"/>
              <a:buNone/>
              <a:defRPr sz="2400">
                <a:solidFill>
                  <a:srgbClr val="6FA2C2"/>
                </a:solidFill>
              </a:defRPr>
            </a:lvl6pPr>
            <a:lvl7pPr lvl="6">
              <a:spcBef>
                <a:spcPts val="0"/>
              </a:spcBef>
              <a:spcAft>
                <a:spcPts val="0"/>
              </a:spcAft>
              <a:buClr>
                <a:srgbClr val="6FA2C2"/>
              </a:buClr>
              <a:buSzPts val="2400"/>
              <a:buNone/>
              <a:defRPr sz="2400">
                <a:solidFill>
                  <a:srgbClr val="6FA2C2"/>
                </a:solidFill>
              </a:defRPr>
            </a:lvl7pPr>
            <a:lvl8pPr lvl="7">
              <a:spcBef>
                <a:spcPts val="0"/>
              </a:spcBef>
              <a:spcAft>
                <a:spcPts val="0"/>
              </a:spcAft>
              <a:buClr>
                <a:srgbClr val="6FA2C2"/>
              </a:buClr>
              <a:buSzPts val="2400"/>
              <a:buNone/>
              <a:defRPr sz="2400">
                <a:solidFill>
                  <a:srgbClr val="6FA2C2"/>
                </a:solidFill>
              </a:defRPr>
            </a:lvl8pPr>
            <a:lvl9pPr lvl="8">
              <a:spcBef>
                <a:spcPts val="0"/>
              </a:spcBef>
              <a:spcAft>
                <a:spcPts val="0"/>
              </a:spcAft>
              <a:buClr>
                <a:srgbClr val="6FA2C2"/>
              </a:buClr>
              <a:buSzPts val="2400"/>
              <a:buNone/>
              <a:defRPr sz="2400">
                <a:solidFill>
                  <a:srgbClr val="6FA2C2"/>
                </a:solidFill>
              </a:defRPr>
            </a:lvl9pPr>
          </a:lstStyle>
          <a:p>
            <a:endParaRPr/>
          </a:p>
        </p:txBody>
      </p:sp>
      <p:sp>
        <p:nvSpPr>
          <p:cNvPr id="80" name="Google Shape;80;p19"/>
          <p:cNvSpPr/>
          <p:nvPr/>
        </p:nvSpPr>
        <p:spPr>
          <a:xfrm>
            <a:off x="-59500" y="-39525"/>
            <a:ext cx="408600" cy="5240400"/>
          </a:xfrm>
          <a:prstGeom prst="rect">
            <a:avLst/>
          </a:prstGeom>
          <a:solidFill>
            <a:srgbClr val="526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137825" y="1097475"/>
            <a:ext cx="5653500" cy="1171500"/>
          </a:xfrm>
          <a:prstGeom prst="rect">
            <a:avLst/>
          </a:prstGeom>
        </p:spPr>
        <p:txBody>
          <a:bodyPr spcFirstLastPara="1" wrap="square" lIns="91425" tIns="91425" rIns="91425" bIns="91425" anchor="ctr" anchorCtr="0">
            <a:noAutofit/>
          </a:bodyPr>
          <a:lstStyle>
            <a:lvl1pPr lvl="0">
              <a:spcBef>
                <a:spcPts val="0"/>
              </a:spcBef>
              <a:spcAft>
                <a:spcPts val="0"/>
              </a:spcAft>
              <a:buClr>
                <a:srgbClr val="6FA2C2"/>
              </a:buClr>
              <a:buSzPts val="4400"/>
              <a:buNone/>
              <a:defRPr sz="4400">
                <a:solidFill>
                  <a:srgbClr val="6FA2C2"/>
                </a:solidFill>
              </a:defRPr>
            </a:lvl1pPr>
            <a:lvl2pPr lvl="1">
              <a:spcBef>
                <a:spcPts val="0"/>
              </a:spcBef>
              <a:spcAft>
                <a:spcPts val="0"/>
              </a:spcAft>
              <a:buClr>
                <a:srgbClr val="6FA2C2"/>
              </a:buClr>
              <a:buSzPts val="4400"/>
              <a:buNone/>
              <a:defRPr sz="4400">
                <a:solidFill>
                  <a:srgbClr val="6FA2C2"/>
                </a:solidFill>
              </a:defRPr>
            </a:lvl2pPr>
            <a:lvl3pPr lvl="2">
              <a:spcBef>
                <a:spcPts val="0"/>
              </a:spcBef>
              <a:spcAft>
                <a:spcPts val="0"/>
              </a:spcAft>
              <a:buClr>
                <a:srgbClr val="6FA2C2"/>
              </a:buClr>
              <a:buSzPts val="4400"/>
              <a:buNone/>
              <a:defRPr sz="4400">
                <a:solidFill>
                  <a:srgbClr val="6FA2C2"/>
                </a:solidFill>
              </a:defRPr>
            </a:lvl3pPr>
            <a:lvl4pPr lvl="3">
              <a:spcBef>
                <a:spcPts val="0"/>
              </a:spcBef>
              <a:spcAft>
                <a:spcPts val="0"/>
              </a:spcAft>
              <a:buClr>
                <a:srgbClr val="6FA2C2"/>
              </a:buClr>
              <a:buSzPts val="4400"/>
              <a:buNone/>
              <a:defRPr sz="4400">
                <a:solidFill>
                  <a:srgbClr val="6FA2C2"/>
                </a:solidFill>
              </a:defRPr>
            </a:lvl4pPr>
            <a:lvl5pPr lvl="4">
              <a:spcBef>
                <a:spcPts val="0"/>
              </a:spcBef>
              <a:spcAft>
                <a:spcPts val="0"/>
              </a:spcAft>
              <a:buClr>
                <a:srgbClr val="6FA2C2"/>
              </a:buClr>
              <a:buSzPts val="4400"/>
              <a:buNone/>
              <a:defRPr sz="4400">
                <a:solidFill>
                  <a:srgbClr val="6FA2C2"/>
                </a:solidFill>
              </a:defRPr>
            </a:lvl5pPr>
            <a:lvl6pPr lvl="5">
              <a:spcBef>
                <a:spcPts val="0"/>
              </a:spcBef>
              <a:spcAft>
                <a:spcPts val="0"/>
              </a:spcAft>
              <a:buClr>
                <a:srgbClr val="6FA2C2"/>
              </a:buClr>
              <a:buSzPts val="4400"/>
              <a:buNone/>
              <a:defRPr sz="4400">
                <a:solidFill>
                  <a:srgbClr val="6FA2C2"/>
                </a:solidFill>
              </a:defRPr>
            </a:lvl6pPr>
            <a:lvl7pPr lvl="6">
              <a:spcBef>
                <a:spcPts val="0"/>
              </a:spcBef>
              <a:spcAft>
                <a:spcPts val="0"/>
              </a:spcAft>
              <a:buClr>
                <a:srgbClr val="6FA2C2"/>
              </a:buClr>
              <a:buSzPts val="4400"/>
              <a:buNone/>
              <a:defRPr sz="4400">
                <a:solidFill>
                  <a:srgbClr val="6FA2C2"/>
                </a:solidFill>
              </a:defRPr>
            </a:lvl7pPr>
            <a:lvl8pPr lvl="7">
              <a:spcBef>
                <a:spcPts val="0"/>
              </a:spcBef>
              <a:spcAft>
                <a:spcPts val="0"/>
              </a:spcAft>
              <a:buClr>
                <a:srgbClr val="6FA2C2"/>
              </a:buClr>
              <a:buSzPts val="4400"/>
              <a:buNone/>
              <a:defRPr sz="4400">
                <a:solidFill>
                  <a:srgbClr val="6FA2C2"/>
                </a:solidFill>
              </a:defRPr>
            </a:lvl8pPr>
            <a:lvl9pPr lvl="8">
              <a:spcBef>
                <a:spcPts val="0"/>
              </a:spcBef>
              <a:spcAft>
                <a:spcPts val="0"/>
              </a:spcAft>
              <a:buClr>
                <a:srgbClr val="6FA2C2"/>
              </a:buClr>
              <a:buSzPts val="4400"/>
              <a:buNone/>
              <a:defRPr sz="4400">
                <a:solidFill>
                  <a:srgbClr val="6FA2C2"/>
                </a:solidFill>
              </a:defRPr>
            </a:lvl9pPr>
          </a:lstStyle>
          <a:p>
            <a:endParaRPr/>
          </a:p>
        </p:txBody>
      </p:sp>
      <p:sp>
        <p:nvSpPr>
          <p:cNvPr id="83" name="Google Shape;83;p20"/>
          <p:cNvSpPr/>
          <p:nvPr/>
        </p:nvSpPr>
        <p:spPr>
          <a:xfrm>
            <a:off x="6496050" y="1291625"/>
            <a:ext cx="2286000" cy="2286000"/>
          </a:xfrm>
          <a:prstGeom prst="ellipse">
            <a:avLst/>
          </a:prstGeom>
          <a:noFill/>
          <a:ln w="28575" cap="flat" cmpd="sng">
            <a:solidFill>
              <a:srgbClr val="F8BC1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2C2"/>
              </a:solidFill>
            </a:endParaRPr>
          </a:p>
        </p:txBody>
      </p:sp>
      <p:cxnSp>
        <p:nvCxnSpPr>
          <p:cNvPr id="84" name="Google Shape;84;p20"/>
          <p:cNvCxnSpPr>
            <a:endCxn id="83" idx="2"/>
          </p:cNvCxnSpPr>
          <p:nvPr/>
        </p:nvCxnSpPr>
        <p:spPr>
          <a:xfrm>
            <a:off x="-19050" y="2410325"/>
            <a:ext cx="6515100" cy="24300"/>
          </a:xfrm>
          <a:prstGeom prst="straightConnector1">
            <a:avLst/>
          </a:prstGeom>
          <a:noFill/>
          <a:ln w="28575" cap="flat" cmpd="sng">
            <a:solidFill>
              <a:srgbClr val="F8BC1C"/>
            </a:solidFill>
            <a:prstDash val="solid"/>
            <a:round/>
            <a:headEnd type="none" w="med" len="med"/>
            <a:tailEnd type="none" w="med" len="med"/>
          </a:ln>
        </p:spPr>
      </p:cxnSp>
      <p:sp>
        <p:nvSpPr>
          <p:cNvPr id="85" name="Google Shape;85;p20"/>
          <p:cNvSpPr/>
          <p:nvPr/>
        </p:nvSpPr>
        <p:spPr>
          <a:xfrm rot="-5400000">
            <a:off x="4511375" y="531475"/>
            <a:ext cx="112500" cy="91632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68994"/>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1"/>
          <p:cNvSpPr/>
          <p:nvPr/>
        </p:nvSpPr>
        <p:spPr>
          <a:xfrm>
            <a:off x="4097850" y="-125"/>
            <a:ext cx="5046300" cy="51435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8DC0C9"/>
              </a:solidFill>
            </a:endParaRPr>
          </a:p>
        </p:txBody>
      </p:sp>
      <p:sp>
        <p:nvSpPr>
          <p:cNvPr id="88" name="Google Shape;88;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768994"/>
              </a:buClr>
              <a:buSzPts val="3800"/>
              <a:buNone/>
              <a:defRPr sz="3800">
                <a:solidFill>
                  <a:srgbClr val="768994"/>
                </a:solidFill>
              </a:defRPr>
            </a:lvl1pPr>
            <a:lvl2pPr lvl="1" algn="ctr">
              <a:spcBef>
                <a:spcPts val="0"/>
              </a:spcBef>
              <a:spcAft>
                <a:spcPts val="0"/>
              </a:spcAft>
              <a:buClr>
                <a:srgbClr val="768994"/>
              </a:buClr>
              <a:buSzPts val="3800"/>
              <a:buNone/>
              <a:defRPr sz="3800">
                <a:solidFill>
                  <a:srgbClr val="768994"/>
                </a:solidFill>
              </a:defRPr>
            </a:lvl2pPr>
            <a:lvl3pPr lvl="2" algn="ctr">
              <a:spcBef>
                <a:spcPts val="0"/>
              </a:spcBef>
              <a:spcAft>
                <a:spcPts val="0"/>
              </a:spcAft>
              <a:buClr>
                <a:srgbClr val="768994"/>
              </a:buClr>
              <a:buSzPts val="3800"/>
              <a:buNone/>
              <a:defRPr sz="3800">
                <a:solidFill>
                  <a:srgbClr val="768994"/>
                </a:solidFill>
              </a:defRPr>
            </a:lvl3pPr>
            <a:lvl4pPr lvl="3" algn="ctr">
              <a:spcBef>
                <a:spcPts val="0"/>
              </a:spcBef>
              <a:spcAft>
                <a:spcPts val="0"/>
              </a:spcAft>
              <a:buClr>
                <a:srgbClr val="768994"/>
              </a:buClr>
              <a:buSzPts val="3800"/>
              <a:buNone/>
              <a:defRPr sz="3800">
                <a:solidFill>
                  <a:srgbClr val="768994"/>
                </a:solidFill>
              </a:defRPr>
            </a:lvl4pPr>
            <a:lvl5pPr lvl="4" algn="ctr">
              <a:spcBef>
                <a:spcPts val="0"/>
              </a:spcBef>
              <a:spcAft>
                <a:spcPts val="0"/>
              </a:spcAft>
              <a:buClr>
                <a:srgbClr val="768994"/>
              </a:buClr>
              <a:buSzPts val="3800"/>
              <a:buNone/>
              <a:defRPr sz="3800">
                <a:solidFill>
                  <a:srgbClr val="768994"/>
                </a:solidFill>
              </a:defRPr>
            </a:lvl5pPr>
            <a:lvl6pPr lvl="5" algn="ctr">
              <a:spcBef>
                <a:spcPts val="0"/>
              </a:spcBef>
              <a:spcAft>
                <a:spcPts val="0"/>
              </a:spcAft>
              <a:buClr>
                <a:srgbClr val="768994"/>
              </a:buClr>
              <a:buSzPts val="3800"/>
              <a:buNone/>
              <a:defRPr sz="3800">
                <a:solidFill>
                  <a:srgbClr val="768994"/>
                </a:solidFill>
              </a:defRPr>
            </a:lvl6pPr>
            <a:lvl7pPr lvl="6" algn="ctr">
              <a:spcBef>
                <a:spcPts val="0"/>
              </a:spcBef>
              <a:spcAft>
                <a:spcPts val="0"/>
              </a:spcAft>
              <a:buClr>
                <a:srgbClr val="768994"/>
              </a:buClr>
              <a:buSzPts val="3800"/>
              <a:buNone/>
              <a:defRPr sz="3800">
                <a:solidFill>
                  <a:srgbClr val="768994"/>
                </a:solidFill>
              </a:defRPr>
            </a:lvl7pPr>
            <a:lvl8pPr lvl="7" algn="ctr">
              <a:spcBef>
                <a:spcPts val="0"/>
              </a:spcBef>
              <a:spcAft>
                <a:spcPts val="0"/>
              </a:spcAft>
              <a:buClr>
                <a:srgbClr val="768994"/>
              </a:buClr>
              <a:buSzPts val="3800"/>
              <a:buNone/>
              <a:defRPr sz="3800">
                <a:solidFill>
                  <a:srgbClr val="768994"/>
                </a:solidFill>
              </a:defRPr>
            </a:lvl8pPr>
            <a:lvl9pPr lvl="8" algn="ctr">
              <a:spcBef>
                <a:spcPts val="0"/>
              </a:spcBef>
              <a:spcAft>
                <a:spcPts val="0"/>
              </a:spcAft>
              <a:buClr>
                <a:srgbClr val="768994"/>
              </a:buClr>
              <a:buSzPts val="3800"/>
              <a:buNone/>
              <a:defRPr sz="3800">
                <a:solidFill>
                  <a:srgbClr val="768994"/>
                </a:solidFill>
              </a:defRPr>
            </a:lvl9pPr>
          </a:lstStyle>
          <a:p>
            <a:endParaRPr/>
          </a:p>
        </p:txBody>
      </p:sp>
      <p:sp>
        <p:nvSpPr>
          <p:cNvPr id="89" name="Google Shape;89;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F8BC1C"/>
              </a:buClr>
              <a:buSzPts val="1700"/>
              <a:buNone/>
              <a:defRPr sz="1700">
                <a:solidFill>
                  <a:srgbClr val="F8BC1C"/>
                </a:solidFill>
              </a:defRPr>
            </a:lvl1pPr>
            <a:lvl2pPr lvl="1" algn="ctr">
              <a:lnSpc>
                <a:spcPct val="100000"/>
              </a:lnSpc>
              <a:spcBef>
                <a:spcPts val="0"/>
              </a:spcBef>
              <a:spcAft>
                <a:spcPts val="0"/>
              </a:spcAft>
              <a:buClr>
                <a:srgbClr val="526069"/>
              </a:buClr>
              <a:buSzPts val="1700"/>
              <a:buNone/>
              <a:defRPr sz="1700">
                <a:solidFill>
                  <a:srgbClr val="526069"/>
                </a:solidFill>
              </a:defRPr>
            </a:lvl2pPr>
            <a:lvl3pPr lvl="2" algn="ctr">
              <a:lnSpc>
                <a:spcPct val="100000"/>
              </a:lnSpc>
              <a:spcBef>
                <a:spcPts val="0"/>
              </a:spcBef>
              <a:spcAft>
                <a:spcPts val="0"/>
              </a:spcAft>
              <a:buClr>
                <a:srgbClr val="526069"/>
              </a:buClr>
              <a:buSzPts val="1700"/>
              <a:buNone/>
              <a:defRPr sz="1700">
                <a:solidFill>
                  <a:srgbClr val="526069"/>
                </a:solidFill>
              </a:defRPr>
            </a:lvl3pPr>
            <a:lvl4pPr lvl="3" algn="ctr">
              <a:lnSpc>
                <a:spcPct val="100000"/>
              </a:lnSpc>
              <a:spcBef>
                <a:spcPts val="0"/>
              </a:spcBef>
              <a:spcAft>
                <a:spcPts val="0"/>
              </a:spcAft>
              <a:buClr>
                <a:srgbClr val="526069"/>
              </a:buClr>
              <a:buSzPts val="1700"/>
              <a:buNone/>
              <a:defRPr sz="1700">
                <a:solidFill>
                  <a:srgbClr val="526069"/>
                </a:solidFill>
              </a:defRPr>
            </a:lvl4pPr>
            <a:lvl5pPr lvl="4" algn="ctr">
              <a:lnSpc>
                <a:spcPct val="100000"/>
              </a:lnSpc>
              <a:spcBef>
                <a:spcPts val="0"/>
              </a:spcBef>
              <a:spcAft>
                <a:spcPts val="0"/>
              </a:spcAft>
              <a:buClr>
                <a:srgbClr val="526069"/>
              </a:buClr>
              <a:buSzPts val="1700"/>
              <a:buNone/>
              <a:defRPr sz="1700">
                <a:solidFill>
                  <a:srgbClr val="526069"/>
                </a:solidFill>
              </a:defRPr>
            </a:lvl5pPr>
            <a:lvl6pPr lvl="5" algn="ctr">
              <a:lnSpc>
                <a:spcPct val="100000"/>
              </a:lnSpc>
              <a:spcBef>
                <a:spcPts val="0"/>
              </a:spcBef>
              <a:spcAft>
                <a:spcPts val="0"/>
              </a:spcAft>
              <a:buClr>
                <a:srgbClr val="526069"/>
              </a:buClr>
              <a:buSzPts val="1700"/>
              <a:buNone/>
              <a:defRPr sz="1700">
                <a:solidFill>
                  <a:srgbClr val="526069"/>
                </a:solidFill>
              </a:defRPr>
            </a:lvl6pPr>
            <a:lvl7pPr lvl="6" algn="ctr">
              <a:lnSpc>
                <a:spcPct val="100000"/>
              </a:lnSpc>
              <a:spcBef>
                <a:spcPts val="0"/>
              </a:spcBef>
              <a:spcAft>
                <a:spcPts val="0"/>
              </a:spcAft>
              <a:buClr>
                <a:srgbClr val="526069"/>
              </a:buClr>
              <a:buSzPts val="1700"/>
              <a:buNone/>
              <a:defRPr sz="1700">
                <a:solidFill>
                  <a:srgbClr val="526069"/>
                </a:solidFill>
              </a:defRPr>
            </a:lvl7pPr>
            <a:lvl8pPr lvl="7" algn="ctr">
              <a:lnSpc>
                <a:spcPct val="100000"/>
              </a:lnSpc>
              <a:spcBef>
                <a:spcPts val="0"/>
              </a:spcBef>
              <a:spcAft>
                <a:spcPts val="0"/>
              </a:spcAft>
              <a:buClr>
                <a:srgbClr val="526069"/>
              </a:buClr>
              <a:buSzPts val="1700"/>
              <a:buNone/>
              <a:defRPr sz="1700">
                <a:solidFill>
                  <a:srgbClr val="526069"/>
                </a:solidFill>
              </a:defRPr>
            </a:lvl8pPr>
            <a:lvl9pPr lvl="8" algn="ctr">
              <a:lnSpc>
                <a:spcPct val="100000"/>
              </a:lnSpc>
              <a:spcBef>
                <a:spcPts val="0"/>
              </a:spcBef>
              <a:spcAft>
                <a:spcPts val="0"/>
              </a:spcAft>
              <a:buClr>
                <a:srgbClr val="526069"/>
              </a:buClr>
              <a:buSzPts val="1700"/>
              <a:buNone/>
              <a:defRPr sz="1700">
                <a:solidFill>
                  <a:srgbClr val="526069"/>
                </a:solidFill>
              </a:defRPr>
            </a:lvl9pPr>
          </a:lstStyle>
          <a:p>
            <a:endParaRPr/>
          </a:p>
        </p:txBody>
      </p:sp>
      <p:sp>
        <p:nvSpPr>
          <p:cNvPr id="90" name="Google Shape;90;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rgbClr val="FFFFFF"/>
              </a:buClr>
              <a:buSzPts val="1800"/>
              <a:buChar char="●"/>
              <a:defRPr>
                <a:solidFill>
                  <a:srgbClr val="FFFFFF"/>
                </a:solidFill>
              </a:defRPr>
            </a:lvl1pPr>
            <a:lvl2pPr marL="914400" lvl="1" indent="-317500">
              <a:spcBef>
                <a:spcPts val="1600"/>
              </a:spcBef>
              <a:spcAft>
                <a:spcPts val="0"/>
              </a:spcAft>
              <a:buClr>
                <a:srgbClr val="FFFFFF"/>
              </a:buClr>
              <a:buSzPts val="1400"/>
              <a:buChar char="○"/>
              <a:defRPr>
                <a:solidFill>
                  <a:srgbClr val="FFFFFF"/>
                </a:solidFill>
              </a:defRPr>
            </a:lvl2pPr>
            <a:lvl3pPr marL="1371600" lvl="2" indent="-317500">
              <a:spcBef>
                <a:spcPts val="1600"/>
              </a:spcBef>
              <a:spcAft>
                <a:spcPts val="0"/>
              </a:spcAft>
              <a:buClr>
                <a:srgbClr val="FFFFFF"/>
              </a:buClr>
              <a:buSzPts val="1400"/>
              <a:buChar char="■"/>
              <a:defRPr>
                <a:solidFill>
                  <a:srgbClr val="FFFFFF"/>
                </a:solidFill>
              </a:defRPr>
            </a:lvl3pPr>
            <a:lvl4pPr marL="1828800" lvl="3" indent="-317500">
              <a:spcBef>
                <a:spcPts val="1600"/>
              </a:spcBef>
              <a:spcAft>
                <a:spcPts val="0"/>
              </a:spcAft>
              <a:buClr>
                <a:srgbClr val="FFFFFF"/>
              </a:buClr>
              <a:buSzPts val="1400"/>
              <a:buChar char="●"/>
              <a:defRPr>
                <a:solidFill>
                  <a:srgbClr val="FFFFFF"/>
                </a:solidFill>
              </a:defRPr>
            </a:lvl4pPr>
            <a:lvl5pPr marL="2286000" lvl="4" indent="-317500">
              <a:spcBef>
                <a:spcPts val="1600"/>
              </a:spcBef>
              <a:spcAft>
                <a:spcPts val="0"/>
              </a:spcAft>
              <a:buClr>
                <a:srgbClr val="FFFFFF"/>
              </a:buClr>
              <a:buSzPts val="1400"/>
              <a:buChar char="○"/>
              <a:defRPr>
                <a:solidFill>
                  <a:srgbClr val="FFFFFF"/>
                </a:solidFill>
              </a:defRPr>
            </a:lvl5pPr>
            <a:lvl6pPr marL="2743200" lvl="5" indent="-317500">
              <a:spcBef>
                <a:spcPts val="1600"/>
              </a:spcBef>
              <a:spcAft>
                <a:spcPts val="0"/>
              </a:spcAft>
              <a:buClr>
                <a:srgbClr val="FFFFFF"/>
              </a:buClr>
              <a:buSzPts val="1400"/>
              <a:buChar char="■"/>
              <a:defRPr>
                <a:solidFill>
                  <a:srgbClr val="FFFFFF"/>
                </a:solidFill>
              </a:defRPr>
            </a:lvl6pPr>
            <a:lvl7pPr marL="3200400" lvl="6" indent="-317500">
              <a:spcBef>
                <a:spcPts val="1600"/>
              </a:spcBef>
              <a:spcAft>
                <a:spcPts val="0"/>
              </a:spcAft>
              <a:buClr>
                <a:srgbClr val="FFFFFF"/>
              </a:buClr>
              <a:buSzPts val="1400"/>
              <a:buChar char="●"/>
              <a:defRPr>
                <a:solidFill>
                  <a:srgbClr val="FFFFFF"/>
                </a:solidFill>
              </a:defRPr>
            </a:lvl7pPr>
            <a:lvl8pPr marL="3657600" lvl="7" indent="-317500">
              <a:spcBef>
                <a:spcPts val="1600"/>
              </a:spcBef>
              <a:spcAft>
                <a:spcPts val="0"/>
              </a:spcAft>
              <a:buClr>
                <a:srgbClr val="FFFFFF"/>
              </a:buClr>
              <a:buSzPts val="1400"/>
              <a:buChar char="○"/>
              <a:defRPr>
                <a:solidFill>
                  <a:srgbClr val="FFFFFF"/>
                </a:solidFill>
              </a:defRPr>
            </a:lvl8pPr>
            <a:lvl9pPr marL="4114800" lvl="8" indent="-317500">
              <a:spcBef>
                <a:spcPts val="1600"/>
              </a:spcBef>
              <a:spcAft>
                <a:spcPts val="1600"/>
              </a:spcAft>
              <a:buClr>
                <a:srgbClr val="FFFFFF"/>
              </a:buClr>
              <a:buSzPts val="1400"/>
              <a:buChar char="■"/>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rgbClr val="6FA2C2"/>
              </a:buClr>
              <a:buSzPts val="1800"/>
              <a:buNone/>
              <a:defRPr>
                <a:solidFill>
                  <a:srgbClr val="6FA2C2"/>
                </a:solidFill>
              </a:defRPr>
            </a:lvl1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6FA2C2"/>
              </a:buClr>
              <a:buSzPts val="12000"/>
              <a:buNone/>
              <a:defRPr sz="12000">
                <a:solidFill>
                  <a:srgbClr val="6FA2C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rgbClr val="F8BC1C"/>
              </a:buClr>
              <a:buSzPts val="1800"/>
              <a:buChar char="●"/>
              <a:defRPr>
                <a:solidFill>
                  <a:srgbClr val="F8BC1C"/>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96" name="Google Shape;96;p23"/>
          <p:cNvSpPr/>
          <p:nvPr/>
        </p:nvSpPr>
        <p:spPr>
          <a:xfrm rot="-5400000">
            <a:off x="4511375" y="531475"/>
            <a:ext cx="112500" cy="91632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768994"/>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Headshots" type="blank">
  <p:cSld name="BLANK">
    <p:spTree>
      <p:nvGrpSpPr>
        <p:cNvPr id="1" name="Shape 97"/>
        <p:cNvGrpSpPr/>
        <p:nvPr/>
      </p:nvGrpSpPr>
      <p:grpSpPr>
        <a:xfrm>
          <a:off x="0" y="0"/>
          <a:ext cx="0" cy="0"/>
          <a:chOff x="0" y="0"/>
          <a:chExt cx="0" cy="0"/>
        </a:xfrm>
      </p:grpSpPr>
      <p:sp>
        <p:nvSpPr>
          <p:cNvPr id="98" name="Google Shape;98;p24"/>
          <p:cNvSpPr/>
          <p:nvPr/>
        </p:nvSpPr>
        <p:spPr>
          <a:xfrm>
            <a:off x="-125" y="-13600"/>
            <a:ext cx="9144000" cy="919800"/>
          </a:xfrm>
          <a:prstGeom prst="rect">
            <a:avLst/>
          </a:prstGeom>
          <a:solidFill>
            <a:srgbClr val="7689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4"/>
          <p:cNvSpPr txBox="1">
            <a:spLocks noGrp="1"/>
          </p:cNvSpPr>
          <p:nvPr>
            <p:ph type="title"/>
          </p:nvPr>
        </p:nvSpPr>
        <p:spPr>
          <a:xfrm>
            <a:off x="311700" y="1599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rgbClr val="FFFFFF"/>
              </a:buClr>
              <a:buSzPts val="2800"/>
              <a:buNone/>
              <a:defRPr>
                <a:solidFill>
                  <a:srgbClr val="FFFFFF"/>
                </a:solidFill>
              </a:defRPr>
            </a:lvl1pPr>
            <a:lvl2pPr lvl="1">
              <a:spcBef>
                <a:spcPts val="0"/>
              </a:spcBef>
              <a:spcAft>
                <a:spcPts val="0"/>
              </a:spcAft>
              <a:buClr>
                <a:srgbClr val="FFFFFF"/>
              </a:buClr>
              <a:buSzPts val="2800"/>
              <a:buNone/>
              <a:defRPr>
                <a:solidFill>
                  <a:srgbClr val="FFFFFF"/>
                </a:solidFill>
              </a:defRPr>
            </a:lvl2pPr>
            <a:lvl3pPr lvl="2">
              <a:spcBef>
                <a:spcPts val="0"/>
              </a:spcBef>
              <a:spcAft>
                <a:spcPts val="0"/>
              </a:spcAft>
              <a:buClr>
                <a:srgbClr val="FFFFFF"/>
              </a:buClr>
              <a:buSzPts val="2800"/>
              <a:buNone/>
              <a:defRPr>
                <a:solidFill>
                  <a:srgbClr val="FFFFFF"/>
                </a:solidFill>
              </a:defRPr>
            </a:lvl3pPr>
            <a:lvl4pPr lvl="3">
              <a:spcBef>
                <a:spcPts val="0"/>
              </a:spcBef>
              <a:spcAft>
                <a:spcPts val="0"/>
              </a:spcAft>
              <a:buClr>
                <a:srgbClr val="FFFFFF"/>
              </a:buClr>
              <a:buSzPts val="2800"/>
              <a:buNone/>
              <a:defRPr>
                <a:solidFill>
                  <a:srgbClr val="FFFFFF"/>
                </a:solidFill>
              </a:defRPr>
            </a:lvl4pPr>
            <a:lvl5pPr lvl="4">
              <a:spcBef>
                <a:spcPts val="0"/>
              </a:spcBef>
              <a:spcAft>
                <a:spcPts val="0"/>
              </a:spcAft>
              <a:buClr>
                <a:srgbClr val="FFFFFF"/>
              </a:buClr>
              <a:buSzPts val="2800"/>
              <a:buNone/>
              <a:defRPr>
                <a:solidFill>
                  <a:srgbClr val="FFFFFF"/>
                </a:solidFill>
              </a:defRPr>
            </a:lvl5pPr>
            <a:lvl6pPr lvl="5">
              <a:spcBef>
                <a:spcPts val="0"/>
              </a:spcBef>
              <a:spcAft>
                <a:spcPts val="0"/>
              </a:spcAft>
              <a:buClr>
                <a:srgbClr val="FFFFFF"/>
              </a:buClr>
              <a:buSzPts val="2800"/>
              <a:buNone/>
              <a:defRPr>
                <a:solidFill>
                  <a:srgbClr val="FFFFFF"/>
                </a:solidFill>
              </a:defRPr>
            </a:lvl6pPr>
            <a:lvl7pPr lvl="6">
              <a:spcBef>
                <a:spcPts val="0"/>
              </a:spcBef>
              <a:spcAft>
                <a:spcPts val="0"/>
              </a:spcAft>
              <a:buClr>
                <a:srgbClr val="FFFFFF"/>
              </a:buClr>
              <a:buSzPts val="2800"/>
              <a:buNone/>
              <a:defRPr>
                <a:solidFill>
                  <a:srgbClr val="FFFFFF"/>
                </a:solidFill>
              </a:defRPr>
            </a:lvl7pPr>
            <a:lvl8pPr lvl="7">
              <a:spcBef>
                <a:spcPts val="0"/>
              </a:spcBef>
              <a:spcAft>
                <a:spcPts val="0"/>
              </a:spcAft>
              <a:buClr>
                <a:srgbClr val="FFFFFF"/>
              </a:buClr>
              <a:buSzPts val="2800"/>
              <a:buNone/>
              <a:defRPr>
                <a:solidFill>
                  <a:srgbClr val="FFFFFF"/>
                </a:solidFill>
              </a:defRPr>
            </a:lvl8pPr>
            <a:lvl9pPr lvl="8">
              <a:spcBef>
                <a:spcPts val="0"/>
              </a:spcBef>
              <a:spcAft>
                <a:spcPts val="0"/>
              </a:spcAft>
              <a:buClr>
                <a:srgbClr val="FFFFFF"/>
              </a:buClr>
              <a:buSzPts val="2800"/>
              <a:buNone/>
              <a:defRPr>
                <a:solidFill>
                  <a:srgbClr val="FFFFFF"/>
                </a:solidFill>
              </a:defRPr>
            </a:lvl9pPr>
          </a:lstStyle>
          <a:p>
            <a:endParaRPr/>
          </a:p>
        </p:txBody>
      </p:sp>
      <p:sp>
        <p:nvSpPr>
          <p:cNvPr id="100" name="Google Shape;100;p24"/>
          <p:cNvSpPr/>
          <p:nvPr/>
        </p:nvSpPr>
        <p:spPr>
          <a:xfrm>
            <a:off x="181725" y="0"/>
            <a:ext cx="63300" cy="1017600"/>
          </a:xfrm>
          <a:prstGeom prst="rect">
            <a:avLst/>
          </a:prstGeom>
          <a:solidFill>
            <a:srgbClr val="F8B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629841" y="342900"/>
            <a:ext cx="2949300" cy="12003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0296D6"/>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5"/>
          <p:cNvSpPr txBox="1">
            <a:spLocks noGrp="1"/>
          </p:cNvSpPr>
          <p:nvPr>
            <p:ph type="body" idx="1"/>
          </p:nvPr>
        </p:nvSpPr>
        <p:spPr>
          <a:xfrm>
            <a:off x="3887391" y="342900"/>
            <a:ext cx="4629300" cy="40530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4" name="Google Shape;104;p25"/>
          <p:cNvSpPr txBox="1">
            <a:spLocks noGrp="1"/>
          </p:cNvSpPr>
          <p:nvPr>
            <p:ph type="body" idx="2"/>
          </p:nvPr>
        </p:nvSpPr>
        <p:spPr>
          <a:xfrm>
            <a:off x="629841" y="1543050"/>
            <a:ext cx="2949300" cy="285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UIC_Default blue">
  <p:cSld name="UIC_Default blue">
    <p:bg>
      <p:bgPr>
        <a:solidFill>
          <a:schemeClr val="dk2"/>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628815" y="273846"/>
            <a:ext cx="7886400" cy="580200"/>
          </a:xfrm>
          <a:prstGeom prst="rect">
            <a:avLst/>
          </a:prstGeom>
          <a:noFill/>
          <a:ln>
            <a:noFill/>
          </a:ln>
        </p:spPr>
        <p:txBody>
          <a:bodyPr spcFirstLastPara="1" wrap="square" lIns="34300" tIns="17150" rIns="34300" bIns="17150" anchor="ctr" anchorCtr="0">
            <a:normAutofit/>
          </a:bodyPr>
          <a:lstStyle>
            <a:lvl1pPr lvl="0" algn="l">
              <a:lnSpc>
                <a:spcPct val="90000"/>
              </a:lnSpc>
              <a:spcBef>
                <a:spcPts val="0"/>
              </a:spcBef>
              <a:spcAft>
                <a:spcPts val="0"/>
              </a:spcAft>
              <a:buClr>
                <a:schemeClr val="lt2"/>
              </a:buClr>
              <a:buSzPts val="2200"/>
              <a:buFont typeface="Arial Black"/>
              <a:buNone/>
              <a:defRPr>
                <a:solidFill>
                  <a:schemeClr val="lt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7" name="Google Shape;107;p26"/>
          <p:cNvSpPr txBox="1">
            <a:spLocks noGrp="1"/>
          </p:cNvSpPr>
          <p:nvPr>
            <p:ph type="body" idx="1"/>
          </p:nvPr>
        </p:nvSpPr>
        <p:spPr>
          <a:xfrm>
            <a:off x="628815" y="1047405"/>
            <a:ext cx="7886400" cy="3585300"/>
          </a:xfrm>
          <a:prstGeom prst="rect">
            <a:avLst/>
          </a:prstGeom>
          <a:noFill/>
          <a:ln>
            <a:noFill/>
          </a:ln>
        </p:spPr>
        <p:txBody>
          <a:bodyPr spcFirstLastPara="1" wrap="square" lIns="34300" tIns="17150" rIns="34300" bIns="17150" anchor="t" anchorCtr="0">
            <a:normAutofit/>
          </a:bodyPr>
          <a:lstStyle>
            <a:lvl1pPr marL="457200" lvl="0" indent="-228600" algn="l">
              <a:lnSpc>
                <a:spcPct val="100000"/>
              </a:lnSpc>
              <a:spcBef>
                <a:spcPts val="0"/>
              </a:spcBef>
              <a:spcAft>
                <a:spcPts val="0"/>
              </a:spcAft>
              <a:buClr>
                <a:schemeClr val="lt2"/>
              </a:buClr>
              <a:buSzPts val="1800"/>
              <a:buFont typeface="Arial"/>
              <a:buNone/>
              <a:defRPr>
                <a:solidFill>
                  <a:schemeClr val="lt2"/>
                </a:solidFill>
              </a:defRPr>
            </a:lvl1pPr>
            <a:lvl2pPr marL="914400" lvl="1" indent="-317500" algn="l">
              <a:lnSpc>
                <a:spcPct val="100000"/>
              </a:lnSpc>
              <a:spcBef>
                <a:spcPts val="200"/>
              </a:spcBef>
              <a:spcAft>
                <a:spcPts val="0"/>
              </a:spcAft>
              <a:buClr>
                <a:schemeClr val="lt2"/>
              </a:buClr>
              <a:buSzPts val="1400"/>
              <a:buChar char="○"/>
              <a:defRPr>
                <a:solidFill>
                  <a:schemeClr val="lt2"/>
                </a:solidFill>
              </a:defRPr>
            </a:lvl2pPr>
            <a:lvl3pPr marL="1371600" lvl="2" indent="-342900" algn="l">
              <a:lnSpc>
                <a:spcPct val="100000"/>
              </a:lnSpc>
              <a:spcBef>
                <a:spcPts val="1600"/>
              </a:spcBef>
              <a:spcAft>
                <a:spcPts val="0"/>
              </a:spcAft>
              <a:buClr>
                <a:schemeClr val="lt2"/>
              </a:buClr>
              <a:buSzPts val="1800"/>
              <a:buChar char="■"/>
              <a:defRPr>
                <a:solidFill>
                  <a:schemeClr val="lt2"/>
                </a:solidFill>
              </a:defRPr>
            </a:lvl3pPr>
            <a:lvl4pPr marL="1828800" lvl="3" indent="-342900" algn="l">
              <a:lnSpc>
                <a:spcPct val="100000"/>
              </a:lnSpc>
              <a:spcBef>
                <a:spcPts val="1600"/>
              </a:spcBef>
              <a:spcAft>
                <a:spcPts val="0"/>
              </a:spcAft>
              <a:buClr>
                <a:schemeClr val="lt2"/>
              </a:buClr>
              <a:buSzPts val="1800"/>
              <a:buChar char="●"/>
              <a:defRPr>
                <a:solidFill>
                  <a:schemeClr val="lt2"/>
                </a:solidFill>
              </a:defRPr>
            </a:lvl4pPr>
            <a:lvl5pPr marL="2286000" lvl="4" indent="-342900" algn="l">
              <a:lnSpc>
                <a:spcPct val="100000"/>
              </a:lnSpc>
              <a:spcBef>
                <a:spcPts val="1600"/>
              </a:spcBef>
              <a:spcAft>
                <a:spcPts val="0"/>
              </a:spcAft>
              <a:buClr>
                <a:schemeClr val="lt2"/>
              </a:buClr>
              <a:buSzPts val="1800"/>
              <a:buChar char="○"/>
              <a:defRPr>
                <a:solidFill>
                  <a:schemeClr val="lt2"/>
                </a:solidFill>
              </a:defRPr>
            </a:lvl5pPr>
            <a:lvl6pPr marL="2743200" lvl="5" indent="-273050" algn="l">
              <a:lnSpc>
                <a:spcPct val="90000"/>
              </a:lnSpc>
              <a:spcBef>
                <a:spcPts val="1600"/>
              </a:spcBef>
              <a:spcAft>
                <a:spcPts val="0"/>
              </a:spcAft>
              <a:buClr>
                <a:schemeClr val="dk1"/>
              </a:buClr>
              <a:buSzPts val="700"/>
              <a:buChar char="■"/>
              <a:defRPr/>
            </a:lvl6pPr>
            <a:lvl7pPr marL="3200400" lvl="6" indent="-273050" algn="l">
              <a:lnSpc>
                <a:spcPct val="90000"/>
              </a:lnSpc>
              <a:spcBef>
                <a:spcPts val="1600"/>
              </a:spcBef>
              <a:spcAft>
                <a:spcPts val="0"/>
              </a:spcAft>
              <a:buClr>
                <a:schemeClr val="dk1"/>
              </a:buClr>
              <a:buSzPts val="700"/>
              <a:buChar char="●"/>
              <a:defRPr/>
            </a:lvl7pPr>
            <a:lvl8pPr marL="3657600" lvl="7" indent="-273050" algn="l">
              <a:lnSpc>
                <a:spcPct val="90000"/>
              </a:lnSpc>
              <a:spcBef>
                <a:spcPts val="1600"/>
              </a:spcBef>
              <a:spcAft>
                <a:spcPts val="0"/>
              </a:spcAft>
              <a:buClr>
                <a:schemeClr val="dk1"/>
              </a:buClr>
              <a:buSzPts val="700"/>
              <a:buChar char="○"/>
              <a:defRPr/>
            </a:lvl8pPr>
            <a:lvl9pPr marL="4114800" lvl="8" indent="-273050" algn="l">
              <a:lnSpc>
                <a:spcPct val="90000"/>
              </a:lnSpc>
              <a:spcBef>
                <a:spcPts val="1600"/>
              </a:spcBef>
              <a:spcAft>
                <a:spcPts val="1600"/>
              </a:spcAft>
              <a:buClr>
                <a:schemeClr val="dk1"/>
              </a:buClr>
              <a:buSzPts val="700"/>
              <a:buChar char="■"/>
              <a:defRPr/>
            </a:lvl9pPr>
          </a:lstStyle>
          <a:p>
            <a:endParaRPr/>
          </a:p>
        </p:txBody>
      </p:sp>
      <p:sp>
        <p:nvSpPr>
          <p:cNvPr id="108" name="Google Shape;108;p26"/>
          <p:cNvSpPr txBox="1"/>
          <p:nvPr/>
        </p:nvSpPr>
        <p:spPr>
          <a:xfrm>
            <a:off x="8762057" y="4780530"/>
            <a:ext cx="202500" cy="1116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fld id="{00000000-1234-1234-1234-123412341234}" type="slidenum">
              <a:rPr lang="en" sz="500" b="0" i="0" u="none" strike="noStrike" cap="none">
                <a:solidFill>
                  <a:schemeClr val="lt2"/>
                </a:solidFill>
                <a:latin typeface="Arial"/>
                <a:ea typeface="Arial"/>
                <a:cs typeface="Arial"/>
                <a:sym typeface="Arial"/>
              </a:rPr>
              <a:t>‹Nr.›</a:t>
            </a:fld>
            <a:endParaRPr sz="1400" b="0" i="0" u="none" strike="noStrike" cap="none">
              <a:solidFill>
                <a:schemeClr val="lt2"/>
              </a:solidFill>
              <a:latin typeface="Arial"/>
              <a:ea typeface="Arial"/>
              <a:cs typeface="Arial"/>
              <a:sym typeface="Arial"/>
            </a:endParaRPr>
          </a:p>
        </p:txBody>
      </p:sp>
      <p:sp>
        <p:nvSpPr>
          <p:cNvPr id="109" name="Google Shape;109;p26"/>
          <p:cNvSpPr/>
          <p:nvPr/>
        </p:nvSpPr>
        <p:spPr>
          <a:xfrm>
            <a:off x="8775560" y="4750487"/>
            <a:ext cx="175500" cy="175500"/>
          </a:xfrm>
          <a:prstGeom prst="rect">
            <a:avLst/>
          </a:prstGeom>
          <a:noFill/>
          <a:ln w="12700" cap="flat" cmpd="sng">
            <a:solidFill>
              <a:schemeClr val="lt2">
                <a:alpha val="49800"/>
              </a:schemeClr>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10" name="Google Shape;110;p26"/>
          <p:cNvPicPr preferRelativeResize="0"/>
          <p:nvPr/>
        </p:nvPicPr>
        <p:blipFill rotWithShape="1">
          <a:blip r:embed="rId2">
            <a:alphaModFix/>
          </a:blip>
          <a:srcRect/>
          <a:stretch/>
        </p:blipFill>
        <p:spPr>
          <a:xfrm>
            <a:off x="8671881" y="131287"/>
            <a:ext cx="382803" cy="188382"/>
          </a:xfrm>
          <a:prstGeom prst="rect">
            <a:avLst/>
          </a:prstGeom>
          <a:noFill/>
          <a:ln>
            <a:noFill/>
          </a:ln>
        </p:spPr>
      </p:pic>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UIC_Presentation">
  <p:cSld name="UIC_Presentation">
    <p:spTree>
      <p:nvGrpSpPr>
        <p:cNvPr id="1" name="Shape 111"/>
        <p:cNvGrpSpPr/>
        <p:nvPr/>
      </p:nvGrpSpPr>
      <p:grpSpPr>
        <a:xfrm>
          <a:off x="0" y="0"/>
          <a:ext cx="0" cy="0"/>
          <a:chOff x="0" y="0"/>
          <a:chExt cx="0" cy="0"/>
        </a:xfrm>
      </p:grpSpPr>
      <p:sp>
        <p:nvSpPr>
          <p:cNvPr id="112" name="Google Shape;112;p27"/>
          <p:cNvSpPr/>
          <p:nvPr/>
        </p:nvSpPr>
        <p:spPr>
          <a:xfrm>
            <a:off x="3048128" y="0"/>
            <a:ext cx="3047700" cy="5143500"/>
          </a:xfrm>
          <a:prstGeom prst="rect">
            <a:avLst/>
          </a:prstGeom>
          <a:solidFill>
            <a:srgbClr val="003D4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3" name="Google Shape;113;p27"/>
          <p:cNvSpPr txBox="1"/>
          <p:nvPr/>
        </p:nvSpPr>
        <p:spPr>
          <a:xfrm>
            <a:off x="3206956" y="1908107"/>
            <a:ext cx="2729400" cy="12354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3000" b="0" i="0" u="none" strike="noStrike" cap="none">
                <a:solidFill>
                  <a:schemeClr val="lt2"/>
                </a:solidFill>
                <a:latin typeface="Arial Black"/>
                <a:ea typeface="Arial Black"/>
                <a:cs typeface="Arial Black"/>
                <a:sym typeface="Arial Black"/>
              </a:rPr>
              <a:t>200 members </a:t>
            </a:r>
            <a:endParaRPr sz="500"/>
          </a:p>
          <a:p>
            <a:pPr marL="0" marR="0" lvl="0" indent="0" algn="ctr" rtl="0">
              <a:spcBef>
                <a:spcPts val="0"/>
              </a:spcBef>
              <a:spcAft>
                <a:spcPts val="0"/>
              </a:spcAft>
              <a:buNone/>
            </a:pPr>
            <a:r>
              <a:rPr lang="en" sz="1800" b="0" i="0" u="none" strike="noStrike" cap="none">
                <a:solidFill>
                  <a:schemeClr val="lt2"/>
                </a:solidFill>
                <a:latin typeface="Arial"/>
                <a:ea typeface="Arial"/>
                <a:cs typeface="Arial"/>
                <a:sym typeface="Arial"/>
              </a:rPr>
              <a:t>on all 5 continents </a:t>
            </a:r>
            <a:endParaRPr sz="500"/>
          </a:p>
        </p:txBody>
      </p:sp>
      <p:grpSp>
        <p:nvGrpSpPr>
          <p:cNvPr id="114" name="Google Shape;114;p27"/>
          <p:cNvGrpSpPr/>
          <p:nvPr/>
        </p:nvGrpSpPr>
        <p:grpSpPr>
          <a:xfrm>
            <a:off x="0" y="2571750"/>
            <a:ext cx="3047763" cy="2571750"/>
            <a:chOff x="-2054" y="6858000"/>
            <a:chExt cx="8125200" cy="6858000"/>
          </a:xfrm>
        </p:grpSpPr>
        <p:sp>
          <p:nvSpPr>
            <p:cNvPr id="115" name="Google Shape;115;p27"/>
            <p:cNvSpPr/>
            <p:nvPr/>
          </p:nvSpPr>
          <p:spPr>
            <a:xfrm>
              <a:off x="-2054" y="6858000"/>
              <a:ext cx="8125200" cy="6858000"/>
            </a:xfrm>
            <a:prstGeom prst="rect">
              <a:avLst/>
            </a:prstGeom>
            <a:solidFill>
              <a:schemeClr val="accent5"/>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6" name="Google Shape;116;p27"/>
            <p:cNvSpPr txBox="1"/>
            <p:nvPr/>
          </p:nvSpPr>
          <p:spPr>
            <a:xfrm>
              <a:off x="211201" y="8348008"/>
              <a:ext cx="7698600" cy="36633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1800" b="0" i="0" u="none" strike="noStrike" cap="none">
                  <a:solidFill>
                    <a:schemeClr val="dk1"/>
                  </a:solidFill>
                  <a:latin typeface="Arial"/>
                  <a:ea typeface="Arial"/>
                  <a:cs typeface="Arial"/>
                  <a:sym typeface="Arial"/>
                </a:rPr>
                <a:t>Preparing and publishing </a:t>
              </a:r>
              <a:br>
                <a:rPr lang="en" sz="1800" b="0" i="0" u="none" strike="noStrike" cap="none">
                  <a:solidFill>
                    <a:schemeClr val="dk1"/>
                  </a:solidFill>
                  <a:latin typeface="Arial"/>
                  <a:ea typeface="Arial"/>
                  <a:cs typeface="Arial"/>
                  <a:sym typeface="Arial"/>
                </a:rPr>
              </a:br>
              <a:r>
                <a:rPr lang="en" sz="2300" b="0" i="0" u="none" strike="noStrike" cap="none">
                  <a:solidFill>
                    <a:schemeClr val="dk1"/>
                  </a:solidFill>
                  <a:latin typeface="Arial Black"/>
                  <a:ea typeface="Arial Black"/>
                  <a:cs typeface="Arial Black"/>
                  <a:sym typeface="Arial Black"/>
                </a:rPr>
                <a:t>Reports, Specifications, Guidelines, IRS </a:t>
              </a:r>
              <a:endParaRPr sz="700" b="0" i="0" u="none" strike="noStrike" cap="none">
                <a:solidFill>
                  <a:schemeClr val="dk1"/>
                </a:solidFill>
                <a:latin typeface="Arial Black"/>
                <a:ea typeface="Arial Black"/>
                <a:cs typeface="Arial Black"/>
                <a:sym typeface="Arial Black"/>
              </a:endParaRPr>
            </a:p>
          </p:txBody>
        </p:sp>
      </p:grpSp>
      <p:grpSp>
        <p:nvGrpSpPr>
          <p:cNvPr id="117" name="Google Shape;117;p27"/>
          <p:cNvGrpSpPr/>
          <p:nvPr/>
        </p:nvGrpSpPr>
        <p:grpSpPr>
          <a:xfrm>
            <a:off x="6096294" y="0"/>
            <a:ext cx="3047763" cy="2571750"/>
            <a:chOff x="16252452" y="0"/>
            <a:chExt cx="8125200" cy="6858000"/>
          </a:xfrm>
        </p:grpSpPr>
        <p:sp>
          <p:nvSpPr>
            <p:cNvPr id="118" name="Google Shape;118;p27"/>
            <p:cNvSpPr/>
            <p:nvPr/>
          </p:nvSpPr>
          <p:spPr>
            <a:xfrm>
              <a:off x="16252452" y="0"/>
              <a:ext cx="8125200" cy="6858000"/>
            </a:xfrm>
            <a:prstGeom prst="rect">
              <a:avLst/>
            </a:prstGeom>
            <a:solidFill>
              <a:schemeClr val="dk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9" name="Google Shape;119;p27"/>
            <p:cNvSpPr txBox="1"/>
            <p:nvPr/>
          </p:nvSpPr>
          <p:spPr>
            <a:xfrm>
              <a:off x="16676908" y="1490008"/>
              <a:ext cx="7276200" cy="36633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2300" b="0" i="0" u="none" strike="noStrike" cap="none">
                  <a:solidFill>
                    <a:schemeClr val="dk1"/>
                  </a:solidFill>
                  <a:latin typeface="Arial Black"/>
                  <a:ea typeface="Arial Black"/>
                  <a:cs typeface="Arial Black"/>
                  <a:sym typeface="Arial Black"/>
                </a:rPr>
                <a:t>Understanding the business needs </a:t>
              </a:r>
              <a:br>
                <a:rPr lang="en" sz="2000" b="0" i="0" u="none" strike="noStrike" cap="none">
                  <a:solidFill>
                    <a:schemeClr val="dk1"/>
                  </a:solidFill>
                  <a:latin typeface="Arial"/>
                  <a:ea typeface="Arial"/>
                  <a:cs typeface="Arial"/>
                  <a:sym typeface="Arial"/>
                </a:rPr>
              </a:br>
              <a:r>
                <a:rPr lang="en" sz="1800" b="0" i="0" u="none" strike="noStrike" cap="none">
                  <a:solidFill>
                    <a:schemeClr val="dk1"/>
                  </a:solidFill>
                  <a:latin typeface="Arial"/>
                  <a:ea typeface="Arial"/>
                  <a:cs typeface="Arial"/>
                  <a:sym typeface="Arial"/>
                </a:rPr>
                <a:t>of the rail community</a:t>
              </a:r>
              <a:endParaRPr sz="1100" b="0" i="0" u="none" strike="noStrike" cap="none">
                <a:solidFill>
                  <a:schemeClr val="dk1"/>
                </a:solidFill>
                <a:latin typeface="Arial"/>
                <a:ea typeface="Arial"/>
                <a:cs typeface="Arial"/>
                <a:sym typeface="Arial"/>
              </a:endParaRPr>
            </a:p>
          </p:txBody>
        </p:sp>
      </p:grpSp>
      <p:grpSp>
        <p:nvGrpSpPr>
          <p:cNvPr id="120" name="Google Shape;120;p27"/>
          <p:cNvGrpSpPr/>
          <p:nvPr/>
        </p:nvGrpSpPr>
        <p:grpSpPr>
          <a:xfrm>
            <a:off x="6095525" y="2571750"/>
            <a:ext cx="3047763" cy="2571750"/>
            <a:chOff x="16252452" y="6858000"/>
            <a:chExt cx="8125200" cy="6858000"/>
          </a:xfrm>
        </p:grpSpPr>
        <p:sp>
          <p:nvSpPr>
            <p:cNvPr id="121" name="Google Shape;121;p27"/>
            <p:cNvSpPr/>
            <p:nvPr/>
          </p:nvSpPr>
          <p:spPr>
            <a:xfrm>
              <a:off x="16252452" y="6858000"/>
              <a:ext cx="8125200" cy="6858000"/>
            </a:xfrm>
            <a:prstGeom prst="rect">
              <a:avLst/>
            </a:prstGeom>
            <a:solidFill>
              <a:srgbClr val="BCF9FF"/>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2" name="Google Shape;122;p27"/>
            <p:cNvSpPr txBox="1"/>
            <p:nvPr/>
          </p:nvSpPr>
          <p:spPr>
            <a:xfrm>
              <a:off x="16676908" y="7978676"/>
              <a:ext cx="7276200" cy="44022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2300" b="0" i="0" u="none" strike="noStrike" cap="none">
                  <a:solidFill>
                    <a:schemeClr val="dk1"/>
                  </a:solidFill>
                  <a:latin typeface="Arial Black"/>
                  <a:ea typeface="Arial Black"/>
                  <a:cs typeface="Arial Black"/>
                  <a:sym typeface="Arial Black"/>
                </a:rPr>
                <a:t>Developing innovation programmes </a:t>
              </a:r>
              <a:br>
                <a:rPr lang="en" sz="2500" b="0" i="0" u="none" strike="noStrike" cap="none">
                  <a:solidFill>
                    <a:schemeClr val="dk1"/>
                  </a:solidFill>
                  <a:latin typeface="Arial Black"/>
                  <a:ea typeface="Arial Black"/>
                  <a:cs typeface="Arial Black"/>
                  <a:sym typeface="Arial Black"/>
                </a:rPr>
              </a:br>
              <a:r>
                <a:rPr lang="en" sz="1800" b="0" i="0" u="none" strike="noStrike" cap="none">
                  <a:solidFill>
                    <a:schemeClr val="dk1"/>
                  </a:solidFill>
                  <a:latin typeface="Arial"/>
                  <a:ea typeface="Arial"/>
                  <a:cs typeface="Arial"/>
                  <a:sym typeface="Arial"/>
                </a:rPr>
                <a:t>to identify solutions to those needs</a:t>
              </a:r>
              <a:endParaRPr sz="500" b="0" i="0" u="none" strike="noStrike" cap="none">
                <a:solidFill>
                  <a:schemeClr val="dk1"/>
                </a:solidFill>
                <a:latin typeface="Arial"/>
                <a:ea typeface="Arial"/>
                <a:cs typeface="Arial"/>
                <a:sym typeface="Arial"/>
              </a:endParaRPr>
            </a:p>
          </p:txBody>
        </p:sp>
      </p:grpSp>
      <p:grpSp>
        <p:nvGrpSpPr>
          <p:cNvPr id="123" name="Google Shape;123;p27"/>
          <p:cNvGrpSpPr/>
          <p:nvPr/>
        </p:nvGrpSpPr>
        <p:grpSpPr>
          <a:xfrm>
            <a:off x="0" y="0"/>
            <a:ext cx="3047763" cy="2571750"/>
            <a:chOff x="0" y="0"/>
            <a:chExt cx="8125200" cy="6858000"/>
          </a:xfrm>
        </p:grpSpPr>
        <p:sp>
          <p:nvSpPr>
            <p:cNvPr id="124" name="Google Shape;124;p27"/>
            <p:cNvSpPr/>
            <p:nvPr/>
          </p:nvSpPr>
          <p:spPr>
            <a:xfrm>
              <a:off x="0" y="0"/>
              <a:ext cx="8125200" cy="6858000"/>
            </a:xfrm>
            <a:prstGeom prst="rect">
              <a:avLst/>
            </a:prstGeom>
            <a:solidFill>
              <a:schemeClr val="l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5" name="Google Shape;125;p27"/>
            <p:cNvSpPr txBox="1"/>
            <p:nvPr/>
          </p:nvSpPr>
          <p:spPr>
            <a:xfrm>
              <a:off x="424456" y="1120676"/>
              <a:ext cx="7276200" cy="44022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2300" b="0" i="0" u="none" strike="noStrike" cap="none">
                  <a:solidFill>
                    <a:schemeClr val="dk1"/>
                  </a:solidFill>
                  <a:latin typeface="Arial Black"/>
                  <a:ea typeface="Arial Black"/>
                  <a:cs typeface="Arial Black"/>
                  <a:sym typeface="Arial Black"/>
                </a:rPr>
                <a:t>Fostering close cooperation links </a:t>
              </a:r>
              <a:br>
                <a:rPr lang="en" sz="1800" b="0" i="0" u="none" strike="noStrike" cap="none">
                  <a:solidFill>
                    <a:schemeClr val="dk1"/>
                  </a:solidFill>
                  <a:latin typeface="Arial"/>
                  <a:ea typeface="Arial"/>
                  <a:cs typeface="Arial"/>
                  <a:sym typeface="Arial"/>
                </a:rPr>
              </a:br>
              <a:r>
                <a:rPr lang="en" sz="1800" b="0" i="0" u="none" strike="noStrike" cap="none">
                  <a:solidFill>
                    <a:schemeClr val="dk1"/>
                  </a:solidFill>
                  <a:latin typeface="Arial"/>
                  <a:ea typeface="Arial"/>
                  <a:cs typeface="Arial"/>
                  <a:sym typeface="Arial"/>
                </a:rPr>
                <a:t>with all actors in the rail transport domain</a:t>
              </a:r>
              <a:endParaRPr sz="1100" b="0" i="0" u="none" strike="noStrike" cap="none">
                <a:solidFill>
                  <a:schemeClr val="dk1"/>
                </a:solidFill>
                <a:latin typeface="Arial"/>
                <a:ea typeface="Arial"/>
                <a:cs typeface="Arial"/>
                <a:sym typeface="Arial"/>
              </a:endParaRPr>
            </a:p>
          </p:txBody>
        </p:sp>
      </p:grpSp>
      <p:sp>
        <p:nvSpPr>
          <p:cNvPr id="126" name="Google Shape;126;p27"/>
          <p:cNvSpPr txBox="1"/>
          <p:nvPr/>
        </p:nvSpPr>
        <p:spPr>
          <a:xfrm>
            <a:off x="3285200" y="196470"/>
            <a:ext cx="2572800" cy="9582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r>
              <a:rPr lang="en" sz="1500" b="0" i="0" u="none" strike="noStrike" cap="none">
                <a:solidFill>
                  <a:schemeClr val="lt2"/>
                </a:solidFill>
                <a:latin typeface="Arial Black"/>
                <a:ea typeface="Arial Black"/>
                <a:cs typeface="Arial Black"/>
                <a:sym typeface="Arial Black"/>
              </a:rPr>
              <a:t>The worldwide organisation </a:t>
            </a:r>
            <a:br>
              <a:rPr lang="en" sz="1500" b="0" i="0" u="none" strike="noStrike" cap="none">
                <a:solidFill>
                  <a:schemeClr val="lt2"/>
                </a:solidFill>
                <a:latin typeface="Arial Black"/>
                <a:ea typeface="Arial Black"/>
                <a:cs typeface="Arial Black"/>
                <a:sym typeface="Arial Black"/>
              </a:rPr>
            </a:br>
            <a:r>
              <a:rPr lang="en" sz="1500" b="0" i="0" u="none" strike="noStrike" cap="none">
                <a:solidFill>
                  <a:schemeClr val="lt2"/>
                </a:solidFill>
                <a:latin typeface="Arial Black"/>
                <a:ea typeface="Arial Black"/>
                <a:cs typeface="Arial Black"/>
                <a:sym typeface="Arial Black"/>
              </a:rPr>
              <a:t>for the promotion </a:t>
            </a:r>
            <a:br>
              <a:rPr lang="en" sz="1500" b="0" i="0" u="none" strike="noStrike" cap="none">
                <a:solidFill>
                  <a:schemeClr val="lt2"/>
                </a:solidFill>
                <a:latin typeface="Arial Black"/>
                <a:ea typeface="Arial Black"/>
                <a:cs typeface="Arial Black"/>
                <a:sym typeface="Arial Black"/>
              </a:rPr>
            </a:br>
            <a:r>
              <a:rPr lang="en" sz="1500" b="0" i="0" u="none" strike="noStrike" cap="none">
                <a:solidFill>
                  <a:schemeClr val="lt2"/>
                </a:solidFill>
                <a:latin typeface="Arial Black"/>
                <a:ea typeface="Arial Black"/>
                <a:cs typeface="Arial Black"/>
                <a:sym typeface="Arial Black"/>
              </a:rPr>
              <a:t>of rail transport</a:t>
            </a:r>
            <a:endParaRPr sz="500"/>
          </a:p>
        </p:txBody>
      </p:sp>
      <p:pic>
        <p:nvPicPr>
          <p:cNvPr id="127" name="Google Shape;127;p27"/>
          <p:cNvPicPr preferRelativeResize="0"/>
          <p:nvPr/>
        </p:nvPicPr>
        <p:blipFill rotWithShape="1">
          <a:blip r:embed="rId2">
            <a:alphaModFix/>
          </a:blip>
          <a:srcRect/>
          <a:stretch/>
        </p:blipFill>
        <p:spPr>
          <a:xfrm>
            <a:off x="3899883" y="3989076"/>
            <a:ext cx="1343113" cy="660964"/>
          </a:xfrm>
          <a:prstGeom prst="rect">
            <a:avLst/>
          </a:prstGeom>
          <a:noFill/>
          <a:ln>
            <a:noFill/>
          </a:ln>
        </p:spPr>
      </p:pic>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UIC_Graphics light">
  <p:cSld name="UIC_Graphics light">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628815" y="273846"/>
            <a:ext cx="7886400" cy="580200"/>
          </a:xfrm>
          <a:prstGeom prst="rect">
            <a:avLst/>
          </a:prstGeom>
          <a:noFill/>
          <a:ln>
            <a:noFill/>
          </a:ln>
        </p:spPr>
        <p:txBody>
          <a:bodyPr spcFirstLastPara="1" wrap="square" lIns="34300" tIns="17150" rIns="34300" bIns="17150" anchor="ctr" anchorCtr="0">
            <a:norm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0" name="Google Shape;130;p28"/>
          <p:cNvSpPr txBox="1"/>
          <p:nvPr/>
        </p:nvSpPr>
        <p:spPr>
          <a:xfrm>
            <a:off x="8762057" y="4780530"/>
            <a:ext cx="202500" cy="111600"/>
          </a:xfrm>
          <a:prstGeom prst="rect">
            <a:avLst/>
          </a:prstGeom>
          <a:noFill/>
          <a:ln>
            <a:noFill/>
          </a:ln>
        </p:spPr>
        <p:txBody>
          <a:bodyPr spcFirstLastPara="1" wrap="square" lIns="34300" tIns="17150" rIns="34300" bIns="17150" anchor="t" anchorCtr="0">
            <a:spAutoFit/>
          </a:bodyPr>
          <a:lstStyle/>
          <a:p>
            <a:pPr marL="0" marR="0" lvl="0" indent="0" algn="ctr" rtl="0">
              <a:spcBef>
                <a:spcPts val="0"/>
              </a:spcBef>
              <a:spcAft>
                <a:spcPts val="0"/>
              </a:spcAft>
              <a:buNone/>
            </a:pPr>
            <a:fld id="{00000000-1234-1234-1234-123412341234}" type="slidenum">
              <a:rPr lang="en" sz="500" b="0" i="0" u="none" strike="noStrike" cap="none">
                <a:solidFill>
                  <a:srgbClr val="7A888C"/>
                </a:solidFill>
                <a:latin typeface="Arial"/>
                <a:ea typeface="Arial"/>
                <a:cs typeface="Arial"/>
                <a:sym typeface="Arial"/>
              </a:rPr>
              <a:t>‹Nr.›</a:t>
            </a:fld>
            <a:endParaRPr sz="1400" b="0" i="0" u="none" strike="noStrike" cap="none">
              <a:solidFill>
                <a:srgbClr val="7A888C"/>
              </a:solidFill>
              <a:latin typeface="Arial"/>
              <a:ea typeface="Arial"/>
              <a:cs typeface="Arial"/>
              <a:sym typeface="Arial"/>
            </a:endParaRPr>
          </a:p>
        </p:txBody>
      </p:sp>
      <p:sp>
        <p:nvSpPr>
          <p:cNvPr id="131" name="Google Shape;131;p28"/>
          <p:cNvSpPr/>
          <p:nvPr/>
        </p:nvSpPr>
        <p:spPr>
          <a:xfrm>
            <a:off x="8775560" y="4750487"/>
            <a:ext cx="175500" cy="175500"/>
          </a:xfrm>
          <a:prstGeom prst="rect">
            <a:avLst/>
          </a:prstGeom>
          <a:noFill/>
          <a:ln w="12700" cap="flat" cmpd="sng">
            <a:solidFill>
              <a:srgbClr val="7A888C">
                <a:alpha val="49800"/>
              </a:srgbClr>
            </a:solidFill>
            <a:prstDash val="solid"/>
            <a:miter lim="800000"/>
            <a:headEnd type="none" w="sm" len="sm"/>
            <a:tailEnd type="none" w="sm" len="sm"/>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32" name="Google Shape;132;p28"/>
          <p:cNvPicPr preferRelativeResize="0"/>
          <p:nvPr/>
        </p:nvPicPr>
        <p:blipFill rotWithShape="1">
          <a:blip r:embed="rId2">
            <a:alphaModFix/>
          </a:blip>
          <a:srcRect/>
          <a:stretch/>
        </p:blipFill>
        <p:spPr>
          <a:xfrm>
            <a:off x="8671674" y="131185"/>
            <a:ext cx="383218" cy="188587"/>
          </a:xfrm>
          <a:prstGeom prst="rect">
            <a:avLst/>
          </a:prstGeom>
          <a:noFill/>
          <a:ln>
            <a:noFill/>
          </a:ln>
        </p:spPr>
      </p:pic>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UIC_Last page">
  <p:cSld name="1_UIC_Last page">
    <p:spTree>
      <p:nvGrpSpPr>
        <p:cNvPr id="1" name="Shape 133"/>
        <p:cNvGrpSpPr/>
        <p:nvPr/>
      </p:nvGrpSpPr>
      <p:grpSpPr>
        <a:xfrm>
          <a:off x="0" y="0"/>
          <a:ext cx="0" cy="0"/>
          <a:chOff x="0" y="0"/>
          <a:chExt cx="0" cy="0"/>
        </a:xfrm>
      </p:grpSpPr>
      <p:sp>
        <p:nvSpPr>
          <p:cNvPr id="134" name="Google Shape;134;p29"/>
          <p:cNvSpPr txBox="1"/>
          <p:nvPr/>
        </p:nvSpPr>
        <p:spPr>
          <a:xfrm>
            <a:off x="6723714" y="4528607"/>
            <a:ext cx="1539900" cy="265500"/>
          </a:xfrm>
          <a:prstGeom prst="rect">
            <a:avLst/>
          </a:prstGeom>
          <a:noFill/>
          <a:ln>
            <a:noFill/>
          </a:ln>
        </p:spPr>
        <p:txBody>
          <a:bodyPr spcFirstLastPara="1" wrap="square" lIns="34300" tIns="17150" rIns="34300" bIns="17150" anchor="t" anchorCtr="0">
            <a:spAutoFit/>
          </a:bodyPr>
          <a:lstStyle/>
          <a:p>
            <a:pPr marL="0" marR="0" lvl="0" indent="0" algn="r" rtl="0">
              <a:spcBef>
                <a:spcPts val="0"/>
              </a:spcBef>
              <a:spcAft>
                <a:spcPts val="0"/>
              </a:spcAft>
              <a:buNone/>
            </a:pPr>
            <a:r>
              <a:rPr lang="en" sz="1500" b="1">
                <a:solidFill>
                  <a:schemeClr val="dk2"/>
                </a:solidFill>
                <a:latin typeface="Arial Black"/>
                <a:ea typeface="Arial Black"/>
                <a:cs typeface="Arial Black"/>
                <a:sym typeface="Arial Black"/>
              </a:rPr>
              <a:t>www.uic.org</a:t>
            </a:r>
            <a:endParaRPr sz="500"/>
          </a:p>
        </p:txBody>
      </p:sp>
      <p:pic>
        <p:nvPicPr>
          <p:cNvPr id="135" name="Google Shape;135;p29" descr="LOGO_QUADRI.png"/>
          <p:cNvPicPr preferRelativeResize="0"/>
          <p:nvPr/>
        </p:nvPicPr>
        <p:blipFill rotWithShape="1">
          <a:blip r:embed="rId2">
            <a:alphaModFix/>
          </a:blip>
          <a:srcRect/>
          <a:stretch/>
        </p:blipFill>
        <p:spPr>
          <a:xfrm>
            <a:off x="7096968" y="249464"/>
            <a:ext cx="1795669" cy="775602"/>
          </a:xfrm>
          <a:prstGeom prst="rect">
            <a:avLst/>
          </a:prstGeom>
          <a:noFill/>
          <a:ln>
            <a:noFill/>
          </a:ln>
        </p:spPr>
      </p:pic>
      <p:grpSp>
        <p:nvGrpSpPr>
          <p:cNvPr id="136" name="Google Shape;136;p29"/>
          <p:cNvGrpSpPr/>
          <p:nvPr/>
        </p:nvGrpSpPr>
        <p:grpSpPr>
          <a:xfrm>
            <a:off x="614625" y="4547211"/>
            <a:ext cx="4234500" cy="266888"/>
            <a:chOff x="819500" y="6018689"/>
            <a:chExt cx="5646000" cy="355851"/>
          </a:xfrm>
        </p:grpSpPr>
        <p:sp>
          <p:nvSpPr>
            <p:cNvPr id="137" name="Google Shape;137;p29"/>
            <p:cNvSpPr txBox="1"/>
            <p:nvPr/>
          </p:nvSpPr>
          <p:spPr>
            <a:xfrm>
              <a:off x="819500" y="6046791"/>
              <a:ext cx="5646000" cy="2922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r>
                <a:rPr lang="en" sz="1200" b="1">
                  <a:solidFill>
                    <a:srgbClr val="575756"/>
                  </a:solidFill>
                  <a:latin typeface="Arial"/>
                  <a:ea typeface="Arial"/>
                  <a:cs typeface="Arial"/>
                  <a:sym typeface="Arial"/>
                </a:rPr>
                <a:t>Stay in touch with UIC: </a:t>
              </a:r>
              <a:endParaRPr sz="500"/>
            </a:p>
          </p:txBody>
        </p:sp>
        <p:pic>
          <p:nvPicPr>
            <p:cNvPr id="138" name="Google Shape;138;p29"/>
            <p:cNvPicPr preferRelativeResize="0"/>
            <p:nvPr/>
          </p:nvPicPr>
          <p:blipFill rotWithShape="1">
            <a:blip r:embed="rId3">
              <a:alphaModFix/>
            </a:blip>
            <a:srcRect l="6757" t="24070" r="7265" b="24075"/>
            <a:stretch/>
          </p:blipFill>
          <p:spPr>
            <a:xfrm>
              <a:off x="3185319" y="6018689"/>
              <a:ext cx="1859756" cy="355851"/>
            </a:xfrm>
            <a:prstGeom prst="rect">
              <a:avLst/>
            </a:prstGeom>
            <a:noFill/>
            <a:ln>
              <a:noFill/>
            </a:ln>
          </p:spPr>
        </p:pic>
        <p:sp>
          <p:nvSpPr>
            <p:cNvPr id="139" name="Google Shape;139;p29"/>
            <p:cNvSpPr txBox="1"/>
            <p:nvPr/>
          </p:nvSpPr>
          <p:spPr>
            <a:xfrm>
              <a:off x="5059684" y="6046791"/>
              <a:ext cx="1238100" cy="2922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r>
                <a:rPr lang="en" sz="1200" b="1">
                  <a:solidFill>
                    <a:schemeClr val="dk2"/>
                  </a:solidFill>
                  <a:latin typeface="Arial"/>
                  <a:ea typeface="Arial"/>
                  <a:cs typeface="Arial"/>
                  <a:sym typeface="Arial"/>
                </a:rPr>
                <a:t>#UICrail</a:t>
              </a:r>
              <a:endParaRPr sz="500"/>
            </a:p>
          </p:txBody>
        </p:sp>
      </p:grpSp>
      <p:sp>
        <p:nvSpPr>
          <p:cNvPr id="140" name="Google Shape;140;p29"/>
          <p:cNvSpPr/>
          <p:nvPr/>
        </p:nvSpPr>
        <p:spPr>
          <a:xfrm>
            <a:off x="614625" y="2489189"/>
            <a:ext cx="6427620" cy="595026"/>
          </a:xfrm>
          <a:custGeom>
            <a:avLst/>
            <a:gdLst/>
            <a:ahLst/>
            <a:cxnLst/>
            <a:rect l="l" t="t" r="r" b="b"/>
            <a:pathLst>
              <a:path w="21600" h="21600" extrusionOk="0">
                <a:moveTo>
                  <a:pt x="0" y="0"/>
                </a:moveTo>
                <a:lnTo>
                  <a:pt x="21599" y="0"/>
                </a:lnTo>
                <a:lnTo>
                  <a:pt x="21599" y="21600"/>
                </a:lnTo>
                <a:lnTo>
                  <a:pt x="0" y="21600"/>
                </a:lnTo>
                <a:close/>
              </a:path>
            </a:pathLst>
          </a:custGeom>
          <a:noFill/>
          <a:ln>
            <a:noFill/>
          </a:ln>
        </p:spPr>
        <p:txBody>
          <a:bodyPr spcFirstLastPara="1" wrap="square" lIns="19025" tIns="19025" rIns="19025" bIns="19025" anchor="ctr" anchorCtr="0">
            <a:noAutofit/>
          </a:bodyPr>
          <a:lstStyle/>
          <a:p>
            <a:pPr marL="0" marR="0" lvl="0" indent="0" algn="l" rtl="0">
              <a:spcBef>
                <a:spcPts val="0"/>
              </a:spcBef>
              <a:spcAft>
                <a:spcPts val="0"/>
              </a:spcAft>
              <a:buNone/>
            </a:pPr>
            <a:r>
              <a:rPr lang="en" sz="4300" b="1">
                <a:solidFill>
                  <a:schemeClr val="dk2"/>
                </a:solidFill>
                <a:latin typeface="Arial Black"/>
                <a:ea typeface="Arial Black"/>
                <a:cs typeface="Arial Black"/>
                <a:sym typeface="Arial Black"/>
              </a:rPr>
              <a:t>Thank you</a:t>
            </a:r>
            <a:endParaRPr sz="500"/>
          </a:p>
          <a:p>
            <a:pPr marL="0" marR="0" lvl="0" indent="0" algn="l" rtl="0">
              <a:spcBef>
                <a:spcPts val="0"/>
              </a:spcBef>
              <a:spcAft>
                <a:spcPts val="0"/>
              </a:spcAft>
              <a:buNone/>
            </a:pPr>
            <a:r>
              <a:rPr lang="en" sz="4300" b="1">
                <a:solidFill>
                  <a:schemeClr val="dk1"/>
                </a:solidFill>
                <a:latin typeface="Arial Black"/>
                <a:ea typeface="Arial Black"/>
                <a:cs typeface="Arial Black"/>
                <a:sym typeface="Arial Black"/>
              </a:rPr>
              <a:t>for your attention</a:t>
            </a:r>
            <a:endParaRPr sz="4300">
              <a:solidFill>
                <a:schemeClr val="dk1"/>
              </a:solidFill>
              <a:latin typeface="Arial Black"/>
              <a:ea typeface="Arial Black"/>
              <a:cs typeface="Arial Black"/>
              <a:sym typeface="Arial Black"/>
            </a:endParaRPr>
          </a:p>
        </p:txBody>
      </p:sp>
      <p:sp>
        <p:nvSpPr>
          <p:cNvPr id="141" name="Google Shape;141;p29"/>
          <p:cNvSpPr/>
          <p:nvPr/>
        </p:nvSpPr>
        <p:spPr>
          <a:xfrm>
            <a:off x="0" y="2256131"/>
            <a:ext cx="233400" cy="1035900"/>
          </a:xfrm>
          <a:prstGeom prst="rect">
            <a:avLst/>
          </a:prstGeom>
          <a:solidFill>
            <a:schemeClr val="dk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300">
              <a:solidFill>
                <a:schemeClr val="lt1"/>
              </a:solidFill>
              <a:latin typeface="Arial"/>
              <a:ea typeface="Arial"/>
              <a:cs typeface="Arial"/>
              <a:sym typeface="Arial"/>
            </a:endParaRPr>
          </a:p>
        </p:txBody>
      </p:sp>
      <p:pic>
        <p:nvPicPr>
          <p:cNvPr id="142" name="Google Shape;142;p29" descr="Une image contenant texte, capture d’écran, Graphique, motif&#10;&#10;Description générée automatiquement"/>
          <p:cNvPicPr preferRelativeResize="0"/>
          <p:nvPr/>
        </p:nvPicPr>
        <p:blipFill rotWithShape="1">
          <a:blip r:embed="rId4">
            <a:alphaModFix/>
          </a:blip>
          <a:srcRect/>
          <a:stretch/>
        </p:blipFill>
        <p:spPr>
          <a:xfrm>
            <a:off x="8337101" y="4272686"/>
            <a:ext cx="555860" cy="556004"/>
          </a:xfrm>
          <a:prstGeom prst="rect">
            <a:avLst/>
          </a:prstGeom>
          <a:noFill/>
          <a:ln>
            <a:noFill/>
          </a:ln>
        </p:spPr>
      </p:pic>
      <p:sp>
        <p:nvSpPr>
          <p:cNvPr id="143" name="Google Shape;143;p29"/>
          <p:cNvSpPr txBox="1"/>
          <p:nvPr/>
        </p:nvSpPr>
        <p:spPr>
          <a:xfrm>
            <a:off x="4572000" y="4529314"/>
            <a:ext cx="1539900" cy="265500"/>
          </a:xfrm>
          <a:prstGeom prst="rect">
            <a:avLst/>
          </a:prstGeom>
          <a:noFill/>
          <a:ln>
            <a:noFill/>
          </a:ln>
        </p:spPr>
        <p:txBody>
          <a:bodyPr spcFirstLastPara="1" wrap="square" lIns="34300" tIns="17150" rIns="34300" bIns="17150" anchor="t" anchorCtr="0">
            <a:spAutoFit/>
          </a:bodyPr>
          <a:lstStyle/>
          <a:p>
            <a:pPr marL="0" marR="0" lvl="0" indent="0" algn="r" rtl="0">
              <a:spcBef>
                <a:spcPts val="0"/>
              </a:spcBef>
              <a:spcAft>
                <a:spcPts val="0"/>
              </a:spcAft>
              <a:buNone/>
            </a:pPr>
            <a:r>
              <a:rPr lang="en" sz="1500" b="1">
                <a:solidFill>
                  <a:schemeClr val="dk2"/>
                </a:solidFill>
                <a:latin typeface="Arial Black"/>
                <a:ea typeface="Arial Black"/>
                <a:cs typeface="Arial Black"/>
                <a:sym typeface="Arial Black"/>
              </a:rPr>
              <a:t>shop.uic.org</a:t>
            </a:r>
            <a:endParaRPr sz="500"/>
          </a:p>
        </p:txBody>
      </p:sp>
      <p:pic>
        <p:nvPicPr>
          <p:cNvPr id="144" name="Google Shape;144;p29"/>
          <p:cNvPicPr preferRelativeResize="0"/>
          <p:nvPr/>
        </p:nvPicPr>
        <p:blipFill rotWithShape="1">
          <a:blip r:embed="rId5">
            <a:alphaModFix/>
          </a:blip>
          <a:srcRect/>
          <a:stretch/>
        </p:blipFill>
        <p:spPr>
          <a:xfrm>
            <a:off x="6185387" y="4273465"/>
            <a:ext cx="555858" cy="555858"/>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No Content Light Background">
  <p:cSld name="Title No Content Light Background">
    <p:bg>
      <p:bgPr>
        <a:solidFill>
          <a:schemeClr val="lt1"/>
        </a:solidFill>
        <a:effectLst/>
      </p:bgPr>
    </p:bg>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1" y="274640"/>
            <a:ext cx="8760300" cy="531600"/>
          </a:xfrm>
          <a:prstGeom prst="rect">
            <a:avLst/>
          </a:prstGeom>
          <a:solidFill>
            <a:srgbClr val="F0AB00"/>
          </a:solidFill>
          <a:ln>
            <a:noFill/>
          </a:ln>
        </p:spPr>
        <p:txBody>
          <a:bodyPr spcFirstLastPara="1" wrap="square" lIns="329175" tIns="34275" rIns="68575" bIns="34275" anchor="ctr" anchorCtr="0">
            <a:noAutofit/>
          </a:bodyPr>
          <a:lstStyle>
            <a:lvl1pPr marR="0" lvl="0" algn="l">
              <a:spcBef>
                <a:spcPts val="0"/>
              </a:spcBef>
              <a:spcAft>
                <a:spcPts val="0"/>
              </a:spcAft>
              <a:buClr>
                <a:schemeClr val="lt1"/>
              </a:buClr>
              <a:buSzPts val="2800"/>
              <a:buFont typeface="Arial Narrow"/>
              <a:buNone/>
              <a:defRPr sz="28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cxnSp>
        <p:nvCxnSpPr>
          <p:cNvPr id="152" name="Google Shape;152;p31"/>
          <p:cNvCxnSpPr/>
          <p:nvPr/>
        </p:nvCxnSpPr>
        <p:spPr>
          <a:xfrm>
            <a:off x="440598" y="4762289"/>
            <a:ext cx="8319600" cy="0"/>
          </a:xfrm>
          <a:prstGeom prst="straightConnector1">
            <a:avLst/>
          </a:prstGeom>
          <a:noFill/>
          <a:ln w="9525" cap="flat" cmpd="sng">
            <a:solidFill>
              <a:schemeClr val="dk1"/>
            </a:solidFill>
            <a:prstDash val="solid"/>
            <a:round/>
            <a:headEnd type="none" w="sm" len="sm"/>
            <a:tailEnd type="none" w="sm" len="sm"/>
          </a:ln>
        </p:spPr>
      </p:cxnSp>
      <p:sp>
        <p:nvSpPr>
          <p:cNvPr id="153" name="Google Shape;153;p31"/>
          <p:cNvSpPr txBox="1">
            <a:spLocks noGrp="1"/>
          </p:cNvSpPr>
          <p:nvPr>
            <p:ph type="body" idx="1"/>
          </p:nvPr>
        </p:nvSpPr>
        <p:spPr>
          <a:xfrm>
            <a:off x="441326" y="4805363"/>
            <a:ext cx="4579500" cy="287400"/>
          </a:xfrm>
          <a:prstGeom prst="rect">
            <a:avLst/>
          </a:prstGeom>
          <a:noFill/>
          <a:ln>
            <a:noFill/>
          </a:ln>
        </p:spPr>
        <p:txBody>
          <a:bodyPr spcFirstLastPara="1" wrap="square" lIns="0" tIns="34275" rIns="68575" bIns="34275" anchor="ctr" anchorCtr="0">
            <a:noAutofit/>
          </a:bodyPr>
          <a:lstStyle>
            <a:lvl1pPr marL="457200" lvl="0" indent="-228600" algn="l">
              <a:spcBef>
                <a:spcPts val="200"/>
              </a:spcBef>
              <a:spcAft>
                <a:spcPts val="0"/>
              </a:spcAft>
              <a:buClr>
                <a:schemeClr val="dk1"/>
              </a:buClr>
              <a:buSzPts val="900"/>
              <a:buNone/>
              <a:defRPr sz="900" b="0" cap="none">
                <a:solidFill>
                  <a:schemeClr val="dk1"/>
                </a:solidFill>
              </a:defRPr>
            </a:lvl1pPr>
            <a:lvl2pPr marL="914400" lvl="1" indent="-228600" algn="l">
              <a:spcBef>
                <a:spcPts val="600"/>
              </a:spcBef>
              <a:spcAft>
                <a:spcPts val="0"/>
              </a:spcAft>
              <a:buClr>
                <a:schemeClr val="lt1"/>
              </a:buClr>
              <a:buSzPts val="2800"/>
              <a:buNone/>
              <a:defRPr/>
            </a:lvl2pPr>
            <a:lvl3pPr marL="1371600" lvl="2" indent="-228600" algn="l">
              <a:spcBef>
                <a:spcPts val="500"/>
              </a:spcBef>
              <a:spcAft>
                <a:spcPts val="0"/>
              </a:spcAft>
              <a:buClr>
                <a:schemeClr val="lt1"/>
              </a:buClr>
              <a:buSzPts val="2400"/>
              <a:buNone/>
              <a:defRPr/>
            </a:lvl3pPr>
            <a:lvl4pPr marL="1828800" lvl="3" indent="-228600" algn="l">
              <a:spcBef>
                <a:spcPts val="400"/>
              </a:spcBef>
              <a:spcAft>
                <a:spcPts val="0"/>
              </a:spcAft>
              <a:buClr>
                <a:schemeClr val="lt1"/>
              </a:buClr>
              <a:buSzPts val="2000"/>
              <a:buNone/>
              <a:defRPr/>
            </a:lvl4pPr>
            <a:lvl5pPr marL="2286000" lvl="4" indent="-228600" algn="l">
              <a:spcBef>
                <a:spcPts val="400"/>
              </a:spcBef>
              <a:spcAft>
                <a:spcPts val="0"/>
              </a:spcAft>
              <a:buClr>
                <a:schemeClr val="lt1"/>
              </a:buClr>
              <a:buSzPts val="2000"/>
              <a:buNone/>
              <a:defRPr/>
            </a:lvl5pPr>
            <a:lvl6pPr marL="2743200" lvl="5" indent="-317500" algn="l">
              <a:spcBef>
                <a:spcPts val="300"/>
              </a:spcBef>
              <a:spcAft>
                <a:spcPts val="0"/>
              </a:spcAft>
              <a:buClr>
                <a:schemeClr val="lt1"/>
              </a:buClr>
              <a:buSzPts val="1400"/>
              <a:buChar char="•"/>
              <a:defRPr/>
            </a:lvl6pPr>
            <a:lvl7pPr marL="3200400" lvl="6" indent="-317500" algn="l">
              <a:spcBef>
                <a:spcPts val="300"/>
              </a:spcBef>
              <a:spcAft>
                <a:spcPts val="0"/>
              </a:spcAft>
              <a:buClr>
                <a:schemeClr val="lt1"/>
              </a:buClr>
              <a:buSzPts val="1400"/>
              <a:buChar char="•"/>
              <a:defRPr/>
            </a:lvl7pPr>
            <a:lvl8pPr marL="3657600" lvl="7" indent="-317500" algn="l">
              <a:spcBef>
                <a:spcPts val="300"/>
              </a:spcBef>
              <a:spcAft>
                <a:spcPts val="0"/>
              </a:spcAft>
              <a:buClr>
                <a:schemeClr val="lt1"/>
              </a:buClr>
              <a:buSzPts val="1400"/>
              <a:buChar char="•"/>
              <a:defRPr/>
            </a:lvl8pPr>
            <a:lvl9pPr marL="4114800" lvl="8" indent="-317500" algn="l">
              <a:spcBef>
                <a:spcPts val="300"/>
              </a:spcBef>
              <a:spcAft>
                <a:spcPts val="0"/>
              </a:spcAft>
              <a:buClr>
                <a:schemeClr val="lt1"/>
              </a:buClr>
              <a:buSzPts val="1400"/>
              <a:buChar char="•"/>
              <a:defRPr/>
            </a:lvl9pPr>
          </a:lstStyle>
          <a:p>
            <a:endParaRPr/>
          </a:p>
        </p:txBody>
      </p:sp>
      <p:pic>
        <p:nvPicPr>
          <p:cNvPr id="154" name="Google Shape;154;p31" descr="Gold-Black.png"/>
          <p:cNvPicPr preferRelativeResize="0"/>
          <p:nvPr/>
        </p:nvPicPr>
        <p:blipFill rotWithShape="1">
          <a:blip r:embed="rId2">
            <a:alphaModFix/>
          </a:blip>
          <a:srcRect/>
          <a:stretch/>
        </p:blipFill>
        <p:spPr>
          <a:xfrm>
            <a:off x="6705523" y="4843522"/>
            <a:ext cx="2054574" cy="16916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Light Background">
  <p:cSld name="Title Content Light Background">
    <p:bg>
      <p:bgPr>
        <a:solidFill>
          <a:schemeClr val="lt1"/>
        </a:solidFill>
        <a:effectLst/>
      </p:bgPr>
    </p:bg>
    <p:spTree>
      <p:nvGrpSpPr>
        <p:cNvPr id="1" name="Shape 155"/>
        <p:cNvGrpSpPr/>
        <p:nvPr/>
      </p:nvGrpSpPr>
      <p:grpSpPr>
        <a:xfrm>
          <a:off x="0" y="0"/>
          <a:ext cx="0" cy="0"/>
          <a:chOff x="0" y="0"/>
          <a:chExt cx="0" cy="0"/>
        </a:xfrm>
      </p:grpSpPr>
      <p:sp>
        <p:nvSpPr>
          <p:cNvPr id="156" name="Google Shape;156;p32"/>
          <p:cNvSpPr txBox="1">
            <a:spLocks noGrp="1"/>
          </p:cNvSpPr>
          <p:nvPr>
            <p:ph type="title"/>
          </p:nvPr>
        </p:nvSpPr>
        <p:spPr>
          <a:xfrm>
            <a:off x="-1" y="274640"/>
            <a:ext cx="8760300" cy="531600"/>
          </a:xfrm>
          <a:prstGeom prst="rect">
            <a:avLst/>
          </a:prstGeom>
          <a:solidFill>
            <a:srgbClr val="F0AB00"/>
          </a:solidFill>
          <a:ln>
            <a:noFill/>
          </a:ln>
        </p:spPr>
        <p:txBody>
          <a:bodyPr spcFirstLastPara="1" wrap="square" lIns="329175" tIns="34275" rIns="68575" bIns="34275" anchor="ctr" anchorCtr="0">
            <a:noAutofit/>
          </a:bodyPr>
          <a:lstStyle>
            <a:lvl1pPr marR="0" lvl="0" algn="l">
              <a:spcBef>
                <a:spcPts val="0"/>
              </a:spcBef>
              <a:spcAft>
                <a:spcPts val="0"/>
              </a:spcAft>
              <a:buClr>
                <a:schemeClr val="lt1"/>
              </a:buClr>
              <a:buSzPts val="2800"/>
              <a:buFont typeface="Arial Narrow"/>
              <a:buNone/>
              <a:defRPr sz="28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cxnSp>
        <p:nvCxnSpPr>
          <p:cNvPr id="157" name="Google Shape;157;p32"/>
          <p:cNvCxnSpPr/>
          <p:nvPr/>
        </p:nvCxnSpPr>
        <p:spPr>
          <a:xfrm>
            <a:off x="440598" y="4762289"/>
            <a:ext cx="8319600" cy="0"/>
          </a:xfrm>
          <a:prstGeom prst="straightConnector1">
            <a:avLst/>
          </a:prstGeom>
          <a:noFill/>
          <a:ln w="9525" cap="flat" cmpd="sng">
            <a:solidFill>
              <a:schemeClr val="dk1"/>
            </a:solidFill>
            <a:prstDash val="solid"/>
            <a:round/>
            <a:headEnd type="none" w="sm" len="sm"/>
            <a:tailEnd type="none" w="sm" len="sm"/>
          </a:ln>
        </p:spPr>
      </p:cxnSp>
      <p:sp>
        <p:nvSpPr>
          <p:cNvPr id="158" name="Google Shape;158;p32"/>
          <p:cNvSpPr txBox="1">
            <a:spLocks noGrp="1"/>
          </p:cNvSpPr>
          <p:nvPr>
            <p:ph type="body" idx="1"/>
          </p:nvPr>
        </p:nvSpPr>
        <p:spPr>
          <a:xfrm>
            <a:off x="441326" y="4805363"/>
            <a:ext cx="4579500" cy="287400"/>
          </a:xfrm>
          <a:prstGeom prst="rect">
            <a:avLst/>
          </a:prstGeom>
          <a:noFill/>
          <a:ln>
            <a:noFill/>
          </a:ln>
        </p:spPr>
        <p:txBody>
          <a:bodyPr spcFirstLastPara="1" wrap="square" lIns="0" tIns="34275" rIns="68575" bIns="34275" anchor="ctr" anchorCtr="0">
            <a:noAutofit/>
          </a:bodyPr>
          <a:lstStyle>
            <a:lvl1pPr marL="457200" lvl="0" indent="-228600" algn="l">
              <a:spcBef>
                <a:spcPts val="200"/>
              </a:spcBef>
              <a:spcAft>
                <a:spcPts val="0"/>
              </a:spcAft>
              <a:buClr>
                <a:schemeClr val="dk1"/>
              </a:buClr>
              <a:buSzPts val="900"/>
              <a:buNone/>
              <a:defRPr sz="900" b="0" cap="none">
                <a:solidFill>
                  <a:schemeClr val="dk1"/>
                </a:solidFill>
              </a:defRPr>
            </a:lvl1pPr>
            <a:lvl2pPr marL="914400" lvl="1" indent="-228600" algn="l">
              <a:spcBef>
                <a:spcPts val="600"/>
              </a:spcBef>
              <a:spcAft>
                <a:spcPts val="0"/>
              </a:spcAft>
              <a:buClr>
                <a:schemeClr val="lt1"/>
              </a:buClr>
              <a:buSzPts val="2800"/>
              <a:buNone/>
              <a:defRPr/>
            </a:lvl2pPr>
            <a:lvl3pPr marL="1371600" lvl="2" indent="-228600" algn="l">
              <a:spcBef>
                <a:spcPts val="500"/>
              </a:spcBef>
              <a:spcAft>
                <a:spcPts val="0"/>
              </a:spcAft>
              <a:buClr>
                <a:schemeClr val="lt1"/>
              </a:buClr>
              <a:buSzPts val="2400"/>
              <a:buNone/>
              <a:defRPr/>
            </a:lvl3pPr>
            <a:lvl4pPr marL="1828800" lvl="3" indent="-228600" algn="l">
              <a:spcBef>
                <a:spcPts val="400"/>
              </a:spcBef>
              <a:spcAft>
                <a:spcPts val="0"/>
              </a:spcAft>
              <a:buClr>
                <a:schemeClr val="lt1"/>
              </a:buClr>
              <a:buSzPts val="2000"/>
              <a:buNone/>
              <a:defRPr/>
            </a:lvl4pPr>
            <a:lvl5pPr marL="2286000" lvl="4" indent="-228600" algn="l">
              <a:spcBef>
                <a:spcPts val="400"/>
              </a:spcBef>
              <a:spcAft>
                <a:spcPts val="0"/>
              </a:spcAft>
              <a:buClr>
                <a:schemeClr val="lt1"/>
              </a:buClr>
              <a:buSzPts val="2000"/>
              <a:buNone/>
              <a:defRPr/>
            </a:lvl5pPr>
            <a:lvl6pPr marL="2743200" lvl="5" indent="-317500" algn="l">
              <a:spcBef>
                <a:spcPts val="300"/>
              </a:spcBef>
              <a:spcAft>
                <a:spcPts val="0"/>
              </a:spcAft>
              <a:buClr>
                <a:schemeClr val="lt1"/>
              </a:buClr>
              <a:buSzPts val="1400"/>
              <a:buChar char="•"/>
              <a:defRPr/>
            </a:lvl6pPr>
            <a:lvl7pPr marL="3200400" lvl="6" indent="-317500" algn="l">
              <a:spcBef>
                <a:spcPts val="300"/>
              </a:spcBef>
              <a:spcAft>
                <a:spcPts val="0"/>
              </a:spcAft>
              <a:buClr>
                <a:schemeClr val="lt1"/>
              </a:buClr>
              <a:buSzPts val="1400"/>
              <a:buChar char="•"/>
              <a:defRPr/>
            </a:lvl7pPr>
            <a:lvl8pPr marL="3657600" lvl="7" indent="-317500" algn="l">
              <a:spcBef>
                <a:spcPts val="300"/>
              </a:spcBef>
              <a:spcAft>
                <a:spcPts val="0"/>
              </a:spcAft>
              <a:buClr>
                <a:schemeClr val="lt1"/>
              </a:buClr>
              <a:buSzPts val="1400"/>
              <a:buChar char="•"/>
              <a:defRPr/>
            </a:lvl8pPr>
            <a:lvl9pPr marL="4114800" lvl="8" indent="-317500" algn="l">
              <a:spcBef>
                <a:spcPts val="300"/>
              </a:spcBef>
              <a:spcAft>
                <a:spcPts val="0"/>
              </a:spcAft>
              <a:buClr>
                <a:schemeClr val="lt1"/>
              </a:buClr>
              <a:buSzPts val="1400"/>
              <a:buChar char="•"/>
              <a:defRPr/>
            </a:lvl9pPr>
          </a:lstStyle>
          <a:p>
            <a:endParaRPr/>
          </a:p>
        </p:txBody>
      </p:sp>
      <p:pic>
        <p:nvPicPr>
          <p:cNvPr id="159" name="Google Shape;159;p32" descr="Gold-Black.png"/>
          <p:cNvPicPr preferRelativeResize="0"/>
          <p:nvPr/>
        </p:nvPicPr>
        <p:blipFill rotWithShape="1">
          <a:blip r:embed="rId2">
            <a:alphaModFix/>
          </a:blip>
          <a:srcRect/>
          <a:stretch/>
        </p:blipFill>
        <p:spPr>
          <a:xfrm>
            <a:off x="6705523" y="4843522"/>
            <a:ext cx="2054574" cy="169164"/>
          </a:xfrm>
          <a:prstGeom prst="rect">
            <a:avLst/>
          </a:prstGeom>
          <a:noFill/>
          <a:ln>
            <a:noFill/>
          </a:ln>
        </p:spPr>
      </p:pic>
      <p:sp>
        <p:nvSpPr>
          <p:cNvPr id="160" name="Google Shape;160;p32"/>
          <p:cNvSpPr txBox="1">
            <a:spLocks noGrp="1"/>
          </p:cNvSpPr>
          <p:nvPr>
            <p:ph type="body" idx="2"/>
          </p:nvPr>
        </p:nvSpPr>
        <p:spPr>
          <a:xfrm>
            <a:off x="441326" y="999244"/>
            <a:ext cx="8318400" cy="3568200"/>
          </a:xfrm>
          <a:prstGeom prst="rect">
            <a:avLst/>
          </a:prstGeom>
          <a:noFill/>
          <a:ln>
            <a:noFill/>
          </a:ln>
        </p:spPr>
        <p:txBody>
          <a:bodyPr spcFirstLastPara="1" wrap="square" lIns="68575" tIns="34275" rIns="68575" bIns="34275" anchor="t" anchorCtr="0">
            <a:normAutofit/>
          </a:bodyPr>
          <a:lstStyle>
            <a:lvl1pPr marL="457200" lvl="0" indent="-431800" algn="l">
              <a:spcBef>
                <a:spcPts val="600"/>
              </a:spcBef>
              <a:spcAft>
                <a:spcPts val="0"/>
              </a:spcAft>
              <a:buClr>
                <a:schemeClr val="dk1"/>
              </a:buClr>
              <a:buSzPts val="3200"/>
              <a:buChar char="•"/>
              <a:defRPr>
                <a:solidFill>
                  <a:schemeClr val="dk1"/>
                </a:solidFill>
                <a:latin typeface="Arial Narrow"/>
                <a:ea typeface="Arial Narrow"/>
                <a:cs typeface="Arial Narrow"/>
                <a:sym typeface="Arial Narrow"/>
              </a:defRPr>
            </a:lvl1pPr>
            <a:lvl2pPr marL="914400" lvl="1" indent="-406400" algn="l">
              <a:spcBef>
                <a:spcPts val="600"/>
              </a:spcBef>
              <a:spcAft>
                <a:spcPts val="0"/>
              </a:spcAft>
              <a:buClr>
                <a:schemeClr val="dk1"/>
              </a:buClr>
              <a:buSzPts val="2800"/>
              <a:buChar char="–"/>
              <a:defRPr>
                <a:solidFill>
                  <a:schemeClr val="dk1"/>
                </a:solidFill>
                <a:latin typeface="Arial Narrow"/>
                <a:ea typeface="Arial Narrow"/>
                <a:cs typeface="Arial Narrow"/>
                <a:sym typeface="Arial Narrow"/>
              </a:defRPr>
            </a:lvl2pPr>
            <a:lvl3pPr marL="1371600" lvl="2" indent="-381000" algn="l">
              <a:spcBef>
                <a:spcPts val="500"/>
              </a:spcBef>
              <a:spcAft>
                <a:spcPts val="0"/>
              </a:spcAft>
              <a:buClr>
                <a:schemeClr val="dk1"/>
              </a:buClr>
              <a:buSzPts val="2400"/>
              <a:buChar char="•"/>
              <a:defRPr>
                <a:solidFill>
                  <a:schemeClr val="dk1"/>
                </a:solidFill>
                <a:latin typeface="Arial Narrow"/>
                <a:ea typeface="Arial Narrow"/>
                <a:cs typeface="Arial Narrow"/>
                <a:sym typeface="Arial Narrow"/>
              </a:defRPr>
            </a:lvl3pPr>
            <a:lvl4pPr marL="1828800" lvl="3" indent="-355600" algn="l">
              <a:spcBef>
                <a:spcPts val="400"/>
              </a:spcBef>
              <a:spcAft>
                <a:spcPts val="0"/>
              </a:spcAft>
              <a:buClr>
                <a:schemeClr val="dk1"/>
              </a:buClr>
              <a:buSzPts val="2000"/>
              <a:buChar char="–"/>
              <a:defRPr>
                <a:solidFill>
                  <a:schemeClr val="dk1"/>
                </a:solidFill>
                <a:latin typeface="Arial Narrow"/>
                <a:ea typeface="Arial Narrow"/>
                <a:cs typeface="Arial Narrow"/>
                <a:sym typeface="Arial Narrow"/>
              </a:defRPr>
            </a:lvl4pPr>
            <a:lvl5pPr marL="2286000" lvl="4" indent="-355600" algn="l">
              <a:spcBef>
                <a:spcPts val="400"/>
              </a:spcBef>
              <a:spcAft>
                <a:spcPts val="0"/>
              </a:spcAft>
              <a:buClr>
                <a:schemeClr val="dk1"/>
              </a:buClr>
              <a:buSzPts val="2000"/>
              <a:buChar char="»"/>
              <a:defRPr>
                <a:solidFill>
                  <a:schemeClr val="dk1"/>
                </a:solidFill>
                <a:latin typeface="Arial Narrow"/>
                <a:ea typeface="Arial Narrow"/>
                <a:cs typeface="Arial Narrow"/>
                <a:sym typeface="Arial Narrow"/>
              </a:defRPr>
            </a:lvl5pPr>
            <a:lvl6pPr marL="2743200" lvl="5" indent="-317500" algn="l">
              <a:spcBef>
                <a:spcPts val="300"/>
              </a:spcBef>
              <a:spcAft>
                <a:spcPts val="0"/>
              </a:spcAft>
              <a:buClr>
                <a:schemeClr val="lt1"/>
              </a:buClr>
              <a:buSzPts val="1400"/>
              <a:buChar char="•"/>
              <a:defRPr/>
            </a:lvl6pPr>
            <a:lvl7pPr marL="3200400" lvl="6" indent="-317500" algn="l">
              <a:spcBef>
                <a:spcPts val="300"/>
              </a:spcBef>
              <a:spcAft>
                <a:spcPts val="0"/>
              </a:spcAft>
              <a:buClr>
                <a:schemeClr val="lt1"/>
              </a:buClr>
              <a:buSzPts val="1400"/>
              <a:buChar char="•"/>
              <a:defRPr/>
            </a:lvl7pPr>
            <a:lvl8pPr marL="3657600" lvl="7" indent="-317500" algn="l">
              <a:spcBef>
                <a:spcPts val="300"/>
              </a:spcBef>
              <a:spcAft>
                <a:spcPts val="0"/>
              </a:spcAft>
              <a:buClr>
                <a:schemeClr val="lt1"/>
              </a:buClr>
              <a:buSzPts val="1400"/>
              <a:buChar char="•"/>
              <a:defRPr/>
            </a:lvl8pPr>
            <a:lvl9pPr marL="4114800" lvl="8" indent="-317500" algn="l">
              <a:spcBef>
                <a:spcPts val="300"/>
              </a:spcBef>
              <a:spcAft>
                <a:spcPts val="0"/>
              </a:spcAft>
              <a:buClr>
                <a:schemeClr val="lt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No Content Light Background no branding">
  <p:cSld name="3_Title No Content Light Background no branding">
    <p:bg>
      <p:bgPr>
        <a:solidFill>
          <a:schemeClr val="lt1"/>
        </a:solidFill>
        <a:effectLst/>
      </p:bgPr>
    </p:bg>
    <p:spTree>
      <p:nvGrpSpPr>
        <p:cNvPr id="1" name="Shape 161"/>
        <p:cNvGrpSpPr/>
        <p:nvPr/>
      </p:nvGrpSpPr>
      <p:grpSpPr>
        <a:xfrm>
          <a:off x="0" y="0"/>
          <a:ext cx="0" cy="0"/>
          <a:chOff x="0" y="0"/>
          <a:chExt cx="0" cy="0"/>
        </a:xfrm>
      </p:grpSpPr>
      <p:sp>
        <p:nvSpPr>
          <p:cNvPr id="162" name="Google Shape;162;p33"/>
          <p:cNvSpPr txBox="1">
            <a:spLocks noGrp="1"/>
          </p:cNvSpPr>
          <p:nvPr>
            <p:ph type="title"/>
          </p:nvPr>
        </p:nvSpPr>
        <p:spPr>
          <a:xfrm>
            <a:off x="-1" y="274640"/>
            <a:ext cx="8760300" cy="531600"/>
          </a:xfrm>
          <a:prstGeom prst="rect">
            <a:avLst/>
          </a:prstGeom>
          <a:solidFill>
            <a:srgbClr val="F0AB00"/>
          </a:solidFill>
          <a:ln>
            <a:noFill/>
          </a:ln>
        </p:spPr>
        <p:txBody>
          <a:bodyPr spcFirstLastPara="1" wrap="square" lIns="329175" tIns="34275" rIns="68575" bIns="34275" anchor="ctr" anchorCtr="0">
            <a:noAutofit/>
          </a:bodyPr>
          <a:lstStyle>
            <a:lvl1pPr marR="0" lvl="0" algn="l">
              <a:spcBef>
                <a:spcPts val="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3" name="Google Shape;163;p33"/>
          <p:cNvSpPr txBox="1">
            <a:spLocks noGrp="1"/>
          </p:cNvSpPr>
          <p:nvPr>
            <p:ph type="body" idx="1"/>
          </p:nvPr>
        </p:nvSpPr>
        <p:spPr>
          <a:xfrm>
            <a:off x="441326" y="4805363"/>
            <a:ext cx="4579500" cy="287400"/>
          </a:xfrm>
          <a:prstGeom prst="rect">
            <a:avLst/>
          </a:prstGeom>
          <a:noFill/>
          <a:ln>
            <a:noFill/>
          </a:ln>
        </p:spPr>
        <p:txBody>
          <a:bodyPr spcFirstLastPara="1" wrap="square" lIns="0" tIns="34275" rIns="68575" bIns="34275" anchor="ctr" anchorCtr="0">
            <a:noAutofit/>
          </a:bodyPr>
          <a:lstStyle>
            <a:lvl1pPr marL="457200" lvl="0" indent="-228600" algn="l">
              <a:spcBef>
                <a:spcPts val="200"/>
              </a:spcBef>
              <a:spcAft>
                <a:spcPts val="0"/>
              </a:spcAft>
              <a:buClr>
                <a:schemeClr val="dk1"/>
              </a:buClr>
              <a:buSzPts val="900"/>
              <a:buNone/>
              <a:defRPr sz="900" b="0" cap="none">
                <a:solidFill>
                  <a:schemeClr val="dk1"/>
                </a:solidFill>
              </a:defRPr>
            </a:lvl1pPr>
            <a:lvl2pPr marL="914400" lvl="1" indent="-228600" algn="l">
              <a:spcBef>
                <a:spcPts val="600"/>
              </a:spcBef>
              <a:spcAft>
                <a:spcPts val="0"/>
              </a:spcAft>
              <a:buClr>
                <a:schemeClr val="lt1"/>
              </a:buClr>
              <a:buSzPts val="2800"/>
              <a:buNone/>
              <a:defRPr/>
            </a:lvl2pPr>
            <a:lvl3pPr marL="1371600" lvl="2" indent="-228600" algn="l">
              <a:spcBef>
                <a:spcPts val="500"/>
              </a:spcBef>
              <a:spcAft>
                <a:spcPts val="0"/>
              </a:spcAft>
              <a:buClr>
                <a:schemeClr val="lt1"/>
              </a:buClr>
              <a:buSzPts val="2400"/>
              <a:buNone/>
              <a:defRPr/>
            </a:lvl3pPr>
            <a:lvl4pPr marL="1828800" lvl="3" indent="-228600" algn="l">
              <a:spcBef>
                <a:spcPts val="400"/>
              </a:spcBef>
              <a:spcAft>
                <a:spcPts val="0"/>
              </a:spcAft>
              <a:buClr>
                <a:schemeClr val="lt1"/>
              </a:buClr>
              <a:buSzPts val="2000"/>
              <a:buNone/>
              <a:defRPr/>
            </a:lvl4pPr>
            <a:lvl5pPr marL="2286000" lvl="4" indent="-228600" algn="l">
              <a:spcBef>
                <a:spcPts val="400"/>
              </a:spcBef>
              <a:spcAft>
                <a:spcPts val="0"/>
              </a:spcAft>
              <a:buClr>
                <a:schemeClr val="lt1"/>
              </a:buClr>
              <a:buSzPts val="2000"/>
              <a:buNone/>
              <a:defRPr/>
            </a:lvl5pPr>
            <a:lvl6pPr marL="2743200" lvl="5" indent="-317500" algn="l">
              <a:spcBef>
                <a:spcPts val="300"/>
              </a:spcBef>
              <a:spcAft>
                <a:spcPts val="0"/>
              </a:spcAft>
              <a:buClr>
                <a:schemeClr val="lt1"/>
              </a:buClr>
              <a:buSzPts val="1400"/>
              <a:buChar char="•"/>
              <a:defRPr/>
            </a:lvl6pPr>
            <a:lvl7pPr marL="3200400" lvl="6" indent="-317500" algn="l">
              <a:spcBef>
                <a:spcPts val="300"/>
              </a:spcBef>
              <a:spcAft>
                <a:spcPts val="0"/>
              </a:spcAft>
              <a:buClr>
                <a:schemeClr val="lt1"/>
              </a:buClr>
              <a:buSzPts val="1400"/>
              <a:buChar char="•"/>
              <a:defRPr/>
            </a:lvl7pPr>
            <a:lvl8pPr marL="3657600" lvl="7" indent="-317500" algn="l">
              <a:spcBef>
                <a:spcPts val="300"/>
              </a:spcBef>
              <a:spcAft>
                <a:spcPts val="0"/>
              </a:spcAft>
              <a:buClr>
                <a:schemeClr val="lt1"/>
              </a:buClr>
              <a:buSzPts val="1400"/>
              <a:buChar char="•"/>
              <a:defRPr/>
            </a:lvl8pPr>
            <a:lvl9pPr marL="4114800" lvl="8" indent="-317500" algn="l">
              <a:spcBef>
                <a:spcPts val="300"/>
              </a:spcBef>
              <a:spcAft>
                <a:spcPts val="0"/>
              </a:spcAft>
              <a:buClr>
                <a:schemeClr val="lt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76A3"/>
        </a:solidFill>
        <a:effectLst/>
      </p:bgPr>
    </p:bg>
    <p:spTree>
      <p:nvGrpSpPr>
        <p:cNvPr id="1" name="Shape 164"/>
        <p:cNvGrpSpPr/>
        <p:nvPr/>
      </p:nvGrpSpPr>
      <p:grpSpPr>
        <a:xfrm>
          <a:off x="0" y="0"/>
          <a:ext cx="0" cy="0"/>
          <a:chOff x="0" y="0"/>
          <a:chExt cx="0" cy="0"/>
        </a:xfrm>
      </p:grpSpPr>
      <p:sp>
        <p:nvSpPr>
          <p:cNvPr id="165" name="Google Shape;165;p34"/>
          <p:cNvSpPr txBox="1">
            <a:spLocks noGrp="1"/>
          </p:cNvSpPr>
          <p:nvPr>
            <p:ph type="body" idx="1"/>
          </p:nvPr>
        </p:nvSpPr>
        <p:spPr>
          <a:xfrm>
            <a:off x="441325" y="4805362"/>
            <a:ext cx="8053500" cy="243000"/>
          </a:xfrm>
          <a:prstGeom prst="rect">
            <a:avLst/>
          </a:prstGeom>
          <a:noFill/>
          <a:ln>
            <a:noFill/>
          </a:ln>
        </p:spPr>
        <p:txBody>
          <a:bodyPr spcFirstLastPara="1" wrap="square" lIns="0" tIns="34275" rIns="68575" bIns="34275" anchor="t" anchorCtr="0">
            <a:normAutofit/>
          </a:bodyPr>
          <a:lstStyle>
            <a:lvl1pPr marL="457200" lvl="0" indent="-228600" algn="l">
              <a:spcBef>
                <a:spcPts val="200"/>
              </a:spcBef>
              <a:spcAft>
                <a:spcPts val="0"/>
              </a:spcAft>
              <a:buClr>
                <a:srgbClr val="FFFFFF"/>
              </a:buClr>
              <a:buSzPts val="900"/>
              <a:buNone/>
              <a:defRPr sz="900" b="0" cap="none">
                <a:solidFill>
                  <a:srgbClr val="FFFFFF"/>
                </a:solidFill>
                <a:latin typeface="Arial Narrow"/>
                <a:ea typeface="Arial Narrow"/>
                <a:cs typeface="Arial Narrow"/>
                <a:sym typeface="Arial Narrow"/>
              </a:defRPr>
            </a:lvl1pPr>
            <a:lvl2pPr marL="914400" lvl="1" indent="-228600" algn="l">
              <a:spcBef>
                <a:spcPts val="600"/>
              </a:spcBef>
              <a:spcAft>
                <a:spcPts val="0"/>
              </a:spcAft>
              <a:buClr>
                <a:schemeClr val="dk1"/>
              </a:buClr>
              <a:buSzPts val="2800"/>
              <a:buNone/>
              <a:defRPr/>
            </a:lvl2pPr>
            <a:lvl3pPr marL="1371600" lvl="2" indent="-228600" algn="l">
              <a:spcBef>
                <a:spcPts val="500"/>
              </a:spcBef>
              <a:spcAft>
                <a:spcPts val="0"/>
              </a:spcAft>
              <a:buClr>
                <a:schemeClr val="dk1"/>
              </a:buClr>
              <a:buSzPts val="2400"/>
              <a:buNone/>
              <a:defRPr/>
            </a:lvl3pPr>
            <a:lvl4pPr marL="1828800" lvl="3" indent="-228600" algn="l">
              <a:spcBef>
                <a:spcPts val="400"/>
              </a:spcBef>
              <a:spcAft>
                <a:spcPts val="0"/>
              </a:spcAft>
              <a:buClr>
                <a:schemeClr val="dk1"/>
              </a:buClr>
              <a:buSzPts val="2000"/>
              <a:buNone/>
              <a:defRPr/>
            </a:lvl4pPr>
            <a:lvl5pPr marL="2286000" lvl="4" indent="-228600" algn="l">
              <a:spcBef>
                <a:spcPts val="400"/>
              </a:spcBef>
              <a:spcAft>
                <a:spcPts val="0"/>
              </a:spcAft>
              <a:buClr>
                <a:schemeClr val="dk1"/>
              </a:buClr>
              <a:buSzPts val="2000"/>
              <a:buNone/>
              <a:defRPr/>
            </a:lvl5pPr>
            <a:lvl6pPr marL="2743200" lvl="5" indent="-317500" algn="l">
              <a:spcBef>
                <a:spcPts val="3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166" name="Google Shape;166;p34"/>
          <p:cNvSpPr txBox="1">
            <a:spLocks noGrp="1"/>
          </p:cNvSpPr>
          <p:nvPr>
            <p:ph type="title"/>
          </p:nvPr>
        </p:nvSpPr>
        <p:spPr>
          <a:xfrm>
            <a:off x="440598" y="1714552"/>
            <a:ext cx="8319600" cy="13014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Clr>
                <a:schemeClr val="lt1"/>
              </a:buClr>
              <a:buSzPts val="4000"/>
              <a:buFont typeface="Arial Narrow"/>
              <a:buNone/>
              <a:defRPr sz="4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7" name="Google Shape;167;p34"/>
          <p:cNvSpPr txBox="1">
            <a:spLocks noGrp="1"/>
          </p:cNvSpPr>
          <p:nvPr>
            <p:ph type="body" idx="2"/>
          </p:nvPr>
        </p:nvSpPr>
        <p:spPr>
          <a:xfrm>
            <a:off x="440598" y="3016016"/>
            <a:ext cx="8319600" cy="379800"/>
          </a:xfrm>
          <a:prstGeom prst="rect">
            <a:avLst/>
          </a:prstGeom>
          <a:noFill/>
          <a:ln>
            <a:noFill/>
          </a:ln>
        </p:spPr>
        <p:txBody>
          <a:bodyPr spcFirstLastPara="1" wrap="square" lIns="0" tIns="34275" rIns="0" bIns="34275" anchor="t" anchorCtr="0">
            <a:noAutofit/>
          </a:bodyPr>
          <a:lstStyle>
            <a:lvl1pPr marL="457200" lvl="0" indent="-228600" algn="l">
              <a:lnSpc>
                <a:spcPct val="100000"/>
              </a:lnSpc>
              <a:spcBef>
                <a:spcPts val="0"/>
              </a:spcBef>
              <a:spcAft>
                <a:spcPts val="0"/>
              </a:spcAft>
              <a:buClr>
                <a:srgbClr val="FFFFFF"/>
              </a:buClr>
              <a:buSzPts val="2000"/>
              <a:buNone/>
              <a:defRPr sz="2000" b="0" i="0" cap="none">
                <a:solidFill>
                  <a:srgbClr val="FFFFFF"/>
                </a:solidFill>
                <a:latin typeface="Arial Narrow"/>
                <a:ea typeface="Arial Narrow"/>
                <a:cs typeface="Arial Narrow"/>
                <a:sym typeface="Arial Narrow"/>
              </a:defRPr>
            </a:lvl1pPr>
            <a:lvl2pPr marL="914400" lvl="1" indent="-228600" algn="l">
              <a:spcBef>
                <a:spcPts val="400"/>
              </a:spcBef>
              <a:spcAft>
                <a:spcPts val="0"/>
              </a:spcAft>
              <a:buClr>
                <a:srgbClr val="888888"/>
              </a:buClr>
              <a:buSzPts val="1800"/>
              <a:buNone/>
              <a:defRPr sz="1800">
                <a:solidFill>
                  <a:srgbClr val="888888"/>
                </a:solidFill>
              </a:defRPr>
            </a:lvl2pPr>
            <a:lvl3pPr marL="1371600" lvl="2" indent="-228600" algn="l">
              <a:spcBef>
                <a:spcPts val="300"/>
              </a:spcBef>
              <a:spcAft>
                <a:spcPts val="0"/>
              </a:spcAft>
              <a:buClr>
                <a:srgbClr val="888888"/>
              </a:buClr>
              <a:buSzPts val="1600"/>
              <a:buNone/>
              <a:defRPr sz="1600">
                <a:solidFill>
                  <a:srgbClr val="888888"/>
                </a:solidFill>
              </a:defRPr>
            </a:lvl3pPr>
            <a:lvl4pPr marL="1828800" lvl="3" indent="-228600" algn="l">
              <a:spcBef>
                <a:spcPts val="300"/>
              </a:spcBef>
              <a:spcAft>
                <a:spcPts val="0"/>
              </a:spcAft>
              <a:buClr>
                <a:srgbClr val="888888"/>
              </a:buClr>
              <a:buSzPts val="1400"/>
              <a:buNone/>
              <a:defRPr sz="1400">
                <a:solidFill>
                  <a:srgbClr val="888888"/>
                </a:solidFill>
              </a:defRPr>
            </a:lvl4pPr>
            <a:lvl5pPr marL="2286000" lvl="4" indent="-228600" algn="l">
              <a:spcBef>
                <a:spcPts val="300"/>
              </a:spcBef>
              <a:spcAft>
                <a:spcPts val="0"/>
              </a:spcAft>
              <a:buClr>
                <a:srgbClr val="888888"/>
              </a:buClr>
              <a:buSzPts val="1400"/>
              <a:buNone/>
              <a:defRPr sz="1400">
                <a:solidFill>
                  <a:srgbClr val="888888"/>
                </a:solidFill>
              </a:defRPr>
            </a:lvl5pPr>
            <a:lvl6pPr marL="2743200" lvl="5" indent="-228600" algn="l">
              <a:spcBef>
                <a:spcPts val="300"/>
              </a:spcBef>
              <a:spcAft>
                <a:spcPts val="0"/>
              </a:spcAft>
              <a:buClr>
                <a:srgbClr val="888888"/>
              </a:buClr>
              <a:buSzPts val="1400"/>
              <a:buNone/>
              <a:defRPr sz="1400">
                <a:solidFill>
                  <a:srgbClr val="888888"/>
                </a:solidFill>
              </a:defRPr>
            </a:lvl6pPr>
            <a:lvl7pPr marL="3200400" lvl="6" indent="-228600" algn="l">
              <a:spcBef>
                <a:spcPts val="300"/>
              </a:spcBef>
              <a:spcAft>
                <a:spcPts val="0"/>
              </a:spcAft>
              <a:buClr>
                <a:srgbClr val="888888"/>
              </a:buClr>
              <a:buSzPts val="1400"/>
              <a:buNone/>
              <a:defRPr sz="1400">
                <a:solidFill>
                  <a:srgbClr val="888888"/>
                </a:solidFill>
              </a:defRPr>
            </a:lvl7pPr>
            <a:lvl8pPr marL="3657600" lvl="7" indent="-228600" algn="l">
              <a:spcBef>
                <a:spcPts val="300"/>
              </a:spcBef>
              <a:spcAft>
                <a:spcPts val="0"/>
              </a:spcAft>
              <a:buClr>
                <a:srgbClr val="888888"/>
              </a:buClr>
              <a:buSzPts val="1400"/>
              <a:buNone/>
              <a:defRPr sz="1400">
                <a:solidFill>
                  <a:srgbClr val="888888"/>
                </a:solidFill>
              </a:defRPr>
            </a:lvl8pPr>
            <a:lvl9pPr marL="4114800" lvl="8" indent="-228600" algn="l">
              <a:spcBef>
                <a:spcPts val="30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2749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1pPr>
            <a:lvl2pPr lvl="1">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2pPr>
            <a:lvl3pPr lvl="2">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3pPr>
            <a:lvl4pPr lvl="3">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4pPr>
            <a:lvl5pPr lvl="4">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5pPr>
            <a:lvl6pPr lvl="5">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6pPr>
            <a:lvl7pPr lvl="6">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7pPr>
            <a:lvl8pPr lvl="7">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8pPr>
            <a:lvl9pPr lvl="8">
              <a:spcBef>
                <a:spcPts val="0"/>
              </a:spcBef>
              <a:spcAft>
                <a:spcPts val="0"/>
              </a:spcAft>
              <a:buClr>
                <a:srgbClr val="526069"/>
              </a:buClr>
              <a:buSzPts val="2800"/>
              <a:buFont typeface="Corbel"/>
              <a:buNone/>
              <a:defRPr sz="2800" b="1">
                <a:solidFill>
                  <a:srgbClr val="526069"/>
                </a:solidFill>
                <a:latin typeface="Corbel"/>
                <a:ea typeface="Corbel"/>
                <a:cs typeface="Corbel"/>
                <a:sym typeface="Corbe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160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1600"/>
              </a:spcBef>
              <a:spcAft>
                <a:spcPts val="160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5"/>
        <p:cNvGrpSpPr/>
        <p:nvPr/>
      </p:nvGrpSpPr>
      <p:grpSpPr>
        <a:xfrm>
          <a:off x="0" y="0"/>
          <a:ext cx="0" cy="0"/>
          <a:chOff x="0" y="0"/>
          <a:chExt cx="0" cy="0"/>
        </a:xfrm>
      </p:grpSpPr>
      <p:sp>
        <p:nvSpPr>
          <p:cNvPr id="146" name="Google Shape;146;p30"/>
          <p:cNvSpPr txBox="1">
            <a:spLocks noGrp="1"/>
          </p:cNvSpPr>
          <p:nvPr>
            <p:ph type="body" idx="1"/>
          </p:nvPr>
        </p:nvSpPr>
        <p:spPr>
          <a:xfrm>
            <a:off x="457200" y="1200151"/>
            <a:ext cx="8229600" cy="3394500"/>
          </a:xfrm>
          <a:prstGeom prst="rect">
            <a:avLst/>
          </a:prstGeom>
          <a:noFill/>
          <a:ln>
            <a:noFill/>
          </a:ln>
        </p:spPr>
        <p:txBody>
          <a:bodyPr spcFirstLastPara="1" wrap="square" lIns="68575" tIns="34275" rIns="68575" bIns="34275" anchor="t" anchorCtr="0">
            <a:normAutofit/>
          </a:bodyPr>
          <a:lstStyle>
            <a:lvl1pPr marL="457200" marR="0" lvl="0" indent="-431800" algn="l">
              <a:spcBef>
                <a:spcPts val="60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a:spcBef>
                <a:spcPts val="6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47" name="Google Shape;147;p30"/>
          <p:cNvSpPr txBox="1">
            <a:spLocks noGrp="1"/>
          </p:cNvSpPr>
          <p:nvPr>
            <p:ph type="dt" idx="10"/>
          </p:nvPr>
        </p:nvSpPr>
        <p:spPr>
          <a:xfrm>
            <a:off x="457200" y="4767263"/>
            <a:ext cx="2133600" cy="2739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900" b="0" i="0" u="none" strike="noStrike" cap="none">
                <a:solidFill>
                  <a:schemeClr val="lt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lt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lt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lt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lt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lt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lt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lt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lt1"/>
                </a:solidFill>
                <a:latin typeface="Arial"/>
                <a:ea typeface="Arial"/>
                <a:cs typeface="Arial"/>
                <a:sym typeface="Arial"/>
              </a:defRPr>
            </a:lvl9pPr>
          </a:lstStyle>
          <a:p>
            <a:endParaRPr/>
          </a:p>
        </p:txBody>
      </p:sp>
      <p:sp>
        <p:nvSpPr>
          <p:cNvPr id="148" name="Google Shape;148;p30"/>
          <p:cNvSpPr txBox="1">
            <a:spLocks noGrp="1"/>
          </p:cNvSpPr>
          <p:nvPr>
            <p:ph type="ftr" idx="11"/>
          </p:nvPr>
        </p:nvSpPr>
        <p:spPr>
          <a:xfrm>
            <a:off x="3124200" y="4767263"/>
            <a:ext cx="28956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1200" b="0" i="0" u="none" strike="noStrike" cap="none">
                <a:solidFill>
                  <a:schemeClr val="lt1"/>
                </a:solidFill>
                <a:latin typeface="Arial"/>
                <a:ea typeface="Arial"/>
                <a:cs typeface="Arial"/>
                <a:sym typeface="Arial"/>
              </a:defRPr>
            </a:lvl1pPr>
            <a:lvl2pPr marR="0" lvl="1" algn="l">
              <a:spcBef>
                <a:spcPts val="0"/>
              </a:spcBef>
              <a:spcAft>
                <a:spcPts val="0"/>
              </a:spcAft>
              <a:buSzPts val="1100"/>
              <a:buNone/>
              <a:defRPr sz="1400" b="0" i="0" u="none" strike="noStrike" cap="none">
                <a:solidFill>
                  <a:schemeClr val="lt1"/>
                </a:solidFill>
                <a:latin typeface="Arial"/>
                <a:ea typeface="Arial"/>
                <a:cs typeface="Arial"/>
                <a:sym typeface="Arial"/>
              </a:defRPr>
            </a:lvl2pPr>
            <a:lvl3pPr marR="0" lvl="2" algn="l">
              <a:spcBef>
                <a:spcPts val="0"/>
              </a:spcBef>
              <a:spcAft>
                <a:spcPts val="0"/>
              </a:spcAft>
              <a:buSzPts val="1100"/>
              <a:buNone/>
              <a:defRPr sz="1400" b="0" i="0" u="none" strike="noStrike" cap="none">
                <a:solidFill>
                  <a:schemeClr val="lt1"/>
                </a:solidFill>
                <a:latin typeface="Arial"/>
                <a:ea typeface="Arial"/>
                <a:cs typeface="Arial"/>
                <a:sym typeface="Arial"/>
              </a:defRPr>
            </a:lvl3pPr>
            <a:lvl4pPr marR="0" lvl="3" algn="l">
              <a:spcBef>
                <a:spcPts val="0"/>
              </a:spcBef>
              <a:spcAft>
                <a:spcPts val="0"/>
              </a:spcAft>
              <a:buSzPts val="1100"/>
              <a:buNone/>
              <a:defRPr sz="1400" b="0" i="0" u="none" strike="noStrike" cap="none">
                <a:solidFill>
                  <a:schemeClr val="lt1"/>
                </a:solidFill>
                <a:latin typeface="Arial"/>
                <a:ea typeface="Arial"/>
                <a:cs typeface="Arial"/>
                <a:sym typeface="Arial"/>
              </a:defRPr>
            </a:lvl4pPr>
            <a:lvl5pPr marR="0" lvl="4" algn="l">
              <a:spcBef>
                <a:spcPts val="0"/>
              </a:spcBef>
              <a:spcAft>
                <a:spcPts val="0"/>
              </a:spcAft>
              <a:buSzPts val="1100"/>
              <a:buNone/>
              <a:defRPr sz="1400" b="0" i="0" u="none" strike="noStrike" cap="none">
                <a:solidFill>
                  <a:schemeClr val="lt1"/>
                </a:solidFill>
                <a:latin typeface="Arial"/>
                <a:ea typeface="Arial"/>
                <a:cs typeface="Arial"/>
                <a:sym typeface="Arial"/>
              </a:defRPr>
            </a:lvl5pPr>
            <a:lvl6pPr marR="0" lvl="5" algn="l">
              <a:spcBef>
                <a:spcPts val="0"/>
              </a:spcBef>
              <a:spcAft>
                <a:spcPts val="0"/>
              </a:spcAft>
              <a:buSzPts val="1100"/>
              <a:buNone/>
              <a:defRPr sz="1400" b="0" i="0" u="none" strike="noStrike" cap="none">
                <a:solidFill>
                  <a:schemeClr val="lt1"/>
                </a:solidFill>
                <a:latin typeface="Arial"/>
                <a:ea typeface="Arial"/>
                <a:cs typeface="Arial"/>
                <a:sym typeface="Arial"/>
              </a:defRPr>
            </a:lvl6pPr>
            <a:lvl7pPr marR="0" lvl="6" algn="l">
              <a:spcBef>
                <a:spcPts val="0"/>
              </a:spcBef>
              <a:spcAft>
                <a:spcPts val="0"/>
              </a:spcAft>
              <a:buSzPts val="1100"/>
              <a:buNone/>
              <a:defRPr sz="1400" b="0" i="0" u="none" strike="noStrike" cap="none">
                <a:solidFill>
                  <a:schemeClr val="lt1"/>
                </a:solidFill>
                <a:latin typeface="Arial"/>
                <a:ea typeface="Arial"/>
                <a:cs typeface="Arial"/>
                <a:sym typeface="Arial"/>
              </a:defRPr>
            </a:lvl7pPr>
            <a:lvl8pPr marR="0" lvl="7" algn="l">
              <a:spcBef>
                <a:spcPts val="0"/>
              </a:spcBef>
              <a:spcAft>
                <a:spcPts val="0"/>
              </a:spcAft>
              <a:buSzPts val="1100"/>
              <a:buNone/>
              <a:defRPr sz="1400" b="0" i="0" u="none" strike="noStrike" cap="none">
                <a:solidFill>
                  <a:schemeClr val="lt1"/>
                </a:solidFill>
                <a:latin typeface="Arial"/>
                <a:ea typeface="Arial"/>
                <a:cs typeface="Arial"/>
                <a:sym typeface="Arial"/>
              </a:defRPr>
            </a:lvl8pPr>
            <a:lvl9pPr marR="0" lvl="8" algn="l">
              <a:spcBef>
                <a:spcPts val="0"/>
              </a:spcBef>
              <a:spcAft>
                <a:spcPts val="0"/>
              </a:spcAft>
              <a:buSzPts val="1100"/>
              <a:buNone/>
              <a:defRPr sz="1400" b="0" i="0" u="none" strike="noStrike" cap="none">
                <a:solidFill>
                  <a:schemeClr val="lt1"/>
                </a:solidFill>
                <a:latin typeface="Arial"/>
                <a:ea typeface="Arial"/>
                <a:cs typeface="Arial"/>
                <a:sym typeface="Arial"/>
              </a:defRPr>
            </a:lvl9pPr>
          </a:lstStyle>
          <a:p>
            <a:endParaRPr/>
          </a:p>
        </p:txBody>
      </p:sp>
      <p:sp>
        <p:nvSpPr>
          <p:cNvPr id="149" name="Google Shape;149;p30"/>
          <p:cNvSpPr txBox="1">
            <a:spLocks noGrp="1"/>
          </p:cNvSpPr>
          <p:nvPr>
            <p:ph type="sldNum" idx="12"/>
          </p:nvPr>
        </p:nvSpPr>
        <p:spPr>
          <a:xfrm>
            <a:off x="6553200" y="4767263"/>
            <a:ext cx="21336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1200" b="0" i="0" u="none" strike="noStrike" cap="none">
                <a:solidFill>
                  <a:schemeClr val="lt1"/>
                </a:solidFill>
                <a:latin typeface="Arial"/>
                <a:ea typeface="Arial"/>
                <a:cs typeface="Arial"/>
                <a:sym typeface="Arial"/>
              </a:defRPr>
            </a:lvl1pPr>
            <a:lvl2pPr marL="0" marR="0" lvl="1" indent="0" algn="r">
              <a:spcBef>
                <a:spcPts val="0"/>
              </a:spcBef>
              <a:buNone/>
              <a:defRPr sz="1200" b="0" i="0" u="none" strike="noStrike" cap="none">
                <a:solidFill>
                  <a:schemeClr val="lt1"/>
                </a:solidFill>
                <a:latin typeface="Arial"/>
                <a:ea typeface="Arial"/>
                <a:cs typeface="Arial"/>
                <a:sym typeface="Arial"/>
              </a:defRPr>
            </a:lvl2pPr>
            <a:lvl3pPr marL="0" marR="0" lvl="2" indent="0" algn="r">
              <a:spcBef>
                <a:spcPts val="0"/>
              </a:spcBef>
              <a:buNone/>
              <a:defRPr sz="1200" b="0" i="0" u="none" strike="noStrike" cap="none">
                <a:solidFill>
                  <a:schemeClr val="lt1"/>
                </a:solidFill>
                <a:latin typeface="Arial"/>
                <a:ea typeface="Arial"/>
                <a:cs typeface="Arial"/>
                <a:sym typeface="Arial"/>
              </a:defRPr>
            </a:lvl3pPr>
            <a:lvl4pPr marL="0" marR="0" lvl="3" indent="0" algn="r">
              <a:spcBef>
                <a:spcPts val="0"/>
              </a:spcBef>
              <a:buNone/>
              <a:defRPr sz="1200" b="0" i="0" u="none" strike="noStrike" cap="none">
                <a:solidFill>
                  <a:schemeClr val="lt1"/>
                </a:solidFill>
                <a:latin typeface="Arial"/>
                <a:ea typeface="Arial"/>
                <a:cs typeface="Arial"/>
                <a:sym typeface="Arial"/>
              </a:defRPr>
            </a:lvl4pPr>
            <a:lvl5pPr marL="0" marR="0" lvl="4" indent="0" algn="r">
              <a:spcBef>
                <a:spcPts val="0"/>
              </a:spcBef>
              <a:buNone/>
              <a:defRPr sz="1200" b="0" i="0" u="none" strike="noStrike" cap="none">
                <a:solidFill>
                  <a:schemeClr val="lt1"/>
                </a:solidFill>
                <a:latin typeface="Arial"/>
                <a:ea typeface="Arial"/>
                <a:cs typeface="Arial"/>
                <a:sym typeface="Arial"/>
              </a:defRPr>
            </a:lvl5pPr>
            <a:lvl6pPr marL="0" marR="0" lvl="5" indent="0" algn="r">
              <a:spcBef>
                <a:spcPts val="0"/>
              </a:spcBef>
              <a:buNone/>
              <a:defRPr sz="1200" b="0" i="0" u="none" strike="noStrike" cap="none">
                <a:solidFill>
                  <a:schemeClr val="lt1"/>
                </a:solidFill>
                <a:latin typeface="Arial"/>
                <a:ea typeface="Arial"/>
                <a:cs typeface="Arial"/>
                <a:sym typeface="Arial"/>
              </a:defRPr>
            </a:lvl6pPr>
            <a:lvl7pPr marL="0" marR="0" lvl="6" indent="0" algn="r">
              <a:spcBef>
                <a:spcPts val="0"/>
              </a:spcBef>
              <a:buNone/>
              <a:defRPr sz="1200" b="0" i="0" u="none" strike="noStrike" cap="none">
                <a:solidFill>
                  <a:schemeClr val="lt1"/>
                </a:solidFill>
                <a:latin typeface="Arial"/>
                <a:ea typeface="Arial"/>
                <a:cs typeface="Arial"/>
                <a:sym typeface="Arial"/>
              </a:defRPr>
            </a:lvl7pPr>
            <a:lvl8pPr marL="0" marR="0" lvl="7" indent="0" algn="r">
              <a:spcBef>
                <a:spcPts val="0"/>
              </a:spcBef>
              <a:buNone/>
              <a:defRPr sz="1200" b="0" i="0" u="none" strike="noStrike" cap="none">
                <a:solidFill>
                  <a:schemeClr val="lt1"/>
                </a:solidFill>
                <a:latin typeface="Arial"/>
                <a:ea typeface="Arial"/>
                <a:cs typeface="Arial"/>
                <a:sym typeface="Arial"/>
              </a:defRPr>
            </a:lvl8pPr>
            <a:lvl9pPr marL="0" marR="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hyperlink" Target="https://slocat.net/call-to-action-on-fossil-fuel-free-land-transport/"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hyperlink" Target="https://changing-transport.org/wp-content/uploads/2007_dalkmann_brannigan_transportandclimatechange.pdf" TargetMode="External"/><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6.png"/><Relationship Id="rId4" Type="http://schemas.openxmlformats.org/officeDocument/2006/relationships/hyperlink" Target="https://files.wri.org/d8/s3fs-public/enhancing-ndcs-opportunities-transport.pdf?_gl=1*hpol8o*_gcl_aw*R0NMLjE3MjgwNjU5NTMuQ2owS0NRandwUDYzQmhEWUFSSXNBT1FrQVRZcG9OdFhTUnpqeE1taWZWdXY1Q3duWlFCWmZzWE00cGpxbFdzUGJLSmZRdnB3VWc1Ny1ENGFBbUlDRUFMd193Y0I.*_gcl_au*ODUxNTk1MzIuMTcyMzU3MjM0Nw..*_ga*MTE0Mzc5NjM4NC4xNjM3MDA1NDQz*_ga_LM9LVY10E1*MTcyOTUyNTM1Mi4yODAuMS4xNzI5NTMxMzIyLjQ5LjAuM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urbantransitions.global/en/publication/climate-emergency-urban-opportunity/"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hyperlink" Target="https://www.climatepolicyinitiative.org/publication/global-landscape-of-climate-finance-2023/" TargetMode="External"/><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hyperlink" Target="https://www.climatepolicyinitiative.org/publication/net-zero-finance-tracker-2/"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hyperlink" Target="mailto:benjamin.welle@wri.org"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image" Target="../media/image29.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edgar.jrc.ec.europa.eu/report_2024"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7.jp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8" Type="http://schemas.openxmlformats.org/officeDocument/2006/relationships/hyperlink" Target="https://changing-transport.org/tracker/" TargetMode="External"/><Relationship Id="rId3" Type="http://schemas.openxmlformats.org/officeDocument/2006/relationships/image" Target="../media/image10.jp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hyperlink" Target="https://slocat.net/asi/" TargetMode="External"/><Relationship Id="rId3" Type="http://schemas.openxmlformats.org/officeDocument/2006/relationships/image" Target="../media/image10.jp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hyperlink" Target="https://changing-transport.org/track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s://changing-transport.org/tracker/" TargetMode="External"/><Relationship Id="rId5" Type="http://schemas.openxmlformats.org/officeDocument/2006/relationships/image" Target="../media/image4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4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hyperlink" Target="https://slocat.net/call-to-action-on-fossil-fuel-free-land-transport/"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hyperlink" Target="https://docs.google.com/presentation/d/1KplLTI6ArGRo6CxRpoDbj9IGjgRliirrxzZqUqTpvT0/edit?usp=sharing" TargetMode="External"/><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hyperlink" Target="https://changing-transport.org/about-the-database/" TargetMode="External"/><Relationship Id="rId13" Type="http://schemas.openxmlformats.org/officeDocument/2006/relationships/hyperlink" Target="https://slocat.net/wp-content/uploads/2022/03/MENA-NDC-LTS-transport-infographic.pdf" TargetMode="External"/><Relationship Id="rId3" Type="http://schemas.openxmlformats.org/officeDocument/2006/relationships/image" Target="../media/image10.jpg"/><Relationship Id="rId7" Type="http://schemas.openxmlformats.org/officeDocument/2006/relationships/hyperlink" Target="https://slocat.net/wp-content/uploads/2024/06/Just-transition-for-transport-in-NDCs_infographic_final-24-May.pdf" TargetMode="External"/><Relationship Id="rId12" Type="http://schemas.openxmlformats.org/officeDocument/2006/relationships/hyperlink" Target="https://slocat.net/wp-content/uploads/2022/05/LAC-NDC-LTS-transport-infographic.pdf" TargetMode="External"/><Relationship Id="rId2" Type="http://schemas.openxmlformats.org/officeDocument/2006/relationships/notesSlide" Target="../notesSlides/notesSlide28.xml"/><Relationship Id="rId1" Type="http://schemas.openxmlformats.org/officeDocument/2006/relationships/slideLayout" Target="../slideLayouts/slideLayout20.xml"/><Relationship Id="rId6" Type="http://schemas.openxmlformats.org/officeDocument/2006/relationships/hyperlink" Target="https://slocat.net/wp-content/uploads/2024/06/KF-infographic_4-pages_final.pdf" TargetMode="External"/><Relationship Id="rId11" Type="http://schemas.openxmlformats.org/officeDocument/2006/relationships/hyperlink" Target="https://slocat.net/wp-content/uploads/2022/05/Asia-NDC-LTS-transport-infographic.pdf" TargetMode="External"/><Relationship Id="rId5" Type="http://schemas.openxmlformats.org/officeDocument/2006/relationships/hyperlink" Target="https://slocat.net/ndcs/" TargetMode="External"/><Relationship Id="rId15" Type="http://schemas.openxmlformats.org/officeDocument/2006/relationships/hyperlink" Target="https://slocat.net/transforming-freight-transport/" TargetMode="External"/><Relationship Id="rId10" Type="http://schemas.openxmlformats.org/officeDocument/2006/relationships/hyperlink" Target="https://slocat.net/wp-content/uploads/2022/05/Africa-NDC-LTS-transport-infographic.pdf" TargetMode="External"/><Relationship Id="rId4" Type="http://schemas.openxmlformats.org/officeDocument/2006/relationships/image" Target="../media/image32.png"/><Relationship Id="rId9" Type="http://schemas.openxmlformats.org/officeDocument/2006/relationships/hyperlink" Target="https://slocat.net/wp-content/uploads/2022/01/Climate-Strategies-for-Transport_20221109-Final.pdf" TargetMode="External"/><Relationship Id="rId14" Type="http://schemas.openxmlformats.org/officeDocument/2006/relationships/hyperlink" Target="https://slocat.net/transport-decarbonisation-index/"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jpg"/><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59.png"/><Relationship Id="rId4" Type="http://schemas.openxmlformats.org/officeDocument/2006/relationships/image" Target="../media/image1.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18.jp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63.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cms.uitp.org/wp/wp-content/uploads/2023/12/Analysis-report-for-COP28-1.pdf"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cms.uitp.org/wp/wp-content/uploads/2024/06/20240627_AnalysisReport-PT-NDC-template-JUN24-v4.pdf" TargetMode="Externa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68.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hyperlink" Target="https://tcc-gsr.com/global-overview/global-transport-and-climate-change/"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J3R6uvL3SOI" TargetMode="External"/><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17.jp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0.xml"/><Relationship Id="rId5" Type="http://schemas.openxmlformats.org/officeDocument/2006/relationships/image" Target="../media/image17.jp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hyperlink" Target="https://www.iea.org/reports/from-taking-stock-to-taking-actio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hyperlink" Target="https://www.iea.org/reports/net-zero-roadmap-a-global-pathway-to-keep-the-15-0c-goal-in-reac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5"/>
          <p:cNvPicPr preferRelativeResize="0"/>
          <p:nvPr/>
        </p:nvPicPr>
        <p:blipFill rotWithShape="1">
          <a:blip r:embed="rId3">
            <a:alphaModFix amt="20000"/>
          </a:blip>
          <a:srcRect l="719" r="-720"/>
          <a:stretch/>
        </p:blipFill>
        <p:spPr>
          <a:xfrm>
            <a:off x="0" y="0"/>
            <a:ext cx="9248676" cy="5143499"/>
          </a:xfrm>
          <a:prstGeom prst="rect">
            <a:avLst/>
          </a:prstGeom>
          <a:noFill/>
          <a:ln>
            <a:noFill/>
          </a:ln>
        </p:spPr>
      </p:pic>
      <p:pic>
        <p:nvPicPr>
          <p:cNvPr id="173" name="Google Shape;173;p35"/>
          <p:cNvPicPr preferRelativeResize="0"/>
          <p:nvPr/>
        </p:nvPicPr>
        <p:blipFill rotWithShape="1">
          <a:blip r:embed="rId4">
            <a:alphaModFix/>
          </a:blip>
          <a:srcRect t="4444" b="66334"/>
          <a:stretch/>
        </p:blipFill>
        <p:spPr>
          <a:xfrm>
            <a:off x="0" y="-21425"/>
            <a:ext cx="9144000" cy="1503001"/>
          </a:xfrm>
          <a:prstGeom prst="rect">
            <a:avLst/>
          </a:prstGeom>
          <a:noFill/>
          <a:ln>
            <a:noFill/>
          </a:ln>
        </p:spPr>
      </p:pic>
      <p:sp>
        <p:nvSpPr>
          <p:cNvPr id="174" name="Google Shape;174;p35"/>
          <p:cNvSpPr txBox="1">
            <a:spLocks noGrp="1"/>
          </p:cNvSpPr>
          <p:nvPr>
            <p:ph type="title" idx="4294967295"/>
          </p:nvPr>
        </p:nvSpPr>
        <p:spPr>
          <a:xfrm>
            <a:off x="1390750" y="1004900"/>
            <a:ext cx="6529500" cy="13530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100">
                <a:latin typeface="Proxima Nova"/>
                <a:ea typeface="Proxima Nova"/>
                <a:cs typeface="Proxima Nova"/>
                <a:sym typeface="Proxima Nova"/>
              </a:rPr>
              <a:t>Call-to-action: </a:t>
            </a:r>
            <a:br>
              <a:rPr lang="en" sz="3100">
                <a:latin typeface="Proxima Nova"/>
                <a:ea typeface="Proxima Nova"/>
                <a:cs typeface="Proxima Nova"/>
                <a:sym typeface="Proxima Nova"/>
              </a:rPr>
            </a:br>
            <a:r>
              <a:rPr lang="en" sz="3100">
                <a:latin typeface="Proxima Nova"/>
                <a:ea typeface="Proxima Nova"/>
                <a:cs typeface="Proxima Nova"/>
                <a:sym typeface="Proxima Nova"/>
              </a:rPr>
              <a:t>Let’s aim at more ambitious NDCs!</a:t>
            </a:r>
            <a:endParaRPr sz="5600">
              <a:solidFill>
                <a:srgbClr val="496976"/>
              </a:solidFill>
              <a:latin typeface="Proxima Nova"/>
              <a:ea typeface="Proxima Nova"/>
              <a:cs typeface="Proxima Nova"/>
              <a:sym typeface="Proxima Nova"/>
            </a:endParaRPr>
          </a:p>
        </p:txBody>
      </p:sp>
      <p:sp>
        <p:nvSpPr>
          <p:cNvPr id="175" name="Google Shape;175;p35"/>
          <p:cNvSpPr txBox="1"/>
          <p:nvPr/>
        </p:nvSpPr>
        <p:spPr>
          <a:xfrm>
            <a:off x="1835700" y="2543500"/>
            <a:ext cx="5472600" cy="891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Transport and Climate Change Week #TransportWeek24</a:t>
            </a:r>
            <a:endParaRPr sz="1500" b="1">
              <a:solidFill>
                <a:srgbClr val="526069"/>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7 November 2024  I  15:30 – 17:00 CET</a:t>
            </a:r>
            <a:endParaRPr sz="1500" b="1">
              <a:solidFill>
                <a:srgbClr val="526069"/>
              </a:solidFill>
              <a:latin typeface="Proxima Nova"/>
              <a:ea typeface="Proxima Nova"/>
              <a:cs typeface="Proxima Nova"/>
              <a:sym typeface="Proxima Nova"/>
            </a:endParaRPr>
          </a:p>
        </p:txBody>
      </p:sp>
      <p:grpSp>
        <p:nvGrpSpPr>
          <p:cNvPr id="176" name="Google Shape;176;p35"/>
          <p:cNvGrpSpPr/>
          <p:nvPr/>
        </p:nvGrpSpPr>
        <p:grpSpPr>
          <a:xfrm>
            <a:off x="614163" y="3884825"/>
            <a:ext cx="7306075" cy="734925"/>
            <a:chOff x="614163" y="3961025"/>
            <a:chExt cx="7306075" cy="734925"/>
          </a:xfrm>
        </p:grpSpPr>
        <p:pic>
          <p:nvPicPr>
            <p:cNvPr id="177" name="Google Shape;177;p35"/>
            <p:cNvPicPr preferRelativeResize="0"/>
            <p:nvPr/>
          </p:nvPicPr>
          <p:blipFill rotWithShape="1">
            <a:blip r:embed="rId5">
              <a:alphaModFix/>
            </a:blip>
            <a:srcRect l="6400" t="37791" r="5189" b="38449"/>
            <a:stretch/>
          </p:blipFill>
          <p:spPr>
            <a:xfrm>
              <a:off x="614163" y="4168219"/>
              <a:ext cx="1192690" cy="320515"/>
            </a:xfrm>
            <a:prstGeom prst="rect">
              <a:avLst/>
            </a:prstGeom>
            <a:noFill/>
            <a:ln>
              <a:noFill/>
            </a:ln>
          </p:spPr>
        </p:pic>
        <p:pic>
          <p:nvPicPr>
            <p:cNvPr id="178" name="Google Shape;178;p35"/>
            <p:cNvPicPr preferRelativeResize="0"/>
            <p:nvPr/>
          </p:nvPicPr>
          <p:blipFill>
            <a:blip r:embed="rId6">
              <a:alphaModFix/>
            </a:blip>
            <a:stretch>
              <a:fillRect/>
            </a:stretch>
          </p:blipFill>
          <p:spPr>
            <a:xfrm>
              <a:off x="2101681" y="4168219"/>
              <a:ext cx="1159711" cy="320514"/>
            </a:xfrm>
            <a:prstGeom prst="rect">
              <a:avLst/>
            </a:prstGeom>
            <a:noFill/>
            <a:ln>
              <a:noFill/>
            </a:ln>
          </p:spPr>
        </p:pic>
        <p:pic>
          <p:nvPicPr>
            <p:cNvPr id="179" name="Google Shape;179;p35"/>
            <p:cNvPicPr preferRelativeResize="0"/>
            <p:nvPr/>
          </p:nvPicPr>
          <p:blipFill>
            <a:blip r:embed="rId7">
              <a:alphaModFix/>
            </a:blip>
            <a:stretch>
              <a:fillRect/>
            </a:stretch>
          </p:blipFill>
          <p:spPr>
            <a:xfrm>
              <a:off x="3615296" y="3961025"/>
              <a:ext cx="1854504" cy="734925"/>
            </a:xfrm>
            <a:prstGeom prst="rect">
              <a:avLst/>
            </a:prstGeom>
            <a:noFill/>
            <a:ln>
              <a:noFill/>
            </a:ln>
          </p:spPr>
        </p:pic>
        <p:pic>
          <p:nvPicPr>
            <p:cNvPr id="180" name="Google Shape;180;p35"/>
            <p:cNvPicPr preferRelativeResize="0"/>
            <p:nvPr/>
          </p:nvPicPr>
          <p:blipFill rotWithShape="1">
            <a:blip r:embed="rId8">
              <a:alphaModFix/>
            </a:blip>
            <a:srcRect/>
            <a:stretch/>
          </p:blipFill>
          <p:spPr>
            <a:xfrm>
              <a:off x="5823703" y="4143171"/>
              <a:ext cx="731889" cy="370609"/>
            </a:xfrm>
            <a:prstGeom prst="rect">
              <a:avLst/>
            </a:prstGeom>
            <a:noFill/>
            <a:ln>
              <a:noFill/>
            </a:ln>
          </p:spPr>
        </p:pic>
        <p:pic>
          <p:nvPicPr>
            <p:cNvPr id="181" name="Google Shape;181;p35"/>
            <p:cNvPicPr preferRelativeResize="0"/>
            <p:nvPr/>
          </p:nvPicPr>
          <p:blipFill>
            <a:blip r:embed="rId9">
              <a:alphaModFix/>
            </a:blip>
            <a:stretch>
              <a:fillRect/>
            </a:stretch>
          </p:blipFill>
          <p:spPr>
            <a:xfrm>
              <a:off x="6909474" y="4143192"/>
              <a:ext cx="1010764" cy="370610"/>
            </a:xfrm>
            <a:prstGeom prst="rect">
              <a:avLst/>
            </a:prstGeom>
            <a:noFill/>
            <a:ln>
              <a:noFill/>
            </a:ln>
          </p:spPr>
        </p:pic>
      </p:grpSp>
      <p:pic>
        <p:nvPicPr>
          <p:cNvPr id="182" name="Google Shape;182;p35"/>
          <p:cNvPicPr preferRelativeResize="0"/>
          <p:nvPr/>
        </p:nvPicPr>
        <p:blipFill rotWithShape="1">
          <a:blip r:embed="rId4">
            <a:alphaModFix/>
          </a:blip>
          <a:srcRect t="4444" b="66334"/>
          <a:stretch/>
        </p:blipFill>
        <p:spPr>
          <a:xfrm rot="10800000">
            <a:off x="0" y="3640500"/>
            <a:ext cx="9144000" cy="1503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4"/>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FOSSIL FUEL FREE LAND TRAVEL</a:t>
            </a:r>
            <a:endParaRPr/>
          </a:p>
        </p:txBody>
      </p:sp>
      <p:sp>
        <p:nvSpPr>
          <p:cNvPr id="264" name="Google Shape;264;p44"/>
          <p:cNvSpPr txBox="1">
            <a:spLocks noGrp="1"/>
          </p:cNvSpPr>
          <p:nvPr>
            <p:ph type="body" idx="1"/>
          </p:nvPr>
        </p:nvSpPr>
        <p:spPr>
          <a:xfrm>
            <a:off x="788195" y="3985022"/>
            <a:ext cx="3434700" cy="2157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Clr>
                <a:schemeClr val="dk1"/>
              </a:buClr>
              <a:buSzPts val="800"/>
              <a:buNone/>
            </a:pPr>
            <a:r>
              <a:rPr lang="en" sz="800" b="0" i="0" u="none" strike="noStrike" cap="none">
                <a:solidFill>
                  <a:schemeClr val="dk1"/>
                </a:solidFill>
                <a:latin typeface="Arial"/>
                <a:ea typeface="Arial"/>
                <a:cs typeface="Arial"/>
                <a:sym typeface="Arial"/>
              </a:rPr>
              <a:t>Infographic source: </a:t>
            </a:r>
            <a:r>
              <a:rPr lang="en" sz="800" b="0" i="0" u="sng" strike="noStrike" cap="none">
                <a:solidFill>
                  <a:schemeClr val="hlink"/>
                </a:solidFill>
                <a:latin typeface="Arial"/>
                <a:ea typeface="Arial"/>
                <a:cs typeface="Arial"/>
                <a:sym typeface="Arial"/>
                <a:hlinkClick r:id="rId3"/>
              </a:rPr>
              <a:t>Call to Action</a:t>
            </a:r>
            <a:endParaRPr sz="800" b="0" i="0" u="none" strike="noStrike" cap="none">
              <a:solidFill>
                <a:schemeClr val="dk1"/>
              </a:solidFill>
              <a:latin typeface="Arial"/>
              <a:ea typeface="Arial"/>
              <a:cs typeface="Arial"/>
              <a:sym typeface="Arial"/>
            </a:endParaRPr>
          </a:p>
        </p:txBody>
      </p:sp>
      <p:pic>
        <p:nvPicPr>
          <p:cNvPr id="265" name="Google Shape;265;p44"/>
          <p:cNvPicPr preferRelativeResize="0"/>
          <p:nvPr/>
        </p:nvPicPr>
        <p:blipFill rotWithShape="1">
          <a:blip r:embed="rId4">
            <a:alphaModFix/>
          </a:blip>
          <a:srcRect/>
          <a:stretch/>
        </p:blipFill>
        <p:spPr>
          <a:xfrm>
            <a:off x="772037" y="1561587"/>
            <a:ext cx="3799963" cy="2284020"/>
          </a:xfrm>
          <a:prstGeom prst="rect">
            <a:avLst/>
          </a:prstGeom>
          <a:noFill/>
          <a:ln>
            <a:noFill/>
          </a:ln>
        </p:spPr>
      </p:pic>
      <p:pic>
        <p:nvPicPr>
          <p:cNvPr id="266" name="Google Shape;266;p44"/>
          <p:cNvPicPr preferRelativeResize="0"/>
          <p:nvPr/>
        </p:nvPicPr>
        <p:blipFill rotWithShape="1">
          <a:blip r:embed="rId5">
            <a:alphaModFix/>
          </a:blip>
          <a:srcRect/>
          <a:stretch/>
        </p:blipFill>
        <p:spPr>
          <a:xfrm>
            <a:off x="5020734" y="2484819"/>
            <a:ext cx="3336599" cy="1956824"/>
          </a:xfrm>
          <a:prstGeom prst="rect">
            <a:avLst/>
          </a:prstGeom>
          <a:noFill/>
          <a:ln>
            <a:noFill/>
          </a:ln>
        </p:spPr>
      </p:pic>
      <p:sp>
        <p:nvSpPr>
          <p:cNvPr id="267" name="Google Shape;267;p44"/>
          <p:cNvSpPr txBox="1"/>
          <p:nvPr/>
        </p:nvSpPr>
        <p:spPr>
          <a:xfrm>
            <a:off x="4937413" y="1350665"/>
            <a:ext cx="3717000" cy="1077600"/>
          </a:xfrm>
          <a:prstGeom prst="rect">
            <a:avLst/>
          </a:prstGeom>
          <a:noFill/>
          <a:ln>
            <a:noFill/>
          </a:ln>
        </p:spPr>
        <p:txBody>
          <a:bodyPr spcFirstLastPara="1" wrap="square" lIns="91425" tIns="45725" rIns="91425" bIns="45725" anchor="t" anchorCtr="0">
            <a:spAutoFit/>
          </a:bodyPr>
          <a:lstStyle/>
          <a:p>
            <a:pPr marL="0" marR="0" lvl="0" indent="0" algn="l" rtl="0">
              <a:spcBef>
                <a:spcPts val="0"/>
              </a:spcBef>
              <a:spcAft>
                <a:spcPts val="0"/>
              </a:spcAft>
              <a:buNone/>
            </a:pPr>
            <a:r>
              <a:rPr lang="en" sz="1600">
                <a:solidFill>
                  <a:srgbClr val="000000"/>
                </a:solidFill>
                <a:latin typeface="Arial"/>
                <a:ea typeface="Arial"/>
                <a:cs typeface="Arial"/>
                <a:sym typeface="Arial"/>
              </a:rPr>
              <a:t>A group of organizations and 2 countries at COP28 called for doubling the share of fossil free land transport by 2030</a:t>
            </a:r>
            <a:endParaRPr sz="1600" b="1">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AVOID SHIFT IMPROVE KEY TO A COMPREHENSIVE NDC</a:t>
            </a:r>
            <a:endParaRPr/>
          </a:p>
        </p:txBody>
      </p:sp>
      <p:sp>
        <p:nvSpPr>
          <p:cNvPr id="274" name="Google Shape;274;p45"/>
          <p:cNvSpPr txBox="1">
            <a:spLocks noGrp="1"/>
          </p:cNvSpPr>
          <p:nvPr>
            <p:ph type="body" idx="1"/>
          </p:nvPr>
        </p:nvSpPr>
        <p:spPr>
          <a:xfrm>
            <a:off x="591876" y="4231075"/>
            <a:ext cx="4233600" cy="2157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dk1"/>
              </a:buClr>
              <a:buSzPts val="800"/>
              <a:buNone/>
            </a:pPr>
            <a:r>
              <a:rPr lang="en" sz="800" b="0" i="0" u="none" strike="noStrike" cap="none">
                <a:solidFill>
                  <a:schemeClr val="dk1"/>
                </a:solidFill>
                <a:latin typeface="Arial Narrow"/>
                <a:ea typeface="Arial Narrow"/>
                <a:cs typeface="Arial Narrow"/>
                <a:sym typeface="Arial Narrow"/>
              </a:rPr>
              <a:t>Source:</a:t>
            </a:r>
            <a:r>
              <a:rPr lang="en" sz="800" b="0" i="0" u="sng" strike="noStrike" cap="none">
                <a:solidFill>
                  <a:schemeClr val="hlink"/>
                </a:solidFill>
                <a:latin typeface="Arial Narrow"/>
                <a:ea typeface="Arial Narrow"/>
                <a:cs typeface="Arial Narrow"/>
                <a:sym typeface="Arial Narrow"/>
                <a:hlinkClick r:id="rId3"/>
              </a:rPr>
              <a:t> Avoid Shift Improve – Dalkmann &amp; Brannigan</a:t>
            </a:r>
            <a:r>
              <a:rPr lang="en" sz="800" b="0" i="0" u="none" strike="noStrike" cap="none">
                <a:solidFill>
                  <a:schemeClr val="dk1"/>
                </a:solidFill>
                <a:latin typeface="Arial Narrow"/>
                <a:ea typeface="Arial Narrow"/>
                <a:cs typeface="Arial Narrow"/>
                <a:sym typeface="Arial Narrow"/>
              </a:rPr>
              <a:t>; </a:t>
            </a:r>
            <a:r>
              <a:rPr lang="en" sz="800" b="0" i="0" u="sng" strike="noStrike" cap="none">
                <a:solidFill>
                  <a:schemeClr val="hlink"/>
                </a:solidFill>
                <a:latin typeface="Arial Narrow"/>
                <a:ea typeface="Arial Narrow"/>
                <a:cs typeface="Arial Narrow"/>
                <a:sym typeface="Arial Narrow"/>
                <a:hlinkClick r:id="rId4"/>
              </a:rPr>
              <a:t>WRI Opportunities for Transport and NDCs</a:t>
            </a:r>
            <a:endParaRPr sz="800" b="0" i="0" u="none" strike="noStrike" cap="none">
              <a:solidFill>
                <a:schemeClr val="dk1"/>
              </a:solidFill>
              <a:latin typeface="Arial"/>
              <a:ea typeface="Arial"/>
              <a:cs typeface="Arial"/>
              <a:sym typeface="Arial"/>
            </a:endParaRPr>
          </a:p>
        </p:txBody>
      </p:sp>
      <p:pic>
        <p:nvPicPr>
          <p:cNvPr id="275" name="Google Shape;275;p45"/>
          <p:cNvPicPr preferRelativeResize="0"/>
          <p:nvPr/>
        </p:nvPicPr>
        <p:blipFill rotWithShape="1">
          <a:blip r:embed="rId5">
            <a:alphaModFix/>
          </a:blip>
          <a:srcRect/>
          <a:stretch/>
        </p:blipFill>
        <p:spPr>
          <a:xfrm>
            <a:off x="591885" y="896306"/>
            <a:ext cx="7994662" cy="325908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6"/>
          <p:cNvSpPr txBox="1">
            <a:spLocks noGrp="1"/>
          </p:cNvSpPr>
          <p:nvPr>
            <p:ph type="title"/>
          </p:nvPr>
        </p:nvSpPr>
        <p:spPr>
          <a:xfrm>
            <a:off x="0" y="205975"/>
            <a:ext cx="9191100" cy="398700"/>
          </a:xfrm>
          <a:prstGeom prst="rect">
            <a:avLst/>
          </a:prstGeom>
          <a:solidFill>
            <a:srgbClr val="F0AB00"/>
          </a:solidFill>
          <a:ln>
            <a:noFill/>
          </a:ln>
        </p:spPr>
        <p:txBody>
          <a:bodyPr spcFirstLastPara="1" wrap="square" lIns="329175" tIns="34275" rIns="68575" bIns="34275" anchor="ctr" anchorCtr="0">
            <a:noAutofit/>
          </a:bodyPr>
          <a:lstStyle/>
          <a:p>
            <a:pPr marL="0" lvl="0" indent="0" algn="l" rtl="0">
              <a:spcBef>
                <a:spcPts val="0"/>
              </a:spcBef>
              <a:spcAft>
                <a:spcPts val="0"/>
              </a:spcAft>
              <a:buClr>
                <a:schemeClr val="lt1"/>
              </a:buClr>
              <a:buSzPts val="2800"/>
              <a:buFont typeface="Arial Narrow"/>
              <a:buNone/>
            </a:pPr>
            <a:r>
              <a:rPr lang="en"/>
              <a:t>THE URBAN MITIGATION POTENTIAL</a:t>
            </a:r>
            <a:endParaRPr/>
          </a:p>
        </p:txBody>
      </p:sp>
      <p:sp>
        <p:nvSpPr>
          <p:cNvPr id="282" name="Google Shape;282;p46"/>
          <p:cNvSpPr txBox="1">
            <a:spLocks noGrp="1"/>
          </p:cNvSpPr>
          <p:nvPr>
            <p:ph type="body" idx="1"/>
          </p:nvPr>
        </p:nvSpPr>
        <p:spPr>
          <a:xfrm>
            <a:off x="441325" y="4805362"/>
            <a:ext cx="5895600" cy="2874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Clr>
                <a:schemeClr val="dk1"/>
              </a:buClr>
              <a:buSzPts val="900"/>
              <a:buNone/>
            </a:pPr>
            <a:r>
              <a:rPr lang="en">
                <a:latin typeface="Arial"/>
                <a:ea typeface="Arial"/>
                <a:cs typeface="Arial"/>
                <a:sym typeface="Arial"/>
              </a:rPr>
              <a:t>Source: Stockholm Environmental Institute and Vivid Economics for the Coalition for Urban Transitions (</a:t>
            </a:r>
            <a:r>
              <a:rPr lang="en" u="sng">
                <a:solidFill>
                  <a:schemeClr val="hlink"/>
                </a:solidFill>
                <a:latin typeface="Arial"/>
                <a:ea typeface="Arial"/>
                <a:cs typeface="Arial"/>
                <a:sym typeface="Arial"/>
                <a:hlinkClick r:id="rId3"/>
              </a:rPr>
              <a:t>2019</a:t>
            </a:r>
            <a:r>
              <a:rPr lang="en">
                <a:latin typeface="Arial"/>
                <a:ea typeface="Arial"/>
                <a:cs typeface="Arial"/>
                <a:sym typeface="Arial"/>
              </a:rPr>
              <a:t>)</a:t>
            </a:r>
            <a:br>
              <a:rPr lang="en">
                <a:latin typeface="Arial"/>
                <a:ea typeface="Arial"/>
                <a:cs typeface="Arial"/>
                <a:sym typeface="Arial"/>
              </a:rPr>
            </a:br>
            <a:r>
              <a:rPr lang="en">
                <a:latin typeface="Arial"/>
                <a:ea typeface="Arial"/>
                <a:cs typeface="Arial"/>
                <a:sym typeface="Arial"/>
              </a:rPr>
              <a:t>* Excluding decarbonisation of electricity</a:t>
            </a:r>
            <a:endParaRPr/>
          </a:p>
        </p:txBody>
      </p:sp>
      <p:pic>
        <p:nvPicPr>
          <p:cNvPr id="283" name="Google Shape;283;p46"/>
          <p:cNvPicPr preferRelativeResize="0"/>
          <p:nvPr/>
        </p:nvPicPr>
        <p:blipFill rotWithShape="1">
          <a:blip r:embed="rId4">
            <a:alphaModFix/>
          </a:blip>
          <a:srcRect/>
          <a:stretch/>
        </p:blipFill>
        <p:spPr>
          <a:xfrm>
            <a:off x="298704" y="1170736"/>
            <a:ext cx="5563613" cy="3474535"/>
          </a:xfrm>
          <a:prstGeom prst="rect">
            <a:avLst/>
          </a:prstGeom>
          <a:noFill/>
          <a:ln>
            <a:noFill/>
          </a:ln>
        </p:spPr>
      </p:pic>
      <p:sp>
        <p:nvSpPr>
          <p:cNvPr id="284" name="Google Shape;284;p46"/>
          <p:cNvSpPr txBox="1"/>
          <p:nvPr/>
        </p:nvSpPr>
        <p:spPr>
          <a:xfrm>
            <a:off x="441326" y="763388"/>
            <a:ext cx="4766100" cy="438600"/>
          </a:xfrm>
          <a:prstGeom prst="rect">
            <a:avLst/>
          </a:prstGeom>
          <a:noFill/>
          <a:ln>
            <a:noFill/>
          </a:ln>
        </p:spPr>
        <p:txBody>
          <a:bodyPr spcFirstLastPara="1" wrap="square" lIns="0" tIns="34275" rIns="68575" bIns="34275" anchor="t" anchorCtr="0">
            <a:spAutoFit/>
          </a:bodyPr>
          <a:lstStyle/>
          <a:p>
            <a:pPr marL="0" marR="0" lvl="0" indent="0" algn="l" rtl="0">
              <a:spcBef>
                <a:spcPts val="0"/>
              </a:spcBef>
              <a:spcAft>
                <a:spcPts val="0"/>
              </a:spcAft>
              <a:buNone/>
            </a:pPr>
            <a:r>
              <a:rPr lang="en" sz="1200">
                <a:solidFill>
                  <a:srgbClr val="2D3494"/>
                </a:solidFill>
                <a:latin typeface="Arial Narrow"/>
                <a:ea typeface="Arial Narrow"/>
                <a:cs typeface="Arial Narrow"/>
                <a:sym typeface="Arial Narrow"/>
              </a:rPr>
              <a:t>TECHNICALLY FEASIBLE POTENTIAL TO REDUCE GREENHOUSE GAS EMISSIONS FROM CITIES, BY 2050, BY SECTOR</a:t>
            </a:r>
            <a:endParaRPr sz="1100"/>
          </a:p>
        </p:txBody>
      </p:sp>
      <p:sp>
        <p:nvSpPr>
          <p:cNvPr id="285" name="Google Shape;285;p46"/>
          <p:cNvSpPr/>
          <p:nvPr/>
        </p:nvSpPr>
        <p:spPr>
          <a:xfrm>
            <a:off x="5922389" y="1233739"/>
            <a:ext cx="2697900" cy="2554800"/>
          </a:xfrm>
          <a:prstGeom prst="rect">
            <a:avLst/>
          </a:prstGeom>
          <a:noFill/>
          <a:ln>
            <a:noFill/>
          </a:ln>
        </p:spPr>
        <p:txBody>
          <a:bodyPr spcFirstLastPara="1" wrap="square" lIns="91425" tIns="45725" rIns="91425" bIns="45725" anchor="t" anchorCtr="0">
            <a:noAutofit/>
          </a:bodyPr>
          <a:lstStyle/>
          <a:p>
            <a:pPr marL="0" marR="0" lvl="0" indent="0" algn="l" rtl="0">
              <a:spcBef>
                <a:spcPts val="0"/>
              </a:spcBef>
              <a:spcAft>
                <a:spcPts val="0"/>
              </a:spcAft>
              <a:buNone/>
            </a:pPr>
            <a:r>
              <a:rPr lang="en" sz="2000">
                <a:solidFill>
                  <a:schemeClr val="dk1"/>
                </a:solidFill>
                <a:latin typeface="Arial"/>
                <a:ea typeface="Arial"/>
                <a:cs typeface="Arial"/>
                <a:sym typeface="Arial"/>
              </a:rPr>
              <a:t>Solutions possible today can </a:t>
            </a:r>
            <a:r>
              <a:rPr lang="en" sz="2000" b="1">
                <a:solidFill>
                  <a:srgbClr val="9C226D"/>
                </a:solidFill>
                <a:latin typeface="Arial"/>
                <a:ea typeface="Arial"/>
                <a:cs typeface="Arial"/>
                <a:sym typeface="Arial"/>
              </a:rPr>
              <a:t>cut emissions by 90%</a:t>
            </a:r>
            <a:r>
              <a:rPr lang="en" sz="2000">
                <a:solidFill>
                  <a:schemeClr val="dk1"/>
                </a:solidFill>
                <a:latin typeface="Arial"/>
                <a:ea typeface="Arial"/>
                <a:cs typeface="Arial"/>
                <a:sym typeface="Arial"/>
              </a:rPr>
              <a:t>, generate energy and material </a:t>
            </a:r>
            <a:r>
              <a:rPr lang="en" sz="2000" b="1">
                <a:solidFill>
                  <a:srgbClr val="9C226D"/>
                </a:solidFill>
                <a:latin typeface="Arial"/>
                <a:ea typeface="Arial"/>
                <a:cs typeface="Arial"/>
                <a:sym typeface="Arial"/>
              </a:rPr>
              <a:t>savings worth US$24</a:t>
            </a:r>
            <a:r>
              <a:rPr lang="en" sz="2000">
                <a:solidFill>
                  <a:srgbClr val="9C226D"/>
                </a:solidFill>
                <a:latin typeface="Arial"/>
                <a:ea typeface="Arial"/>
                <a:cs typeface="Arial"/>
                <a:sym typeface="Arial"/>
              </a:rPr>
              <a:t> </a:t>
            </a:r>
            <a:r>
              <a:rPr lang="en" sz="2000">
                <a:solidFill>
                  <a:schemeClr val="dk1"/>
                </a:solidFill>
                <a:latin typeface="Arial"/>
                <a:ea typeface="Arial"/>
                <a:cs typeface="Arial"/>
                <a:sym typeface="Arial"/>
              </a:rPr>
              <a:t>trillion and support </a:t>
            </a:r>
            <a:r>
              <a:rPr lang="en" sz="2000" b="1">
                <a:solidFill>
                  <a:srgbClr val="9C226D"/>
                </a:solidFill>
                <a:latin typeface="Arial"/>
                <a:ea typeface="Arial"/>
                <a:cs typeface="Arial"/>
                <a:sym typeface="Arial"/>
              </a:rPr>
              <a:t>45 million jobs </a:t>
            </a:r>
            <a:r>
              <a:rPr lang="en" sz="2000">
                <a:solidFill>
                  <a:schemeClr val="dk1"/>
                </a:solidFill>
                <a:latin typeface="Arial"/>
                <a:ea typeface="Arial"/>
                <a:cs typeface="Arial"/>
                <a:sym typeface="Arial"/>
              </a:rPr>
              <a:t>by 2050 </a:t>
            </a:r>
            <a:endParaRPr sz="20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par>
                                <p:cTn id="8" presetID="10" presetClass="entr" presetSubtype="0"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fade">
                                      <p:cBhvr>
                                        <p:cTn id="10" dur="500"/>
                                        <p:tgtEl>
                                          <p:spTgt spid="28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85"/>
                                        </p:tgtEl>
                                        <p:attrNameLst>
                                          <p:attrName>style.visibility</p:attrName>
                                        </p:attrNameLst>
                                      </p:cBhvr>
                                      <p:to>
                                        <p:strVal val="visible"/>
                                      </p:to>
                                    </p:set>
                                    <p:animEffect transition="in" filter="fade">
                                      <p:cBhvr>
                                        <p:cTn id="14"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7"/>
          <p:cNvSpPr txBox="1"/>
          <p:nvPr/>
        </p:nvSpPr>
        <p:spPr>
          <a:xfrm>
            <a:off x="413011" y="158616"/>
            <a:ext cx="7813200" cy="436800"/>
          </a:xfrm>
          <a:prstGeom prst="rect">
            <a:avLst/>
          </a:prstGeom>
          <a:noFill/>
          <a:ln>
            <a:noFill/>
          </a:ln>
        </p:spPr>
        <p:txBody>
          <a:bodyPr spcFirstLastPara="1" wrap="square" lIns="0" tIns="56275" rIns="112550" bIns="56275" anchor="t" anchorCtr="0">
            <a:spAutoFit/>
          </a:bodyPr>
          <a:lstStyle/>
          <a:p>
            <a:pPr marL="0" marR="0" lvl="0" indent="0" algn="l" rtl="0">
              <a:spcBef>
                <a:spcPts val="0"/>
              </a:spcBef>
              <a:spcAft>
                <a:spcPts val="0"/>
              </a:spcAft>
              <a:buNone/>
            </a:pPr>
            <a:endParaRPr sz="2100" b="1">
              <a:solidFill>
                <a:srgbClr val="2E5180"/>
              </a:solidFill>
              <a:latin typeface="Georgia"/>
              <a:ea typeface="Georgia"/>
              <a:cs typeface="Georgia"/>
              <a:sym typeface="Georgia"/>
            </a:endParaRPr>
          </a:p>
        </p:txBody>
      </p:sp>
      <p:sp>
        <p:nvSpPr>
          <p:cNvPr id="291" name="Google Shape;291;p47"/>
          <p:cNvSpPr/>
          <p:nvPr/>
        </p:nvSpPr>
        <p:spPr>
          <a:xfrm>
            <a:off x="413011" y="1286726"/>
            <a:ext cx="7767000" cy="458400"/>
          </a:xfrm>
          <a:prstGeom prst="rect">
            <a:avLst/>
          </a:prstGeom>
          <a:noFill/>
          <a:ln>
            <a:noFill/>
          </a:ln>
        </p:spPr>
        <p:txBody>
          <a:bodyPr spcFirstLastPara="1" wrap="square" lIns="0" tIns="31650" rIns="31650" bIns="31650" anchor="t" anchorCtr="0">
            <a:noAutofit/>
          </a:bodyPr>
          <a:lstStyle/>
          <a:p>
            <a:pPr marL="0" marR="0" lvl="0" indent="0" algn="l" rtl="0">
              <a:lnSpc>
                <a:spcPct val="200000"/>
              </a:lnSpc>
              <a:spcBef>
                <a:spcPts val="0"/>
              </a:spcBef>
              <a:spcAft>
                <a:spcPts val="0"/>
              </a:spcAft>
              <a:buNone/>
            </a:pPr>
            <a:endParaRPr sz="1500">
              <a:solidFill>
                <a:srgbClr val="58595B"/>
              </a:solidFill>
              <a:latin typeface="Roboto"/>
              <a:ea typeface="Roboto"/>
              <a:cs typeface="Roboto"/>
              <a:sym typeface="Roboto"/>
            </a:endParaRPr>
          </a:p>
        </p:txBody>
      </p:sp>
      <p:sp>
        <p:nvSpPr>
          <p:cNvPr id="292" name="Google Shape;292;p47"/>
          <p:cNvSpPr/>
          <p:nvPr/>
        </p:nvSpPr>
        <p:spPr>
          <a:xfrm>
            <a:off x="413011" y="1286726"/>
            <a:ext cx="7767000" cy="458400"/>
          </a:xfrm>
          <a:prstGeom prst="rect">
            <a:avLst/>
          </a:prstGeom>
          <a:noFill/>
          <a:ln>
            <a:noFill/>
          </a:ln>
        </p:spPr>
        <p:txBody>
          <a:bodyPr spcFirstLastPara="1" wrap="square" lIns="0" tIns="31650" rIns="31650" bIns="31650" anchor="t" anchorCtr="0">
            <a:noAutofit/>
          </a:bodyPr>
          <a:lstStyle/>
          <a:p>
            <a:pPr marL="254000" marR="0" lvl="0" indent="-152400" algn="l" rtl="0">
              <a:lnSpc>
                <a:spcPct val="200000"/>
              </a:lnSpc>
              <a:spcBef>
                <a:spcPts val="0"/>
              </a:spcBef>
              <a:spcAft>
                <a:spcPts val="0"/>
              </a:spcAft>
              <a:buClr>
                <a:schemeClr val="lt1"/>
              </a:buClr>
              <a:buSzPts val="1500"/>
              <a:buFont typeface="Arial"/>
              <a:buNone/>
            </a:pPr>
            <a:endParaRPr sz="1500">
              <a:solidFill>
                <a:srgbClr val="58595B"/>
              </a:solidFill>
              <a:latin typeface="Roboto"/>
              <a:ea typeface="Roboto"/>
              <a:cs typeface="Roboto"/>
              <a:sym typeface="Roboto"/>
            </a:endParaRPr>
          </a:p>
        </p:txBody>
      </p:sp>
      <p:sp>
        <p:nvSpPr>
          <p:cNvPr id="293" name="Google Shape;293;p47"/>
          <p:cNvSpPr txBox="1"/>
          <p:nvPr/>
        </p:nvSpPr>
        <p:spPr>
          <a:xfrm>
            <a:off x="1372958" y="4040599"/>
            <a:ext cx="16860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i="1">
                <a:solidFill>
                  <a:schemeClr val="lt1"/>
                </a:solidFill>
                <a:latin typeface="Roboto Condensed"/>
                <a:ea typeface="Roboto Condensed"/>
                <a:cs typeface="Roboto Condensed"/>
                <a:sym typeface="Roboto Condensed"/>
              </a:rPr>
              <a:t>Source</a:t>
            </a:r>
            <a:r>
              <a:rPr lang="en" sz="800">
                <a:solidFill>
                  <a:schemeClr val="lt1"/>
                </a:solidFill>
                <a:latin typeface="Roboto Condensed"/>
                <a:ea typeface="Roboto Condensed"/>
                <a:cs typeface="Roboto Condensed"/>
                <a:sym typeface="Roboto Condensed"/>
              </a:rPr>
              <a:t>: </a:t>
            </a:r>
            <a:r>
              <a:rPr lang="en" sz="800" u="sng">
                <a:solidFill>
                  <a:schemeClr val="hlink"/>
                </a:solidFill>
                <a:latin typeface="Roboto Condensed"/>
                <a:ea typeface="Roboto Condensed"/>
                <a:cs typeface="Roboto Condensed"/>
                <a:sym typeface="Roboto Condensed"/>
                <a:hlinkClick r:id="rId3"/>
              </a:rPr>
              <a:t>Climate Policy Initiative, 2023</a:t>
            </a:r>
            <a:endParaRPr sz="800">
              <a:solidFill>
                <a:schemeClr val="lt1"/>
              </a:solidFill>
              <a:latin typeface="Roboto Condensed"/>
              <a:ea typeface="Roboto Condensed"/>
              <a:cs typeface="Roboto Condensed"/>
              <a:sym typeface="Roboto Condensed"/>
            </a:endParaRPr>
          </a:p>
        </p:txBody>
      </p:sp>
      <p:pic>
        <p:nvPicPr>
          <p:cNvPr id="294" name="Google Shape;294;p47"/>
          <p:cNvPicPr preferRelativeResize="0"/>
          <p:nvPr/>
        </p:nvPicPr>
        <p:blipFill rotWithShape="1">
          <a:blip r:embed="rId4">
            <a:alphaModFix/>
          </a:blip>
          <a:srcRect r="29947"/>
          <a:stretch/>
        </p:blipFill>
        <p:spPr>
          <a:xfrm>
            <a:off x="413012" y="595427"/>
            <a:ext cx="5552528" cy="4230424"/>
          </a:xfrm>
          <a:prstGeom prst="rect">
            <a:avLst/>
          </a:prstGeom>
          <a:noFill/>
          <a:ln>
            <a:noFill/>
          </a:ln>
        </p:spPr>
      </p:pic>
      <p:sp>
        <p:nvSpPr>
          <p:cNvPr id="295" name="Google Shape;295;p47"/>
          <p:cNvSpPr txBox="1"/>
          <p:nvPr/>
        </p:nvSpPr>
        <p:spPr>
          <a:xfrm>
            <a:off x="662940" y="4685482"/>
            <a:ext cx="56328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4D4D4F"/>
                </a:solidFill>
                <a:latin typeface="Roboto Condensed"/>
                <a:ea typeface="Roboto Condensed"/>
                <a:cs typeface="Roboto Condensed"/>
                <a:sym typeface="Roboto Condensed"/>
              </a:rPr>
              <a:t>Note: “Other” low-carbon transport support areas include transport infrastructure projects such as roads, urban transit, and EV charging infrastructure.  Source: </a:t>
            </a:r>
            <a:r>
              <a:rPr lang="en" sz="900" u="sng">
                <a:solidFill>
                  <a:schemeClr val="hlink"/>
                </a:solidFill>
                <a:latin typeface="Roboto Condensed"/>
                <a:ea typeface="Roboto Condensed"/>
                <a:cs typeface="Roboto Condensed"/>
                <a:sym typeface="Roboto Condensed"/>
                <a:hlinkClick r:id="rId5"/>
              </a:rPr>
              <a:t>CPI Global Landscape of Climate Finance 2023</a:t>
            </a:r>
            <a:endParaRPr sz="900">
              <a:solidFill>
                <a:schemeClr val="lt1"/>
              </a:solidFill>
              <a:latin typeface="Roboto Condensed"/>
              <a:ea typeface="Roboto Condensed"/>
              <a:cs typeface="Roboto Condensed"/>
              <a:sym typeface="Roboto Condensed"/>
            </a:endParaRPr>
          </a:p>
        </p:txBody>
      </p:sp>
      <p:sp>
        <p:nvSpPr>
          <p:cNvPr id="296" name="Google Shape;296;p47"/>
          <p:cNvSpPr/>
          <p:nvPr/>
        </p:nvSpPr>
        <p:spPr>
          <a:xfrm>
            <a:off x="731520" y="1286725"/>
            <a:ext cx="568800" cy="2949900"/>
          </a:xfrm>
          <a:prstGeom prst="rect">
            <a:avLst/>
          </a:prstGeom>
          <a:solidFill>
            <a:srgbClr val="4D4D4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pic>
        <p:nvPicPr>
          <p:cNvPr id="297" name="Google Shape;297;p47"/>
          <p:cNvPicPr preferRelativeResize="0"/>
          <p:nvPr/>
        </p:nvPicPr>
        <p:blipFill rotWithShape="1">
          <a:blip r:embed="rId4">
            <a:alphaModFix/>
          </a:blip>
          <a:srcRect l="70049" t="47790" r="68" b="12536"/>
          <a:stretch/>
        </p:blipFill>
        <p:spPr>
          <a:xfrm>
            <a:off x="5965541" y="2103255"/>
            <a:ext cx="3138510" cy="2223957"/>
          </a:xfrm>
          <a:prstGeom prst="rect">
            <a:avLst/>
          </a:prstGeom>
          <a:noFill/>
          <a:ln>
            <a:noFill/>
          </a:ln>
        </p:spPr>
      </p:pic>
      <p:sp>
        <p:nvSpPr>
          <p:cNvPr id="298" name="Google Shape;298;p47"/>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329175" tIns="34275" rIns="68575" bIns="34275" anchor="ctr" anchorCtr="0">
            <a:noAutofit/>
          </a:bodyPr>
          <a:lstStyle/>
          <a:p>
            <a:pPr marL="0" lvl="0" indent="0" algn="l" rtl="0">
              <a:spcBef>
                <a:spcPts val="0"/>
              </a:spcBef>
              <a:spcAft>
                <a:spcPts val="0"/>
              </a:spcAft>
              <a:buClr>
                <a:schemeClr val="lt1"/>
              </a:buClr>
              <a:buSzPts val="2700"/>
              <a:buFont typeface="Arial Narrow"/>
              <a:buNone/>
            </a:pPr>
            <a:r>
              <a:rPr lang="en" sz="2700">
                <a:latin typeface="Arial Narrow"/>
                <a:ea typeface="Arial Narrow"/>
                <a:cs typeface="Arial Narrow"/>
                <a:sym typeface="Arial Narrow"/>
              </a:rPr>
              <a:t>GLOBAL CLIMATE FINANCE LANDSCAPE FOR TRANSPORT</a:t>
            </a:r>
            <a:endParaRPr/>
          </a:p>
        </p:txBody>
      </p:sp>
      <p:sp>
        <p:nvSpPr>
          <p:cNvPr id="299" name="Google Shape;299;p47"/>
          <p:cNvSpPr txBox="1"/>
          <p:nvPr/>
        </p:nvSpPr>
        <p:spPr>
          <a:xfrm>
            <a:off x="6204967" y="1094701"/>
            <a:ext cx="2207400" cy="1054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solidFill>
                  <a:schemeClr val="dk1"/>
                </a:solidFill>
                <a:latin typeface="Arial"/>
                <a:ea typeface="Arial"/>
                <a:cs typeface="Arial"/>
                <a:sym typeface="Arial"/>
              </a:rPr>
              <a:t>At minimum, we need</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en" sz="3200" b="1">
                <a:solidFill>
                  <a:srgbClr val="328749"/>
                </a:solidFill>
                <a:latin typeface="Arial"/>
                <a:ea typeface="Arial"/>
                <a:cs typeface="Arial"/>
                <a:sym typeface="Arial"/>
              </a:rPr>
              <a:t>4.7x</a:t>
            </a:r>
            <a:endParaRPr sz="1100"/>
          </a:p>
          <a:p>
            <a:pPr marL="0" marR="0" lvl="0" indent="0" algn="l" rtl="0">
              <a:spcBef>
                <a:spcPts val="0"/>
              </a:spcBef>
              <a:spcAft>
                <a:spcPts val="0"/>
              </a:spcAft>
              <a:buNone/>
            </a:pPr>
            <a:r>
              <a:rPr lang="en" sz="1600">
                <a:solidFill>
                  <a:schemeClr val="dk1"/>
                </a:solidFill>
                <a:latin typeface="Arial"/>
                <a:ea typeface="Arial"/>
                <a:cs typeface="Arial"/>
                <a:sym typeface="Arial"/>
              </a:rPr>
              <a:t>current finance levels</a:t>
            </a:r>
            <a:endParaRPr sz="11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6"/>
                                        </p:tgtEl>
                                      </p:cBhvr>
                                    </p:animEffect>
                                    <p:set>
                                      <p:cBhvr>
                                        <p:cTn id="7" dur="1" fill="hold">
                                          <p:stCondLst>
                                            <p:cond delay="500"/>
                                          </p:stCondLst>
                                        </p:cTn>
                                        <p:tgtEl>
                                          <p:spTgt spid="29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9"/>
                                        </p:tgtEl>
                                        <p:attrNameLst>
                                          <p:attrName>style.visibility</p:attrName>
                                        </p:attrNameLst>
                                      </p:cBhvr>
                                      <p:to>
                                        <p:strVal val="visible"/>
                                      </p:to>
                                    </p:set>
                                    <p:animEffect transition="in" filter="fade">
                                      <p:cBhvr>
                                        <p:cTn id="11"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body" idx="1"/>
          </p:nvPr>
        </p:nvSpPr>
        <p:spPr>
          <a:xfrm>
            <a:off x="441325" y="4805362"/>
            <a:ext cx="8053500" cy="243000"/>
          </a:xfrm>
          <a:prstGeom prst="rect">
            <a:avLst/>
          </a:prstGeom>
          <a:noFill/>
          <a:ln>
            <a:noFill/>
          </a:ln>
        </p:spPr>
        <p:txBody>
          <a:bodyPr spcFirstLastPara="1" wrap="square" lIns="0" tIns="34275" rIns="68575" bIns="34275" anchor="t" anchorCtr="0">
            <a:normAutofit/>
          </a:bodyPr>
          <a:lstStyle/>
          <a:p>
            <a:pPr marL="0" lvl="0" indent="0" algn="l" rtl="0">
              <a:spcBef>
                <a:spcPts val="0"/>
              </a:spcBef>
              <a:spcAft>
                <a:spcPts val="0"/>
              </a:spcAft>
              <a:buClr>
                <a:srgbClr val="FFFFFF"/>
              </a:buClr>
              <a:buSzPts val="900"/>
              <a:buNone/>
            </a:pPr>
            <a:r>
              <a:rPr lang="en"/>
              <a:t>BEN WELLE, DIRECTOR INTEGRATED TRANSPORT </a:t>
            </a:r>
            <a:endParaRPr/>
          </a:p>
        </p:txBody>
      </p:sp>
      <p:sp>
        <p:nvSpPr>
          <p:cNvPr id="306" name="Google Shape;306;p48"/>
          <p:cNvSpPr txBox="1">
            <a:spLocks noGrp="1"/>
          </p:cNvSpPr>
          <p:nvPr>
            <p:ph type="body" idx="2"/>
          </p:nvPr>
        </p:nvSpPr>
        <p:spPr>
          <a:xfrm>
            <a:off x="527267" y="3352088"/>
            <a:ext cx="2805600" cy="1218300"/>
          </a:xfrm>
          <a:prstGeom prst="rect">
            <a:avLst/>
          </a:prstGeom>
          <a:noFill/>
          <a:ln>
            <a:noFill/>
          </a:ln>
        </p:spPr>
        <p:txBody>
          <a:bodyPr spcFirstLastPara="1" wrap="square" lIns="0" tIns="34275" rIns="0" bIns="34275" anchor="t" anchorCtr="0">
            <a:noAutofit/>
          </a:bodyPr>
          <a:lstStyle/>
          <a:p>
            <a:pPr marL="0" lvl="0" indent="0" algn="l" rtl="0">
              <a:lnSpc>
                <a:spcPct val="120000"/>
              </a:lnSpc>
              <a:spcBef>
                <a:spcPts val="0"/>
              </a:spcBef>
              <a:spcAft>
                <a:spcPts val="0"/>
              </a:spcAft>
              <a:buClr>
                <a:schemeClr val="lt1"/>
              </a:buClr>
              <a:buSzPts val="800"/>
              <a:buNone/>
            </a:pPr>
            <a:r>
              <a:rPr lang="en" sz="800">
                <a:solidFill>
                  <a:schemeClr val="lt1"/>
                </a:solidFill>
                <a:latin typeface="Arial"/>
                <a:ea typeface="Arial"/>
                <a:cs typeface="Arial"/>
                <a:sym typeface="Arial"/>
              </a:rPr>
              <a:t> </a:t>
            </a:r>
            <a:r>
              <a:rPr lang="en" sz="800">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benjamin.welle@wri.org</a:t>
            </a:r>
            <a:r>
              <a:rPr lang="en" sz="800">
                <a:solidFill>
                  <a:schemeClr val="lt1"/>
                </a:solidFill>
                <a:latin typeface="Arial"/>
                <a:ea typeface="Arial"/>
                <a:cs typeface="Arial"/>
                <a:sym typeface="Arial"/>
              </a:rPr>
              <a:t> </a:t>
            </a:r>
            <a:br>
              <a:rPr lang="en" sz="800">
                <a:solidFill>
                  <a:schemeClr val="lt1"/>
                </a:solidFill>
                <a:latin typeface="Arial"/>
                <a:ea typeface="Arial"/>
                <a:cs typeface="Arial"/>
                <a:sym typeface="Arial"/>
              </a:rPr>
            </a:br>
            <a:r>
              <a:rPr lang="en" sz="800">
                <a:solidFill>
                  <a:schemeClr val="lt1"/>
                </a:solidFill>
                <a:latin typeface="Arial"/>
                <a:ea typeface="Arial"/>
                <a:cs typeface="Arial"/>
                <a:sym typeface="Arial"/>
              </a:rPr>
              <a:t>BLOG:  </a:t>
            </a:r>
            <a:r>
              <a:rPr lang="en" sz="1400">
                <a:solidFill>
                  <a:schemeClr val="lt1"/>
                </a:solidFill>
                <a:latin typeface="Arial"/>
                <a:ea typeface="Arial"/>
                <a:cs typeface="Arial"/>
                <a:sym typeface="Arial"/>
              </a:rPr>
              <a:t>TheCityFix.com  </a:t>
            </a:r>
            <a:endParaRPr/>
          </a:p>
          <a:p>
            <a:pPr marL="0" lvl="0" indent="0" algn="l" rtl="0">
              <a:lnSpc>
                <a:spcPct val="120000"/>
              </a:lnSpc>
              <a:spcBef>
                <a:spcPts val="0"/>
              </a:spcBef>
              <a:spcAft>
                <a:spcPts val="0"/>
              </a:spcAft>
              <a:buClr>
                <a:schemeClr val="lt1"/>
              </a:buClr>
              <a:buSzPts val="800"/>
              <a:buNone/>
            </a:pPr>
            <a:r>
              <a:rPr lang="en" sz="800">
                <a:solidFill>
                  <a:schemeClr val="lt1"/>
                </a:solidFill>
                <a:latin typeface="Arial"/>
                <a:ea typeface="Arial"/>
                <a:cs typeface="Arial"/>
                <a:sym typeface="Arial"/>
              </a:rPr>
              <a:t>WEB:    </a:t>
            </a:r>
            <a:r>
              <a:rPr lang="en" sz="1400">
                <a:solidFill>
                  <a:schemeClr val="lt1"/>
                </a:solidFill>
                <a:latin typeface="Arial"/>
                <a:ea typeface="Arial"/>
                <a:cs typeface="Arial"/>
                <a:sym typeface="Arial"/>
              </a:rPr>
              <a:t>WRI.org</a:t>
            </a:r>
            <a:endParaRPr sz="1400">
              <a:solidFill>
                <a:schemeClr val="lt1"/>
              </a:solidFill>
              <a:latin typeface="Arial"/>
              <a:ea typeface="Arial"/>
              <a:cs typeface="Arial"/>
              <a:sym typeface="Arial"/>
            </a:endParaRPr>
          </a:p>
        </p:txBody>
      </p:sp>
      <p:sp>
        <p:nvSpPr>
          <p:cNvPr id="307" name="Google Shape;307;p48"/>
          <p:cNvSpPr txBox="1"/>
          <p:nvPr/>
        </p:nvSpPr>
        <p:spPr>
          <a:xfrm>
            <a:off x="573146" y="728220"/>
            <a:ext cx="7272000" cy="1139100"/>
          </a:xfrm>
          <a:prstGeom prst="rect">
            <a:avLst/>
          </a:prstGeom>
          <a:noFill/>
          <a:ln>
            <a:noFill/>
          </a:ln>
        </p:spPr>
        <p:txBody>
          <a:bodyPr spcFirstLastPara="1" wrap="square" lIns="0" tIns="45725" rIns="91425" bIns="45725" anchor="t" anchorCtr="0">
            <a:spAutoFit/>
          </a:bodyPr>
          <a:lstStyle/>
          <a:p>
            <a:pPr marL="0" marR="0" lvl="0" indent="0" algn="l" rtl="0">
              <a:spcBef>
                <a:spcPts val="0"/>
              </a:spcBef>
              <a:spcAft>
                <a:spcPts val="0"/>
              </a:spcAft>
              <a:buNone/>
            </a:pPr>
            <a:r>
              <a:rPr lang="en" sz="2400">
                <a:solidFill>
                  <a:srgbClr val="FFFFFF"/>
                </a:solidFill>
                <a:latin typeface="Arial"/>
                <a:ea typeface="Arial"/>
                <a:cs typeface="Arial"/>
                <a:sym typeface="Arial"/>
              </a:rPr>
              <a:t>Thank you</a:t>
            </a:r>
            <a:endParaRPr sz="1100"/>
          </a:p>
          <a:p>
            <a:pPr marL="0" marR="0" lvl="0" indent="0" algn="l" rtl="0">
              <a:spcBef>
                <a:spcPts val="0"/>
              </a:spcBef>
              <a:spcAft>
                <a:spcPts val="0"/>
              </a:spcAft>
              <a:buNone/>
            </a:pPr>
            <a:endParaRPr sz="2400">
              <a:solidFill>
                <a:srgbClr val="FFFFFF"/>
              </a:solidFill>
              <a:latin typeface="Arial"/>
              <a:ea typeface="Arial"/>
              <a:cs typeface="Arial"/>
              <a:sym typeface="Arial"/>
            </a:endParaRPr>
          </a:p>
          <a:p>
            <a:pPr marL="0" marR="0" lvl="0" indent="0" algn="l" rtl="0">
              <a:spcBef>
                <a:spcPts val="0"/>
              </a:spcBef>
              <a:spcAft>
                <a:spcPts val="0"/>
              </a:spcAft>
              <a:buNone/>
            </a:pPr>
            <a:endParaRPr sz="2000">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9"/>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313" name="Google Shape;313;p49"/>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314" name="Google Shape;314;p49"/>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315" name="Google Shape;315;p49"/>
          <p:cNvSpPr txBox="1"/>
          <p:nvPr/>
        </p:nvSpPr>
        <p:spPr>
          <a:xfrm>
            <a:off x="3395900" y="1504550"/>
            <a:ext cx="5108400" cy="12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Current state of NDCs: </a:t>
            </a:r>
            <a:endParaRPr sz="3600" b="1">
              <a:solidFill>
                <a:srgbClr val="496976"/>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Are we on track?</a:t>
            </a:r>
            <a:endParaRPr sz="3600" b="1">
              <a:solidFill>
                <a:srgbClr val="496976"/>
              </a:solidFill>
              <a:latin typeface="Proxima Nova"/>
              <a:ea typeface="Proxima Nova"/>
              <a:cs typeface="Proxima Nova"/>
              <a:sym typeface="Proxima Nova"/>
            </a:endParaRPr>
          </a:p>
        </p:txBody>
      </p:sp>
      <p:sp>
        <p:nvSpPr>
          <p:cNvPr id="316" name="Google Shape;316;p49"/>
          <p:cNvSpPr txBox="1">
            <a:spLocks noGrp="1"/>
          </p:cNvSpPr>
          <p:nvPr>
            <p:ph type="body" idx="1"/>
          </p:nvPr>
        </p:nvSpPr>
        <p:spPr>
          <a:xfrm>
            <a:off x="3483150" y="2822650"/>
            <a:ext cx="4392900" cy="816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Nikola Medimorec</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Director, Data Analysis and Research </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SLOCAT</a:t>
            </a:r>
            <a:endParaRPr sz="1500" b="1">
              <a:solidFill>
                <a:srgbClr val="526069"/>
              </a:solidFill>
              <a:latin typeface="Proxima Nova"/>
              <a:ea typeface="Proxima Nova"/>
              <a:cs typeface="Proxima Nova"/>
              <a:sym typeface="Proxima Nova"/>
            </a:endParaRPr>
          </a:p>
        </p:txBody>
      </p:sp>
      <p:pic>
        <p:nvPicPr>
          <p:cNvPr id="317" name="Google Shape;317;p49"/>
          <p:cNvPicPr preferRelativeResize="0"/>
          <p:nvPr/>
        </p:nvPicPr>
        <p:blipFill rotWithShape="1">
          <a:blip r:embed="rId5">
            <a:alphaModFix/>
          </a:blip>
          <a:srcRect l="11167" t="2068" r="13627" b="22726"/>
          <a:stretch/>
        </p:blipFill>
        <p:spPr>
          <a:xfrm>
            <a:off x="1180925" y="1655375"/>
            <a:ext cx="1859100" cy="18594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96976"/>
        </a:solidFill>
        <a:effectLst/>
      </p:bgPr>
    </p:bg>
    <p:spTree>
      <p:nvGrpSpPr>
        <p:cNvPr id="1" name="Shape 321"/>
        <p:cNvGrpSpPr/>
        <p:nvPr/>
      </p:nvGrpSpPr>
      <p:grpSpPr>
        <a:xfrm>
          <a:off x="0" y="0"/>
          <a:ext cx="0" cy="0"/>
          <a:chOff x="0" y="0"/>
          <a:chExt cx="0" cy="0"/>
        </a:xfrm>
      </p:grpSpPr>
      <p:sp>
        <p:nvSpPr>
          <p:cNvPr id="322" name="Google Shape;322;p50"/>
          <p:cNvSpPr/>
          <p:nvPr/>
        </p:nvSpPr>
        <p:spPr>
          <a:xfrm>
            <a:off x="75" y="0"/>
            <a:ext cx="9144000" cy="1155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0"/>
          <p:cNvSpPr txBox="1"/>
          <p:nvPr/>
        </p:nvSpPr>
        <p:spPr>
          <a:xfrm>
            <a:off x="482200" y="1459000"/>
            <a:ext cx="3651600" cy="2301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 sz="1100">
                <a:solidFill>
                  <a:schemeClr val="lt1"/>
                </a:solidFill>
                <a:latin typeface="Montserrat"/>
                <a:ea typeface="Montserrat"/>
                <a:cs typeface="Montserrat"/>
                <a:sym typeface="Montserrat"/>
              </a:rPr>
              <a:t>SLOCAT is the international, multi-stakeholder partnership powering systemic transformations and a just transition towards equitable, healthy, green and resilient transport and mobility systems for the people and the planet. We deliver on our mission through co-creation, co-leadership and co-delivery across knowledge, advocacy and dialogue activities in the intersection between transport, climate change and sustainability. </a:t>
            </a:r>
            <a:endParaRPr sz="1100">
              <a:solidFill>
                <a:schemeClr val="lt1"/>
              </a:solidFill>
              <a:latin typeface="Montserrat"/>
              <a:ea typeface="Montserrat"/>
              <a:cs typeface="Montserrat"/>
              <a:sym typeface="Montserrat"/>
            </a:endParaRPr>
          </a:p>
          <a:p>
            <a:pPr marL="0" lvl="0" indent="0" algn="just" rtl="0">
              <a:spcBef>
                <a:spcPts val="0"/>
              </a:spcBef>
              <a:spcAft>
                <a:spcPts val="0"/>
              </a:spcAft>
              <a:buNone/>
            </a:pPr>
            <a:endParaRPr sz="1100">
              <a:solidFill>
                <a:schemeClr val="lt1"/>
              </a:solidFill>
              <a:latin typeface="Montserrat"/>
              <a:ea typeface="Montserrat"/>
              <a:cs typeface="Montserrat"/>
              <a:sym typeface="Montserrat"/>
            </a:endParaRPr>
          </a:p>
        </p:txBody>
      </p:sp>
      <p:pic>
        <p:nvPicPr>
          <p:cNvPr id="324" name="Google Shape;324;p50"/>
          <p:cNvPicPr preferRelativeResize="0"/>
          <p:nvPr/>
        </p:nvPicPr>
        <p:blipFill rotWithShape="1">
          <a:blip r:embed="rId3">
            <a:alphaModFix/>
          </a:blip>
          <a:srcRect/>
          <a:stretch/>
        </p:blipFill>
        <p:spPr>
          <a:xfrm rot="10800000">
            <a:off x="446351" y="3769850"/>
            <a:ext cx="8114024" cy="25650"/>
          </a:xfrm>
          <a:prstGeom prst="rect">
            <a:avLst/>
          </a:prstGeom>
          <a:noFill/>
          <a:ln>
            <a:noFill/>
          </a:ln>
        </p:spPr>
      </p:pic>
      <p:sp>
        <p:nvSpPr>
          <p:cNvPr id="325" name="Google Shape;325;p50"/>
          <p:cNvSpPr txBox="1"/>
          <p:nvPr/>
        </p:nvSpPr>
        <p:spPr>
          <a:xfrm>
            <a:off x="3903600" y="3635718"/>
            <a:ext cx="1336800" cy="369300"/>
          </a:xfrm>
          <a:prstGeom prst="rect">
            <a:avLst/>
          </a:prstGeom>
          <a:solidFill>
            <a:srgbClr val="778F99"/>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lt1"/>
                </a:solidFill>
                <a:latin typeface="Montserrat"/>
                <a:ea typeface="Montserrat"/>
                <a:cs typeface="Montserrat"/>
                <a:sym typeface="Montserrat"/>
              </a:rPr>
              <a:t>Our mission</a:t>
            </a:r>
            <a:endParaRPr sz="1200" b="1">
              <a:solidFill>
                <a:schemeClr val="lt1"/>
              </a:solidFill>
              <a:latin typeface="Montserrat"/>
              <a:ea typeface="Montserrat"/>
              <a:cs typeface="Montserrat"/>
              <a:sym typeface="Montserrat"/>
            </a:endParaRPr>
          </a:p>
        </p:txBody>
      </p:sp>
      <p:sp>
        <p:nvSpPr>
          <p:cNvPr id="326" name="Google Shape;326;p50"/>
          <p:cNvSpPr txBox="1"/>
          <p:nvPr/>
        </p:nvSpPr>
        <p:spPr>
          <a:xfrm>
            <a:off x="556625" y="4051150"/>
            <a:ext cx="7987500" cy="548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chemeClr val="lt1"/>
                </a:solidFill>
                <a:latin typeface="Montserrat"/>
                <a:ea typeface="Montserrat"/>
                <a:cs typeface="Montserrat"/>
                <a:sym typeface="Montserrat"/>
              </a:rPr>
              <a:t>SLOCAT enables collaborative knowledge and action for sustainable, low carbon transport, and brings the voice of the movement into international climate change and sustainability processes. </a:t>
            </a:r>
            <a:endParaRPr sz="1100">
              <a:solidFill>
                <a:schemeClr val="lt1"/>
              </a:solidFill>
              <a:latin typeface="Montserrat"/>
              <a:ea typeface="Montserrat"/>
              <a:cs typeface="Montserrat"/>
              <a:sym typeface="Montserrat"/>
            </a:endParaRPr>
          </a:p>
        </p:txBody>
      </p:sp>
      <p:pic>
        <p:nvPicPr>
          <p:cNvPr id="327" name="Google Shape;327;p50"/>
          <p:cNvPicPr preferRelativeResize="0"/>
          <p:nvPr/>
        </p:nvPicPr>
        <p:blipFill rotWithShape="1">
          <a:blip r:embed="rId3">
            <a:alphaModFix/>
          </a:blip>
          <a:srcRect/>
          <a:stretch/>
        </p:blipFill>
        <p:spPr>
          <a:xfrm rot="10800000">
            <a:off x="2" y="0"/>
            <a:ext cx="9153823" cy="21125"/>
          </a:xfrm>
          <a:prstGeom prst="rect">
            <a:avLst/>
          </a:prstGeom>
          <a:noFill/>
          <a:ln>
            <a:noFill/>
          </a:ln>
        </p:spPr>
      </p:pic>
      <p:pic>
        <p:nvPicPr>
          <p:cNvPr id="328" name="Google Shape;328;p50"/>
          <p:cNvPicPr preferRelativeResize="0"/>
          <p:nvPr/>
        </p:nvPicPr>
        <p:blipFill rotWithShape="1">
          <a:blip r:embed="rId3">
            <a:alphaModFix/>
          </a:blip>
          <a:srcRect/>
          <a:stretch/>
        </p:blipFill>
        <p:spPr>
          <a:xfrm rot="10800000">
            <a:off x="2" y="1155512"/>
            <a:ext cx="9153823" cy="21125"/>
          </a:xfrm>
          <a:prstGeom prst="rect">
            <a:avLst/>
          </a:prstGeom>
          <a:noFill/>
          <a:ln>
            <a:noFill/>
          </a:ln>
        </p:spPr>
      </p:pic>
      <p:sp>
        <p:nvSpPr>
          <p:cNvPr id="329" name="Google Shape;329;p50"/>
          <p:cNvSpPr txBox="1"/>
          <p:nvPr/>
        </p:nvSpPr>
        <p:spPr>
          <a:xfrm>
            <a:off x="4298525" y="1420950"/>
            <a:ext cx="4125600" cy="24705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Clr>
                <a:schemeClr val="dk1"/>
              </a:buClr>
              <a:buSzPts val="1100"/>
              <a:buFont typeface="Arial"/>
              <a:buNone/>
            </a:pPr>
            <a:r>
              <a:rPr lang="en" sz="1100">
                <a:solidFill>
                  <a:schemeClr val="lt1"/>
                </a:solidFill>
                <a:latin typeface="Montserrat"/>
                <a:ea typeface="Montserrat"/>
                <a:cs typeface="Montserrat"/>
                <a:sym typeface="Montserrat"/>
              </a:rPr>
              <a:t>Our multi-sectoral Partnership engages a vibrant and inclusive ecosystem across transport associations, NGOs, academia, governments, multilateral organisations, philanthropy and business; as well as a large community of world-class experts and change-makers. Going where others do not or cannot go individually, our Partnership is leveraged to set ambitious global agendas and catalyse progressive thinking and solutions for the urgent transformation of transport and mobility systems worldwide.</a:t>
            </a:r>
            <a:endParaRPr sz="1100">
              <a:solidFill>
                <a:schemeClr val="lt1"/>
              </a:solidFill>
              <a:latin typeface="Montserrat"/>
              <a:ea typeface="Montserrat"/>
              <a:cs typeface="Montserrat"/>
              <a:sym typeface="Montserrat"/>
            </a:endParaRPr>
          </a:p>
          <a:p>
            <a:pPr marL="0" lvl="0" indent="0" algn="just" rtl="0">
              <a:spcBef>
                <a:spcPts val="0"/>
              </a:spcBef>
              <a:spcAft>
                <a:spcPts val="0"/>
              </a:spcAft>
              <a:buNone/>
            </a:pPr>
            <a:endParaRPr sz="1100">
              <a:solidFill>
                <a:schemeClr val="lt1"/>
              </a:solidFill>
              <a:latin typeface="Montserrat"/>
              <a:ea typeface="Montserrat"/>
              <a:cs typeface="Montserrat"/>
              <a:sym typeface="Montserrat"/>
            </a:endParaRPr>
          </a:p>
          <a:p>
            <a:pPr marL="0" lvl="0" indent="0" algn="just" rtl="0">
              <a:spcBef>
                <a:spcPts val="0"/>
              </a:spcBef>
              <a:spcAft>
                <a:spcPts val="0"/>
              </a:spcAft>
              <a:buNone/>
            </a:pPr>
            <a:endParaRPr sz="1100">
              <a:solidFill>
                <a:schemeClr val="lt1"/>
              </a:solidFill>
              <a:latin typeface="Montserrat"/>
              <a:ea typeface="Montserrat"/>
              <a:cs typeface="Montserrat"/>
              <a:sym typeface="Montserrat"/>
            </a:endParaRPr>
          </a:p>
        </p:txBody>
      </p:sp>
      <p:pic>
        <p:nvPicPr>
          <p:cNvPr id="330" name="Google Shape;330;p50"/>
          <p:cNvPicPr preferRelativeResize="0"/>
          <p:nvPr/>
        </p:nvPicPr>
        <p:blipFill>
          <a:blip r:embed="rId4">
            <a:alphaModFix amt="20000"/>
          </a:blip>
          <a:stretch>
            <a:fillRect/>
          </a:stretch>
        </p:blipFill>
        <p:spPr>
          <a:xfrm>
            <a:off x="0" y="0"/>
            <a:ext cx="9144003" cy="1155601"/>
          </a:xfrm>
          <a:prstGeom prst="rect">
            <a:avLst/>
          </a:prstGeom>
          <a:noFill/>
          <a:ln>
            <a:noFill/>
          </a:ln>
        </p:spPr>
      </p:pic>
      <p:pic>
        <p:nvPicPr>
          <p:cNvPr id="331" name="Google Shape;331;p50"/>
          <p:cNvPicPr preferRelativeResize="0"/>
          <p:nvPr/>
        </p:nvPicPr>
        <p:blipFill rotWithShape="1">
          <a:blip r:embed="rId5">
            <a:alphaModFix/>
          </a:blip>
          <a:srcRect/>
          <a:stretch/>
        </p:blipFill>
        <p:spPr>
          <a:xfrm>
            <a:off x="3727225" y="207100"/>
            <a:ext cx="1552285" cy="7860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51"/>
          <p:cNvPicPr preferRelativeResize="0"/>
          <p:nvPr/>
        </p:nvPicPr>
        <p:blipFill rotWithShape="1">
          <a:blip r:embed="rId3">
            <a:alphaModFix amt="20000"/>
          </a:blip>
          <a:srcRect l="719" r="-720"/>
          <a:stretch/>
        </p:blipFill>
        <p:spPr>
          <a:xfrm>
            <a:off x="0" y="1"/>
            <a:ext cx="9144003" cy="5143499"/>
          </a:xfrm>
          <a:prstGeom prst="rect">
            <a:avLst/>
          </a:prstGeom>
          <a:noFill/>
          <a:ln>
            <a:noFill/>
          </a:ln>
        </p:spPr>
      </p:pic>
      <p:pic>
        <p:nvPicPr>
          <p:cNvPr id="337" name="Google Shape;337;p51"/>
          <p:cNvPicPr preferRelativeResize="0"/>
          <p:nvPr/>
        </p:nvPicPr>
        <p:blipFill rotWithShape="1">
          <a:blip r:embed="rId4">
            <a:alphaModFix/>
          </a:blip>
          <a:srcRect t="4444" b="66334"/>
          <a:stretch/>
        </p:blipFill>
        <p:spPr>
          <a:xfrm>
            <a:off x="0" y="-21425"/>
            <a:ext cx="9144000" cy="1503001"/>
          </a:xfrm>
          <a:prstGeom prst="rect">
            <a:avLst/>
          </a:prstGeom>
          <a:noFill/>
          <a:ln>
            <a:noFill/>
          </a:ln>
        </p:spPr>
      </p:pic>
      <p:sp>
        <p:nvSpPr>
          <p:cNvPr id="338" name="Google Shape;338;p51"/>
          <p:cNvSpPr txBox="1">
            <a:spLocks noGrp="1"/>
          </p:cNvSpPr>
          <p:nvPr>
            <p:ph type="title" idx="4294967295"/>
          </p:nvPr>
        </p:nvSpPr>
        <p:spPr>
          <a:xfrm>
            <a:off x="1655600" y="443725"/>
            <a:ext cx="828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rgbClr val="496976"/>
                </a:solidFill>
                <a:latin typeface="Proxima Nova"/>
                <a:ea typeface="Proxima Nova"/>
                <a:cs typeface="Proxima Nova"/>
                <a:sym typeface="Proxima Nova"/>
              </a:rPr>
              <a:t>Agenda</a:t>
            </a:r>
            <a:endParaRPr sz="3300">
              <a:solidFill>
                <a:srgbClr val="496976"/>
              </a:solidFill>
              <a:latin typeface="Proxima Nova"/>
              <a:ea typeface="Proxima Nova"/>
              <a:cs typeface="Proxima Nova"/>
              <a:sym typeface="Proxima Nova"/>
            </a:endParaRPr>
          </a:p>
        </p:txBody>
      </p:sp>
      <p:pic>
        <p:nvPicPr>
          <p:cNvPr id="339" name="Google Shape;339;p51"/>
          <p:cNvPicPr preferRelativeResize="0"/>
          <p:nvPr/>
        </p:nvPicPr>
        <p:blipFill rotWithShape="1">
          <a:blip r:embed="rId5">
            <a:alphaModFix/>
          </a:blip>
          <a:srcRect r="73399"/>
          <a:stretch/>
        </p:blipFill>
        <p:spPr>
          <a:xfrm flipH="1">
            <a:off x="7707825" y="2106550"/>
            <a:ext cx="1436174" cy="3036949"/>
          </a:xfrm>
          <a:prstGeom prst="rect">
            <a:avLst/>
          </a:prstGeom>
          <a:noFill/>
          <a:ln>
            <a:noFill/>
          </a:ln>
        </p:spPr>
      </p:pic>
      <p:sp>
        <p:nvSpPr>
          <p:cNvPr id="340" name="Google Shape;340;p51"/>
          <p:cNvSpPr txBox="1"/>
          <p:nvPr/>
        </p:nvSpPr>
        <p:spPr>
          <a:xfrm>
            <a:off x="1071850" y="1677350"/>
            <a:ext cx="4173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latin typeface="Corbel"/>
              <a:ea typeface="Corbel"/>
              <a:cs typeface="Corbel"/>
              <a:sym typeface="Corbel"/>
            </a:endParaRPr>
          </a:p>
        </p:txBody>
      </p:sp>
      <p:sp>
        <p:nvSpPr>
          <p:cNvPr id="341" name="Google Shape;341;p51"/>
          <p:cNvSpPr txBox="1"/>
          <p:nvPr/>
        </p:nvSpPr>
        <p:spPr>
          <a:xfrm>
            <a:off x="765550" y="1481575"/>
            <a:ext cx="7031400" cy="2001000"/>
          </a:xfrm>
          <a:prstGeom prst="rect">
            <a:avLst/>
          </a:prstGeom>
          <a:noFill/>
          <a:ln>
            <a:noFill/>
          </a:ln>
        </p:spPr>
        <p:txBody>
          <a:bodyPr spcFirstLastPara="1" wrap="square" lIns="91425" tIns="91425" rIns="91425" bIns="91425" anchor="t" anchorCtr="0">
            <a:spAutoFit/>
          </a:bodyPr>
          <a:lstStyle/>
          <a:p>
            <a:pPr marL="457200" lvl="0" indent="-336550" algn="l" rtl="0">
              <a:lnSpc>
                <a:spcPct val="200000"/>
              </a:lnSpc>
              <a:spcBef>
                <a:spcPts val="0"/>
              </a:spcBef>
              <a:spcAft>
                <a:spcPts val="0"/>
              </a:spcAft>
              <a:buClr>
                <a:srgbClr val="F8BC1C"/>
              </a:buClr>
              <a:buSzPts val="1700"/>
              <a:buFont typeface="Proxima Nova"/>
              <a:buAutoNum type="romanUcPeriod"/>
            </a:pPr>
            <a:r>
              <a:rPr lang="en" sz="1700">
                <a:solidFill>
                  <a:srgbClr val="434343"/>
                </a:solidFill>
                <a:latin typeface="Proxima Nova"/>
                <a:ea typeface="Proxima Nova"/>
                <a:cs typeface="Proxima Nova"/>
                <a:sym typeface="Proxima Nova"/>
              </a:rPr>
              <a:t>Why we need to act now</a:t>
            </a:r>
            <a:endParaRPr sz="1700">
              <a:solidFill>
                <a:srgbClr val="434343"/>
              </a:solidFill>
              <a:latin typeface="Proxima Nova"/>
              <a:ea typeface="Proxima Nova"/>
              <a:cs typeface="Proxima Nova"/>
              <a:sym typeface="Proxima Nova"/>
            </a:endParaRPr>
          </a:p>
          <a:p>
            <a:pPr marL="457200" lvl="0" indent="-336550" algn="l" rtl="0">
              <a:lnSpc>
                <a:spcPct val="200000"/>
              </a:lnSpc>
              <a:spcBef>
                <a:spcPts val="0"/>
              </a:spcBef>
              <a:spcAft>
                <a:spcPts val="0"/>
              </a:spcAft>
              <a:buClr>
                <a:srgbClr val="F8BC1C"/>
              </a:buClr>
              <a:buSzPts val="1700"/>
              <a:buFont typeface="Proxima Nova"/>
              <a:buAutoNum type="romanUcPeriod"/>
            </a:pPr>
            <a:r>
              <a:rPr lang="en" sz="1700">
                <a:solidFill>
                  <a:srgbClr val="434343"/>
                </a:solidFill>
                <a:latin typeface="Proxima Nova"/>
                <a:ea typeface="Proxima Nova"/>
                <a:cs typeface="Proxima Nova"/>
                <a:sym typeface="Proxima Nova"/>
              </a:rPr>
              <a:t>Are NDCs on track to keep global warming to 1.5ºC?</a:t>
            </a:r>
            <a:endParaRPr sz="1700">
              <a:solidFill>
                <a:srgbClr val="434343"/>
              </a:solidFill>
              <a:latin typeface="Proxima Nova"/>
              <a:ea typeface="Proxima Nova"/>
              <a:cs typeface="Proxima Nova"/>
              <a:sym typeface="Proxima Nova"/>
            </a:endParaRPr>
          </a:p>
          <a:p>
            <a:pPr marL="457200" lvl="0" indent="-336550" algn="l" rtl="0">
              <a:lnSpc>
                <a:spcPct val="200000"/>
              </a:lnSpc>
              <a:spcBef>
                <a:spcPts val="0"/>
              </a:spcBef>
              <a:spcAft>
                <a:spcPts val="0"/>
              </a:spcAft>
              <a:buClr>
                <a:srgbClr val="F8BC1C"/>
              </a:buClr>
              <a:buSzPts val="1700"/>
              <a:buFont typeface="Proxima Nova"/>
              <a:buAutoNum type="romanUcPeriod"/>
            </a:pPr>
            <a:r>
              <a:rPr lang="en" sz="1700">
                <a:solidFill>
                  <a:srgbClr val="434343"/>
                </a:solidFill>
                <a:latin typeface="Proxima Nova"/>
                <a:ea typeface="Proxima Nova"/>
                <a:cs typeface="Proxima Nova"/>
                <a:sym typeface="Proxima Nova"/>
              </a:rPr>
              <a:t>Urgent action on ambition, finance and capacity needed</a:t>
            </a:r>
            <a:endParaRPr sz="1700">
              <a:solidFill>
                <a:srgbClr val="434343"/>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1600">
              <a:solidFill>
                <a:srgbClr val="434343"/>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7" name="Google Shape;347;p52"/>
          <p:cNvSpPr txBox="1">
            <a:spLocks noGrp="1"/>
          </p:cNvSpPr>
          <p:nvPr>
            <p:ph type="title" idx="4294967295"/>
          </p:nvPr>
        </p:nvSpPr>
        <p:spPr>
          <a:xfrm>
            <a:off x="1183600" y="1948800"/>
            <a:ext cx="6683700" cy="195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300">
                <a:solidFill>
                  <a:schemeClr val="lt1"/>
                </a:solidFill>
                <a:latin typeface="Proxima Nova"/>
                <a:ea typeface="Proxima Nova"/>
                <a:cs typeface="Proxima Nova"/>
                <a:sym typeface="Proxima Nova"/>
              </a:rPr>
              <a:t>I. Why we need to act now</a:t>
            </a:r>
            <a:endParaRPr sz="330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3300">
              <a:solidFill>
                <a:schemeClr val="lt1"/>
              </a:solidFill>
              <a:latin typeface="Proxima Nova"/>
              <a:ea typeface="Proxima Nova"/>
              <a:cs typeface="Proxima Nova"/>
              <a:sym typeface="Proxima Nov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53"/>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353" name="Google Shape;353;p53"/>
          <p:cNvSpPr/>
          <p:nvPr/>
        </p:nvSpPr>
        <p:spPr>
          <a:xfrm>
            <a:off x="8425" y="0"/>
            <a:ext cx="9144000" cy="7026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3"/>
          <p:cNvSpPr txBox="1"/>
          <p:nvPr/>
        </p:nvSpPr>
        <p:spPr>
          <a:xfrm>
            <a:off x="8425" y="1262250"/>
            <a:ext cx="7446300" cy="12207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F8BC1C"/>
              </a:buClr>
              <a:buSzPts val="1400"/>
              <a:buFont typeface="Proxima Nova"/>
              <a:buChar char="●"/>
            </a:pPr>
            <a:r>
              <a:rPr lang="en">
                <a:solidFill>
                  <a:srgbClr val="434343"/>
                </a:solidFill>
                <a:latin typeface="Proxima Nova"/>
                <a:ea typeface="Proxima Nova"/>
                <a:cs typeface="Proxima Nova"/>
                <a:sym typeface="Proxima Nova"/>
              </a:rPr>
              <a:t>Transport was responsible for </a:t>
            </a:r>
            <a:r>
              <a:rPr lang="en" b="1">
                <a:solidFill>
                  <a:srgbClr val="434343"/>
                </a:solidFill>
                <a:latin typeface="Proxima Nova"/>
                <a:ea typeface="Proxima Nova"/>
                <a:cs typeface="Proxima Nova"/>
                <a:sym typeface="Proxima Nova"/>
              </a:rPr>
              <a:t>15.9% of global GHG emissions in 2023</a:t>
            </a:r>
            <a:r>
              <a:rPr lang="en">
                <a:solidFill>
                  <a:srgbClr val="434343"/>
                </a:solidFill>
                <a:latin typeface="Proxima Nova"/>
                <a:ea typeface="Proxima Nova"/>
                <a:cs typeface="Proxima Nova"/>
                <a:sym typeface="Proxima Nova"/>
              </a:rPr>
              <a:t>, second-largest sector after the power industry.</a:t>
            </a:r>
            <a:endParaRPr>
              <a:solidFill>
                <a:srgbClr val="434343"/>
              </a:solidFill>
              <a:latin typeface="Proxima Nova"/>
              <a:ea typeface="Proxima Nova"/>
              <a:cs typeface="Proxima Nova"/>
              <a:sym typeface="Proxima Nova"/>
            </a:endParaRPr>
          </a:p>
          <a:p>
            <a:pPr marL="457200" lvl="0" indent="-317500" algn="l" rtl="0">
              <a:lnSpc>
                <a:spcPct val="115000"/>
              </a:lnSpc>
              <a:spcBef>
                <a:spcPts val="600"/>
              </a:spcBef>
              <a:spcAft>
                <a:spcPts val="0"/>
              </a:spcAft>
              <a:buClr>
                <a:srgbClr val="F8BC1C"/>
              </a:buClr>
              <a:buSzPts val="1400"/>
              <a:buFont typeface="Proxima Nova"/>
              <a:buChar char="●"/>
            </a:pPr>
            <a:r>
              <a:rPr lang="en">
                <a:solidFill>
                  <a:srgbClr val="434343"/>
                </a:solidFill>
                <a:latin typeface="Proxima Nova"/>
                <a:ea typeface="Proxima Nova"/>
                <a:cs typeface="Proxima Nova"/>
                <a:sym typeface="Proxima Nova"/>
              </a:rPr>
              <a:t>Transport recorded the </a:t>
            </a:r>
            <a:r>
              <a:rPr lang="en" b="1">
                <a:solidFill>
                  <a:srgbClr val="434343"/>
                </a:solidFill>
                <a:latin typeface="Proxima Nova"/>
                <a:ea typeface="Proxima Nova"/>
                <a:cs typeface="Proxima Nova"/>
                <a:sym typeface="Proxima Nova"/>
              </a:rPr>
              <a:t>strongest year-on-year increase</a:t>
            </a:r>
            <a:r>
              <a:rPr lang="en">
                <a:solidFill>
                  <a:srgbClr val="434343"/>
                </a:solidFill>
                <a:latin typeface="Proxima Nova"/>
                <a:ea typeface="Proxima Nova"/>
                <a:cs typeface="Proxima Nova"/>
                <a:sym typeface="Proxima Nova"/>
              </a:rPr>
              <a:t> among all sectors, growing by 3.7% from 2022 to 2023.</a:t>
            </a:r>
            <a:endParaRPr sz="800">
              <a:solidFill>
                <a:srgbClr val="434343"/>
              </a:solidFill>
              <a:latin typeface="Proxima Nova"/>
              <a:ea typeface="Proxima Nova"/>
              <a:cs typeface="Proxima Nova"/>
              <a:sym typeface="Proxima Nova"/>
            </a:endParaRPr>
          </a:p>
        </p:txBody>
      </p:sp>
      <p:sp>
        <p:nvSpPr>
          <p:cNvPr id="355" name="Google Shape;355;p53"/>
          <p:cNvSpPr txBox="1">
            <a:spLocks noGrp="1"/>
          </p:cNvSpPr>
          <p:nvPr>
            <p:ph type="title" idx="4294967295"/>
          </p:nvPr>
        </p:nvSpPr>
        <p:spPr>
          <a:xfrm>
            <a:off x="417750" y="88375"/>
            <a:ext cx="8308500" cy="702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000">
                <a:solidFill>
                  <a:schemeClr val="lt1"/>
                </a:solidFill>
                <a:latin typeface="Proxima Nova"/>
                <a:ea typeface="Proxima Nova"/>
                <a:cs typeface="Proxima Nova"/>
                <a:sym typeface="Proxima Nova"/>
              </a:rPr>
              <a:t>Transport is a significant contributor to global GHG emissions</a:t>
            </a:r>
            <a:endParaRPr sz="2000">
              <a:solidFill>
                <a:schemeClr val="lt1"/>
              </a:solidFill>
              <a:latin typeface="Proxima Nova"/>
              <a:ea typeface="Proxima Nova"/>
              <a:cs typeface="Proxima Nova"/>
              <a:sym typeface="Proxima Nova"/>
            </a:endParaRPr>
          </a:p>
        </p:txBody>
      </p:sp>
      <p:pic>
        <p:nvPicPr>
          <p:cNvPr id="356" name="Google Shape;356;p53"/>
          <p:cNvPicPr preferRelativeResize="0"/>
          <p:nvPr/>
        </p:nvPicPr>
        <p:blipFill rotWithShape="1">
          <a:blip r:embed="rId4">
            <a:alphaModFix/>
          </a:blip>
          <a:srcRect r="70350" b="71462"/>
          <a:stretch/>
        </p:blipFill>
        <p:spPr>
          <a:xfrm>
            <a:off x="0" y="0"/>
            <a:ext cx="1297786" cy="702599"/>
          </a:xfrm>
          <a:prstGeom prst="rect">
            <a:avLst/>
          </a:prstGeom>
          <a:noFill/>
          <a:ln>
            <a:noFill/>
          </a:ln>
        </p:spPr>
      </p:pic>
      <p:pic>
        <p:nvPicPr>
          <p:cNvPr id="357" name="Google Shape;357;p53"/>
          <p:cNvPicPr preferRelativeResize="0"/>
          <p:nvPr/>
        </p:nvPicPr>
        <p:blipFill>
          <a:blip r:embed="rId5">
            <a:alphaModFix/>
          </a:blip>
          <a:stretch>
            <a:fillRect/>
          </a:stretch>
        </p:blipFill>
        <p:spPr>
          <a:xfrm>
            <a:off x="3658165" y="2543143"/>
            <a:ext cx="5403425" cy="2371550"/>
          </a:xfrm>
          <a:prstGeom prst="rect">
            <a:avLst/>
          </a:prstGeom>
          <a:noFill/>
          <a:ln>
            <a:noFill/>
          </a:ln>
        </p:spPr>
      </p:pic>
      <p:sp>
        <p:nvSpPr>
          <p:cNvPr id="358" name="Google Shape;358;p53"/>
          <p:cNvSpPr txBox="1"/>
          <p:nvPr/>
        </p:nvSpPr>
        <p:spPr>
          <a:xfrm>
            <a:off x="0" y="2536200"/>
            <a:ext cx="3800100" cy="12720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600"/>
              </a:spcBef>
              <a:spcAft>
                <a:spcPts val="0"/>
              </a:spcAft>
              <a:buClr>
                <a:srgbClr val="F8BC1C"/>
              </a:buClr>
              <a:buSzPts val="1400"/>
              <a:buFont typeface="Proxima Nova"/>
              <a:buChar char="●"/>
            </a:pPr>
            <a:r>
              <a:rPr lang="en">
                <a:solidFill>
                  <a:srgbClr val="434343"/>
                </a:solidFill>
                <a:latin typeface="Proxima Nova"/>
                <a:ea typeface="Proxima Nova"/>
                <a:cs typeface="Proxima Nova"/>
                <a:sym typeface="Proxima Nova"/>
              </a:rPr>
              <a:t>Over 50% of countries record transport as the </a:t>
            </a:r>
            <a:r>
              <a:rPr lang="en" b="1">
                <a:solidFill>
                  <a:srgbClr val="434343"/>
                </a:solidFill>
                <a:latin typeface="Proxima Nova"/>
                <a:ea typeface="Proxima Nova"/>
                <a:cs typeface="Proxima Nova"/>
                <a:sym typeface="Proxima Nova"/>
              </a:rPr>
              <a:t>largest or second- largest GHG emitting sector</a:t>
            </a:r>
            <a:r>
              <a:rPr lang="en">
                <a:solidFill>
                  <a:srgbClr val="434343"/>
                </a:solidFill>
                <a:latin typeface="Proxima Nova"/>
                <a:ea typeface="Proxima Nova"/>
                <a:cs typeface="Proxima Nova"/>
                <a:sym typeface="Proxima Nova"/>
              </a:rPr>
              <a:t> in 2023.</a:t>
            </a:r>
            <a:endParaRPr>
              <a:solidFill>
                <a:srgbClr val="434343"/>
              </a:solidFill>
              <a:latin typeface="Proxima Nova"/>
              <a:ea typeface="Proxima Nova"/>
              <a:cs typeface="Proxima Nova"/>
              <a:sym typeface="Proxima Nova"/>
            </a:endParaRPr>
          </a:p>
          <a:p>
            <a:pPr marL="457200" lvl="0" indent="0" algn="l" rtl="0">
              <a:lnSpc>
                <a:spcPct val="115000"/>
              </a:lnSpc>
              <a:spcBef>
                <a:spcPts val="1000"/>
              </a:spcBef>
              <a:spcAft>
                <a:spcPts val="0"/>
              </a:spcAft>
              <a:buNone/>
            </a:pPr>
            <a:endParaRPr>
              <a:solidFill>
                <a:srgbClr val="434343"/>
              </a:solidFill>
              <a:latin typeface="Proxima Nova"/>
              <a:ea typeface="Proxima Nova"/>
              <a:cs typeface="Proxima Nova"/>
              <a:sym typeface="Proxima Nova"/>
            </a:endParaRPr>
          </a:p>
        </p:txBody>
      </p:sp>
      <p:sp>
        <p:nvSpPr>
          <p:cNvPr id="359" name="Google Shape;359;p53"/>
          <p:cNvSpPr txBox="1"/>
          <p:nvPr/>
        </p:nvSpPr>
        <p:spPr>
          <a:xfrm>
            <a:off x="4378324" y="2326016"/>
            <a:ext cx="4288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b="1">
                <a:solidFill>
                  <a:schemeClr val="dk2"/>
                </a:solidFill>
                <a:latin typeface="Proxima Nova"/>
                <a:ea typeface="Proxima Nova"/>
                <a:cs typeface="Proxima Nova"/>
                <a:sym typeface="Proxima Nova"/>
              </a:rPr>
              <a:t>Transport's contribution to a country's greenhouse gas emissions  </a:t>
            </a:r>
            <a:endParaRPr sz="1100" b="1">
              <a:solidFill>
                <a:schemeClr val="dk2"/>
              </a:solidFill>
              <a:latin typeface="Proxima Nova"/>
              <a:ea typeface="Proxima Nova"/>
              <a:cs typeface="Proxima Nova"/>
              <a:sym typeface="Proxima Nova"/>
            </a:endParaRPr>
          </a:p>
        </p:txBody>
      </p:sp>
      <p:sp>
        <p:nvSpPr>
          <p:cNvPr id="360" name="Google Shape;360;p53"/>
          <p:cNvSpPr txBox="1"/>
          <p:nvPr/>
        </p:nvSpPr>
        <p:spPr>
          <a:xfrm>
            <a:off x="4572000" y="4877186"/>
            <a:ext cx="4191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SLOCAT analysis based on EDGAR, </a:t>
            </a:r>
            <a:r>
              <a:rPr lang="en" sz="800" u="sng">
                <a:solidFill>
                  <a:schemeClr val="hlink"/>
                </a:solidFill>
                <a:latin typeface="Proxima Nova"/>
                <a:ea typeface="Proxima Nova"/>
                <a:cs typeface="Proxima Nova"/>
                <a:sym typeface="Proxima Nova"/>
                <a:hlinkClick r:id="rId6"/>
              </a:rPr>
              <a:t>https://edgar.jrc.ec.europa.eu/report_2024</a:t>
            </a:r>
            <a:r>
              <a:rPr lang="en" sz="800">
                <a:solidFill>
                  <a:srgbClr val="526069"/>
                </a:solidFill>
                <a:latin typeface="Proxima Nova"/>
                <a:ea typeface="Proxima Nova"/>
                <a:cs typeface="Proxima Nova"/>
                <a:sym typeface="Proxima Nova"/>
              </a:rPr>
              <a:t> </a:t>
            </a:r>
            <a:endParaRPr sz="800">
              <a:solidFill>
                <a:srgbClr val="526069"/>
              </a:solidFill>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6"/>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188" name="Google Shape;188;p36"/>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189" name="Google Shape;189;p36"/>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190" name="Google Shape;190;p36"/>
          <p:cNvSpPr txBox="1"/>
          <p:nvPr/>
        </p:nvSpPr>
        <p:spPr>
          <a:xfrm>
            <a:off x="3663650" y="1781288"/>
            <a:ext cx="4105200" cy="7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Welcome message</a:t>
            </a:r>
            <a:endParaRPr sz="3600" b="1">
              <a:solidFill>
                <a:srgbClr val="496976"/>
              </a:solidFill>
              <a:latin typeface="Proxima Nova"/>
              <a:ea typeface="Proxima Nova"/>
              <a:cs typeface="Proxima Nova"/>
              <a:sym typeface="Proxima Nova"/>
            </a:endParaRPr>
          </a:p>
        </p:txBody>
      </p:sp>
      <p:sp>
        <p:nvSpPr>
          <p:cNvPr id="191" name="Google Shape;191;p36"/>
          <p:cNvSpPr txBox="1">
            <a:spLocks noGrp="1"/>
          </p:cNvSpPr>
          <p:nvPr>
            <p:ph type="body" idx="1"/>
          </p:nvPr>
        </p:nvSpPr>
        <p:spPr>
          <a:xfrm>
            <a:off x="3769425" y="2567812"/>
            <a:ext cx="4359900" cy="79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Andrea Palma</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Technical Advisor </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GIZ</a:t>
            </a:r>
            <a:endParaRPr sz="1500" b="1">
              <a:solidFill>
                <a:srgbClr val="526069"/>
              </a:solidFill>
              <a:latin typeface="Proxima Nova"/>
              <a:ea typeface="Proxima Nova"/>
              <a:cs typeface="Proxima Nova"/>
              <a:sym typeface="Proxima Nova"/>
            </a:endParaRPr>
          </a:p>
        </p:txBody>
      </p:sp>
      <p:pic>
        <p:nvPicPr>
          <p:cNvPr id="192" name="Google Shape;192;p36"/>
          <p:cNvPicPr preferRelativeResize="0"/>
          <p:nvPr/>
        </p:nvPicPr>
        <p:blipFill>
          <a:blip r:embed="rId5">
            <a:alphaModFix/>
          </a:blip>
          <a:stretch>
            <a:fillRect/>
          </a:stretch>
        </p:blipFill>
        <p:spPr>
          <a:xfrm>
            <a:off x="1525525" y="1701150"/>
            <a:ext cx="1741200" cy="17412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5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66" name="Google Shape;366;p54"/>
          <p:cNvSpPr txBox="1">
            <a:spLocks noGrp="1"/>
          </p:cNvSpPr>
          <p:nvPr>
            <p:ph type="title" idx="4294967295"/>
          </p:nvPr>
        </p:nvSpPr>
        <p:spPr>
          <a:xfrm>
            <a:off x="1183600" y="1948800"/>
            <a:ext cx="6683700" cy="195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300">
                <a:solidFill>
                  <a:schemeClr val="lt1"/>
                </a:solidFill>
                <a:latin typeface="Proxima Nova"/>
                <a:ea typeface="Proxima Nova"/>
                <a:cs typeface="Proxima Nova"/>
                <a:sym typeface="Proxima Nova"/>
              </a:rPr>
              <a:t>II. Are NDCs on track to keep global warming to 1.5ºC?</a:t>
            </a:r>
            <a:endParaRPr sz="330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330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3300">
              <a:solidFill>
                <a:schemeClr val="lt1"/>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55"/>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372" name="Google Shape;372;p55"/>
          <p:cNvSpPr txBox="1"/>
          <p:nvPr/>
        </p:nvSpPr>
        <p:spPr>
          <a:xfrm>
            <a:off x="313225" y="1286125"/>
            <a:ext cx="7019700" cy="10065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F8BC1C"/>
              </a:buClr>
              <a:buSzPts val="1200"/>
              <a:buFont typeface="Corbel"/>
              <a:buChar char="●"/>
            </a:pPr>
            <a:r>
              <a:rPr lang="en" sz="1200" b="1">
                <a:solidFill>
                  <a:srgbClr val="434343"/>
                </a:solidFill>
                <a:latin typeface="Proxima Nova"/>
                <a:ea typeface="Proxima Nova"/>
                <a:cs typeface="Proxima Nova"/>
                <a:sym typeface="Proxima Nova"/>
              </a:rPr>
              <a:t>42% of second-generation NDCs</a:t>
            </a:r>
            <a:r>
              <a:rPr lang="en" sz="1200">
                <a:solidFill>
                  <a:srgbClr val="434343"/>
                </a:solidFill>
                <a:latin typeface="Proxima Nova"/>
                <a:ea typeface="Proxima Nova"/>
                <a:cs typeface="Proxima Nova"/>
                <a:sym typeface="Proxima Nova"/>
              </a:rPr>
              <a:t> contain transport targets (either transport GHG mitigation targets and/or other quantitative targets for transport).</a:t>
            </a:r>
            <a:endParaRPr sz="1200">
              <a:solidFill>
                <a:srgbClr val="434343"/>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F8BC1C"/>
              </a:buClr>
              <a:buSzPts val="1200"/>
              <a:buFont typeface="Corbel"/>
              <a:buChar char="●"/>
            </a:pPr>
            <a:r>
              <a:rPr lang="en" sz="1200">
                <a:solidFill>
                  <a:srgbClr val="434343"/>
                </a:solidFill>
                <a:latin typeface="Proxima Nova"/>
                <a:ea typeface="Proxima Nova"/>
                <a:cs typeface="Proxima Nova"/>
                <a:sym typeface="Proxima Nova"/>
              </a:rPr>
              <a:t>However, only </a:t>
            </a:r>
            <a:r>
              <a:rPr lang="en" sz="1200" b="1">
                <a:solidFill>
                  <a:srgbClr val="434343"/>
                </a:solidFill>
                <a:latin typeface="Proxima Nova"/>
                <a:ea typeface="Proxima Nova"/>
                <a:cs typeface="Proxima Nova"/>
                <a:sym typeface="Proxima Nova"/>
              </a:rPr>
              <a:t>24 second-generation NDCs have a transport GHG mitigation target</a:t>
            </a:r>
            <a:r>
              <a:rPr lang="en" sz="1200">
                <a:solidFill>
                  <a:srgbClr val="434343"/>
                </a:solidFill>
                <a:latin typeface="Proxima Nova"/>
                <a:ea typeface="Proxima Nova"/>
                <a:cs typeface="Proxima Nova"/>
                <a:sym typeface="Proxima Nova"/>
              </a:rPr>
              <a:t>, representing 16% of all second-generation NDCs.</a:t>
            </a:r>
            <a:endParaRPr sz="1200">
              <a:solidFill>
                <a:srgbClr val="434343"/>
              </a:solidFill>
              <a:latin typeface="Proxima Nova"/>
              <a:ea typeface="Proxima Nova"/>
              <a:cs typeface="Proxima Nova"/>
              <a:sym typeface="Proxima Nova"/>
            </a:endParaRPr>
          </a:p>
        </p:txBody>
      </p:sp>
      <p:sp>
        <p:nvSpPr>
          <p:cNvPr id="373" name="Google Shape;373;p55"/>
          <p:cNvSpPr/>
          <p:nvPr/>
        </p:nvSpPr>
        <p:spPr>
          <a:xfrm>
            <a:off x="8425" y="0"/>
            <a:ext cx="9144000" cy="7026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5"/>
          <p:cNvSpPr txBox="1">
            <a:spLocks noGrp="1"/>
          </p:cNvSpPr>
          <p:nvPr>
            <p:ph type="title" idx="4294967295"/>
          </p:nvPr>
        </p:nvSpPr>
        <p:spPr>
          <a:xfrm>
            <a:off x="417738" y="88375"/>
            <a:ext cx="8308500" cy="549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100">
                <a:solidFill>
                  <a:schemeClr val="lt1"/>
                </a:solidFill>
                <a:latin typeface="Proxima Nova"/>
                <a:ea typeface="Proxima Nova"/>
                <a:cs typeface="Proxima Nova"/>
                <a:sym typeface="Proxima Nova"/>
              </a:rPr>
              <a:t>Too few NDCs include transport GHG mitigation targets</a:t>
            </a:r>
            <a:endParaRPr sz="21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1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100">
              <a:solidFill>
                <a:schemeClr val="lt1"/>
              </a:solidFill>
              <a:latin typeface="Proxima Nova"/>
              <a:ea typeface="Proxima Nova"/>
              <a:cs typeface="Proxima Nova"/>
              <a:sym typeface="Proxima Nova"/>
            </a:endParaRPr>
          </a:p>
        </p:txBody>
      </p:sp>
      <p:pic>
        <p:nvPicPr>
          <p:cNvPr id="375" name="Google Shape;375;p55"/>
          <p:cNvPicPr preferRelativeResize="0"/>
          <p:nvPr/>
        </p:nvPicPr>
        <p:blipFill rotWithShape="1">
          <a:blip r:embed="rId4">
            <a:alphaModFix/>
          </a:blip>
          <a:srcRect r="70350" b="71462"/>
          <a:stretch/>
        </p:blipFill>
        <p:spPr>
          <a:xfrm>
            <a:off x="0" y="0"/>
            <a:ext cx="1297786" cy="702599"/>
          </a:xfrm>
          <a:prstGeom prst="rect">
            <a:avLst/>
          </a:prstGeom>
          <a:noFill/>
          <a:ln>
            <a:noFill/>
          </a:ln>
        </p:spPr>
      </p:pic>
      <p:pic>
        <p:nvPicPr>
          <p:cNvPr id="376" name="Google Shape;376;p55"/>
          <p:cNvPicPr preferRelativeResize="0"/>
          <p:nvPr/>
        </p:nvPicPr>
        <p:blipFill>
          <a:blip r:embed="rId5">
            <a:alphaModFix/>
          </a:blip>
          <a:stretch>
            <a:fillRect/>
          </a:stretch>
        </p:blipFill>
        <p:spPr>
          <a:xfrm>
            <a:off x="285374" y="793836"/>
            <a:ext cx="501275" cy="493125"/>
          </a:xfrm>
          <a:prstGeom prst="rect">
            <a:avLst/>
          </a:prstGeom>
          <a:noFill/>
          <a:ln>
            <a:noFill/>
          </a:ln>
        </p:spPr>
      </p:pic>
      <p:sp>
        <p:nvSpPr>
          <p:cNvPr id="377" name="Google Shape;377;p55"/>
          <p:cNvSpPr txBox="1">
            <a:spLocks noGrp="1"/>
          </p:cNvSpPr>
          <p:nvPr>
            <p:ph type="body" idx="1"/>
          </p:nvPr>
        </p:nvSpPr>
        <p:spPr>
          <a:xfrm>
            <a:off x="890150" y="796750"/>
            <a:ext cx="7492200" cy="364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526069"/>
                </a:solidFill>
                <a:latin typeface="Proxima Nova"/>
                <a:ea typeface="Proxima Nova"/>
                <a:cs typeface="Proxima Nova"/>
                <a:sym typeface="Proxima Nova"/>
              </a:rPr>
              <a:t>Targets</a:t>
            </a:r>
            <a:endParaRPr sz="1400">
              <a:solidFill>
                <a:srgbClr val="526069"/>
              </a:solidFill>
              <a:latin typeface="Proxima Nova"/>
              <a:ea typeface="Proxima Nova"/>
              <a:cs typeface="Proxima Nova"/>
              <a:sym typeface="Proxima Nova"/>
            </a:endParaRPr>
          </a:p>
        </p:txBody>
      </p:sp>
      <p:pic>
        <p:nvPicPr>
          <p:cNvPr id="378" name="Google Shape;378;p55"/>
          <p:cNvPicPr preferRelativeResize="0"/>
          <p:nvPr/>
        </p:nvPicPr>
        <p:blipFill>
          <a:blip r:embed="rId6">
            <a:alphaModFix/>
          </a:blip>
          <a:stretch>
            <a:fillRect/>
          </a:stretch>
        </p:blipFill>
        <p:spPr>
          <a:xfrm>
            <a:off x="1540782" y="2190125"/>
            <a:ext cx="5684783" cy="2624325"/>
          </a:xfrm>
          <a:prstGeom prst="rect">
            <a:avLst/>
          </a:prstGeom>
          <a:noFill/>
          <a:ln>
            <a:noFill/>
          </a:ln>
        </p:spPr>
      </p:pic>
      <p:pic>
        <p:nvPicPr>
          <p:cNvPr id="379" name="Google Shape;379;p55"/>
          <p:cNvPicPr preferRelativeResize="0"/>
          <p:nvPr/>
        </p:nvPicPr>
        <p:blipFill rotWithShape="1">
          <a:blip r:embed="rId7">
            <a:alphaModFix/>
          </a:blip>
          <a:srcRect l="2476" t="63883" r="71481" b="1571"/>
          <a:stretch/>
        </p:blipFill>
        <p:spPr>
          <a:xfrm>
            <a:off x="7180450" y="3004675"/>
            <a:ext cx="1550575" cy="1055700"/>
          </a:xfrm>
          <a:prstGeom prst="rect">
            <a:avLst/>
          </a:prstGeom>
          <a:noFill/>
          <a:ln>
            <a:noFill/>
          </a:ln>
        </p:spPr>
      </p:pic>
      <p:sp>
        <p:nvSpPr>
          <p:cNvPr id="380" name="Google Shape;380;p55"/>
          <p:cNvSpPr txBox="1"/>
          <p:nvPr/>
        </p:nvSpPr>
        <p:spPr>
          <a:xfrm>
            <a:off x="2399625" y="4721061"/>
            <a:ext cx="4191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GIZ-SLOCAT, NDC Transport Tracker, </a:t>
            </a:r>
            <a:r>
              <a:rPr lang="en" sz="800">
                <a:solidFill>
                  <a:schemeClr val="hlink"/>
                </a:solidFill>
                <a:uFill>
                  <a:noFill/>
                </a:uFill>
                <a:latin typeface="Proxima Nova"/>
                <a:ea typeface="Proxima Nova"/>
                <a:cs typeface="Proxima Nova"/>
                <a:sym typeface="Proxima Nova"/>
                <a:hlinkClick r:id="rId8"/>
              </a:rPr>
              <a:t>https://changing-transport.org/tracker/</a:t>
            </a:r>
            <a:r>
              <a:rPr lang="en" sz="800">
                <a:solidFill>
                  <a:srgbClr val="526069"/>
                </a:solidFill>
                <a:latin typeface="Proxima Nova"/>
                <a:ea typeface="Proxima Nova"/>
                <a:cs typeface="Proxima Nova"/>
                <a:sym typeface="Proxima Nova"/>
              </a:rPr>
              <a:t> </a:t>
            </a:r>
            <a:endParaRPr sz="800">
              <a:solidFill>
                <a:srgbClr val="526069"/>
              </a:solidFill>
              <a:latin typeface="Proxima Nova"/>
              <a:ea typeface="Proxima Nova"/>
              <a:cs typeface="Proxima Nova"/>
              <a:sym typeface="Proxima Nov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6"/>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386" name="Google Shape;386;p56"/>
          <p:cNvSpPr txBox="1"/>
          <p:nvPr/>
        </p:nvSpPr>
        <p:spPr>
          <a:xfrm>
            <a:off x="313225" y="1414650"/>
            <a:ext cx="7344600" cy="1644000"/>
          </a:xfrm>
          <a:prstGeom prst="rect">
            <a:avLst/>
          </a:prstGeom>
          <a:noFill/>
          <a:ln>
            <a:noFill/>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rgbClr val="F8BC1C"/>
              </a:buClr>
              <a:buSzPts val="1200"/>
              <a:buFont typeface="Corbel"/>
              <a:buChar char="●"/>
            </a:pPr>
            <a:r>
              <a:rPr lang="en" sz="1200">
                <a:solidFill>
                  <a:srgbClr val="434343"/>
                </a:solidFill>
                <a:latin typeface="Proxima Nova"/>
                <a:ea typeface="Proxima Nova"/>
                <a:cs typeface="Proxima Nova"/>
                <a:sym typeface="Proxima Nova"/>
              </a:rPr>
              <a:t>There are nearly </a:t>
            </a:r>
            <a:r>
              <a:rPr lang="en" sz="1200" b="1">
                <a:solidFill>
                  <a:srgbClr val="434343"/>
                </a:solidFill>
                <a:latin typeface="Proxima Nova"/>
                <a:ea typeface="Proxima Nova"/>
                <a:cs typeface="Proxima Nova"/>
                <a:sym typeface="Proxima Nova"/>
              </a:rPr>
              <a:t>twice as many transport mitigation actions</a:t>
            </a:r>
            <a:r>
              <a:rPr lang="en" sz="1200">
                <a:solidFill>
                  <a:srgbClr val="434343"/>
                </a:solidFill>
                <a:latin typeface="Proxima Nova"/>
                <a:ea typeface="Proxima Nova"/>
                <a:cs typeface="Proxima Nova"/>
                <a:sym typeface="Proxima Nova"/>
              </a:rPr>
              <a:t> featured in each second-generation NDC compared to first-generation NDCs.</a:t>
            </a:r>
            <a:endParaRPr sz="1200">
              <a:solidFill>
                <a:srgbClr val="434343"/>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F8BC1C"/>
              </a:buClr>
              <a:buSzPts val="1200"/>
              <a:buFont typeface="Corbel"/>
              <a:buChar char="●"/>
            </a:pPr>
            <a:r>
              <a:rPr lang="en" sz="1200" b="1">
                <a:solidFill>
                  <a:srgbClr val="434343"/>
                </a:solidFill>
                <a:latin typeface="Proxima Nova"/>
                <a:ea typeface="Proxima Nova"/>
                <a:cs typeface="Proxima Nova"/>
                <a:sym typeface="Proxima Nova"/>
              </a:rPr>
              <a:t>Electric mobility</a:t>
            </a:r>
            <a:r>
              <a:rPr lang="en" sz="1200">
                <a:solidFill>
                  <a:srgbClr val="434343"/>
                </a:solidFill>
                <a:latin typeface="Proxima Nova"/>
                <a:ea typeface="Proxima Nova"/>
                <a:cs typeface="Proxima Nova"/>
                <a:sym typeface="Proxima Nova"/>
              </a:rPr>
              <a:t> is the most common mitigation action in second-generation NDCs.</a:t>
            </a:r>
            <a:endParaRPr sz="1200">
              <a:solidFill>
                <a:srgbClr val="434343"/>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F8BC1C"/>
              </a:buClr>
              <a:buSzPts val="1200"/>
              <a:buFont typeface="Montserrat"/>
              <a:buChar char="●"/>
            </a:pPr>
            <a:r>
              <a:rPr lang="en" sz="1200" b="1">
                <a:solidFill>
                  <a:srgbClr val="434343"/>
                </a:solidFill>
                <a:latin typeface="Proxima Nova"/>
                <a:ea typeface="Proxima Nova"/>
                <a:cs typeface="Proxima Nova"/>
                <a:sym typeface="Proxima Nova"/>
              </a:rPr>
              <a:t>Imbalance of Avoid-Shift-Improve</a:t>
            </a:r>
            <a:r>
              <a:rPr lang="en" sz="1200">
                <a:solidFill>
                  <a:srgbClr val="434343"/>
                </a:solidFill>
                <a:latin typeface="Proxima Nova"/>
                <a:ea typeface="Proxima Nova"/>
                <a:cs typeface="Proxima Nova"/>
                <a:sym typeface="Proxima Nova"/>
              </a:rPr>
              <a:t> (12% Avoid, 28% Shift, 60% Improve).</a:t>
            </a:r>
            <a:endParaRPr sz="1200">
              <a:solidFill>
                <a:srgbClr val="434343"/>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F8BC1C"/>
              </a:buClr>
              <a:buSzPts val="1200"/>
              <a:buFont typeface="Montserrat"/>
              <a:buChar char="●"/>
            </a:pPr>
            <a:r>
              <a:rPr lang="en" sz="1200">
                <a:solidFill>
                  <a:srgbClr val="434343"/>
                </a:solidFill>
                <a:latin typeface="Proxima Nova"/>
                <a:ea typeface="Proxima Nova"/>
                <a:cs typeface="Proxima Nova"/>
                <a:sym typeface="Proxima Nova"/>
              </a:rPr>
              <a:t>Second-generation NDCs focus more on </a:t>
            </a:r>
            <a:r>
              <a:rPr lang="en" sz="1200" b="1">
                <a:solidFill>
                  <a:srgbClr val="434343"/>
                </a:solidFill>
                <a:latin typeface="Proxima Nova"/>
                <a:ea typeface="Proxima Nova"/>
                <a:cs typeface="Proxima Nova"/>
                <a:sym typeface="Proxima Nova"/>
              </a:rPr>
              <a:t>passenger than freight transport (split of 5:1)</a:t>
            </a:r>
            <a:r>
              <a:rPr lang="en" sz="1200">
                <a:solidFill>
                  <a:srgbClr val="434343"/>
                </a:solidFill>
                <a:latin typeface="Proxima Nova"/>
                <a:ea typeface="Proxima Nova"/>
                <a:cs typeface="Proxima Nova"/>
                <a:sym typeface="Proxima Nova"/>
              </a:rPr>
              <a:t>, a decline compared to the first generation of NDCs (4:1).</a:t>
            </a:r>
            <a:endParaRPr sz="1200">
              <a:solidFill>
                <a:srgbClr val="434343"/>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1200">
              <a:solidFill>
                <a:srgbClr val="434343"/>
              </a:solidFill>
              <a:latin typeface="Proxima Nova"/>
              <a:ea typeface="Proxima Nova"/>
              <a:cs typeface="Proxima Nova"/>
              <a:sym typeface="Proxima Nova"/>
            </a:endParaRPr>
          </a:p>
        </p:txBody>
      </p:sp>
      <p:sp>
        <p:nvSpPr>
          <p:cNvPr id="387" name="Google Shape;387;p56"/>
          <p:cNvSpPr/>
          <p:nvPr/>
        </p:nvSpPr>
        <p:spPr>
          <a:xfrm>
            <a:off x="8425" y="0"/>
            <a:ext cx="9144000" cy="7026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6"/>
          <p:cNvSpPr txBox="1">
            <a:spLocks noGrp="1"/>
          </p:cNvSpPr>
          <p:nvPr>
            <p:ph type="title" idx="4294967295"/>
          </p:nvPr>
        </p:nvSpPr>
        <p:spPr>
          <a:xfrm>
            <a:off x="417738" y="88375"/>
            <a:ext cx="8308500" cy="549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500">
                <a:solidFill>
                  <a:schemeClr val="lt1"/>
                </a:solidFill>
                <a:latin typeface="Proxima Nova"/>
                <a:ea typeface="Proxima Nova"/>
                <a:cs typeface="Proxima Nova"/>
                <a:sym typeface="Proxima Nova"/>
              </a:rPr>
              <a:t>Full potential of inclusion of Avoid and Shift actions has not yet been reached.  Improve actions dominate in the LTS and second-generation NDCs.</a:t>
            </a:r>
            <a:endParaRPr sz="15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endParaRPr sz="15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1500">
              <a:solidFill>
                <a:schemeClr val="lt1"/>
              </a:solidFill>
              <a:latin typeface="Proxima Nova"/>
              <a:ea typeface="Proxima Nova"/>
              <a:cs typeface="Proxima Nova"/>
              <a:sym typeface="Proxima Nova"/>
            </a:endParaRPr>
          </a:p>
        </p:txBody>
      </p:sp>
      <p:pic>
        <p:nvPicPr>
          <p:cNvPr id="389" name="Google Shape;389;p56"/>
          <p:cNvPicPr preferRelativeResize="0"/>
          <p:nvPr/>
        </p:nvPicPr>
        <p:blipFill rotWithShape="1">
          <a:blip r:embed="rId4">
            <a:alphaModFix/>
          </a:blip>
          <a:srcRect r="70350" b="71462"/>
          <a:stretch/>
        </p:blipFill>
        <p:spPr>
          <a:xfrm>
            <a:off x="0" y="0"/>
            <a:ext cx="1297786" cy="702599"/>
          </a:xfrm>
          <a:prstGeom prst="rect">
            <a:avLst/>
          </a:prstGeom>
          <a:noFill/>
          <a:ln>
            <a:noFill/>
          </a:ln>
        </p:spPr>
      </p:pic>
      <p:pic>
        <p:nvPicPr>
          <p:cNvPr id="390" name="Google Shape;390;p56"/>
          <p:cNvPicPr preferRelativeResize="0"/>
          <p:nvPr/>
        </p:nvPicPr>
        <p:blipFill>
          <a:blip r:embed="rId5">
            <a:alphaModFix/>
          </a:blip>
          <a:stretch>
            <a:fillRect/>
          </a:stretch>
        </p:blipFill>
        <p:spPr>
          <a:xfrm>
            <a:off x="312813" y="871050"/>
            <a:ext cx="446400" cy="446400"/>
          </a:xfrm>
          <a:prstGeom prst="rect">
            <a:avLst/>
          </a:prstGeom>
          <a:noFill/>
          <a:ln>
            <a:noFill/>
          </a:ln>
        </p:spPr>
      </p:pic>
      <p:sp>
        <p:nvSpPr>
          <p:cNvPr id="391" name="Google Shape;391;p56"/>
          <p:cNvSpPr txBox="1">
            <a:spLocks noGrp="1"/>
          </p:cNvSpPr>
          <p:nvPr>
            <p:ph type="body" idx="1"/>
          </p:nvPr>
        </p:nvSpPr>
        <p:spPr>
          <a:xfrm>
            <a:off x="890150" y="918775"/>
            <a:ext cx="7492200" cy="364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b="1">
                <a:solidFill>
                  <a:srgbClr val="526069"/>
                </a:solidFill>
                <a:latin typeface="Proxima Nova"/>
                <a:ea typeface="Proxima Nova"/>
                <a:cs typeface="Proxima Nova"/>
                <a:sym typeface="Proxima Nova"/>
              </a:rPr>
              <a:t>Mitigation Actions</a:t>
            </a:r>
            <a:endParaRPr sz="1400">
              <a:solidFill>
                <a:srgbClr val="526069"/>
              </a:solidFill>
              <a:latin typeface="Proxima Nova"/>
              <a:ea typeface="Proxima Nova"/>
              <a:cs typeface="Proxima Nova"/>
              <a:sym typeface="Proxima Nova"/>
            </a:endParaRPr>
          </a:p>
        </p:txBody>
      </p:sp>
      <p:pic>
        <p:nvPicPr>
          <p:cNvPr id="392" name="Google Shape;392;p56"/>
          <p:cNvPicPr preferRelativeResize="0"/>
          <p:nvPr/>
        </p:nvPicPr>
        <p:blipFill rotWithShape="1">
          <a:blip r:embed="rId6">
            <a:alphaModFix/>
          </a:blip>
          <a:srcRect t="13013"/>
          <a:stretch/>
        </p:blipFill>
        <p:spPr>
          <a:xfrm>
            <a:off x="4843525" y="3155850"/>
            <a:ext cx="2586924" cy="1787700"/>
          </a:xfrm>
          <a:prstGeom prst="rect">
            <a:avLst/>
          </a:prstGeom>
          <a:noFill/>
          <a:ln>
            <a:noFill/>
          </a:ln>
        </p:spPr>
      </p:pic>
      <p:pic>
        <p:nvPicPr>
          <p:cNvPr id="393" name="Google Shape;393;p56"/>
          <p:cNvPicPr preferRelativeResize="0"/>
          <p:nvPr/>
        </p:nvPicPr>
        <p:blipFill>
          <a:blip r:embed="rId7">
            <a:alphaModFix/>
          </a:blip>
          <a:stretch>
            <a:fillRect/>
          </a:stretch>
        </p:blipFill>
        <p:spPr>
          <a:xfrm>
            <a:off x="875624" y="2888425"/>
            <a:ext cx="3420524" cy="1928200"/>
          </a:xfrm>
          <a:prstGeom prst="rect">
            <a:avLst/>
          </a:prstGeom>
          <a:noFill/>
          <a:ln>
            <a:noFill/>
          </a:ln>
        </p:spPr>
      </p:pic>
      <p:sp>
        <p:nvSpPr>
          <p:cNvPr id="394" name="Google Shape;394;p56"/>
          <p:cNvSpPr txBox="1"/>
          <p:nvPr/>
        </p:nvSpPr>
        <p:spPr>
          <a:xfrm>
            <a:off x="875625" y="4835700"/>
            <a:ext cx="3357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SLOCAT, Refocusing ASI, </a:t>
            </a:r>
            <a:r>
              <a:rPr lang="en" sz="800">
                <a:solidFill>
                  <a:schemeClr val="hlink"/>
                </a:solidFill>
                <a:uFill>
                  <a:noFill/>
                </a:uFill>
                <a:latin typeface="Proxima Nova"/>
                <a:ea typeface="Proxima Nova"/>
                <a:cs typeface="Proxima Nova"/>
                <a:sym typeface="Proxima Nova"/>
                <a:hlinkClick r:id="rId8"/>
              </a:rPr>
              <a:t>https://slocat.net/asi/</a:t>
            </a:r>
            <a:r>
              <a:rPr lang="en" sz="800">
                <a:solidFill>
                  <a:srgbClr val="526069"/>
                </a:solidFill>
                <a:latin typeface="Proxima Nova"/>
                <a:ea typeface="Proxima Nova"/>
                <a:cs typeface="Proxima Nova"/>
                <a:sym typeface="Proxima Nova"/>
              </a:rPr>
              <a:t> </a:t>
            </a:r>
            <a:endParaRPr sz="800">
              <a:solidFill>
                <a:srgbClr val="526069"/>
              </a:solidFill>
              <a:latin typeface="Proxima Nova"/>
              <a:ea typeface="Proxima Nova"/>
              <a:cs typeface="Proxima Nova"/>
              <a:sym typeface="Proxima Nova"/>
            </a:endParaRPr>
          </a:p>
        </p:txBody>
      </p:sp>
      <p:sp>
        <p:nvSpPr>
          <p:cNvPr id="395" name="Google Shape;395;p56"/>
          <p:cNvSpPr txBox="1"/>
          <p:nvPr/>
        </p:nvSpPr>
        <p:spPr>
          <a:xfrm>
            <a:off x="4616368" y="4911900"/>
            <a:ext cx="4191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GIZ-SLOCAT, NDC Transport Tracker, </a:t>
            </a:r>
            <a:r>
              <a:rPr lang="en" sz="800">
                <a:solidFill>
                  <a:schemeClr val="hlink"/>
                </a:solidFill>
                <a:uFill>
                  <a:noFill/>
                </a:uFill>
                <a:latin typeface="Proxima Nova"/>
                <a:ea typeface="Proxima Nova"/>
                <a:cs typeface="Proxima Nova"/>
                <a:sym typeface="Proxima Nova"/>
                <a:hlinkClick r:id="rId9"/>
              </a:rPr>
              <a:t>https://changing-transport.org/tracker/</a:t>
            </a:r>
            <a:r>
              <a:rPr lang="en" sz="800">
                <a:solidFill>
                  <a:srgbClr val="526069"/>
                </a:solidFill>
                <a:latin typeface="Proxima Nova"/>
                <a:ea typeface="Proxima Nova"/>
                <a:cs typeface="Proxima Nova"/>
                <a:sym typeface="Proxima Nova"/>
              </a:rPr>
              <a:t> </a:t>
            </a:r>
            <a:endParaRPr sz="800">
              <a:solidFill>
                <a:srgbClr val="526069"/>
              </a:solidFill>
              <a:latin typeface="Proxima Nova"/>
              <a:ea typeface="Proxima Nova"/>
              <a:cs typeface="Proxima Nova"/>
              <a:sym typeface="Proxima Nova"/>
            </a:endParaRPr>
          </a:p>
        </p:txBody>
      </p:sp>
      <p:sp>
        <p:nvSpPr>
          <p:cNvPr id="396" name="Google Shape;396;p56"/>
          <p:cNvSpPr txBox="1"/>
          <p:nvPr/>
        </p:nvSpPr>
        <p:spPr>
          <a:xfrm>
            <a:off x="4331050" y="2764300"/>
            <a:ext cx="35652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900" b="1">
                <a:solidFill>
                  <a:schemeClr val="dk2"/>
                </a:solidFill>
                <a:latin typeface="Proxima Nova"/>
                <a:ea typeface="Proxima Nova"/>
                <a:cs typeface="Proxima Nova"/>
                <a:sym typeface="Proxima Nova"/>
              </a:rPr>
              <a:t>Number of measures in second-generation NDCs</a:t>
            </a:r>
            <a:endParaRPr sz="900" b="1">
              <a:solidFill>
                <a:schemeClr val="dk2"/>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en" sz="900" b="1">
                <a:solidFill>
                  <a:schemeClr val="dk2"/>
                </a:solidFill>
                <a:latin typeface="Proxima Nova"/>
                <a:ea typeface="Proxima Nova"/>
                <a:cs typeface="Proxima Nova"/>
                <a:sym typeface="Proxima Nova"/>
              </a:rPr>
              <a:t>With explicit mentions of passenger and/or freight transport</a:t>
            </a:r>
            <a:endParaRPr sz="900" b="1">
              <a:solidFill>
                <a:schemeClr val="dk2"/>
              </a:solidFill>
              <a:latin typeface="Proxima Nova"/>
              <a:ea typeface="Proxima Nova"/>
              <a:cs typeface="Proxima Nova"/>
              <a:sym typeface="Proxima Nov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p57"/>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402" name="Google Shape;402;p57"/>
          <p:cNvSpPr txBox="1"/>
          <p:nvPr/>
        </p:nvSpPr>
        <p:spPr>
          <a:xfrm>
            <a:off x="313225" y="1883775"/>
            <a:ext cx="4534800" cy="26304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F8BC1C"/>
              </a:buClr>
              <a:buSzPts val="1400"/>
              <a:buFont typeface="Montserrat"/>
              <a:buChar char="●"/>
            </a:pPr>
            <a:r>
              <a:rPr lang="en">
                <a:solidFill>
                  <a:srgbClr val="434343"/>
                </a:solidFill>
                <a:latin typeface="Proxima Nova"/>
                <a:ea typeface="Proxima Nova"/>
                <a:cs typeface="Proxima Nova"/>
                <a:sym typeface="Proxima Nova"/>
              </a:rPr>
              <a:t>The adaptation content is very </a:t>
            </a:r>
            <a:r>
              <a:rPr lang="en" b="1">
                <a:solidFill>
                  <a:srgbClr val="434343"/>
                </a:solidFill>
                <a:latin typeface="Proxima Nova"/>
                <a:ea typeface="Proxima Nova"/>
                <a:cs typeface="Proxima Nova"/>
                <a:sym typeface="Proxima Nova"/>
              </a:rPr>
              <a:t>general and superficial</a:t>
            </a:r>
            <a:r>
              <a:rPr lang="en">
                <a:solidFill>
                  <a:srgbClr val="434343"/>
                </a:solidFill>
                <a:latin typeface="Proxima Nova"/>
                <a:ea typeface="Proxima Nova"/>
                <a:cs typeface="Proxima Nova"/>
                <a:sym typeface="Proxima Nova"/>
              </a:rPr>
              <a:t>, majority is focusing on road infrastructure resilience.</a:t>
            </a:r>
            <a:endParaRPr>
              <a:solidFill>
                <a:srgbClr val="434343"/>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F8BC1C"/>
              </a:buClr>
              <a:buSzPts val="1400"/>
              <a:buFont typeface="Montserrat"/>
              <a:buChar char="●"/>
            </a:pPr>
            <a:r>
              <a:rPr lang="en">
                <a:solidFill>
                  <a:srgbClr val="434343"/>
                </a:solidFill>
                <a:latin typeface="Proxima Nova"/>
                <a:ea typeface="Proxima Nova"/>
                <a:cs typeface="Proxima Nova"/>
                <a:sym typeface="Proxima Nova"/>
              </a:rPr>
              <a:t>Over 60% of actions focus on </a:t>
            </a:r>
            <a:r>
              <a:rPr lang="en" b="1">
                <a:solidFill>
                  <a:srgbClr val="434343"/>
                </a:solidFill>
                <a:latin typeface="Proxima Nova"/>
                <a:ea typeface="Proxima Nova"/>
                <a:cs typeface="Proxima Nova"/>
                <a:sym typeface="Proxima Nova"/>
              </a:rPr>
              <a:t>structural and technical approaches</a:t>
            </a:r>
            <a:r>
              <a:rPr lang="en">
                <a:solidFill>
                  <a:srgbClr val="434343"/>
                </a:solidFill>
                <a:latin typeface="Proxima Nova"/>
                <a:ea typeface="Proxima Nova"/>
                <a:cs typeface="Proxima Nova"/>
                <a:sym typeface="Proxima Nova"/>
              </a:rPr>
              <a:t>.</a:t>
            </a:r>
            <a:endParaRPr>
              <a:solidFill>
                <a:srgbClr val="434343"/>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a:solidFill>
                <a:srgbClr val="434343"/>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F8BC1C"/>
              </a:buClr>
              <a:buSzPts val="1400"/>
              <a:buFont typeface="Montserrat"/>
              <a:buChar char="●"/>
            </a:pPr>
            <a:r>
              <a:rPr lang="en" b="1">
                <a:solidFill>
                  <a:srgbClr val="434343"/>
                </a:solidFill>
                <a:latin typeface="Proxima Nova"/>
                <a:ea typeface="Proxima Nova"/>
                <a:cs typeface="Proxima Nova"/>
                <a:sym typeface="Proxima Nova"/>
              </a:rPr>
              <a:t>Only 8 NDCs have transport adaptation targets</a:t>
            </a:r>
            <a:r>
              <a:rPr lang="en">
                <a:solidFill>
                  <a:srgbClr val="434343"/>
                </a:solidFill>
                <a:latin typeface="Proxima Nova"/>
                <a:ea typeface="Proxima Nova"/>
                <a:cs typeface="Proxima Nova"/>
                <a:sym typeface="Proxima Nova"/>
              </a:rPr>
              <a:t>, covering activities around climate-proof infrastructure and support for more robust and resilient transport systems.</a:t>
            </a:r>
            <a:endParaRPr>
              <a:solidFill>
                <a:srgbClr val="434343"/>
              </a:solidFill>
              <a:latin typeface="Proxima Nova"/>
              <a:ea typeface="Proxima Nova"/>
              <a:cs typeface="Proxima Nova"/>
              <a:sym typeface="Proxima Nova"/>
            </a:endParaRPr>
          </a:p>
        </p:txBody>
      </p:sp>
      <p:sp>
        <p:nvSpPr>
          <p:cNvPr id="403" name="Google Shape;403;p57"/>
          <p:cNvSpPr/>
          <p:nvPr/>
        </p:nvSpPr>
        <p:spPr>
          <a:xfrm>
            <a:off x="8425" y="0"/>
            <a:ext cx="9144000" cy="7026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7"/>
          <p:cNvSpPr txBox="1">
            <a:spLocks noGrp="1"/>
          </p:cNvSpPr>
          <p:nvPr>
            <p:ph type="title" idx="4294967295"/>
          </p:nvPr>
        </p:nvSpPr>
        <p:spPr>
          <a:xfrm>
            <a:off x="417738" y="88375"/>
            <a:ext cx="8308500" cy="549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100">
                <a:solidFill>
                  <a:schemeClr val="lt1"/>
                </a:solidFill>
                <a:latin typeface="Proxima Nova"/>
                <a:ea typeface="Proxima Nova"/>
                <a:cs typeface="Proxima Nova"/>
                <a:sym typeface="Proxima Nova"/>
              </a:rPr>
              <a:t>Transport adaptation targets and actions are still limited</a:t>
            </a:r>
            <a:endParaRPr sz="21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endParaRPr sz="21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None/>
            </a:pPr>
            <a:endParaRPr sz="2100">
              <a:solidFill>
                <a:schemeClr val="lt1"/>
              </a:solidFill>
              <a:latin typeface="Proxima Nova"/>
              <a:ea typeface="Proxima Nova"/>
              <a:cs typeface="Proxima Nova"/>
              <a:sym typeface="Proxima Nova"/>
            </a:endParaRPr>
          </a:p>
        </p:txBody>
      </p:sp>
      <p:pic>
        <p:nvPicPr>
          <p:cNvPr id="405" name="Google Shape;405;p57"/>
          <p:cNvPicPr preferRelativeResize="0"/>
          <p:nvPr/>
        </p:nvPicPr>
        <p:blipFill rotWithShape="1">
          <a:blip r:embed="rId4">
            <a:alphaModFix/>
          </a:blip>
          <a:srcRect r="70350" b="71462"/>
          <a:stretch/>
        </p:blipFill>
        <p:spPr>
          <a:xfrm>
            <a:off x="0" y="0"/>
            <a:ext cx="1297786" cy="702599"/>
          </a:xfrm>
          <a:prstGeom prst="rect">
            <a:avLst/>
          </a:prstGeom>
          <a:noFill/>
          <a:ln>
            <a:noFill/>
          </a:ln>
        </p:spPr>
      </p:pic>
      <p:sp>
        <p:nvSpPr>
          <p:cNvPr id="406" name="Google Shape;406;p57"/>
          <p:cNvSpPr txBox="1">
            <a:spLocks noGrp="1"/>
          </p:cNvSpPr>
          <p:nvPr>
            <p:ph type="body" idx="1"/>
          </p:nvPr>
        </p:nvSpPr>
        <p:spPr>
          <a:xfrm>
            <a:off x="890150" y="1265875"/>
            <a:ext cx="7492200" cy="3645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b="1">
                <a:solidFill>
                  <a:srgbClr val="526069"/>
                </a:solidFill>
                <a:latin typeface="Proxima Nova"/>
                <a:ea typeface="Proxima Nova"/>
                <a:cs typeface="Proxima Nova"/>
                <a:sym typeface="Proxima Nova"/>
              </a:rPr>
              <a:t>Adaptation and resilience</a:t>
            </a:r>
            <a:endParaRPr sz="1400">
              <a:solidFill>
                <a:srgbClr val="526069"/>
              </a:solidFill>
              <a:latin typeface="Proxima Nova"/>
              <a:ea typeface="Proxima Nova"/>
              <a:cs typeface="Proxima Nova"/>
              <a:sym typeface="Proxima Nova"/>
            </a:endParaRPr>
          </a:p>
        </p:txBody>
      </p:sp>
      <p:pic>
        <p:nvPicPr>
          <p:cNvPr id="407" name="Google Shape;407;p57" title="Chart"/>
          <p:cNvPicPr preferRelativeResize="0"/>
          <p:nvPr/>
        </p:nvPicPr>
        <p:blipFill rotWithShape="1">
          <a:blip r:embed="rId5">
            <a:alphaModFix/>
          </a:blip>
          <a:srcRect t="13005"/>
          <a:stretch/>
        </p:blipFill>
        <p:spPr>
          <a:xfrm>
            <a:off x="4848050" y="1676977"/>
            <a:ext cx="4295951" cy="2315025"/>
          </a:xfrm>
          <a:prstGeom prst="rect">
            <a:avLst/>
          </a:prstGeom>
          <a:noFill/>
          <a:ln>
            <a:noFill/>
          </a:ln>
        </p:spPr>
      </p:pic>
      <p:sp>
        <p:nvSpPr>
          <p:cNvPr id="408" name="Google Shape;408;p57"/>
          <p:cNvSpPr txBox="1"/>
          <p:nvPr/>
        </p:nvSpPr>
        <p:spPr>
          <a:xfrm>
            <a:off x="4914225" y="3630386"/>
            <a:ext cx="4191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GIZ-SLOCAT, NDC Transport Tracker, </a:t>
            </a:r>
            <a:r>
              <a:rPr lang="en" sz="800">
                <a:solidFill>
                  <a:schemeClr val="hlink"/>
                </a:solidFill>
                <a:uFill>
                  <a:noFill/>
                </a:uFill>
                <a:latin typeface="Proxima Nova"/>
                <a:ea typeface="Proxima Nova"/>
                <a:cs typeface="Proxima Nova"/>
                <a:sym typeface="Proxima Nova"/>
                <a:hlinkClick r:id="rId6"/>
              </a:rPr>
              <a:t>https://changing-transport.org/tracker/</a:t>
            </a:r>
            <a:r>
              <a:rPr lang="en" sz="800">
                <a:solidFill>
                  <a:srgbClr val="526069"/>
                </a:solidFill>
                <a:latin typeface="Proxima Nova"/>
                <a:ea typeface="Proxima Nova"/>
                <a:cs typeface="Proxima Nova"/>
                <a:sym typeface="Proxima Nova"/>
              </a:rPr>
              <a:t> </a:t>
            </a:r>
            <a:endParaRPr sz="800">
              <a:solidFill>
                <a:srgbClr val="526069"/>
              </a:solidFill>
              <a:latin typeface="Proxima Nova"/>
              <a:ea typeface="Proxima Nova"/>
              <a:cs typeface="Proxima Nova"/>
              <a:sym typeface="Proxima Nova"/>
            </a:endParaRPr>
          </a:p>
        </p:txBody>
      </p:sp>
      <p:pic>
        <p:nvPicPr>
          <p:cNvPr id="409" name="Google Shape;409;p57"/>
          <p:cNvPicPr preferRelativeResize="0"/>
          <p:nvPr/>
        </p:nvPicPr>
        <p:blipFill>
          <a:blip r:embed="rId7">
            <a:alphaModFix/>
          </a:blip>
          <a:stretch>
            <a:fillRect/>
          </a:stretch>
        </p:blipFill>
        <p:spPr>
          <a:xfrm>
            <a:off x="349033" y="1217982"/>
            <a:ext cx="401942" cy="486350"/>
          </a:xfrm>
          <a:prstGeom prst="rect">
            <a:avLst/>
          </a:prstGeom>
          <a:noFill/>
          <a:ln>
            <a:noFill/>
          </a:ln>
        </p:spPr>
      </p:pic>
      <p:sp>
        <p:nvSpPr>
          <p:cNvPr id="410" name="Google Shape;410;p57"/>
          <p:cNvSpPr txBox="1"/>
          <p:nvPr/>
        </p:nvSpPr>
        <p:spPr>
          <a:xfrm>
            <a:off x="4851624" y="1320320"/>
            <a:ext cx="42888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b="1">
                <a:solidFill>
                  <a:schemeClr val="dk2"/>
                </a:solidFill>
                <a:latin typeface="Proxima Nova"/>
                <a:ea typeface="Proxima Nova"/>
                <a:cs typeface="Proxima Nova"/>
                <a:sym typeface="Proxima Nova"/>
              </a:rPr>
              <a:t>Adaptation actions in second-generation NDCs</a:t>
            </a:r>
            <a:endParaRPr sz="1100" b="1">
              <a:solidFill>
                <a:schemeClr val="dk2"/>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58"/>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416" name="Google Shape;416;p58"/>
          <p:cNvSpPr txBox="1"/>
          <p:nvPr/>
        </p:nvSpPr>
        <p:spPr>
          <a:xfrm>
            <a:off x="313225" y="1510175"/>
            <a:ext cx="4534800" cy="3621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rgbClr val="F8BC1C"/>
              </a:buClr>
              <a:buSzPts val="1400"/>
              <a:buFont typeface="Montserrat"/>
              <a:buChar char="●"/>
            </a:pPr>
            <a:r>
              <a:rPr lang="en">
                <a:solidFill>
                  <a:srgbClr val="434343"/>
                </a:solidFill>
                <a:latin typeface="Proxima Nova"/>
                <a:ea typeface="Proxima Nova"/>
                <a:cs typeface="Proxima Nova"/>
                <a:sym typeface="Proxima Nova"/>
              </a:rPr>
              <a:t>Second-generation NDCs lead to a global warming of </a:t>
            </a:r>
            <a:r>
              <a:rPr lang="en" b="1">
                <a:solidFill>
                  <a:srgbClr val="434343"/>
                </a:solidFill>
                <a:latin typeface="Proxima Nova"/>
                <a:ea typeface="Proxima Nova"/>
                <a:cs typeface="Proxima Nova"/>
                <a:sym typeface="Proxima Nova"/>
              </a:rPr>
              <a:t>2.5°C to 2.9°C</a:t>
            </a:r>
            <a:r>
              <a:rPr lang="en">
                <a:solidFill>
                  <a:srgbClr val="434343"/>
                </a:solidFill>
                <a:latin typeface="Proxima Nova"/>
                <a:ea typeface="Proxima Nova"/>
                <a:cs typeface="Proxima Nova"/>
                <a:sym typeface="Proxima Nova"/>
              </a:rPr>
              <a:t>.</a:t>
            </a:r>
            <a:endParaRPr>
              <a:solidFill>
                <a:srgbClr val="434343"/>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a:solidFill>
                <a:srgbClr val="434343"/>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F8BC1C"/>
              </a:buClr>
              <a:buSzPts val="1400"/>
              <a:buFont typeface="Montserrat"/>
              <a:buChar char="●"/>
            </a:pPr>
            <a:r>
              <a:rPr lang="en">
                <a:solidFill>
                  <a:srgbClr val="434343"/>
                </a:solidFill>
                <a:latin typeface="Proxima Nova"/>
                <a:ea typeface="Proxima Nova"/>
                <a:cs typeface="Proxima Nova"/>
                <a:sym typeface="Proxima Nova"/>
              </a:rPr>
              <a:t>Based on an assessment of 25 countries in the Asia-Pacific region, </a:t>
            </a:r>
            <a:r>
              <a:rPr lang="en" b="1">
                <a:solidFill>
                  <a:srgbClr val="434343"/>
                </a:solidFill>
                <a:latin typeface="Proxima Nova"/>
                <a:ea typeface="Proxima Nova"/>
                <a:cs typeface="Proxima Nova"/>
                <a:sym typeface="Proxima Nova"/>
              </a:rPr>
              <a:t>measures in the NDCs constitute only about 10% of total measures</a:t>
            </a:r>
            <a:r>
              <a:rPr lang="en">
                <a:solidFill>
                  <a:srgbClr val="434343"/>
                </a:solidFill>
                <a:latin typeface="Proxima Nova"/>
                <a:ea typeface="Proxima Nova"/>
                <a:cs typeface="Proxima Nova"/>
                <a:sym typeface="Proxima Nova"/>
              </a:rPr>
              <a:t> on transport climate mitigation and adaptation set by countries in the region.</a:t>
            </a:r>
            <a:endParaRPr>
              <a:solidFill>
                <a:srgbClr val="434343"/>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a:solidFill>
                <a:srgbClr val="434343"/>
              </a:solidFill>
              <a:latin typeface="Proxima Nova"/>
              <a:ea typeface="Proxima Nova"/>
              <a:cs typeface="Proxima Nova"/>
              <a:sym typeface="Proxima Nova"/>
            </a:endParaRPr>
          </a:p>
          <a:p>
            <a:pPr marL="457200" lvl="0" indent="-317500" algn="l" rtl="0">
              <a:lnSpc>
                <a:spcPct val="115000"/>
              </a:lnSpc>
              <a:spcBef>
                <a:spcPts val="0"/>
              </a:spcBef>
              <a:spcAft>
                <a:spcPts val="0"/>
              </a:spcAft>
              <a:buClr>
                <a:srgbClr val="F8BC1C"/>
              </a:buClr>
              <a:buSzPts val="1400"/>
              <a:buFont typeface="Montserrat"/>
              <a:buChar char="●"/>
            </a:pPr>
            <a:r>
              <a:rPr lang="en">
                <a:solidFill>
                  <a:srgbClr val="434343"/>
                </a:solidFill>
                <a:latin typeface="Proxima Nova"/>
                <a:ea typeface="Proxima Nova"/>
                <a:cs typeface="Proxima Nova"/>
                <a:sym typeface="Proxima Nova"/>
              </a:rPr>
              <a:t>Ambition towards transport decarbonisation can be raised by </a:t>
            </a:r>
            <a:r>
              <a:rPr lang="en" b="1">
                <a:solidFill>
                  <a:srgbClr val="434343"/>
                </a:solidFill>
                <a:latin typeface="Proxima Nova"/>
                <a:ea typeface="Proxima Nova"/>
                <a:cs typeface="Proxima Nova"/>
                <a:sym typeface="Proxima Nova"/>
              </a:rPr>
              <a:t>better alignment</a:t>
            </a:r>
            <a:r>
              <a:rPr lang="en">
                <a:solidFill>
                  <a:srgbClr val="434343"/>
                </a:solidFill>
                <a:latin typeface="Proxima Nova"/>
                <a:ea typeface="Proxima Nova"/>
                <a:cs typeface="Proxima Nova"/>
                <a:sym typeface="Proxima Nova"/>
              </a:rPr>
              <a:t> of national transport policies, the NDCs and LT-LEDS.</a:t>
            </a:r>
            <a:endParaRPr>
              <a:solidFill>
                <a:srgbClr val="434343"/>
              </a:solidFill>
              <a:latin typeface="Proxima Nova"/>
              <a:ea typeface="Proxima Nova"/>
              <a:cs typeface="Proxima Nova"/>
              <a:sym typeface="Proxima Nova"/>
            </a:endParaRPr>
          </a:p>
          <a:p>
            <a:pPr marL="457200" lvl="0" indent="0" algn="l" rtl="0">
              <a:lnSpc>
                <a:spcPct val="115000"/>
              </a:lnSpc>
              <a:spcBef>
                <a:spcPts val="0"/>
              </a:spcBef>
              <a:spcAft>
                <a:spcPts val="0"/>
              </a:spcAft>
              <a:buClr>
                <a:schemeClr val="dk1"/>
              </a:buClr>
              <a:buSzPts val="1100"/>
              <a:buFont typeface="Arial"/>
              <a:buNone/>
            </a:pPr>
            <a:endParaRPr>
              <a:solidFill>
                <a:srgbClr val="434343"/>
              </a:solidFill>
              <a:latin typeface="Proxima Nova"/>
              <a:ea typeface="Proxima Nova"/>
              <a:cs typeface="Proxima Nova"/>
              <a:sym typeface="Proxima Nova"/>
            </a:endParaRPr>
          </a:p>
          <a:p>
            <a:pPr marL="457200" lvl="0" indent="0" algn="l" rtl="0">
              <a:lnSpc>
                <a:spcPct val="115000"/>
              </a:lnSpc>
              <a:spcBef>
                <a:spcPts val="0"/>
              </a:spcBef>
              <a:spcAft>
                <a:spcPts val="0"/>
              </a:spcAft>
              <a:buNone/>
            </a:pPr>
            <a:endParaRPr>
              <a:solidFill>
                <a:srgbClr val="434343"/>
              </a:solidFill>
              <a:latin typeface="Proxima Nova"/>
              <a:ea typeface="Proxima Nova"/>
              <a:cs typeface="Proxima Nova"/>
              <a:sym typeface="Proxima Nova"/>
            </a:endParaRPr>
          </a:p>
        </p:txBody>
      </p:sp>
      <p:sp>
        <p:nvSpPr>
          <p:cNvPr id="417" name="Google Shape;417;p58"/>
          <p:cNvSpPr/>
          <p:nvPr/>
        </p:nvSpPr>
        <p:spPr>
          <a:xfrm>
            <a:off x="8425" y="0"/>
            <a:ext cx="9144000" cy="7026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8"/>
          <p:cNvSpPr txBox="1">
            <a:spLocks noGrp="1"/>
          </p:cNvSpPr>
          <p:nvPr>
            <p:ph type="title" idx="4294967295"/>
          </p:nvPr>
        </p:nvSpPr>
        <p:spPr>
          <a:xfrm>
            <a:off x="417738" y="88375"/>
            <a:ext cx="8308500" cy="5493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1700">
                <a:solidFill>
                  <a:schemeClr val="lt1"/>
                </a:solidFill>
                <a:latin typeface="Proxima Nova"/>
                <a:ea typeface="Proxima Nova"/>
                <a:cs typeface="Proxima Nova"/>
                <a:sym typeface="Proxima Nova"/>
              </a:rPr>
              <a:t>NDCs and LT-LEDS do not show the complete picture</a:t>
            </a:r>
            <a:endParaRPr sz="1700">
              <a:solidFill>
                <a:schemeClr val="lt1"/>
              </a:solidFill>
              <a:latin typeface="Proxima Nova"/>
              <a:ea typeface="Proxima Nova"/>
              <a:cs typeface="Proxima Nova"/>
              <a:sym typeface="Proxima Nova"/>
            </a:endParaRPr>
          </a:p>
          <a:p>
            <a:pPr marL="0" lvl="0" indent="0" algn="ctr" rtl="0">
              <a:lnSpc>
                <a:spcPct val="115000"/>
              </a:lnSpc>
              <a:spcBef>
                <a:spcPts val="0"/>
              </a:spcBef>
              <a:spcAft>
                <a:spcPts val="0"/>
              </a:spcAft>
              <a:buClr>
                <a:schemeClr val="dk1"/>
              </a:buClr>
              <a:buSzPts val="1100"/>
              <a:buFont typeface="Arial"/>
              <a:buNone/>
            </a:pPr>
            <a:r>
              <a:rPr lang="en" sz="1700">
                <a:solidFill>
                  <a:schemeClr val="lt1"/>
                </a:solidFill>
                <a:latin typeface="Proxima Nova"/>
                <a:ea typeface="Proxima Nova"/>
                <a:cs typeface="Proxima Nova"/>
                <a:sym typeface="Proxima Nova"/>
              </a:rPr>
              <a:t>of transport decarbonisation efforts, example of Asia-Pacific</a:t>
            </a:r>
            <a:endParaRPr sz="1700">
              <a:solidFill>
                <a:schemeClr val="lt1"/>
              </a:solidFill>
              <a:latin typeface="Proxima Nova"/>
              <a:ea typeface="Proxima Nova"/>
              <a:cs typeface="Proxima Nova"/>
              <a:sym typeface="Proxima Nova"/>
            </a:endParaRPr>
          </a:p>
        </p:txBody>
      </p:sp>
      <p:pic>
        <p:nvPicPr>
          <p:cNvPr id="419" name="Google Shape;419;p58"/>
          <p:cNvPicPr preferRelativeResize="0"/>
          <p:nvPr/>
        </p:nvPicPr>
        <p:blipFill rotWithShape="1">
          <a:blip r:embed="rId4">
            <a:alphaModFix/>
          </a:blip>
          <a:srcRect r="70350" b="71462"/>
          <a:stretch/>
        </p:blipFill>
        <p:spPr>
          <a:xfrm>
            <a:off x="0" y="0"/>
            <a:ext cx="1297786" cy="702599"/>
          </a:xfrm>
          <a:prstGeom prst="rect">
            <a:avLst/>
          </a:prstGeom>
          <a:noFill/>
          <a:ln>
            <a:noFill/>
          </a:ln>
        </p:spPr>
      </p:pic>
      <p:sp>
        <p:nvSpPr>
          <p:cNvPr id="420" name="Google Shape;420;p58"/>
          <p:cNvSpPr txBox="1"/>
          <p:nvPr/>
        </p:nvSpPr>
        <p:spPr>
          <a:xfrm>
            <a:off x="4851625" y="4005311"/>
            <a:ext cx="4191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526069"/>
                </a:solidFill>
                <a:latin typeface="Proxima Nova"/>
                <a:ea typeface="Proxima Nova"/>
                <a:cs typeface="Proxima Nova"/>
                <a:sym typeface="Proxima Nova"/>
              </a:rPr>
              <a:t>Source: Data from the Asian Transport Outlook, featured in the HVT-SLOCAT-ESCAP policy brief “State of play of transport targets in NDCs and beyond in Asia and the Pacific”</a:t>
            </a:r>
            <a:endParaRPr sz="800">
              <a:solidFill>
                <a:srgbClr val="526069"/>
              </a:solidFill>
              <a:latin typeface="Proxima Nova"/>
              <a:ea typeface="Proxima Nova"/>
              <a:cs typeface="Proxima Nova"/>
              <a:sym typeface="Proxima Nova"/>
            </a:endParaRPr>
          </a:p>
        </p:txBody>
      </p:sp>
      <p:pic>
        <p:nvPicPr>
          <p:cNvPr id="421" name="Google Shape;421;p58"/>
          <p:cNvPicPr preferRelativeResize="0"/>
          <p:nvPr/>
        </p:nvPicPr>
        <p:blipFill>
          <a:blip r:embed="rId5">
            <a:alphaModFix/>
          </a:blip>
          <a:stretch>
            <a:fillRect/>
          </a:stretch>
        </p:blipFill>
        <p:spPr>
          <a:xfrm>
            <a:off x="4927825" y="1806874"/>
            <a:ext cx="3920500" cy="2237502"/>
          </a:xfrm>
          <a:prstGeom prst="rect">
            <a:avLst/>
          </a:prstGeom>
          <a:noFill/>
          <a:ln>
            <a:noFill/>
          </a:ln>
        </p:spPr>
      </p:pic>
      <p:sp>
        <p:nvSpPr>
          <p:cNvPr id="422" name="Google Shape;422;p58"/>
          <p:cNvSpPr txBox="1"/>
          <p:nvPr/>
        </p:nvSpPr>
        <p:spPr>
          <a:xfrm>
            <a:off x="4743674" y="1324345"/>
            <a:ext cx="4288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b="1">
                <a:solidFill>
                  <a:schemeClr val="dk2"/>
                </a:solidFill>
                <a:latin typeface="Proxima Nova"/>
                <a:ea typeface="Proxima Nova"/>
                <a:cs typeface="Proxima Nova"/>
                <a:sym typeface="Proxima Nova"/>
              </a:rPr>
              <a:t>Number of mitigation and adaptation measures </a:t>
            </a:r>
            <a:endParaRPr sz="1100" b="1">
              <a:solidFill>
                <a:schemeClr val="dk2"/>
              </a:solidFill>
              <a:latin typeface="Proxima Nova"/>
              <a:ea typeface="Proxima Nova"/>
              <a:cs typeface="Proxima Nova"/>
              <a:sym typeface="Proxima Nova"/>
            </a:endParaRPr>
          </a:p>
          <a:p>
            <a:pPr marL="0" lvl="0" indent="0" algn="ctr" rtl="0">
              <a:spcBef>
                <a:spcPts val="0"/>
              </a:spcBef>
              <a:spcAft>
                <a:spcPts val="0"/>
              </a:spcAft>
              <a:buClr>
                <a:schemeClr val="dk1"/>
              </a:buClr>
              <a:buSzPts val="1100"/>
              <a:buFont typeface="Arial"/>
              <a:buNone/>
            </a:pPr>
            <a:r>
              <a:rPr lang="en" sz="1100" b="1">
                <a:solidFill>
                  <a:schemeClr val="dk2"/>
                </a:solidFill>
                <a:latin typeface="Proxima Nova"/>
                <a:ea typeface="Proxima Nova"/>
                <a:cs typeface="Proxima Nova"/>
                <a:sym typeface="Proxima Nova"/>
              </a:rPr>
              <a:t>in 25 countries in Asia-Pacific</a:t>
            </a:r>
            <a:endParaRPr sz="1100" b="1">
              <a:solidFill>
                <a:schemeClr val="dk2"/>
              </a:solidFill>
              <a:latin typeface="Proxima Nova"/>
              <a:ea typeface="Proxima Nova"/>
              <a:cs typeface="Proxima Nova"/>
              <a:sym typeface="Proxima Nov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9"/>
          <p:cNvPicPr preferRelativeResize="0"/>
          <p:nvPr/>
        </p:nvPicPr>
        <p:blipFill>
          <a:blip r:embed="rId3">
            <a:alphaModFix/>
          </a:blip>
          <a:stretch>
            <a:fillRect/>
          </a:stretch>
        </p:blipFill>
        <p:spPr>
          <a:xfrm>
            <a:off x="0" y="0"/>
            <a:ext cx="9144000" cy="5143500"/>
          </a:xfrm>
          <a:prstGeom prst="rect">
            <a:avLst/>
          </a:prstGeom>
          <a:noFill/>
          <a:ln>
            <a:noFill/>
          </a:ln>
        </p:spPr>
      </p:pic>
      <p:sp>
        <p:nvSpPr>
          <p:cNvPr id="428" name="Google Shape;428;p59"/>
          <p:cNvSpPr txBox="1">
            <a:spLocks noGrp="1"/>
          </p:cNvSpPr>
          <p:nvPr>
            <p:ph type="title" idx="4294967295"/>
          </p:nvPr>
        </p:nvSpPr>
        <p:spPr>
          <a:xfrm>
            <a:off x="1183600" y="1948800"/>
            <a:ext cx="6683700" cy="1957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300">
                <a:solidFill>
                  <a:schemeClr val="lt1"/>
                </a:solidFill>
                <a:latin typeface="Proxima Nova"/>
                <a:ea typeface="Proxima Nova"/>
                <a:cs typeface="Proxima Nova"/>
                <a:sym typeface="Proxima Nova"/>
              </a:rPr>
              <a:t>III. Urgent action on ambition, finance and capacity needed</a:t>
            </a:r>
            <a:endParaRPr sz="330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3300">
              <a:solidFill>
                <a:schemeClr val="lt1"/>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3300">
              <a:solidFill>
                <a:schemeClr val="lt1"/>
              </a:solidFill>
              <a:latin typeface="Proxima Nova"/>
              <a:ea typeface="Proxima Nova"/>
              <a:cs typeface="Proxima Nova"/>
              <a:sym typeface="Proxima Nov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pic>
        <p:nvPicPr>
          <p:cNvPr id="433" name="Google Shape;433;p60">
            <a:hlinkClick r:id="rId3"/>
          </p:cNvPr>
          <p:cNvPicPr preferRelativeResize="0"/>
          <p:nvPr/>
        </p:nvPicPr>
        <p:blipFill>
          <a:blip r:embed="rId4">
            <a:alphaModFix/>
          </a:blip>
          <a:stretch>
            <a:fillRect/>
          </a:stretch>
        </p:blipFill>
        <p:spPr>
          <a:xfrm>
            <a:off x="186324" y="64674"/>
            <a:ext cx="3575002" cy="2010949"/>
          </a:xfrm>
          <a:prstGeom prst="rect">
            <a:avLst/>
          </a:prstGeom>
          <a:noFill/>
          <a:ln>
            <a:noFill/>
          </a:ln>
        </p:spPr>
      </p:pic>
      <p:sp>
        <p:nvSpPr>
          <p:cNvPr id="434" name="Google Shape;434;p60"/>
          <p:cNvSpPr txBox="1"/>
          <p:nvPr/>
        </p:nvSpPr>
        <p:spPr>
          <a:xfrm>
            <a:off x="411575" y="2460890"/>
            <a:ext cx="2725200" cy="2056500"/>
          </a:xfrm>
          <a:prstGeom prst="rect">
            <a:avLst/>
          </a:prstGeom>
          <a:noFill/>
          <a:ln w="9525"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rgbClr val="3F9665"/>
              </a:solidFill>
              <a:latin typeface="Proxima Nova"/>
              <a:ea typeface="Proxima Nova"/>
              <a:cs typeface="Proxima Nova"/>
              <a:sym typeface="Proxima Nova"/>
            </a:endParaRPr>
          </a:p>
          <a:p>
            <a:pPr marL="0" lvl="0" indent="0" algn="l" rtl="0">
              <a:spcBef>
                <a:spcPts val="800"/>
              </a:spcBef>
              <a:spcAft>
                <a:spcPts val="0"/>
              </a:spcAft>
              <a:buNone/>
            </a:pPr>
            <a:endParaRPr sz="1100">
              <a:solidFill>
                <a:srgbClr val="3F9665"/>
              </a:solidFill>
              <a:latin typeface="Proxima Nova"/>
              <a:ea typeface="Proxima Nova"/>
              <a:cs typeface="Proxima Nova"/>
              <a:sym typeface="Proxima Nova"/>
            </a:endParaRPr>
          </a:p>
          <a:p>
            <a:pPr marL="0" marR="28023" lvl="0" indent="0" algn="ctr" rtl="0">
              <a:lnSpc>
                <a:spcPct val="115000"/>
              </a:lnSpc>
              <a:spcBef>
                <a:spcPts val="800"/>
              </a:spcBef>
              <a:spcAft>
                <a:spcPts val="0"/>
              </a:spcAft>
              <a:buNone/>
            </a:pPr>
            <a:r>
              <a:rPr lang="en" sz="1100">
                <a:solidFill>
                  <a:srgbClr val="3F9665"/>
                </a:solidFill>
                <a:latin typeface="Proxima Nova"/>
                <a:ea typeface="Proxima Nova"/>
                <a:cs typeface="Proxima Nova"/>
                <a:sym typeface="Proxima Nova"/>
              </a:rPr>
              <a:t>NDCs analysis and multistakeholder dialogue towards the target of  doubling the share of energy efficient and fossil-free forms of land transport for people and goods by 2030</a:t>
            </a:r>
            <a:endParaRPr sz="1100">
              <a:solidFill>
                <a:srgbClr val="3F9665"/>
              </a:solidFill>
              <a:latin typeface="Proxima Nova"/>
              <a:ea typeface="Proxima Nova"/>
              <a:cs typeface="Proxima Nova"/>
              <a:sym typeface="Proxima Nova"/>
            </a:endParaRPr>
          </a:p>
          <a:p>
            <a:pPr marL="0" marR="28023" lvl="0" indent="0" algn="ctr" rtl="0">
              <a:lnSpc>
                <a:spcPct val="115000"/>
              </a:lnSpc>
              <a:spcBef>
                <a:spcPts val="800"/>
              </a:spcBef>
              <a:spcAft>
                <a:spcPts val="800"/>
              </a:spcAft>
              <a:buNone/>
            </a:pPr>
            <a:br>
              <a:rPr lang="en" sz="300">
                <a:solidFill>
                  <a:srgbClr val="3F9665"/>
                </a:solidFill>
                <a:latin typeface="Proxima Nova"/>
                <a:ea typeface="Proxima Nova"/>
                <a:cs typeface="Proxima Nova"/>
                <a:sym typeface="Proxima Nova"/>
              </a:rPr>
            </a:br>
            <a:br>
              <a:rPr lang="en" sz="600">
                <a:solidFill>
                  <a:srgbClr val="3F9665"/>
                </a:solidFill>
                <a:latin typeface="Proxima Nova"/>
                <a:ea typeface="Proxima Nova"/>
                <a:cs typeface="Proxima Nova"/>
                <a:sym typeface="Proxima Nova"/>
              </a:rPr>
            </a:br>
            <a:endParaRPr sz="600">
              <a:solidFill>
                <a:srgbClr val="3F9665"/>
              </a:solidFill>
              <a:latin typeface="Proxima Nova"/>
              <a:ea typeface="Proxima Nova"/>
              <a:cs typeface="Proxima Nova"/>
              <a:sym typeface="Proxima Nova"/>
            </a:endParaRPr>
          </a:p>
        </p:txBody>
      </p:sp>
      <p:sp>
        <p:nvSpPr>
          <p:cNvPr id="435" name="Google Shape;435;p60"/>
          <p:cNvSpPr txBox="1"/>
          <p:nvPr/>
        </p:nvSpPr>
        <p:spPr>
          <a:xfrm>
            <a:off x="411563" y="2205540"/>
            <a:ext cx="2725200" cy="763500"/>
          </a:xfrm>
          <a:prstGeom prst="rect">
            <a:avLst/>
          </a:prstGeom>
          <a:solidFill>
            <a:srgbClr val="3F9665"/>
          </a:solidFill>
          <a:ln w="9525"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latin typeface="Proxima Nova"/>
                <a:ea typeface="Proxima Nova"/>
                <a:cs typeface="Proxima Nova"/>
                <a:sym typeface="Proxima Nova"/>
              </a:rPr>
              <a:t>Action for ambition </a:t>
            </a:r>
            <a:endParaRPr sz="1300" b="1">
              <a:solidFill>
                <a:schemeClr val="lt1"/>
              </a:solidFill>
              <a:latin typeface="Proxima Nova"/>
              <a:ea typeface="Proxima Nova"/>
              <a:cs typeface="Proxima Nova"/>
              <a:sym typeface="Proxima Nova"/>
            </a:endParaRPr>
          </a:p>
          <a:p>
            <a:pPr marL="0" lvl="0" indent="0" algn="ctr" rtl="0">
              <a:lnSpc>
                <a:spcPct val="120000"/>
              </a:lnSpc>
              <a:spcBef>
                <a:spcPts val="0"/>
              </a:spcBef>
              <a:spcAft>
                <a:spcPts val="0"/>
              </a:spcAft>
              <a:buNone/>
            </a:pPr>
            <a:r>
              <a:rPr lang="en" sz="1000" i="1">
                <a:solidFill>
                  <a:schemeClr val="lt1"/>
                </a:solidFill>
                <a:latin typeface="Proxima Nova"/>
                <a:ea typeface="Proxima Nova"/>
                <a:cs typeface="Proxima Nova"/>
                <a:sym typeface="Proxima Nova"/>
              </a:rPr>
              <a:t>A race to the top</a:t>
            </a:r>
            <a:endParaRPr sz="1000" i="1">
              <a:solidFill>
                <a:schemeClr val="lt1"/>
              </a:solidFill>
              <a:latin typeface="Proxima Nova"/>
              <a:ea typeface="Proxima Nova"/>
              <a:cs typeface="Proxima Nova"/>
              <a:sym typeface="Proxima Nova"/>
            </a:endParaRPr>
          </a:p>
          <a:p>
            <a:pPr marL="0" lvl="0" indent="0" algn="ctr" rtl="0">
              <a:lnSpc>
                <a:spcPct val="120000"/>
              </a:lnSpc>
              <a:spcBef>
                <a:spcPts val="0"/>
              </a:spcBef>
              <a:spcAft>
                <a:spcPts val="0"/>
              </a:spcAft>
              <a:buNone/>
            </a:pPr>
            <a:endParaRPr sz="1000" i="1">
              <a:solidFill>
                <a:schemeClr val="lt1"/>
              </a:solidFill>
              <a:latin typeface="Proxima Nova"/>
              <a:ea typeface="Proxima Nova"/>
              <a:cs typeface="Proxima Nova"/>
              <a:sym typeface="Proxima Nova"/>
            </a:endParaRPr>
          </a:p>
        </p:txBody>
      </p:sp>
      <p:sp>
        <p:nvSpPr>
          <p:cNvPr id="436" name="Google Shape;436;p60"/>
          <p:cNvSpPr txBox="1"/>
          <p:nvPr/>
        </p:nvSpPr>
        <p:spPr>
          <a:xfrm>
            <a:off x="3373625" y="2460426"/>
            <a:ext cx="2562600" cy="2066100"/>
          </a:xfrm>
          <a:prstGeom prst="rect">
            <a:avLst/>
          </a:prstGeom>
          <a:noFill/>
          <a:ln w="9525" cap="flat" cmpd="sng">
            <a:solidFill>
              <a:srgbClr val="F1C232"/>
            </a:solidFill>
            <a:prstDash val="solid"/>
            <a:round/>
            <a:headEnd type="none" w="sm" len="sm"/>
            <a:tailEnd type="none" w="sm" len="sm"/>
          </a:ln>
        </p:spPr>
        <p:txBody>
          <a:bodyPr spcFirstLastPara="1" wrap="square" lIns="228600" tIns="91425" rIns="91425" bIns="91425" anchor="t" anchorCtr="0">
            <a:spAutoFit/>
          </a:bodyPr>
          <a:lstStyle/>
          <a:p>
            <a:pPr marL="0" lvl="0" indent="0" algn="l" rtl="0">
              <a:spcBef>
                <a:spcPts val="0"/>
              </a:spcBef>
              <a:spcAft>
                <a:spcPts val="0"/>
              </a:spcAft>
              <a:buNone/>
            </a:pPr>
            <a:endParaRPr sz="1100" b="1">
              <a:solidFill>
                <a:srgbClr val="3F9665"/>
              </a:solidFill>
              <a:latin typeface="Proxima Nova"/>
              <a:ea typeface="Proxima Nova"/>
              <a:cs typeface="Proxima Nova"/>
              <a:sym typeface="Proxima Nova"/>
            </a:endParaRPr>
          </a:p>
          <a:p>
            <a:pPr marL="0" lvl="0" indent="0" algn="l" rtl="0">
              <a:spcBef>
                <a:spcPts val="800"/>
              </a:spcBef>
              <a:spcAft>
                <a:spcPts val="0"/>
              </a:spcAft>
              <a:buNone/>
            </a:pPr>
            <a:endParaRPr sz="1100">
              <a:solidFill>
                <a:srgbClr val="3F9665"/>
              </a:solidFill>
              <a:latin typeface="Proxima Nova"/>
              <a:ea typeface="Proxima Nova"/>
              <a:cs typeface="Proxima Nova"/>
              <a:sym typeface="Proxima Nova"/>
            </a:endParaRPr>
          </a:p>
          <a:p>
            <a:pPr marL="0" lvl="0" indent="0" algn="ctr" rtl="0">
              <a:lnSpc>
                <a:spcPct val="115000"/>
              </a:lnSpc>
              <a:spcBef>
                <a:spcPts val="800"/>
              </a:spcBef>
              <a:spcAft>
                <a:spcPts val="800"/>
              </a:spcAft>
              <a:buNone/>
            </a:pPr>
            <a:r>
              <a:rPr lang="en" sz="1100">
                <a:solidFill>
                  <a:srgbClr val="3F9665"/>
                </a:solidFill>
                <a:latin typeface="Proxima Nova"/>
                <a:ea typeface="Proxima Nova"/>
                <a:cs typeface="Proxima Nova"/>
                <a:sym typeface="Proxima Nova"/>
              </a:rPr>
              <a:t>Facts, figures and guidance about investment needs and opportunities for transport sustainability, decarbonisation, adaptation and resilience in Low- and Middle-</a:t>
            </a:r>
            <a:br>
              <a:rPr lang="en" sz="1100">
                <a:solidFill>
                  <a:srgbClr val="3F9665"/>
                </a:solidFill>
                <a:latin typeface="Proxima Nova"/>
                <a:ea typeface="Proxima Nova"/>
                <a:cs typeface="Proxima Nova"/>
                <a:sym typeface="Proxima Nova"/>
              </a:rPr>
            </a:br>
            <a:r>
              <a:rPr lang="en" sz="1100">
                <a:solidFill>
                  <a:srgbClr val="3F9665"/>
                </a:solidFill>
                <a:latin typeface="Proxima Nova"/>
                <a:ea typeface="Proxima Nova"/>
                <a:cs typeface="Proxima Nova"/>
                <a:sym typeface="Proxima Nova"/>
              </a:rPr>
              <a:t>Income Countries</a:t>
            </a:r>
            <a:br>
              <a:rPr lang="en" sz="1100">
                <a:solidFill>
                  <a:srgbClr val="3F9665"/>
                </a:solidFill>
                <a:latin typeface="Proxima Nova"/>
                <a:ea typeface="Proxima Nova"/>
                <a:cs typeface="Proxima Nova"/>
                <a:sym typeface="Proxima Nova"/>
              </a:rPr>
            </a:br>
            <a:endParaRPr sz="1100" b="1">
              <a:solidFill>
                <a:srgbClr val="3F9665"/>
              </a:solidFill>
              <a:latin typeface="Proxima Nova"/>
              <a:ea typeface="Proxima Nova"/>
              <a:cs typeface="Proxima Nova"/>
              <a:sym typeface="Proxima Nova"/>
            </a:endParaRPr>
          </a:p>
        </p:txBody>
      </p:sp>
      <p:sp>
        <p:nvSpPr>
          <p:cNvPr id="437" name="Google Shape;437;p60"/>
          <p:cNvSpPr txBox="1"/>
          <p:nvPr/>
        </p:nvSpPr>
        <p:spPr>
          <a:xfrm>
            <a:off x="3373613" y="2205065"/>
            <a:ext cx="2562600" cy="763500"/>
          </a:xfrm>
          <a:prstGeom prst="rect">
            <a:avLst/>
          </a:prstGeom>
          <a:solidFill>
            <a:srgbClr val="3F9665"/>
          </a:solidFill>
          <a:ln w="9525"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latin typeface="Proxima Nova"/>
                <a:ea typeface="Proxima Nova"/>
                <a:cs typeface="Proxima Nova"/>
                <a:sym typeface="Proxima Nova"/>
              </a:rPr>
              <a:t>Action for finance</a:t>
            </a:r>
            <a:endParaRPr sz="1300" b="1">
              <a:solidFill>
                <a:schemeClr val="lt1"/>
              </a:solidFill>
              <a:latin typeface="Proxima Nova"/>
              <a:ea typeface="Proxima Nova"/>
              <a:cs typeface="Proxima Nova"/>
              <a:sym typeface="Proxima Nova"/>
            </a:endParaRPr>
          </a:p>
          <a:p>
            <a:pPr marL="0" lvl="0" indent="0" algn="ctr" rtl="0">
              <a:lnSpc>
                <a:spcPct val="120000"/>
              </a:lnSpc>
              <a:spcBef>
                <a:spcPts val="0"/>
              </a:spcBef>
              <a:spcAft>
                <a:spcPts val="0"/>
              </a:spcAft>
              <a:buNone/>
            </a:pPr>
            <a:r>
              <a:rPr lang="en" sz="1000" i="1">
                <a:solidFill>
                  <a:schemeClr val="lt1"/>
                </a:solidFill>
                <a:latin typeface="Proxima Nova"/>
                <a:ea typeface="Proxima Nova"/>
                <a:cs typeface="Proxima Nova"/>
                <a:sym typeface="Proxima Nova"/>
              </a:rPr>
              <a:t>Transport in climate finance and the Loss &amp; Damage Fund</a:t>
            </a:r>
            <a:endParaRPr sz="1000" i="1">
              <a:solidFill>
                <a:schemeClr val="lt1"/>
              </a:solidFill>
              <a:latin typeface="Proxima Nova"/>
              <a:ea typeface="Proxima Nova"/>
              <a:cs typeface="Proxima Nova"/>
              <a:sym typeface="Proxima Nova"/>
            </a:endParaRPr>
          </a:p>
        </p:txBody>
      </p:sp>
      <p:sp>
        <p:nvSpPr>
          <p:cNvPr id="438" name="Google Shape;438;p60"/>
          <p:cNvSpPr txBox="1"/>
          <p:nvPr/>
        </p:nvSpPr>
        <p:spPr>
          <a:xfrm>
            <a:off x="6186700" y="2460425"/>
            <a:ext cx="2628900" cy="2076600"/>
          </a:xfrm>
          <a:prstGeom prst="rect">
            <a:avLst/>
          </a:prstGeom>
          <a:noFill/>
          <a:ln w="9525" cap="flat" cmpd="sng">
            <a:solidFill>
              <a:srgbClr val="F1C232"/>
            </a:solidFill>
            <a:prstDash val="solid"/>
            <a:round/>
            <a:headEnd type="none" w="sm" len="sm"/>
            <a:tailEnd type="none" w="sm" len="sm"/>
          </a:ln>
        </p:spPr>
        <p:txBody>
          <a:bodyPr spcFirstLastPara="1" wrap="square" lIns="228600" tIns="91425" rIns="91425" bIns="91425" anchor="t" anchorCtr="0">
            <a:spAutoFit/>
          </a:bodyPr>
          <a:lstStyle/>
          <a:p>
            <a:pPr marL="0" lvl="0" indent="0" algn="l" rtl="0">
              <a:spcBef>
                <a:spcPts val="0"/>
              </a:spcBef>
              <a:spcAft>
                <a:spcPts val="0"/>
              </a:spcAft>
              <a:buNone/>
            </a:pPr>
            <a:endParaRPr sz="1100">
              <a:solidFill>
                <a:srgbClr val="3F9665"/>
              </a:solidFill>
              <a:latin typeface="Proxima Nova"/>
              <a:ea typeface="Proxima Nova"/>
              <a:cs typeface="Proxima Nova"/>
              <a:sym typeface="Proxima Nova"/>
            </a:endParaRPr>
          </a:p>
          <a:p>
            <a:pPr marL="0" lvl="0" indent="0" algn="l" rtl="0">
              <a:spcBef>
                <a:spcPts val="800"/>
              </a:spcBef>
              <a:spcAft>
                <a:spcPts val="0"/>
              </a:spcAft>
              <a:buNone/>
            </a:pPr>
            <a:endParaRPr sz="1100">
              <a:solidFill>
                <a:srgbClr val="3F9665"/>
              </a:solidFill>
              <a:latin typeface="Proxima Nova"/>
              <a:ea typeface="Proxima Nova"/>
              <a:cs typeface="Proxima Nova"/>
              <a:sym typeface="Proxima Nova"/>
            </a:endParaRPr>
          </a:p>
          <a:p>
            <a:pPr marL="0" lvl="0" indent="0" algn="ctr" rtl="0">
              <a:lnSpc>
                <a:spcPct val="115000"/>
              </a:lnSpc>
              <a:spcBef>
                <a:spcPts val="800"/>
              </a:spcBef>
              <a:spcAft>
                <a:spcPts val="0"/>
              </a:spcAft>
              <a:buNone/>
            </a:pPr>
            <a:endParaRPr sz="1100">
              <a:solidFill>
                <a:srgbClr val="3F9665"/>
              </a:solidFill>
              <a:latin typeface="Proxima Nova"/>
              <a:ea typeface="Proxima Nova"/>
              <a:cs typeface="Proxima Nova"/>
              <a:sym typeface="Proxima Nova"/>
            </a:endParaRPr>
          </a:p>
          <a:p>
            <a:pPr marL="0" lvl="0" indent="0" algn="ctr" rtl="0">
              <a:lnSpc>
                <a:spcPct val="115000"/>
              </a:lnSpc>
              <a:spcBef>
                <a:spcPts val="800"/>
              </a:spcBef>
              <a:spcAft>
                <a:spcPts val="0"/>
              </a:spcAft>
              <a:buNone/>
            </a:pPr>
            <a:r>
              <a:rPr lang="en" sz="1100">
                <a:solidFill>
                  <a:srgbClr val="3F9665"/>
                </a:solidFill>
                <a:latin typeface="Proxima Nova"/>
                <a:ea typeface="Proxima Nova"/>
                <a:cs typeface="Proxima Nova"/>
                <a:sym typeface="Proxima Nova"/>
              </a:rPr>
              <a:t>Compendium of target areas and measures that countries can include in their next NDCs, including illustrative practices</a:t>
            </a:r>
            <a:endParaRPr sz="1100">
              <a:solidFill>
                <a:srgbClr val="3F9665"/>
              </a:solidFill>
              <a:latin typeface="Proxima Nova"/>
              <a:ea typeface="Proxima Nova"/>
              <a:cs typeface="Proxima Nova"/>
              <a:sym typeface="Proxima Nova"/>
            </a:endParaRPr>
          </a:p>
          <a:p>
            <a:pPr marL="0" lvl="0" indent="0" algn="ctr" rtl="0">
              <a:lnSpc>
                <a:spcPct val="115000"/>
              </a:lnSpc>
              <a:spcBef>
                <a:spcPts val="800"/>
              </a:spcBef>
              <a:spcAft>
                <a:spcPts val="800"/>
              </a:spcAft>
              <a:buNone/>
            </a:pPr>
            <a:endParaRPr sz="1100">
              <a:solidFill>
                <a:srgbClr val="3F9665"/>
              </a:solidFill>
              <a:latin typeface="Proxima Nova"/>
              <a:ea typeface="Proxima Nova"/>
              <a:cs typeface="Proxima Nova"/>
              <a:sym typeface="Proxima Nova"/>
            </a:endParaRPr>
          </a:p>
        </p:txBody>
      </p:sp>
      <p:sp>
        <p:nvSpPr>
          <p:cNvPr id="439" name="Google Shape;439;p60"/>
          <p:cNvSpPr txBox="1"/>
          <p:nvPr/>
        </p:nvSpPr>
        <p:spPr>
          <a:xfrm>
            <a:off x="6186700" y="2205075"/>
            <a:ext cx="2628900" cy="763500"/>
          </a:xfrm>
          <a:prstGeom prst="rect">
            <a:avLst/>
          </a:prstGeom>
          <a:solidFill>
            <a:srgbClr val="3F9665"/>
          </a:solidFill>
          <a:ln w="9525" cap="flat" cmpd="sng">
            <a:solidFill>
              <a:srgbClr val="F1C232"/>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20000"/>
              </a:lnSpc>
              <a:spcBef>
                <a:spcPts val="0"/>
              </a:spcBef>
              <a:spcAft>
                <a:spcPts val="0"/>
              </a:spcAft>
              <a:buNone/>
            </a:pPr>
            <a:r>
              <a:rPr lang="en" sz="1300" b="1">
                <a:solidFill>
                  <a:schemeClr val="lt1"/>
                </a:solidFill>
                <a:latin typeface="Proxima Nova"/>
                <a:ea typeface="Proxima Nova"/>
                <a:cs typeface="Proxima Nova"/>
                <a:sym typeface="Proxima Nova"/>
              </a:rPr>
              <a:t>Action for capacity</a:t>
            </a:r>
            <a:endParaRPr sz="1300" b="1">
              <a:solidFill>
                <a:schemeClr val="lt1"/>
              </a:solidFill>
              <a:latin typeface="Proxima Nova"/>
              <a:ea typeface="Proxima Nova"/>
              <a:cs typeface="Proxima Nova"/>
              <a:sym typeface="Proxima Nova"/>
            </a:endParaRPr>
          </a:p>
          <a:p>
            <a:pPr marL="0" lvl="0" indent="0" algn="ctr" rtl="0">
              <a:lnSpc>
                <a:spcPct val="120000"/>
              </a:lnSpc>
              <a:spcBef>
                <a:spcPts val="0"/>
              </a:spcBef>
              <a:spcAft>
                <a:spcPts val="0"/>
              </a:spcAft>
              <a:buNone/>
            </a:pPr>
            <a:r>
              <a:rPr lang="en" sz="1000" i="1">
                <a:solidFill>
                  <a:schemeClr val="lt1"/>
                </a:solidFill>
                <a:latin typeface="Proxima Nova"/>
                <a:ea typeface="Proxima Nova"/>
                <a:cs typeface="Proxima Nova"/>
                <a:sym typeface="Proxima Nova"/>
              </a:rPr>
              <a:t>2030 transport targets and measures</a:t>
            </a:r>
            <a:endParaRPr sz="1000" i="1">
              <a:solidFill>
                <a:schemeClr val="lt1"/>
              </a:solidFill>
              <a:latin typeface="Proxima Nova"/>
              <a:ea typeface="Proxima Nova"/>
              <a:cs typeface="Proxima Nova"/>
              <a:sym typeface="Proxima Nova"/>
            </a:endParaRPr>
          </a:p>
          <a:p>
            <a:pPr marL="0" lvl="0" indent="0" algn="ctr" rtl="0">
              <a:lnSpc>
                <a:spcPct val="120000"/>
              </a:lnSpc>
              <a:spcBef>
                <a:spcPts val="0"/>
              </a:spcBef>
              <a:spcAft>
                <a:spcPts val="0"/>
              </a:spcAft>
              <a:buNone/>
            </a:pPr>
            <a:endParaRPr sz="1000">
              <a:solidFill>
                <a:schemeClr val="lt1"/>
              </a:solidFill>
              <a:latin typeface="Proxima Nova"/>
              <a:ea typeface="Proxima Nova"/>
              <a:cs typeface="Proxima Nova"/>
              <a:sym typeface="Proxima Nova"/>
            </a:endParaRPr>
          </a:p>
        </p:txBody>
      </p:sp>
      <p:sp>
        <p:nvSpPr>
          <p:cNvPr id="440" name="Google Shape;440;p60"/>
          <p:cNvSpPr txBox="1"/>
          <p:nvPr/>
        </p:nvSpPr>
        <p:spPr>
          <a:xfrm>
            <a:off x="1180000" y="4526150"/>
            <a:ext cx="7635600" cy="62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600"/>
              </a:spcBef>
              <a:spcAft>
                <a:spcPts val="0"/>
              </a:spcAft>
              <a:buClr>
                <a:srgbClr val="000000"/>
              </a:buClr>
              <a:buSzPts val="1100"/>
              <a:buFont typeface="Arial"/>
              <a:buNone/>
            </a:pPr>
            <a:r>
              <a:rPr lang="en" sz="1100">
                <a:solidFill>
                  <a:srgbClr val="496976"/>
                </a:solidFill>
                <a:latin typeface="Proxima Nova"/>
                <a:ea typeface="Proxima Nova"/>
                <a:cs typeface="Proxima Nova"/>
                <a:sym typeface="Proxima Nova"/>
              </a:rPr>
              <a:t>Check out the webpage and the 60+ multi-stakeholder signatories, including Colombia and Chile:</a:t>
            </a:r>
            <a:endParaRPr sz="1100">
              <a:solidFill>
                <a:srgbClr val="496976"/>
              </a:solidFill>
              <a:latin typeface="Proxima Nova"/>
              <a:ea typeface="Proxima Nova"/>
              <a:cs typeface="Proxima Nova"/>
              <a:sym typeface="Proxima Nova"/>
            </a:endParaRPr>
          </a:p>
          <a:p>
            <a:pPr marL="0" lvl="0" indent="0" algn="l" rtl="0">
              <a:lnSpc>
                <a:spcPct val="115000"/>
              </a:lnSpc>
              <a:spcBef>
                <a:spcPts val="600"/>
              </a:spcBef>
              <a:spcAft>
                <a:spcPts val="0"/>
              </a:spcAft>
              <a:buClr>
                <a:srgbClr val="000000"/>
              </a:buClr>
              <a:buSzPts val="1100"/>
              <a:buFont typeface="Arial"/>
              <a:buNone/>
            </a:pPr>
            <a:r>
              <a:rPr lang="en" sz="1100" u="sng">
                <a:solidFill>
                  <a:srgbClr val="0097A7"/>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https://slocat.net/call-to-action-on-fossil-fuel-free-land-transport/</a:t>
            </a:r>
            <a:r>
              <a:rPr lang="en" sz="1100">
                <a:solidFill>
                  <a:srgbClr val="496976"/>
                </a:solidFill>
                <a:latin typeface="Proxima Nova"/>
                <a:ea typeface="Proxima Nova"/>
                <a:cs typeface="Proxima Nova"/>
                <a:sym typeface="Proxima Nova"/>
              </a:rPr>
              <a:t> </a:t>
            </a:r>
            <a:endParaRPr sz="1100">
              <a:solidFill>
                <a:srgbClr val="496976"/>
              </a:solidFill>
              <a:latin typeface="Proxima Nova"/>
              <a:ea typeface="Proxima Nova"/>
              <a:cs typeface="Proxima Nova"/>
              <a:sym typeface="Proxima Nova"/>
            </a:endParaRPr>
          </a:p>
        </p:txBody>
      </p:sp>
      <p:sp>
        <p:nvSpPr>
          <p:cNvPr id="441" name="Google Shape;441;p60"/>
          <p:cNvSpPr txBox="1"/>
          <p:nvPr/>
        </p:nvSpPr>
        <p:spPr>
          <a:xfrm>
            <a:off x="3929300" y="412600"/>
            <a:ext cx="4057500" cy="11229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a:solidFill>
                  <a:srgbClr val="526069"/>
                </a:solidFill>
                <a:latin typeface="Proxima Nova"/>
                <a:ea typeface="Proxima Nova"/>
                <a:cs typeface="Proxima Nova"/>
                <a:sym typeface="Proxima Nova"/>
              </a:rPr>
              <a:t>To put transport on a 1.5°C pathway, we need urgent action on ambition, finance and capacity.</a:t>
            </a:r>
            <a:endParaRPr>
              <a:solidFill>
                <a:srgbClr val="526069"/>
              </a:solidFill>
              <a:latin typeface="Proxima Nova"/>
              <a:ea typeface="Proxima Nova"/>
              <a:cs typeface="Proxima Nova"/>
              <a:sym typeface="Proxima Nova"/>
            </a:endParaRPr>
          </a:p>
        </p:txBody>
      </p:sp>
      <p:pic>
        <p:nvPicPr>
          <p:cNvPr id="442" name="Google Shape;442;p60"/>
          <p:cNvPicPr preferRelativeResize="0"/>
          <p:nvPr/>
        </p:nvPicPr>
        <p:blipFill rotWithShape="1">
          <a:blip r:embed="rId5">
            <a:alphaModFix/>
          </a:blip>
          <a:srcRect r="-10791"/>
          <a:stretch/>
        </p:blipFill>
        <p:spPr>
          <a:xfrm>
            <a:off x="753575" y="4646600"/>
            <a:ext cx="426426" cy="3849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1"/>
          <p:cNvPicPr preferRelativeResize="0"/>
          <p:nvPr/>
        </p:nvPicPr>
        <p:blipFill>
          <a:blip r:embed="rId3">
            <a:alphaModFix/>
          </a:blip>
          <a:stretch>
            <a:fillRect/>
          </a:stretch>
        </p:blipFill>
        <p:spPr>
          <a:xfrm>
            <a:off x="0" y="0"/>
            <a:ext cx="9144003" cy="5143501"/>
          </a:xfrm>
          <a:prstGeom prst="rect">
            <a:avLst/>
          </a:prstGeom>
          <a:noFill/>
          <a:ln>
            <a:noFill/>
          </a:ln>
        </p:spPr>
      </p:pic>
      <p:sp>
        <p:nvSpPr>
          <p:cNvPr id="448" name="Google Shape;448;p61"/>
          <p:cNvSpPr txBox="1"/>
          <p:nvPr/>
        </p:nvSpPr>
        <p:spPr>
          <a:xfrm>
            <a:off x="516275" y="1888850"/>
            <a:ext cx="3864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600" b="1">
                <a:solidFill>
                  <a:schemeClr val="lt1"/>
                </a:solidFill>
                <a:latin typeface="Proxima Nova"/>
                <a:ea typeface="Proxima Nova"/>
                <a:cs typeface="Proxima Nova"/>
                <a:sym typeface="Proxima Nova"/>
              </a:rPr>
              <a:t>How did the </a:t>
            </a:r>
            <a:endParaRPr sz="2600" b="1">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600" b="1">
                <a:solidFill>
                  <a:srgbClr val="F8BC1C"/>
                </a:solidFill>
                <a:latin typeface="Proxima Nova"/>
                <a:ea typeface="Proxima Nova"/>
                <a:cs typeface="Proxima Nova"/>
                <a:sym typeface="Proxima Nova"/>
              </a:rPr>
              <a:t>second generation </a:t>
            </a:r>
            <a:br>
              <a:rPr lang="en" sz="2600" b="1">
                <a:solidFill>
                  <a:srgbClr val="F8BC1C"/>
                </a:solidFill>
                <a:latin typeface="Proxima Nova"/>
                <a:ea typeface="Proxima Nova"/>
                <a:cs typeface="Proxima Nova"/>
                <a:sym typeface="Proxima Nova"/>
              </a:rPr>
            </a:br>
            <a:r>
              <a:rPr lang="en" sz="2600" b="1">
                <a:solidFill>
                  <a:srgbClr val="F8BC1C"/>
                </a:solidFill>
                <a:latin typeface="Proxima Nova"/>
                <a:ea typeface="Proxima Nova"/>
                <a:cs typeface="Proxima Nova"/>
                <a:sym typeface="Proxima Nova"/>
              </a:rPr>
              <a:t>of NDCs</a:t>
            </a:r>
            <a:r>
              <a:rPr lang="en" sz="2600" b="1">
                <a:solidFill>
                  <a:schemeClr val="lt1"/>
                </a:solidFill>
                <a:latin typeface="Proxima Nova"/>
                <a:ea typeface="Proxima Nova"/>
                <a:cs typeface="Proxima Nova"/>
                <a:sym typeface="Proxima Nova"/>
              </a:rPr>
              <a:t> address </a:t>
            </a:r>
            <a:endParaRPr sz="2600" b="1">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600" b="1">
                <a:solidFill>
                  <a:schemeClr val="lt1"/>
                </a:solidFill>
                <a:latin typeface="Proxima Nova"/>
                <a:ea typeface="Proxima Nova"/>
                <a:cs typeface="Proxima Nova"/>
                <a:sym typeface="Proxima Nova"/>
              </a:rPr>
              <a:t>the </a:t>
            </a:r>
            <a:r>
              <a:rPr lang="en" sz="2600" b="1">
                <a:solidFill>
                  <a:srgbClr val="F8BC1C"/>
                </a:solidFill>
                <a:latin typeface="Proxima Nova"/>
                <a:ea typeface="Proxima Nova"/>
                <a:cs typeface="Proxima Nova"/>
                <a:sym typeface="Proxima Nova"/>
              </a:rPr>
              <a:t>nine action areas</a:t>
            </a:r>
            <a:r>
              <a:rPr lang="en" sz="2600" b="1">
                <a:solidFill>
                  <a:schemeClr val="lt1"/>
                </a:solidFill>
                <a:latin typeface="Proxima Nova"/>
                <a:ea typeface="Proxima Nova"/>
                <a:cs typeface="Proxima Nova"/>
                <a:sym typeface="Proxima Nova"/>
              </a:rPr>
              <a:t> </a:t>
            </a:r>
            <a:endParaRPr sz="2600" b="1">
              <a:solidFill>
                <a:schemeClr val="lt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2600" b="1">
                <a:solidFill>
                  <a:schemeClr val="lt1"/>
                </a:solidFill>
                <a:latin typeface="Proxima Nova"/>
                <a:ea typeface="Proxima Nova"/>
                <a:cs typeface="Proxima Nova"/>
                <a:sym typeface="Proxima Nova"/>
              </a:rPr>
              <a:t>of the Call to Action?</a:t>
            </a:r>
            <a:endParaRPr sz="2600" b="1">
              <a:solidFill>
                <a:schemeClr val="lt1"/>
              </a:solidFill>
              <a:latin typeface="Proxima Nova"/>
              <a:ea typeface="Proxima Nova"/>
              <a:cs typeface="Proxima Nova"/>
              <a:sym typeface="Proxima Nova"/>
            </a:endParaRPr>
          </a:p>
        </p:txBody>
      </p:sp>
      <p:sp>
        <p:nvSpPr>
          <p:cNvPr id="449" name="Google Shape;449;p61"/>
          <p:cNvSpPr txBox="1"/>
          <p:nvPr/>
        </p:nvSpPr>
        <p:spPr>
          <a:xfrm>
            <a:off x="573725" y="639725"/>
            <a:ext cx="3676500" cy="883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2200" b="1" i="1">
                <a:solidFill>
                  <a:schemeClr val="lt1"/>
                </a:solidFill>
                <a:latin typeface="Proxima Nova"/>
                <a:ea typeface="Proxima Nova"/>
                <a:cs typeface="Proxima Nova"/>
                <a:sym typeface="Proxima Nova"/>
              </a:rPr>
              <a:t>Action for ambition</a:t>
            </a:r>
            <a:r>
              <a:rPr lang="en" sz="2200">
                <a:solidFill>
                  <a:schemeClr val="lt1"/>
                </a:solidFill>
                <a:latin typeface="Proxima Nova"/>
                <a:ea typeface="Proxima Nova"/>
                <a:cs typeface="Proxima Nova"/>
                <a:sym typeface="Proxima Nova"/>
              </a:rPr>
              <a:t> </a:t>
            </a:r>
            <a:endParaRPr sz="2200">
              <a:solidFill>
                <a:schemeClr val="lt1"/>
              </a:solidFill>
              <a:latin typeface="Proxima Nova"/>
              <a:ea typeface="Proxima Nova"/>
              <a:cs typeface="Proxima Nova"/>
              <a:sym typeface="Proxima Nova"/>
            </a:endParaRPr>
          </a:p>
          <a:p>
            <a:pPr marL="0" lvl="0" indent="0" algn="l" rtl="0">
              <a:lnSpc>
                <a:spcPct val="120000"/>
              </a:lnSpc>
              <a:spcBef>
                <a:spcPts val="0"/>
              </a:spcBef>
              <a:spcAft>
                <a:spcPts val="0"/>
              </a:spcAft>
              <a:buNone/>
            </a:pPr>
            <a:r>
              <a:rPr lang="en" sz="1900" i="1">
                <a:solidFill>
                  <a:schemeClr val="lt1"/>
                </a:solidFill>
                <a:latin typeface="Proxima Nova"/>
                <a:ea typeface="Proxima Nova"/>
                <a:cs typeface="Proxima Nova"/>
                <a:sym typeface="Proxima Nova"/>
              </a:rPr>
              <a:t>A race to the top</a:t>
            </a:r>
            <a:endParaRPr sz="1900" i="1">
              <a:solidFill>
                <a:schemeClr val="lt1"/>
              </a:solidFill>
              <a:latin typeface="Proxima Nova"/>
              <a:ea typeface="Proxima Nova"/>
              <a:cs typeface="Proxima Nova"/>
              <a:sym typeface="Proxima Nova"/>
            </a:endParaRPr>
          </a:p>
        </p:txBody>
      </p:sp>
      <p:pic>
        <p:nvPicPr>
          <p:cNvPr id="450" name="Google Shape;450;p61"/>
          <p:cNvPicPr preferRelativeResize="0"/>
          <p:nvPr/>
        </p:nvPicPr>
        <p:blipFill>
          <a:blip r:embed="rId4">
            <a:alphaModFix/>
          </a:blip>
          <a:stretch>
            <a:fillRect/>
          </a:stretch>
        </p:blipFill>
        <p:spPr>
          <a:xfrm>
            <a:off x="629825" y="1606353"/>
            <a:ext cx="2805325" cy="98875"/>
          </a:xfrm>
          <a:prstGeom prst="rect">
            <a:avLst/>
          </a:prstGeom>
          <a:noFill/>
          <a:ln>
            <a:noFill/>
          </a:ln>
        </p:spPr>
      </p:pic>
      <p:grpSp>
        <p:nvGrpSpPr>
          <p:cNvPr id="451" name="Google Shape;451;p61"/>
          <p:cNvGrpSpPr/>
          <p:nvPr/>
        </p:nvGrpSpPr>
        <p:grpSpPr>
          <a:xfrm>
            <a:off x="275850" y="4553750"/>
            <a:ext cx="3386700" cy="384900"/>
            <a:chOff x="3325850" y="4553750"/>
            <a:chExt cx="3386700" cy="384900"/>
          </a:xfrm>
        </p:grpSpPr>
        <p:sp>
          <p:nvSpPr>
            <p:cNvPr id="452" name="Google Shape;452;p61"/>
            <p:cNvSpPr txBox="1"/>
            <p:nvPr/>
          </p:nvSpPr>
          <p:spPr>
            <a:xfrm>
              <a:off x="3555650" y="4553750"/>
              <a:ext cx="3156900" cy="384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b="1">
                  <a:solidFill>
                    <a:schemeClr val="lt1"/>
                  </a:solidFill>
                  <a:uFill>
                    <a:noFill/>
                  </a:u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Read </a:t>
              </a:r>
              <a:r>
                <a:rPr lang="en" sz="1300" b="1">
                  <a:solidFill>
                    <a:schemeClr val="lt1"/>
                  </a:solidFill>
                  <a:latin typeface="Proxima Nova"/>
                  <a:ea typeface="Proxima Nova"/>
                  <a:cs typeface="Proxima Nova"/>
                  <a:sym typeface="Proxima Nova"/>
                </a:rPr>
                <a:t>the assessment </a:t>
              </a:r>
              <a:r>
                <a:rPr lang="en" sz="1300" b="1" u="sng">
                  <a:solidFill>
                    <a:schemeClr val="lt1"/>
                  </a:solidFill>
                  <a:highlight>
                    <a:srgbClr val="FFFF00"/>
                  </a:highlight>
                  <a:latin typeface="Proxima Nova"/>
                  <a:ea typeface="Proxima Nova"/>
                  <a:cs typeface="Proxima Nova"/>
                  <a:sym typeface="Proxima Nova"/>
                </a:rPr>
                <a:t>here</a:t>
              </a:r>
              <a:endParaRPr sz="1300" b="1" u="sng">
                <a:solidFill>
                  <a:schemeClr val="lt1"/>
                </a:solidFill>
                <a:highlight>
                  <a:srgbClr val="FFFF00"/>
                </a:highlight>
                <a:latin typeface="Proxima Nova"/>
                <a:ea typeface="Proxima Nova"/>
                <a:cs typeface="Proxima Nova"/>
                <a:sym typeface="Proxima Nova"/>
              </a:endParaRPr>
            </a:p>
          </p:txBody>
        </p:sp>
        <p:pic>
          <p:nvPicPr>
            <p:cNvPr id="453" name="Google Shape;453;p61"/>
            <p:cNvPicPr preferRelativeResize="0"/>
            <p:nvPr/>
          </p:nvPicPr>
          <p:blipFill rotWithShape="1">
            <a:blip r:embed="rId6">
              <a:alphaModFix/>
            </a:blip>
            <a:srcRect r="-10791"/>
            <a:stretch/>
          </p:blipFill>
          <p:spPr>
            <a:xfrm>
              <a:off x="3325850" y="4553750"/>
              <a:ext cx="426426" cy="384900"/>
            </a:xfrm>
            <a:prstGeom prst="rect">
              <a:avLst/>
            </a:prstGeom>
            <a:noFill/>
            <a:ln>
              <a:noFill/>
            </a:ln>
          </p:spPr>
        </p:pic>
      </p:grpSp>
      <p:grpSp>
        <p:nvGrpSpPr>
          <p:cNvPr id="454" name="Google Shape;454;p61"/>
          <p:cNvGrpSpPr/>
          <p:nvPr/>
        </p:nvGrpSpPr>
        <p:grpSpPr>
          <a:xfrm>
            <a:off x="4113804" y="639730"/>
            <a:ext cx="5058976" cy="3365299"/>
            <a:chOff x="633750" y="164050"/>
            <a:chExt cx="8194000" cy="4804825"/>
          </a:xfrm>
        </p:grpSpPr>
        <p:sp>
          <p:nvSpPr>
            <p:cNvPr id="455" name="Google Shape;455;p61"/>
            <p:cNvSpPr txBox="1"/>
            <p:nvPr/>
          </p:nvSpPr>
          <p:spPr>
            <a:xfrm>
              <a:off x="1785125" y="164050"/>
              <a:ext cx="5443800" cy="879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1C232"/>
                  </a:solidFill>
                  <a:latin typeface="Proxima Nova"/>
                  <a:ea typeface="Proxima Nova"/>
                  <a:cs typeface="Proxima Nova"/>
                  <a:sym typeface="Proxima Nova"/>
                </a:rPr>
                <a:t>Nine Action Areas </a:t>
              </a:r>
              <a:endParaRPr sz="2100" b="1">
                <a:solidFill>
                  <a:srgbClr val="F1C232"/>
                </a:solidFill>
                <a:latin typeface="Proxima Nova"/>
                <a:ea typeface="Proxima Nova"/>
                <a:cs typeface="Proxima Nova"/>
                <a:sym typeface="Proxima Nova"/>
              </a:endParaRPr>
            </a:p>
          </p:txBody>
        </p:sp>
        <p:pic>
          <p:nvPicPr>
            <p:cNvPr id="456" name="Google Shape;456;p61"/>
            <p:cNvPicPr preferRelativeResize="0"/>
            <p:nvPr/>
          </p:nvPicPr>
          <p:blipFill rotWithShape="1">
            <a:blip r:embed="rId7">
              <a:alphaModFix/>
            </a:blip>
            <a:srcRect l="7648" r="6025"/>
            <a:stretch/>
          </p:blipFill>
          <p:spPr>
            <a:xfrm>
              <a:off x="633750" y="944175"/>
              <a:ext cx="7999051" cy="3996624"/>
            </a:xfrm>
            <a:prstGeom prst="rect">
              <a:avLst/>
            </a:prstGeom>
            <a:noFill/>
            <a:ln>
              <a:noFill/>
            </a:ln>
          </p:spPr>
        </p:pic>
        <p:pic>
          <p:nvPicPr>
            <p:cNvPr id="457" name="Google Shape;457;p61" title="Points scored"/>
            <p:cNvPicPr preferRelativeResize="0"/>
            <p:nvPr/>
          </p:nvPicPr>
          <p:blipFill rotWithShape="1">
            <a:blip r:embed="rId8">
              <a:alphaModFix/>
            </a:blip>
            <a:srcRect/>
            <a:stretch/>
          </p:blipFill>
          <p:spPr>
            <a:xfrm>
              <a:off x="2802409" y="1802027"/>
              <a:ext cx="360444" cy="276161"/>
            </a:xfrm>
            <a:prstGeom prst="rect">
              <a:avLst/>
            </a:prstGeom>
            <a:noFill/>
            <a:ln>
              <a:noFill/>
            </a:ln>
          </p:spPr>
        </p:pic>
        <p:sp>
          <p:nvSpPr>
            <p:cNvPr id="458" name="Google Shape;458;p61"/>
            <p:cNvSpPr txBox="1"/>
            <p:nvPr/>
          </p:nvSpPr>
          <p:spPr>
            <a:xfrm>
              <a:off x="2636075" y="1913125"/>
              <a:ext cx="6546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i="0" u="none" strike="noStrike" cap="none">
                  <a:solidFill>
                    <a:schemeClr val="dk1"/>
                  </a:solidFill>
                  <a:latin typeface="Montserrat"/>
                  <a:ea typeface="Montserrat"/>
                  <a:cs typeface="Montserrat"/>
                  <a:sym typeface="Montserrat"/>
                </a:rPr>
                <a:t>45%</a:t>
              </a:r>
              <a:endParaRPr sz="800" b="1" i="0" u="none" strike="noStrike" cap="none">
                <a:solidFill>
                  <a:schemeClr val="dk1"/>
                </a:solidFill>
                <a:latin typeface="Montserrat"/>
                <a:ea typeface="Montserrat"/>
                <a:cs typeface="Montserrat"/>
                <a:sym typeface="Montserrat"/>
              </a:endParaRPr>
            </a:p>
          </p:txBody>
        </p:sp>
        <p:sp>
          <p:nvSpPr>
            <p:cNvPr id="459" name="Google Shape;459;p61"/>
            <p:cNvSpPr txBox="1"/>
            <p:nvPr/>
          </p:nvSpPr>
          <p:spPr>
            <a:xfrm>
              <a:off x="5287338" y="1120258"/>
              <a:ext cx="6546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i="0" u="none" strike="noStrike" cap="none">
                  <a:solidFill>
                    <a:schemeClr val="dk1"/>
                  </a:solidFill>
                  <a:latin typeface="Montserrat"/>
                  <a:ea typeface="Montserrat"/>
                  <a:cs typeface="Montserrat"/>
                  <a:sym typeface="Montserrat"/>
                </a:rPr>
                <a:t>12%</a:t>
              </a:r>
              <a:endParaRPr sz="800" b="1" i="0" u="none" strike="noStrike" cap="none">
                <a:solidFill>
                  <a:schemeClr val="dk1"/>
                </a:solidFill>
                <a:latin typeface="Montserrat"/>
                <a:ea typeface="Montserrat"/>
                <a:cs typeface="Montserrat"/>
                <a:sym typeface="Montserrat"/>
              </a:endParaRPr>
            </a:p>
          </p:txBody>
        </p:sp>
        <p:pic>
          <p:nvPicPr>
            <p:cNvPr id="460" name="Google Shape;460;p61" title="Chart"/>
            <p:cNvPicPr preferRelativeResize="0"/>
            <p:nvPr/>
          </p:nvPicPr>
          <p:blipFill rotWithShape="1">
            <a:blip r:embed="rId9">
              <a:alphaModFix/>
            </a:blip>
            <a:srcRect/>
            <a:stretch/>
          </p:blipFill>
          <p:spPr>
            <a:xfrm>
              <a:off x="5444474" y="1004850"/>
              <a:ext cx="360450" cy="272774"/>
            </a:xfrm>
            <a:prstGeom prst="rect">
              <a:avLst/>
            </a:prstGeom>
            <a:noFill/>
            <a:ln>
              <a:noFill/>
            </a:ln>
          </p:spPr>
        </p:pic>
        <p:sp>
          <p:nvSpPr>
            <p:cNvPr id="461" name="Google Shape;461;p61"/>
            <p:cNvSpPr txBox="1"/>
            <p:nvPr/>
          </p:nvSpPr>
          <p:spPr>
            <a:xfrm>
              <a:off x="7648450" y="1859708"/>
              <a:ext cx="11793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i="0" u="none" strike="noStrike" cap="none">
                  <a:solidFill>
                    <a:schemeClr val="dk1"/>
                  </a:solidFill>
                  <a:latin typeface="Montserrat"/>
                  <a:ea typeface="Montserrat"/>
                  <a:cs typeface="Montserrat"/>
                  <a:sym typeface="Montserrat"/>
                </a:rPr>
                <a:t>18%</a:t>
              </a:r>
              <a:endParaRPr sz="300" b="1" i="0" u="none" strike="noStrike" cap="none">
                <a:solidFill>
                  <a:schemeClr val="dk1"/>
                </a:solidFill>
                <a:latin typeface="Montserrat"/>
                <a:ea typeface="Montserrat"/>
                <a:cs typeface="Montserrat"/>
                <a:sym typeface="Montserrat"/>
              </a:endParaRPr>
            </a:p>
          </p:txBody>
        </p:sp>
        <p:pic>
          <p:nvPicPr>
            <p:cNvPr id="462" name="Google Shape;462;p61" title="Chart"/>
            <p:cNvPicPr preferRelativeResize="0"/>
            <p:nvPr/>
          </p:nvPicPr>
          <p:blipFill rotWithShape="1">
            <a:blip r:embed="rId10">
              <a:alphaModFix/>
            </a:blip>
            <a:srcRect/>
            <a:stretch/>
          </p:blipFill>
          <p:spPr>
            <a:xfrm>
              <a:off x="8057901" y="1698130"/>
              <a:ext cx="360423" cy="320744"/>
            </a:xfrm>
            <a:prstGeom prst="rect">
              <a:avLst/>
            </a:prstGeom>
            <a:noFill/>
            <a:ln>
              <a:noFill/>
            </a:ln>
          </p:spPr>
        </p:pic>
        <p:sp>
          <p:nvSpPr>
            <p:cNvPr id="463" name="Google Shape;463;p61"/>
            <p:cNvSpPr txBox="1"/>
            <p:nvPr/>
          </p:nvSpPr>
          <p:spPr>
            <a:xfrm>
              <a:off x="2354057" y="3274317"/>
              <a:ext cx="1179300" cy="4614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900" b="1" i="0" u="none" strike="noStrike" cap="none">
                  <a:solidFill>
                    <a:schemeClr val="dk1"/>
                  </a:solidFill>
                  <a:latin typeface="Montserrat"/>
                  <a:ea typeface="Montserrat"/>
                  <a:cs typeface="Montserrat"/>
                  <a:sym typeface="Montserrat"/>
                </a:rPr>
                <a:t>18%</a:t>
              </a:r>
              <a:endParaRPr sz="400" b="1" i="0" u="none" strike="noStrike" cap="none">
                <a:solidFill>
                  <a:schemeClr val="dk1"/>
                </a:solidFill>
                <a:latin typeface="Montserrat"/>
                <a:ea typeface="Montserrat"/>
                <a:cs typeface="Montserrat"/>
                <a:sym typeface="Montserrat"/>
              </a:endParaRPr>
            </a:p>
          </p:txBody>
        </p:sp>
        <p:pic>
          <p:nvPicPr>
            <p:cNvPr id="464" name="Google Shape;464;p61" title="Chart"/>
            <p:cNvPicPr preferRelativeResize="0"/>
            <p:nvPr/>
          </p:nvPicPr>
          <p:blipFill rotWithShape="1">
            <a:blip r:embed="rId10">
              <a:alphaModFix/>
            </a:blip>
            <a:srcRect/>
            <a:stretch/>
          </p:blipFill>
          <p:spPr>
            <a:xfrm>
              <a:off x="2763482" y="3102919"/>
              <a:ext cx="360450" cy="320797"/>
            </a:xfrm>
            <a:prstGeom prst="rect">
              <a:avLst/>
            </a:prstGeom>
            <a:noFill/>
            <a:ln>
              <a:noFill/>
            </a:ln>
          </p:spPr>
        </p:pic>
        <p:pic>
          <p:nvPicPr>
            <p:cNvPr id="465" name="Google Shape;465;p61" title="Points scored"/>
            <p:cNvPicPr preferRelativeResize="0"/>
            <p:nvPr/>
          </p:nvPicPr>
          <p:blipFill rotWithShape="1">
            <a:blip r:embed="rId8">
              <a:alphaModFix/>
            </a:blip>
            <a:srcRect/>
            <a:stretch/>
          </p:blipFill>
          <p:spPr>
            <a:xfrm>
              <a:off x="5469401" y="3097424"/>
              <a:ext cx="360450" cy="276176"/>
            </a:xfrm>
            <a:prstGeom prst="rect">
              <a:avLst/>
            </a:prstGeom>
            <a:noFill/>
            <a:ln>
              <a:noFill/>
            </a:ln>
          </p:spPr>
        </p:pic>
        <p:sp>
          <p:nvSpPr>
            <p:cNvPr id="466" name="Google Shape;466;p61"/>
            <p:cNvSpPr txBox="1"/>
            <p:nvPr/>
          </p:nvSpPr>
          <p:spPr>
            <a:xfrm>
              <a:off x="5320000" y="3208525"/>
              <a:ext cx="6546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i="0" u="none" strike="noStrike" cap="none">
                  <a:solidFill>
                    <a:schemeClr val="dk1"/>
                  </a:solidFill>
                  <a:latin typeface="Montserrat"/>
                  <a:ea typeface="Montserrat"/>
                  <a:cs typeface="Montserrat"/>
                  <a:sym typeface="Montserrat"/>
                </a:rPr>
                <a:t>45%</a:t>
              </a:r>
              <a:endParaRPr sz="800" b="1" i="0" u="none" strike="noStrike" cap="none">
                <a:solidFill>
                  <a:schemeClr val="dk1"/>
                </a:solidFill>
                <a:latin typeface="Montserrat"/>
                <a:ea typeface="Montserrat"/>
                <a:cs typeface="Montserrat"/>
                <a:sym typeface="Montserrat"/>
              </a:endParaRPr>
            </a:p>
          </p:txBody>
        </p:sp>
        <p:pic>
          <p:nvPicPr>
            <p:cNvPr id="467" name="Google Shape;467;p61" title="Chart"/>
            <p:cNvPicPr preferRelativeResize="0"/>
            <p:nvPr/>
          </p:nvPicPr>
          <p:blipFill rotWithShape="1">
            <a:blip r:embed="rId11">
              <a:alphaModFix/>
            </a:blip>
            <a:srcRect/>
            <a:stretch/>
          </p:blipFill>
          <p:spPr>
            <a:xfrm>
              <a:off x="8021454" y="2366541"/>
              <a:ext cx="360450" cy="320788"/>
            </a:xfrm>
            <a:prstGeom prst="rect">
              <a:avLst/>
            </a:prstGeom>
            <a:noFill/>
            <a:ln>
              <a:noFill/>
            </a:ln>
          </p:spPr>
        </p:pic>
        <p:sp>
          <p:nvSpPr>
            <p:cNvPr id="468" name="Google Shape;468;p61"/>
            <p:cNvSpPr txBox="1"/>
            <p:nvPr/>
          </p:nvSpPr>
          <p:spPr>
            <a:xfrm>
              <a:off x="7648450" y="2522391"/>
              <a:ext cx="11793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a:solidFill>
                    <a:schemeClr val="dk1"/>
                  </a:solidFill>
                  <a:latin typeface="Montserrat"/>
                  <a:ea typeface="Montserrat"/>
                  <a:cs typeface="Montserrat"/>
                  <a:sym typeface="Montserrat"/>
                </a:rPr>
                <a:t>72</a:t>
              </a:r>
              <a:r>
                <a:rPr lang="en" sz="800" b="1" i="0" u="none" strike="noStrike" cap="none">
                  <a:solidFill>
                    <a:schemeClr val="dk1"/>
                  </a:solidFill>
                  <a:latin typeface="Montserrat"/>
                  <a:ea typeface="Montserrat"/>
                  <a:cs typeface="Montserrat"/>
                  <a:sym typeface="Montserrat"/>
                </a:rPr>
                <a:t>%</a:t>
              </a:r>
              <a:endParaRPr sz="300" b="1" i="0" u="none" strike="noStrike" cap="none">
                <a:solidFill>
                  <a:schemeClr val="dk1"/>
                </a:solidFill>
                <a:latin typeface="Montserrat"/>
                <a:ea typeface="Montserrat"/>
                <a:cs typeface="Montserrat"/>
                <a:sym typeface="Montserrat"/>
              </a:endParaRPr>
            </a:p>
          </p:txBody>
        </p:sp>
        <p:pic>
          <p:nvPicPr>
            <p:cNvPr id="469" name="Google Shape;469;p61" title="Chart"/>
            <p:cNvPicPr preferRelativeResize="0"/>
            <p:nvPr/>
          </p:nvPicPr>
          <p:blipFill rotWithShape="1">
            <a:blip r:embed="rId12">
              <a:alphaModFix/>
            </a:blip>
            <a:srcRect/>
            <a:stretch/>
          </p:blipFill>
          <p:spPr>
            <a:xfrm>
              <a:off x="2777829" y="4319069"/>
              <a:ext cx="360450" cy="320788"/>
            </a:xfrm>
            <a:prstGeom prst="rect">
              <a:avLst/>
            </a:prstGeom>
            <a:noFill/>
            <a:ln>
              <a:noFill/>
            </a:ln>
          </p:spPr>
        </p:pic>
        <p:pic>
          <p:nvPicPr>
            <p:cNvPr id="470" name="Google Shape;470;p61" title="Chart"/>
            <p:cNvPicPr preferRelativeResize="0"/>
            <p:nvPr/>
          </p:nvPicPr>
          <p:blipFill rotWithShape="1">
            <a:blip r:embed="rId13">
              <a:alphaModFix/>
            </a:blip>
            <a:srcRect/>
            <a:stretch/>
          </p:blipFill>
          <p:spPr>
            <a:xfrm>
              <a:off x="5413871" y="3788721"/>
              <a:ext cx="360423" cy="279961"/>
            </a:xfrm>
            <a:prstGeom prst="rect">
              <a:avLst/>
            </a:prstGeom>
            <a:noFill/>
            <a:ln>
              <a:noFill/>
            </a:ln>
          </p:spPr>
        </p:pic>
        <p:sp>
          <p:nvSpPr>
            <p:cNvPr id="471" name="Google Shape;471;p61"/>
            <p:cNvSpPr txBox="1"/>
            <p:nvPr/>
          </p:nvSpPr>
          <p:spPr>
            <a:xfrm>
              <a:off x="5035570" y="3898266"/>
              <a:ext cx="11793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a:solidFill>
                    <a:schemeClr val="dk1"/>
                  </a:solidFill>
                  <a:latin typeface="Montserrat"/>
                  <a:ea typeface="Montserrat"/>
                  <a:cs typeface="Montserrat"/>
                  <a:sym typeface="Montserrat"/>
                </a:rPr>
                <a:t>20</a:t>
              </a:r>
              <a:r>
                <a:rPr lang="en" sz="800" b="1" i="0" u="none" strike="noStrike" cap="none">
                  <a:solidFill>
                    <a:schemeClr val="dk1"/>
                  </a:solidFill>
                  <a:latin typeface="Montserrat"/>
                  <a:ea typeface="Montserrat"/>
                  <a:cs typeface="Montserrat"/>
                  <a:sym typeface="Montserrat"/>
                </a:rPr>
                <a:t>%</a:t>
              </a:r>
              <a:endParaRPr sz="300" b="1" i="0" u="none" strike="noStrike" cap="none">
                <a:solidFill>
                  <a:schemeClr val="dk1"/>
                </a:solidFill>
                <a:latin typeface="Montserrat"/>
                <a:ea typeface="Montserrat"/>
                <a:cs typeface="Montserrat"/>
                <a:sym typeface="Montserrat"/>
              </a:endParaRPr>
            </a:p>
          </p:txBody>
        </p:sp>
        <p:sp>
          <p:nvSpPr>
            <p:cNvPr id="472" name="Google Shape;472;p61"/>
            <p:cNvSpPr txBox="1"/>
            <p:nvPr/>
          </p:nvSpPr>
          <p:spPr>
            <a:xfrm>
              <a:off x="2368400" y="4523698"/>
              <a:ext cx="11793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a:solidFill>
                    <a:schemeClr val="dk1"/>
                  </a:solidFill>
                  <a:latin typeface="Montserrat"/>
                  <a:ea typeface="Montserrat"/>
                  <a:cs typeface="Montserrat"/>
                  <a:sym typeface="Montserrat"/>
                </a:rPr>
                <a:t>13</a:t>
              </a:r>
              <a:r>
                <a:rPr lang="en" sz="800" b="1" i="0" u="none" strike="noStrike" cap="none">
                  <a:solidFill>
                    <a:schemeClr val="dk1"/>
                  </a:solidFill>
                  <a:latin typeface="Montserrat"/>
                  <a:ea typeface="Montserrat"/>
                  <a:cs typeface="Montserrat"/>
                  <a:sym typeface="Montserrat"/>
                </a:rPr>
                <a:t>%</a:t>
              </a:r>
              <a:endParaRPr sz="300" b="1" i="0" u="none" strike="noStrike" cap="none">
                <a:solidFill>
                  <a:schemeClr val="dk1"/>
                </a:solidFill>
                <a:latin typeface="Montserrat"/>
                <a:ea typeface="Montserrat"/>
                <a:cs typeface="Montserrat"/>
                <a:sym typeface="Montserrat"/>
              </a:endParaRPr>
            </a:p>
          </p:txBody>
        </p:sp>
        <p:pic>
          <p:nvPicPr>
            <p:cNvPr id="473" name="Google Shape;473;p61" title="Chart"/>
            <p:cNvPicPr preferRelativeResize="0"/>
            <p:nvPr/>
          </p:nvPicPr>
          <p:blipFill rotWithShape="1">
            <a:blip r:embed="rId14">
              <a:alphaModFix/>
            </a:blip>
            <a:srcRect/>
            <a:stretch/>
          </p:blipFill>
          <p:spPr>
            <a:xfrm>
              <a:off x="8057875" y="4338161"/>
              <a:ext cx="360450" cy="320790"/>
            </a:xfrm>
            <a:prstGeom prst="rect">
              <a:avLst/>
            </a:prstGeom>
            <a:noFill/>
            <a:ln>
              <a:noFill/>
            </a:ln>
          </p:spPr>
        </p:pic>
        <p:sp>
          <p:nvSpPr>
            <p:cNvPr id="474" name="Google Shape;474;p61"/>
            <p:cNvSpPr txBox="1"/>
            <p:nvPr/>
          </p:nvSpPr>
          <p:spPr>
            <a:xfrm>
              <a:off x="7648450" y="4529375"/>
              <a:ext cx="1179300" cy="439500"/>
            </a:xfrm>
            <a:prstGeom prst="rect">
              <a:avLst/>
            </a:prstGeom>
            <a:noFill/>
            <a:ln>
              <a:noFill/>
            </a:ln>
          </p:spPr>
          <p:txBody>
            <a:bodyPr spcFirstLastPara="1" wrap="square" lIns="91425" tIns="91425" rIns="91425" bIns="91425" anchor="t" anchorCtr="0">
              <a:spAutoFit/>
            </a:bodyPr>
            <a:lstStyle/>
            <a:p>
              <a:pPr marL="0" marR="0" lvl="0" indent="0" algn="ctr" rtl="0">
                <a:lnSpc>
                  <a:spcPct val="120000"/>
                </a:lnSpc>
                <a:spcBef>
                  <a:spcPts val="0"/>
                </a:spcBef>
                <a:spcAft>
                  <a:spcPts val="0"/>
                </a:spcAft>
                <a:buClr>
                  <a:srgbClr val="000000"/>
                </a:buClr>
                <a:buSzPts val="1500"/>
                <a:buFont typeface="Arial"/>
                <a:buNone/>
              </a:pPr>
              <a:r>
                <a:rPr lang="en" sz="800" b="1">
                  <a:solidFill>
                    <a:schemeClr val="dk1"/>
                  </a:solidFill>
                  <a:latin typeface="Montserrat"/>
                  <a:ea typeface="Montserrat"/>
                  <a:cs typeface="Montserrat"/>
                  <a:sym typeface="Montserrat"/>
                </a:rPr>
                <a:t>11</a:t>
              </a:r>
              <a:r>
                <a:rPr lang="en" sz="800" b="1" i="0" u="none" strike="noStrike" cap="none">
                  <a:solidFill>
                    <a:schemeClr val="dk1"/>
                  </a:solidFill>
                  <a:latin typeface="Montserrat"/>
                  <a:ea typeface="Montserrat"/>
                  <a:cs typeface="Montserrat"/>
                  <a:sym typeface="Montserrat"/>
                </a:rPr>
                <a:t>%</a:t>
              </a:r>
              <a:endParaRPr sz="300" b="1" i="0" u="none" strike="noStrike" cap="none">
                <a:solidFill>
                  <a:schemeClr val="dk1"/>
                </a:solidFill>
                <a:latin typeface="Montserrat"/>
                <a:ea typeface="Montserrat"/>
                <a:cs typeface="Montserrat"/>
                <a:sym typeface="Montserra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62"/>
          <p:cNvPicPr preferRelativeResize="0"/>
          <p:nvPr/>
        </p:nvPicPr>
        <p:blipFill>
          <a:blip r:embed="rId3">
            <a:alphaModFix amt="20000"/>
          </a:blip>
          <a:stretch>
            <a:fillRect/>
          </a:stretch>
        </p:blipFill>
        <p:spPr>
          <a:xfrm>
            <a:off x="0" y="1"/>
            <a:ext cx="9144003" cy="5143499"/>
          </a:xfrm>
          <a:prstGeom prst="rect">
            <a:avLst/>
          </a:prstGeom>
          <a:noFill/>
          <a:ln>
            <a:noFill/>
          </a:ln>
        </p:spPr>
      </p:pic>
      <p:sp>
        <p:nvSpPr>
          <p:cNvPr id="480" name="Google Shape;480;p62"/>
          <p:cNvSpPr/>
          <p:nvPr/>
        </p:nvSpPr>
        <p:spPr>
          <a:xfrm>
            <a:off x="8425" y="0"/>
            <a:ext cx="9144000" cy="675300"/>
          </a:xfrm>
          <a:prstGeom prst="rect">
            <a:avLst/>
          </a:prstGeom>
          <a:solidFill>
            <a:srgbClr val="49697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1" name="Google Shape;481;p62"/>
          <p:cNvPicPr preferRelativeResize="0"/>
          <p:nvPr/>
        </p:nvPicPr>
        <p:blipFill rotWithShape="1">
          <a:blip r:embed="rId4">
            <a:alphaModFix/>
          </a:blip>
          <a:srcRect r="70350" b="71462"/>
          <a:stretch/>
        </p:blipFill>
        <p:spPr>
          <a:xfrm>
            <a:off x="0" y="0"/>
            <a:ext cx="1247357" cy="675300"/>
          </a:xfrm>
          <a:prstGeom prst="rect">
            <a:avLst/>
          </a:prstGeom>
          <a:noFill/>
          <a:ln>
            <a:noFill/>
          </a:ln>
        </p:spPr>
      </p:pic>
      <p:sp>
        <p:nvSpPr>
          <p:cNvPr id="482" name="Google Shape;482;p62"/>
          <p:cNvSpPr txBox="1"/>
          <p:nvPr/>
        </p:nvSpPr>
        <p:spPr>
          <a:xfrm>
            <a:off x="419125" y="765113"/>
            <a:ext cx="8311800" cy="1084500"/>
          </a:xfrm>
          <a:prstGeom prst="rect">
            <a:avLst/>
          </a:prstGeom>
          <a:noFill/>
          <a:ln w="9525" cap="flat" cmpd="sng">
            <a:solidFill>
              <a:srgbClr val="F8BC1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latin typeface="Proxima Nova"/>
                <a:ea typeface="Proxima Nova"/>
                <a:cs typeface="Proxima Nova"/>
                <a:sym typeface="Proxima Nova"/>
              </a:rPr>
              <a:t> </a:t>
            </a:r>
            <a:r>
              <a:rPr lang="en" sz="1200" b="1">
                <a:solidFill>
                  <a:schemeClr val="dk2"/>
                </a:solidFill>
                <a:latin typeface="Proxima Nova"/>
                <a:ea typeface="Proxima Nova"/>
                <a:cs typeface="Proxima Nova"/>
                <a:sym typeface="Proxima Nova"/>
              </a:rPr>
              <a:t>Check out recent SLOCAT releases</a:t>
            </a:r>
            <a:endParaRPr sz="1200" b="1">
              <a:solidFill>
                <a:schemeClr val="dk2"/>
              </a:solidFill>
              <a:latin typeface="Proxima Nova"/>
              <a:ea typeface="Proxima Nova"/>
              <a:cs typeface="Proxima Nova"/>
              <a:sym typeface="Proxima Nova"/>
            </a:endParaRPr>
          </a:p>
          <a:p>
            <a:pPr marL="457200" lvl="0" indent="-304800" algn="l" rtl="0">
              <a:spcBef>
                <a:spcPts val="600"/>
              </a:spcBef>
              <a:spcAft>
                <a:spcPts val="0"/>
              </a:spcAft>
              <a:buClr>
                <a:srgbClr val="F8BC1C"/>
              </a:buClr>
              <a:buSzPts val="1200"/>
              <a:buFont typeface="Proxima Nova"/>
              <a:buChar char="●"/>
            </a:pPr>
            <a:r>
              <a:rPr lang="en" sz="1200" b="1">
                <a:solidFill>
                  <a:srgbClr val="6FA2C2"/>
                </a:solidFill>
                <a:uFill>
                  <a:noFill/>
                </a:uFill>
                <a:latin typeface="Proxima Nova"/>
                <a:ea typeface="Proxima Nova"/>
                <a:cs typeface="Proxima Nova"/>
                <a:sym typeface="Proxima Nova"/>
                <a:hlinkClick r:id="rId5">
                  <a:extLst>
                    <a:ext uri="{A12FA001-AC4F-418D-AE19-62706E023703}">
                      <ahyp:hlinkClr xmlns:ahyp="http://schemas.microsoft.com/office/drawing/2018/hyperlinkcolor" val="tx"/>
                    </a:ext>
                  </a:extLst>
                </a:hlinkClick>
              </a:rPr>
              <a:t>NDCs Library</a:t>
            </a:r>
            <a:r>
              <a:rPr lang="en" sz="1200" b="1">
                <a:solidFill>
                  <a:schemeClr val="dk1"/>
                </a:solidFill>
                <a:latin typeface="Proxima Nova"/>
                <a:ea typeface="Proxima Nova"/>
                <a:cs typeface="Proxima Nova"/>
                <a:sym typeface="Proxima Nova"/>
              </a:rPr>
              <a:t> </a:t>
            </a:r>
            <a:r>
              <a:rPr lang="en" sz="1200">
                <a:solidFill>
                  <a:srgbClr val="434343"/>
                </a:solidFill>
                <a:latin typeface="Proxima Nova"/>
                <a:ea typeface="Proxima Nova"/>
                <a:cs typeface="Proxima Nova"/>
                <a:sym typeface="Proxima Nova"/>
              </a:rPr>
              <a:t>- Guidelines, templates, tools and resources to support the next NDCs.</a:t>
            </a:r>
            <a:endParaRPr sz="1200">
              <a:solidFill>
                <a:srgbClr val="434343"/>
              </a:solidFill>
              <a:latin typeface="Proxima Nova"/>
              <a:ea typeface="Proxima Nova"/>
              <a:cs typeface="Proxima Nova"/>
              <a:sym typeface="Proxima Nova"/>
            </a:endParaRPr>
          </a:p>
          <a:p>
            <a:pPr marL="457200" lvl="0" indent="-304800" algn="just" rtl="0">
              <a:lnSpc>
                <a:spcPct val="115000"/>
              </a:lnSpc>
              <a:spcBef>
                <a:spcPts val="300"/>
              </a:spcBef>
              <a:spcAft>
                <a:spcPts val="0"/>
              </a:spcAft>
              <a:buClr>
                <a:srgbClr val="F8BC1C"/>
              </a:buClr>
              <a:buSzPts val="1200"/>
              <a:buFont typeface="Proxima Nova"/>
              <a:buChar char="●"/>
            </a:pPr>
            <a:r>
              <a:rPr lang="en" sz="1200" b="1">
                <a:solidFill>
                  <a:srgbClr val="6FA2C2"/>
                </a:solidFill>
                <a:uFill>
                  <a:noFill/>
                </a:uFill>
                <a:latin typeface="Proxima Nova"/>
                <a:ea typeface="Proxima Nova"/>
                <a:cs typeface="Proxima Nova"/>
                <a:sym typeface="Proxima Nova"/>
                <a:hlinkClick r:id="rId6">
                  <a:extLst>
                    <a:ext uri="{A12FA001-AC4F-418D-AE19-62706E023703}">
                      <ahyp:hlinkClr xmlns:ahyp="http://schemas.microsoft.com/office/drawing/2018/hyperlinkcolor" val="tx"/>
                    </a:ext>
                  </a:extLst>
                </a:hlinkClick>
              </a:rPr>
              <a:t>Freight and logistics in the NDCs</a:t>
            </a:r>
            <a:r>
              <a:rPr lang="en" sz="1200">
                <a:solidFill>
                  <a:schemeClr val="dk1"/>
                </a:solidFill>
                <a:latin typeface="Proxima Nova"/>
                <a:ea typeface="Proxima Nova"/>
                <a:cs typeface="Proxima Nova"/>
                <a:sym typeface="Proxima Nova"/>
              </a:rPr>
              <a:t>, </a:t>
            </a:r>
            <a:r>
              <a:rPr lang="en" sz="1200">
                <a:solidFill>
                  <a:srgbClr val="434343"/>
                </a:solidFill>
                <a:latin typeface="Proxima Nova"/>
                <a:ea typeface="Proxima Nova"/>
                <a:cs typeface="Proxima Nova"/>
                <a:sym typeface="Proxima Nova"/>
              </a:rPr>
              <a:t>with Kühne Climate Center.</a:t>
            </a:r>
            <a:endParaRPr sz="1200">
              <a:solidFill>
                <a:srgbClr val="434343"/>
              </a:solidFill>
              <a:latin typeface="Proxima Nova"/>
              <a:ea typeface="Proxima Nova"/>
              <a:cs typeface="Proxima Nova"/>
              <a:sym typeface="Proxima Nova"/>
            </a:endParaRPr>
          </a:p>
          <a:p>
            <a:pPr marL="457200" lvl="0" indent="-304800" algn="just" rtl="0">
              <a:lnSpc>
                <a:spcPct val="115000"/>
              </a:lnSpc>
              <a:spcBef>
                <a:spcPts val="0"/>
              </a:spcBef>
              <a:spcAft>
                <a:spcPts val="0"/>
              </a:spcAft>
              <a:buClr>
                <a:srgbClr val="F8BC1C"/>
              </a:buClr>
              <a:buSzPts val="1200"/>
              <a:buFont typeface="Proxima Nova"/>
              <a:buChar char="●"/>
            </a:pPr>
            <a:r>
              <a:rPr lang="en" sz="1200" b="1">
                <a:solidFill>
                  <a:srgbClr val="6FA2C2"/>
                </a:solidFill>
                <a:uFill>
                  <a:noFill/>
                </a:uFill>
                <a:latin typeface="Proxima Nova"/>
                <a:ea typeface="Proxima Nova"/>
                <a:cs typeface="Proxima Nova"/>
                <a:sym typeface="Proxima Nova"/>
                <a:hlinkClick r:id="rId7">
                  <a:extLst>
                    <a:ext uri="{A12FA001-AC4F-418D-AE19-62706E023703}">
                      <ahyp:hlinkClr xmlns:ahyp="http://schemas.microsoft.com/office/drawing/2018/hyperlinkcolor" val="tx"/>
                    </a:ext>
                  </a:extLst>
                </a:hlinkClick>
              </a:rPr>
              <a:t>Just transition in the NDCs</a:t>
            </a:r>
            <a:r>
              <a:rPr lang="en" sz="1200">
                <a:solidFill>
                  <a:schemeClr val="dk1"/>
                </a:solidFill>
                <a:latin typeface="Proxima Nova"/>
                <a:ea typeface="Proxima Nova"/>
                <a:cs typeface="Proxima Nova"/>
                <a:sym typeface="Proxima Nova"/>
              </a:rPr>
              <a:t>, </a:t>
            </a:r>
            <a:r>
              <a:rPr lang="en" sz="1200">
                <a:solidFill>
                  <a:srgbClr val="434343"/>
                </a:solidFill>
                <a:latin typeface="Proxima Nova"/>
                <a:ea typeface="Proxima Nova"/>
                <a:cs typeface="Proxima Nova"/>
                <a:sym typeface="Proxima Nova"/>
              </a:rPr>
              <a:t>with the International Federation of Transport Workers.</a:t>
            </a:r>
            <a:endParaRPr sz="1200">
              <a:solidFill>
                <a:srgbClr val="434343"/>
              </a:solidFill>
              <a:latin typeface="Proxima Nova"/>
              <a:ea typeface="Proxima Nova"/>
              <a:cs typeface="Proxima Nova"/>
              <a:sym typeface="Proxima Nova"/>
            </a:endParaRPr>
          </a:p>
        </p:txBody>
      </p:sp>
      <p:sp>
        <p:nvSpPr>
          <p:cNvPr id="483" name="Google Shape;483;p62"/>
          <p:cNvSpPr txBox="1"/>
          <p:nvPr/>
        </p:nvSpPr>
        <p:spPr>
          <a:xfrm>
            <a:off x="419125" y="3956000"/>
            <a:ext cx="8311800" cy="1045200"/>
          </a:xfrm>
          <a:prstGeom prst="rect">
            <a:avLst/>
          </a:prstGeom>
          <a:noFill/>
          <a:ln w="9525" cap="flat" cmpd="sng">
            <a:solidFill>
              <a:srgbClr val="F8BC1C"/>
            </a:solidFill>
            <a:prstDash val="solid"/>
            <a:round/>
            <a:headEnd type="none" w="sm" len="sm"/>
            <a:tailEnd type="none" w="sm" len="sm"/>
          </a:ln>
        </p:spPr>
        <p:txBody>
          <a:bodyPr spcFirstLastPara="1" wrap="square" lIns="91425" tIns="91425" rIns="0" bIns="91425" anchor="t" anchorCtr="0">
            <a:spAutoFit/>
          </a:bodyPr>
          <a:lstStyle/>
          <a:p>
            <a:pPr marL="0" lvl="0" indent="0" algn="l" rtl="0">
              <a:lnSpc>
                <a:spcPct val="115000"/>
              </a:lnSpc>
              <a:spcBef>
                <a:spcPts val="0"/>
              </a:spcBef>
              <a:spcAft>
                <a:spcPts val="0"/>
              </a:spcAft>
              <a:buNone/>
            </a:pPr>
            <a:r>
              <a:rPr lang="en" sz="1200" b="1">
                <a:solidFill>
                  <a:schemeClr val="dk2"/>
                </a:solidFill>
                <a:latin typeface="Proxima Nova"/>
                <a:ea typeface="Proxima Nova"/>
                <a:cs typeface="Proxima Nova"/>
                <a:sym typeface="Proxima Nova"/>
              </a:rPr>
              <a:t>Our open source database  </a:t>
            </a:r>
            <a:endParaRPr sz="1200" b="1">
              <a:solidFill>
                <a:schemeClr val="dk2"/>
              </a:solidFill>
              <a:latin typeface="Proxima Nova"/>
              <a:ea typeface="Proxima Nova"/>
              <a:cs typeface="Proxima Nova"/>
              <a:sym typeface="Proxima Nova"/>
            </a:endParaRPr>
          </a:p>
          <a:p>
            <a:pPr marL="457200" lvl="0" indent="-304800" algn="l" rtl="0">
              <a:lnSpc>
                <a:spcPct val="115000"/>
              </a:lnSpc>
              <a:spcBef>
                <a:spcPts val="300"/>
              </a:spcBef>
              <a:spcAft>
                <a:spcPts val="0"/>
              </a:spcAft>
              <a:buClr>
                <a:srgbClr val="F8BC1C"/>
              </a:buClr>
              <a:buSzPts val="1200"/>
              <a:buFont typeface="Proxima Nova"/>
              <a:buChar char="●"/>
            </a:pPr>
            <a:r>
              <a:rPr lang="en" sz="1200" b="1">
                <a:solidFill>
                  <a:srgbClr val="6FA2C2"/>
                </a:solidFill>
                <a:uFill>
                  <a:noFill/>
                </a:uFill>
                <a:latin typeface="Proxima Nova"/>
                <a:ea typeface="Proxima Nova"/>
                <a:cs typeface="Proxima Nova"/>
                <a:sym typeface="Proxima Nova"/>
                <a:hlinkClick r:id="rId8">
                  <a:extLst>
                    <a:ext uri="{A12FA001-AC4F-418D-AE19-62706E023703}">
                      <ahyp:hlinkClr xmlns:ahyp="http://schemas.microsoft.com/office/drawing/2018/hyperlinkcolor" val="tx"/>
                    </a:ext>
                  </a:extLst>
                </a:hlinkClick>
              </a:rPr>
              <a:t>NDC Transport Tracker </a:t>
            </a:r>
            <a:r>
              <a:rPr lang="en" sz="1200">
                <a:latin typeface="Proxima Nova"/>
                <a:ea typeface="Proxima Nova"/>
                <a:cs typeface="Proxima Nova"/>
                <a:sym typeface="Proxima Nova"/>
              </a:rPr>
              <a:t>by GIZ and SLOCAT.</a:t>
            </a:r>
            <a:endParaRPr sz="1200">
              <a:latin typeface="Proxima Nova"/>
              <a:ea typeface="Proxima Nova"/>
              <a:cs typeface="Proxima Nova"/>
              <a:sym typeface="Proxima Nova"/>
            </a:endParaRPr>
          </a:p>
          <a:p>
            <a:pPr marL="457200" marR="0" lvl="0" indent="-304800" algn="l" rtl="0">
              <a:lnSpc>
                <a:spcPct val="115000"/>
              </a:lnSpc>
              <a:spcBef>
                <a:spcPts val="0"/>
              </a:spcBef>
              <a:spcAft>
                <a:spcPts val="0"/>
              </a:spcAft>
              <a:buClr>
                <a:srgbClr val="F8BC1C"/>
              </a:buClr>
              <a:buSzPts val="1200"/>
              <a:buFont typeface="Proxima Nova"/>
              <a:buChar char="●"/>
            </a:pPr>
            <a:r>
              <a:rPr lang="en" sz="1200" b="1">
                <a:solidFill>
                  <a:srgbClr val="6FA2C2"/>
                </a:solidFill>
                <a:uFill>
                  <a:noFill/>
                </a:uFill>
                <a:latin typeface="Proxima Nova"/>
                <a:ea typeface="Proxima Nova"/>
                <a:cs typeface="Proxima Nova"/>
                <a:sym typeface="Proxima Nova"/>
                <a:hlinkClick r:id="rId9">
                  <a:extLst>
                    <a:ext uri="{A12FA001-AC4F-418D-AE19-62706E023703}">
                      <ahyp:hlinkClr xmlns:ahyp="http://schemas.microsoft.com/office/drawing/2018/hyperlinkcolor" val="tx"/>
                    </a:ext>
                  </a:extLst>
                </a:hlinkClick>
              </a:rPr>
              <a:t>Climate Strategies for Transport: A SLOCAT Analysis of NDCs and Long-Term Strategies</a:t>
            </a:r>
            <a:r>
              <a:rPr lang="en" sz="1200" b="1">
                <a:solidFill>
                  <a:srgbClr val="6FA2C2"/>
                </a:solidFill>
                <a:latin typeface="Proxima Nova"/>
                <a:ea typeface="Proxima Nova"/>
                <a:cs typeface="Proxima Nova"/>
                <a:sym typeface="Proxima Nova"/>
              </a:rPr>
              <a:t>.</a:t>
            </a:r>
            <a:endParaRPr sz="1200" b="1">
              <a:solidFill>
                <a:srgbClr val="6FA2C2"/>
              </a:solidFill>
              <a:latin typeface="Proxima Nova"/>
              <a:ea typeface="Proxima Nova"/>
              <a:cs typeface="Proxima Nova"/>
              <a:sym typeface="Proxima Nova"/>
            </a:endParaRPr>
          </a:p>
          <a:p>
            <a:pPr marL="457200" lvl="0" indent="-304800" algn="l" rtl="0">
              <a:lnSpc>
                <a:spcPct val="115000"/>
              </a:lnSpc>
              <a:spcBef>
                <a:spcPts val="0"/>
              </a:spcBef>
              <a:spcAft>
                <a:spcPts val="0"/>
              </a:spcAft>
              <a:buClr>
                <a:srgbClr val="F8BC1C"/>
              </a:buClr>
              <a:buSzPts val="1200"/>
              <a:buFont typeface="Proxima Nova"/>
              <a:buChar char="●"/>
            </a:pPr>
            <a:r>
              <a:rPr lang="en" sz="1200">
                <a:solidFill>
                  <a:srgbClr val="434343"/>
                </a:solidFill>
                <a:latin typeface="Proxima Nova"/>
                <a:ea typeface="Proxima Nova"/>
                <a:cs typeface="Proxima Nova"/>
                <a:sym typeface="Proxima Nova"/>
              </a:rPr>
              <a:t>Regional snapshots</a:t>
            </a:r>
            <a:r>
              <a:rPr lang="en" sz="1200">
                <a:solidFill>
                  <a:schemeClr val="accent3"/>
                </a:solidFill>
                <a:latin typeface="Proxima Nova"/>
                <a:ea typeface="Proxima Nova"/>
                <a:cs typeface="Proxima Nova"/>
                <a:sym typeface="Proxima Nova"/>
              </a:rPr>
              <a:t> </a:t>
            </a:r>
            <a:r>
              <a:rPr lang="en" sz="1200" b="1">
                <a:solidFill>
                  <a:srgbClr val="6FA2C2"/>
                </a:solidFill>
                <a:uFill>
                  <a:noFill/>
                </a:uFill>
                <a:latin typeface="Proxima Nova"/>
                <a:ea typeface="Proxima Nova"/>
                <a:cs typeface="Proxima Nova"/>
                <a:sym typeface="Proxima Nova"/>
                <a:hlinkClick r:id="rId10">
                  <a:extLst>
                    <a:ext uri="{A12FA001-AC4F-418D-AE19-62706E023703}">
                      <ahyp:hlinkClr xmlns:ahyp="http://schemas.microsoft.com/office/drawing/2018/hyperlinkcolor" val="tx"/>
                    </a:ext>
                  </a:extLst>
                </a:hlinkClick>
              </a:rPr>
              <a:t>Africa</a:t>
            </a:r>
            <a:r>
              <a:rPr lang="en" sz="1200" b="1">
                <a:solidFill>
                  <a:srgbClr val="6FA2C2"/>
                </a:solidFill>
                <a:latin typeface="Proxima Nova"/>
                <a:ea typeface="Proxima Nova"/>
                <a:cs typeface="Proxima Nova"/>
                <a:sym typeface="Proxima Nova"/>
              </a:rPr>
              <a:t>, </a:t>
            </a:r>
            <a:r>
              <a:rPr lang="en" sz="1200" b="1">
                <a:solidFill>
                  <a:srgbClr val="6FA2C2"/>
                </a:solidFill>
                <a:uFill>
                  <a:noFill/>
                </a:uFill>
                <a:latin typeface="Proxima Nova"/>
                <a:ea typeface="Proxima Nova"/>
                <a:cs typeface="Proxima Nova"/>
                <a:sym typeface="Proxima Nova"/>
                <a:hlinkClick r:id="rId11">
                  <a:extLst>
                    <a:ext uri="{A12FA001-AC4F-418D-AE19-62706E023703}">
                      <ahyp:hlinkClr xmlns:ahyp="http://schemas.microsoft.com/office/drawing/2018/hyperlinkcolor" val="tx"/>
                    </a:ext>
                  </a:extLst>
                </a:hlinkClick>
              </a:rPr>
              <a:t>Asia</a:t>
            </a:r>
            <a:r>
              <a:rPr lang="en" sz="1200" b="1">
                <a:solidFill>
                  <a:srgbClr val="6FA2C2"/>
                </a:solidFill>
                <a:latin typeface="Proxima Nova"/>
                <a:ea typeface="Proxima Nova"/>
                <a:cs typeface="Proxima Nova"/>
                <a:sym typeface="Proxima Nova"/>
              </a:rPr>
              <a:t>, </a:t>
            </a:r>
            <a:r>
              <a:rPr lang="en" sz="1200" b="1">
                <a:solidFill>
                  <a:srgbClr val="6FA2C2"/>
                </a:solidFill>
                <a:uFill>
                  <a:noFill/>
                </a:uFill>
                <a:latin typeface="Proxima Nova"/>
                <a:ea typeface="Proxima Nova"/>
                <a:cs typeface="Proxima Nova"/>
                <a:sym typeface="Proxima Nova"/>
                <a:hlinkClick r:id="rId12">
                  <a:extLst>
                    <a:ext uri="{A12FA001-AC4F-418D-AE19-62706E023703}">
                      <ahyp:hlinkClr xmlns:ahyp="http://schemas.microsoft.com/office/drawing/2018/hyperlinkcolor" val="tx"/>
                    </a:ext>
                  </a:extLst>
                </a:hlinkClick>
              </a:rPr>
              <a:t>LAC </a:t>
            </a:r>
            <a:r>
              <a:rPr lang="en" sz="1200" b="1">
                <a:solidFill>
                  <a:srgbClr val="6FA2C2"/>
                </a:solidFill>
                <a:latin typeface="Proxima Nova"/>
                <a:ea typeface="Proxima Nova"/>
                <a:cs typeface="Proxima Nova"/>
                <a:sym typeface="Proxima Nova"/>
              </a:rPr>
              <a:t>and </a:t>
            </a:r>
            <a:r>
              <a:rPr lang="en" sz="1200" b="1">
                <a:solidFill>
                  <a:srgbClr val="6FA2C2"/>
                </a:solidFill>
                <a:uFill>
                  <a:noFill/>
                </a:uFill>
                <a:latin typeface="Proxima Nova"/>
                <a:ea typeface="Proxima Nova"/>
                <a:cs typeface="Proxima Nova"/>
                <a:sym typeface="Proxima Nova"/>
                <a:hlinkClick r:id="rId13">
                  <a:extLst>
                    <a:ext uri="{A12FA001-AC4F-418D-AE19-62706E023703}">
                      <ahyp:hlinkClr xmlns:ahyp="http://schemas.microsoft.com/office/drawing/2018/hyperlinkcolor" val="tx"/>
                    </a:ext>
                  </a:extLst>
                </a:hlinkClick>
              </a:rPr>
              <a:t>MENA</a:t>
            </a:r>
            <a:r>
              <a:rPr lang="en" sz="1200" b="1">
                <a:solidFill>
                  <a:srgbClr val="6FA2C2"/>
                </a:solidFill>
                <a:latin typeface="Proxima Nova"/>
                <a:ea typeface="Proxima Nova"/>
                <a:cs typeface="Proxima Nova"/>
                <a:sym typeface="Proxima Nova"/>
              </a:rPr>
              <a:t>.</a:t>
            </a:r>
            <a:endParaRPr sz="1200" b="1">
              <a:solidFill>
                <a:srgbClr val="6FA2C2"/>
              </a:solidFill>
              <a:latin typeface="Proxima Nova"/>
              <a:ea typeface="Proxima Nova"/>
              <a:cs typeface="Proxima Nova"/>
              <a:sym typeface="Proxima Nova"/>
            </a:endParaRPr>
          </a:p>
        </p:txBody>
      </p:sp>
      <p:sp>
        <p:nvSpPr>
          <p:cNvPr id="484" name="Google Shape;484;p62"/>
          <p:cNvSpPr txBox="1"/>
          <p:nvPr/>
        </p:nvSpPr>
        <p:spPr>
          <a:xfrm>
            <a:off x="193050" y="114300"/>
            <a:ext cx="85941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700"/>
              <a:buFont typeface="Arial"/>
              <a:buNone/>
            </a:pPr>
            <a:r>
              <a:rPr lang="en" sz="2000" b="1">
                <a:solidFill>
                  <a:schemeClr val="lt1"/>
                </a:solidFill>
                <a:latin typeface="Proxima Nova"/>
                <a:ea typeface="Proxima Nova"/>
                <a:cs typeface="Proxima Nova"/>
                <a:sym typeface="Proxima Nova"/>
              </a:rPr>
              <a:t>Political ambition and capacity building for transport in the NDCs</a:t>
            </a:r>
            <a:endParaRPr sz="1700" b="1">
              <a:solidFill>
                <a:schemeClr val="lt1"/>
              </a:solidFill>
              <a:latin typeface="Proxima Nova"/>
              <a:ea typeface="Proxima Nova"/>
              <a:cs typeface="Proxima Nova"/>
              <a:sym typeface="Proxima Nova"/>
            </a:endParaRPr>
          </a:p>
        </p:txBody>
      </p:sp>
      <p:sp>
        <p:nvSpPr>
          <p:cNvPr id="485" name="Google Shape;485;p62"/>
          <p:cNvSpPr txBox="1"/>
          <p:nvPr/>
        </p:nvSpPr>
        <p:spPr>
          <a:xfrm>
            <a:off x="419150" y="1939425"/>
            <a:ext cx="8311800" cy="1922100"/>
          </a:xfrm>
          <a:prstGeom prst="rect">
            <a:avLst/>
          </a:prstGeom>
          <a:noFill/>
          <a:ln w="9525" cap="flat" cmpd="sng">
            <a:solidFill>
              <a:srgbClr val="F8BC1C"/>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200" b="1">
                <a:solidFill>
                  <a:schemeClr val="dk2"/>
                </a:solidFill>
                <a:latin typeface="Proxima Nova"/>
                <a:ea typeface="Proxima Nova"/>
                <a:cs typeface="Proxima Nova"/>
                <a:sym typeface="Proxima Nova"/>
              </a:rPr>
              <a:t>Stay tuned for forthcoming SLOCAT resources</a:t>
            </a:r>
            <a:endParaRPr sz="1200" b="1">
              <a:solidFill>
                <a:schemeClr val="dk2"/>
              </a:solidFill>
              <a:latin typeface="Proxima Nova"/>
              <a:ea typeface="Proxima Nova"/>
              <a:cs typeface="Proxima Nova"/>
              <a:sym typeface="Proxima Nova"/>
            </a:endParaRPr>
          </a:p>
          <a:p>
            <a:pPr marL="457200" lvl="0" indent="-304800" algn="l" rtl="0">
              <a:lnSpc>
                <a:spcPct val="100000"/>
              </a:lnSpc>
              <a:spcBef>
                <a:spcPts val="600"/>
              </a:spcBef>
              <a:spcAft>
                <a:spcPts val="0"/>
              </a:spcAft>
              <a:buClr>
                <a:srgbClr val="F8BC1C"/>
              </a:buClr>
              <a:buSzPts val="1200"/>
              <a:buFont typeface="Proxima Nova"/>
              <a:buChar char="●"/>
            </a:pPr>
            <a:r>
              <a:rPr lang="en" sz="1200" b="1">
                <a:solidFill>
                  <a:srgbClr val="5F92BA"/>
                </a:solidFill>
                <a:highlight>
                  <a:schemeClr val="lt1"/>
                </a:highlight>
                <a:uFill>
                  <a:noFill/>
                </a:u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Transport Decarbonisation Index:</a:t>
            </a:r>
            <a:r>
              <a:rPr lang="en" sz="1200">
                <a:solidFill>
                  <a:schemeClr val="accent5"/>
                </a:solidFill>
                <a:highlight>
                  <a:schemeClr val="lt1"/>
                </a:highlight>
                <a:uFill>
                  <a:noFill/>
                </a:uFill>
                <a:latin typeface="Proxima Nova"/>
                <a:ea typeface="Proxima Nova"/>
                <a:cs typeface="Proxima Nova"/>
                <a:sym typeface="Proxima Nova"/>
                <a:hlinkClick r:id="rId14">
                  <a:extLst>
                    <a:ext uri="{A12FA001-AC4F-418D-AE19-62706E023703}">
                      <ahyp:hlinkClr xmlns:ahyp="http://schemas.microsoft.com/office/drawing/2018/hyperlinkcolor" val="tx"/>
                    </a:ext>
                  </a:extLst>
                </a:hlinkClick>
              </a:rPr>
              <a:t> </a:t>
            </a:r>
            <a:r>
              <a:rPr lang="en" sz="1200">
                <a:solidFill>
                  <a:srgbClr val="434343"/>
                </a:solidFill>
                <a:highlight>
                  <a:schemeClr val="lt1"/>
                </a:highlight>
                <a:latin typeface="Proxima Nova"/>
                <a:ea typeface="Proxima Nova"/>
                <a:cs typeface="Proxima Nova"/>
                <a:sym typeface="Proxima Nova"/>
              </a:rPr>
              <a:t>to assist Low and Middle-Income Countries in Africa and South Asia in reducing greenhouse gas emissions in surface transport by providing a diagnostic toolkit, with UK’s HVT, UEMI, Lew Fulton, Pierpaolo Cazzola, Jacob Teter.</a:t>
            </a:r>
            <a:endParaRPr sz="1200">
              <a:solidFill>
                <a:srgbClr val="434343"/>
              </a:solidFill>
              <a:highlight>
                <a:schemeClr val="lt1"/>
              </a:highlight>
              <a:latin typeface="Proxima Nova"/>
              <a:ea typeface="Proxima Nova"/>
              <a:cs typeface="Proxima Nova"/>
              <a:sym typeface="Proxima Nova"/>
            </a:endParaRPr>
          </a:p>
          <a:p>
            <a:pPr marL="457200" lvl="0" indent="-304800" algn="l" rtl="0">
              <a:lnSpc>
                <a:spcPct val="100000"/>
              </a:lnSpc>
              <a:spcBef>
                <a:spcPts val="600"/>
              </a:spcBef>
              <a:spcAft>
                <a:spcPts val="0"/>
              </a:spcAft>
              <a:buClr>
                <a:srgbClr val="F8BC1C"/>
              </a:buClr>
              <a:buSzPts val="1200"/>
              <a:buFont typeface="Proxima Nova"/>
              <a:buChar char="●"/>
            </a:pPr>
            <a:r>
              <a:rPr lang="en" sz="1200">
                <a:solidFill>
                  <a:srgbClr val="434343"/>
                </a:solidFill>
                <a:latin typeface="Proxima Nova"/>
                <a:ea typeface="Proxima Nova"/>
                <a:cs typeface="Proxima Nova"/>
                <a:sym typeface="Proxima Nova"/>
              </a:rPr>
              <a:t>Compendium of</a:t>
            </a:r>
            <a:r>
              <a:rPr lang="en" sz="1200">
                <a:solidFill>
                  <a:schemeClr val="dk2"/>
                </a:solidFill>
                <a:latin typeface="Proxima Nova"/>
                <a:ea typeface="Proxima Nova"/>
                <a:cs typeface="Proxima Nova"/>
                <a:sym typeface="Proxima Nova"/>
              </a:rPr>
              <a:t> </a:t>
            </a:r>
            <a:r>
              <a:rPr lang="en" sz="1200" b="1">
                <a:solidFill>
                  <a:schemeClr val="dk2"/>
                </a:solidFill>
                <a:latin typeface="Proxima Nova"/>
                <a:ea typeface="Proxima Nova"/>
                <a:cs typeface="Proxima Nova"/>
                <a:sym typeface="Proxima Nova"/>
              </a:rPr>
              <a:t>policy interventions on freight transport and logistics</a:t>
            </a:r>
            <a:r>
              <a:rPr lang="en" sz="1200">
                <a:solidFill>
                  <a:schemeClr val="dk2"/>
                </a:solidFill>
                <a:latin typeface="Proxima Nova"/>
                <a:ea typeface="Proxima Nova"/>
                <a:cs typeface="Proxima Nova"/>
                <a:sym typeface="Proxima Nova"/>
              </a:rPr>
              <a:t>,</a:t>
            </a:r>
            <a:r>
              <a:rPr lang="en" sz="1200">
                <a:solidFill>
                  <a:srgbClr val="434343"/>
                </a:solidFill>
                <a:latin typeface="Proxima Nova"/>
                <a:ea typeface="Proxima Nova"/>
                <a:cs typeface="Proxima Nova"/>
                <a:sym typeface="Proxima Nova"/>
              </a:rPr>
              <a:t> with Kühne Climate Center: 		</a:t>
            </a:r>
            <a:r>
              <a:rPr lang="en" sz="1200" b="1">
                <a:solidFill>
                  <a:srgbClr val="6FA2C2"/>
                </a:solidFill>
                <a:uFill>
                  <a:noFill/>
                </a:uFill>
                <a:latin typeface="Proxima Nova"/>
                <a:ea typeface="Proxima Nova"/>
                <a:cs typeface="Proxima Nova"/>
                <a:sym typeface="Proxima Nova"/>
                <a:hlinkClick r:id="rId15">
                  <a:extLst>
                    <a:ext uri="{A12FA001-AC4F-418D-AE19-62706E023703}">
                      <ahyp:hlinkClr xmlns:ahyp="http://schemas.microsoft.com/office/drawing/2018/hyperlinkcolor" val="tx"/>
                    </a:ext>
                  </a:extLst>
                </a:hlinkClick>
              </a:rPr>
              <a:t>Manifesto for intermodal, low-carbon, efficient and resilient freight transport and logistics</a:t>
            </a:r>
            <a:r>
              <a:rPr lang="en" sz="1200">
                <a:solidFill>
                  <a:srgbClr val="6FA2C2"/>
                </a:solidFill>
                <a:latin typeface="Proxima Nova"/>
                <a:ea typeface="Proxima Nova"/>
                <a:cs typeface="Proxima Nova"/>
                <a:sym typeface="Proxima Nova"/>
              </a:rPr>
              <a:t>.</a:t>
            </a:r>
            <a:endParaRPr sz="1200">
              <a:solidFill>
                <a:srgbClr val="434343"/>
              </a:solidFill>
              <a:highlight>
                <a:schemeClr val="lt1"/>
              </a:highlight>
              <a:latin typeface="Proxima Nova"/>
              <a:ea typeface="Proxima Nova"/>
              <a:cs typeface="Proxima Nova"/>
              <a:sym typeface="Proxima Nova"/>
            </a:endParaRPr>
          </a:p>
          <a:p>
            <a:pPr marL="457200" lvl="0" indent="-304800" algn="l" rtl="0">
              <a:spcBef>
                <a:spcPts val="600"/>
              </a:spcBef>
              <a:spcAft>
                <a:spcPts val="0"/>
              </a:spcAft>
              <a:buClr>
                <a:srgbClr val="F8BC1C"/>
              </a:buClr>
              <a:buSzPts val="1200"/>
              <a:buFont typeface="Proxima Nova"/>
              <a:buChar char="●"/>
            </a:pPr>
            <a:r>
              <a:rPr lang="en" sz="1200" b="1">
                <a:solidFill>
                  <a:schemeClr val="dk2"/>
                </a:solidFill>
                <a:latin typeface="Proxima Nova"/>
                <a:ea typeface="Proxima Nova"/>
                <a:cs typeface="Proxima Nova"/>
                <a:sym typeface="Proxima Nova"/>
              </a:rPr>
              <a:t>Transport in the NDCs of Asia-Pacific countries,</a:t>
            </a:r>
            <a:r>
              <a:rPr lang="en" sz="1200">
                <a:solidFill>
                  <a:schemeClr val="dk2"/>
                </a:solidFill>
                <a:latin typeface="Proxima Nova"/>
                <a:ea typeface="Proxima Nova"/>
                <a:cs typeface="Proxima Nova"/>
                <a:sym typeface="Proxima Nova"/>
              </a:rPr>
              <a:t> </a:t>
            </a:r>
            <a:r>
              <a:rPr lang="en" sz="1200">
                <a:solidFill>
                  <a:srgbClr val="434343"/>
                </a:solidFill>
                <a:latin typeface="Proxima Nova"/>
                <a:ea typeface="Proxima Nova"/>
                <a:cs typeface="Proxima Nova"/>
                <a:sym typeface="Proxima Nova"/>
              </a:rPr>
              <a:t>with UNESCAP, UK’s HVT and ADB. </a:t>
            </a:r>
            <a:endParaRPr sz="1200">
              <a:solidFill>
                <a:srgbClr val="434343"/>
              </a:solidFill>
              <a:highlight>
                <a:schemeClr val="accent6"/>
              </a:highlight>
              <a:latin typeface="Proxima Nova"/>
              <a:ea typeface="Proxima Nova"/>
              <a:cs typeface="Proxima Nova"/>
              <a:sym typeface="Proxima Nova"/>
            </a:endParaRPr>
          </a:p>
          <a:p>
            <a:pPr marL="457200" lvl="0" indent="0" algn="l" rtl="0">
              <a:spcBef>
                <a:spcPts val="300"/>
              </a:spcBef>
              <a:spcAft>
                <a:spcPts val="0"/>
              </a:spcAft>
              <a:buNone/>
            </a:pPr>
            <a:endParaRPr sz="1300">
              <a:solidFill>
                <a:schemeClr val="dk1"/>
              </a:solidFill>
              <a:latin typeface="Proxima Nova"/>
              <a:ea typeface="Proxima Nova"/>
              <a:cs typeface="Proxima Nova"/>
              <a:sym typeface="Proxima Nov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63"/>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491" name="Google Shape;491;p63"/>
          <p:cNvPicPr preferRelativeResize="0"/>
          <p:nvPr/>
        </p:nvPicPr>
        <p:blipFill rotWithShape="1">
          <a:blip r:embed="rId4">
            <a:alphaModFix/>
          </a:blip>
          <a:srcRect/>
          <a:stretch/>
        </p:blipFill>
        <p:spPr>
          <a:xfrm>
            <a:off x="1343125" y="565275"/>
            <a:ext cx="2000774" cy="1013099"/>
          </a:xfrm>
          <a:prstGeom prst="rect">
            <a:avLst/>
          </a:prstGeom>
          <a:noFill/>
          <a:ln>
            <a:noFill/>
          </a:ln>
        </p:spPr>
      </p:pic>
      <p:pic>
        <p:nvPicPr>
          <p:cNvPr id="492" name="Google Shape;492;p63"/>
          <p:cNvPicPr preferRelativeResize="0"/>
          <p:nvPr/>
        </p:nvPicPr>
        <p:blipFill rotWithShape="1">
          <a:blip r:embed="rId5">
            <a:alphaModFix/>
          </a:blip>
          <a:srcRect/>
          <a:stretch/>
        </p:blipFill>
        <p:spPr>
          <a:xfrm>
            <a:off x="1343125" y="2895300"/>
            <a:ext cx="365762" cy="380392"/>
          </a:xfrm>
          <a:prstGeom prst="rect">
            <a:avLst/>
          </a:prstGeom>
          <a:noFill/>
          <a:ln>
            <a:noFill/>
          </a:ln>
        </p:spPr>
      </p:pic>
      <p:pic>
        <p:nvPicPr>
          <p:cNvPr id="493" name="Google Shape;493;p63"/>
          <p:cNvPicPr preferRelativeResize="0"/>
          <p:nvPr/>
        </p:nvPicPr>
        <p:blipFill rotWithShape="1">
          <a:blip r:embed="rId6">
            <a:alphaModFix/>
          </a:blip>
          <a:srcRect/>
          <a:stretch/>
        </p:blipFill>
        <p:spPr>
          <a:xfrm>
            <a:off x="1343124" y="2145513"/>
            <a:ext cx="365762" cy="365761"/>
          </a:xfrm>
          <a:prstGeom prst="rect">
            <a:avLst/>
          </a:prstGeom>
          <a:noFill/>
          <a:ln>
            <a:noFill/>
          </a:ln>
        </p:spPr>
      </p:pic>
      <p:sp>
        <p:nvSpPr>
          <p:cNvPr id="494" name="Google Shape;494;p63"/>
          <p:cNvSpPr txBox="1"/>
          <p:nvPr/>
        </p:nvSpPr>
        <p:spPr>
          <a:xfrm>
            <a:off x="1708875" y="2092300"/>
            <a:ext cx="24993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i="0" u="none" strike="noStrike" cap="none">
                <a:solidFill>
                  <a:srgbClr val="496976"/>
                </a:solidFill>
                <a:latin typeface="Montserrat ExtraLight"/>
                <a:ea typeface="Montserrat ExtraLight"/>
                <a:cs typeface="Montserrat ExtraLight"/>
                <a:sym typeface="Montserrat ExtraLight"/>
              </a:rPr>
              <a:t>www.slocat.net</a:t>
            </a:r>
            <a:endParaRPr sz="1800" i="0" u="none" strike="noStrike" cap="none">
              <a:solidFill>
                <a:srgbClr val="496976"/>
              </a:solidFill>
              <a:latin typeface="Montserrat ExtraLight"/>
              <a:ea typeface="Montserrat ExtraLight"/>
              <a:cs typeface="Montserrat ExtraLight"/>
              <a:sym typeface="Montserrat ExtraLight"/>
            </a:endParaRPr>
          </a:p>
        </p:txBody>
      </p:sp>
      <p:sp>
        <p:nvSpPr>
          <p:cNvPr id="495" name="Google Shape;495;p63"/>
          <p:cNvSpPr txBox="1"/>
          <p:nvPr/>
        </p:nvSpPr>
        <p:spPr>
          <a:xfrm>
            <a:off x="1708875" y="2876150"/>
            <a:ext cx="52731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496976"/>
                </a:solidFill>
                <a:latin typeface="Montserrat ExtraLight"/>
                <a:ea typeface="Montserrat ExtraLight"/>
                <a:cs typeface="Montserrat ExtraLight"/>
                <a:sym typeface="Montserrat ExtraLight"/>
              </a:rPr>
              <a:t>nikola.medimorec</a:t>
            </a:r>
            <a:r>
              <a:rPr lang="en" sz="1800" i="0" u="none" strike="noStrike" cap="none">
                <a:solidFill>
                  <a:srgbClr val="496976"/>
                </a:solidFill>
                <a:latin typeface="Montserrat ExtraLight"/>
                <a:ea typeface="Montserrat ExtraLight"/>
                <a:cs typeface="Montserrat ExtraLight"/>
                <a:sym typeface="Montserrat ExtraLight"/>
              </a:rPr>
              <a:t>@slocatpartnership.org</a:t>
            </a:r>
            <a:endParaRPr sz="1800" i="0" u="none" strike="noStrike" cap="none">
              <a:solidFill>
                <a:srgbClr val="496976"/>
              </a:solidFill>
              <a:latin typeface="Montserrat ExtraLight"/>
              <a:ea typeface="Montserrat ExtraLight"/>
              <a:cs typeface="Montserrat ExtraLight"/>
              <a:sym typeface="Montserrat ExtraLight"/>
            </a:endParaRPr>
          </a:p>
        </p:txBody>
      </p:sp>
      <p:sp>
        <p:nvSpPr>
          <p:cNvPr id="496" name="Google Shape;496;p63"/>
          <p:cNvSpPr txBox="1"/>
          <p:nvPr/>
        </p:nvSpPr>
        <p:spPr>
          <a:xfrm>
            <a:off x="4663250" y="3606775"/>
            <a:ext cx="32997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i="0" u="none" strike="noStrike" cap="none">
                <a:solidFill>
                  <a:srgbClr val="496976"/>
                </a:solidFill>
                <a:latin typeface="Montserrat ExtraLight"/>
                <a:ea typeface="Montserrat ExtraLight"/>
                <a:cs typeface="Montserrat ExtraLight"/>
                <a:sym typeface="Montserrat ExtraLight"/>
              </a:rPr>
              <a:t>@slocatofficial</a:t>
            </a:r>
            <a:endParaRPr sz="1800" i="0" u="none" strike="noStrike" cap="none">
              <a:solidFill>
                <a:srgbClr val="496976"/>
              </a:solidFill>
              <a:latin typeface="Montserrat ExtraLight"/>
              <a:ea typeface="Montserrat ExtraLight"/>
              <a:cs typeface="Montserrat ExtraLight"/>
              <a:sym typeface="Montserrat ExtraLight"/>
            </a:endParaRPr>
          </a:p>
        </p:txBody>
      </p:sp>
      <p:pic>
        <p:nvPicPr>
          <p:cNvPr id="497" name="Google Shape;497;p63"/>
          <p:cNvPicPr preferRelativeResize="0"/>
          <p:nvPr/>
        </p:nvPicPr>
        <p:blipFill rotWithShape="1">
          <a:blip r:embed="rId7">
            <a:alphaModFix/>
          </a:blip>
          <a:srcRect r="73399"/>
          <a:stretch/>
        </p:blipFill>
        <p:spPr>
          <a:xfrm>
            <a:off x="-225" y="0"/>
            <a:ext cx="2432352" cy="5143500"/>
          </a:xfrm>
          <a:prstGeom prst="rect">
            <a:avLst/>
          </a:prstGeom>
          <a:noFill/>
          <a:ln>
            <a:noFill/>
          </a:ln>
        </p:spPr>
      </p:pic>
      <p:pic>
        <p:nvPicPr>
          <p:cNvPr id="498" name="Google Shape;498;p63"/>
          <p:cNvPicPr preferRelativeResize="0"/>
          <p:nvPr/>
        </p:nvPicPr>
        <p:blipFill rotWithShape="1">
          <a:blip r:embed="rId7">
            <a:alphaModFix/>
          </a:blip>
          <a:srcRect r="73399"/>
          <a:stretch/>
        </p:blipFill>
        <p:spPr>
          <a:xfrm rot="10800000">
            <a:off x="7716250" y="0"/>
            <a:ext cx="1436174" cy="3036949"/>
          </a:xfrm>
          <a:prstGeom prst="rect">
            <a:avLst/>
          </a:prstGeom>
          <a:noFill/>
          <a:ln>
            <a:noFill/>
          </a:ln>
        </p:spPr>
      </p:pic>
      <p:pic>
        <p:nvPicPr>
          <p:cNvPr id="499" name="Google Shape;499;p63"/>
          <p:cNvPicPr preferRelativeResize="0"/>
          <p:nvPr/>
        </p:nvPicPr>
        <p:blipFill rotWithShape="1">
          <a:blip r:embed="rId8">
            <a:alphaModFix/>
          </a:blip>
          <a:srcRect r="73455"/>
          <a:stretch/>
        </p:blipFill>
        <p:spPr>
          <a:xfrm>
            <a:off x="2867113" y="3660000"/>
            <a:ext cx="409723" cy="365752"/>
          </a:xfrm>
          <a:prstGeom prst="rect">
            <a:avLst/>
          </a:prstGeom>
          <a:noFill/>
          <a:ln>
            <a:noFill/>
          </a:ln>
        </p:spPr>
      </p:pic>
      <p:pic>
        <p:nvPicPr>
          <p:cNvPr id="500" name="Google Shape;500;p63"/>
          <p:cNvPicPr preferRelativeResize="0"/>
          <p:nvPr/>
        </p:nvPicPr>
        <p:blipFill rotWithShape="1">
          <a:blip r:embed="rId8">
            <a:alphaModFix/>
          </a:blip>
          <a:srcRect l="73455"/>
          <a:stretch/>
        </p:blipFill>
        <p:spPr>
          <a:xfrm>
            <a:off x="4107655" y="3660000"/>
            <a:ext cx="409723" cy="365752"/>
          </a:xfrm>
          <a:prstGeom prst="rect">
            <a:avLst/>
          </a:prstGeom>
          <a:noFill/>
          <a:ln>
            <a:noFill/>
          </a:ln>
        </p:spPr>
      </p:pic>
      <p:pic>
        <p:nvPicPr>
          <p:cNvPr id="501" name="Google Shape;501;p63"/>
          <p:cNvPicPr preferRelativeResize="0"/>
          <p:nvPr/>
        </p:nvPicPr>
        <p:blipFill rotWithShape="1">
          <a:blip r:embed="rId9">
            <a:alphaModFix/>
          </a:blip>
          <a:srcRect/>
          <a:stretch/>
        </p:blipFill>
        <p:spPr>
          <a:xfrm>
            <a:off x="3509375" y="3660000"/>
            <a:ext cx="365750" cy="365750"/>
          </a:xfrm>
          <a:prstGeom prst="rect">
            <a:avLst/>
          </a:prstGeom>
          <a:noFill/>
          <a:ln>
            <a:noFill/>
          </a:ln>
        </p:spPr>
      </p:pic>
      <p:sp>
        <p:nvSpPr>
          <p:cNvPr id="502" name="Google Shape;502;p63"/>
          <p:cNvSpPr txBox="1"/>
          <p:nvPr/>
        </p:nvSpPr>
        <p:spPr>
          <a:xfrm>
            <a:off x="4107650" y="1038606"/>
            <a:ext cx="4640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rgbClr val="6FA2C2"/>
                </a:solidFill>
                <a:latin typeface="Proxima Nova"/>
                <a:ea typeface="Proxima Nova"/>
                <a:cs typeface="Proxima Nova"/>
                <a:sym typeface="Proxima Nova"/>
              </a:rPr>
              <a:t>Explore the GIZ-SLOCAT </a:t>
            </a:r>
            <a:endParaRPr sz="1800" b="1">
              <a:solidFill>
                <a:srgbClr val="6FA2C2"/>
              </a:solidFill>
              <a:latin typeface="Proxima Nova"/>
              <a:ea typeface="Proxima Nova"/>
              <a:cs typeface="Proxima Nova"/>
              <a:sym typeface="Proxima Nova"/>
            </a:endParaRPr>
          </a:p>
          <a:p>
            <a:pPr marL="0" lvl="0" indent="0" algn="ctr" rtl="0">
              <a:spcBef>
                <a:spcPts val="0"/>
              </a:spcBef>
              <a:spcAft>
                <a:spcPts val="0"/>
              </a:spcAft>
              <a:buNone/>
            </a:pPr>
            <a:r>
              <a:rPr lang="en" sz="1800" b="1">
                <a:solidFill>
                  <a:srgbClr val="6FA2C2"/>
                </a:solidFill>
                <a:latin typeface="Proxima Nova"/>
                <a:ea typeface="Proxima Nova"/>
                <a:cs typeface="Proxima Nova"/>
                <a:sym typeface="Proxima Nova"/>
              </a:rPr>
              <a:t>NDC Transport Tracker:</a:t>
            </a:r>
            <a:endParaRPr sz="1200" b="1">
              <a:solidFill>
                <a:srgbClr val="F8BC1C"/>
              </a:solidFill>
              <a:latin typeface="Proxima Nova"/>
              <a:ea typeface="Proxima Nova"/>
              <a:cs typeface="Proxima Nova"/>
              <a:sym typeface="Proxima Nova"/>
            </a:endParaRPr>
          </a:p>
        </p:txBody>
      </p:sp>
      <p:grpSp>
        <p:nvGrpSpPr>
          <p:cNvPr id="503" name="Google Shape;503;p63"/>
          <p:cNvGrpSpPr/>
          <p:nvPr/>
        </p:nvGrpSpPr>
        <p:grpSpPr>
          <a:xfrm>
            <a:off x="5311860" y="338038"/>
            <a:ext cx="2002496" cy="768977"/>
            <a:chOff x="3925800" y="2087700"/>
            <a:chExt cx="3513151" cy="1522124"/>
          </a:xfrm>
        </p:grpSpPr>
        <p:pic>
          <p:nvPicPr>
            <p:cNvPr id="504" name="Google Shape;504;p63"/>
            <p:cNvPicPr preferRelativeResize="0"/>
            <p:nvPr/>
          </p:nvPicPr>
          <p:blipFill rotWithShape="1">
            <a:blip r:embed="rId10">
              <a:alphaModFix/>
            </a:blip>
            <a:srcRect l="18728" t="23463" r="1272" b="25880"/>
            <a:stretch/>
          </p:blipFill>
          <p:spPr>
            <a:xfrm>
              <a:off x="3925800" y="2107450"/>
              <a:ext cx="3513151" cy="1502374"/>
            </a:xfrm>
            <a:prstGeom prst="rect">
              <a:avLst/>
            </a:prstGeom>
            <a:noFill/>
            <a:ln>
              <a:noFill/>
            </a:ln>
          </p:spPr>
        </p:pic>
        <p:sp>
          <p:nvSpPr>
            <p:cNvPr id="505" name="Google Shape;505;p63"/>
            <p:cNvSpPr/>
            <p:nvPr/>
          </p:nvSpPr>
          <p:spPr>
            <a:xfrm>
              <a:off x="4171075" y="2087700"/>
              <a:ext cx="209100" cy="108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grpSp>
      <p:sp>
        <p:nvSpPr>
          <p:cNvPr id="506" name="Google Shape;506;p63"/>
          <p:cNvSpPr txBox="1"/>
          <p:nvPr/>
        </p:nvSpPr>
        <p:spPr>
          <a:xfrm>
            <a:off x="4572000" y="2092300"/>
            <a:ext cx="4350000" cy="47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a:solidFill>
                  <a:srgbClr val="496976"/>
                </a:solidFill>
                <a:latin typeface="Montserrat ExtraLight"/>
                <a:ea typeface="Montserrat ExtraLight"/>
                <a:cs typeface="Montserrat ExtraLight"/>
                <a:sym typeface="Montserrat ExtraLight"/>
              </a:rPr>
              <a:t>changing-transport.org/tracker/</a:t>
            </a:r>
            <a:endParaRPr sz="1800" i="0" u="none" strike="noStrike" cap="none">
              <a:solidFill>
                <a:srgbClr val="496976"/>
              </a:solidFill>
              <a:latin typeface="Montserrat ExtraLight"/>
              <a:ea typeface="Montserrat ExtraLight"/>
              <a:cs typeface="Montserrat ExtraLight"/>
              <a:sym typeface="Montserrat Extra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7"/>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198" name="Google Shape;198;p37"/>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199" name="Google Shape;199;p37"/>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200" name="Google Shape;200;p37"/>
          <p:cNvSpPr txBox="1"/>
          <p:nvPr/>
        </p:nvSpPr>
        <p:spPr>
          <a:xfrm>
            <a:off x="3299700" y="1919225"/>
            <a:ext cx="5123700" cy="10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700" b="1">
                <a:solidFill>
                  <a:srgbClr val="496976"/>
                </a:solidFill>
                <a:latin typeface="Proxima Nova"/>
                <a:ea typeface="Proxima Nova"/>
                <a:cs typeface="Proxima Nova"/>
                <a:sym typeface="Proxima Nova"/>
              </a:rPr>
              <a:t>Post-COP28 Road to NDC Update in the Transport Sector</a:t>
            </a:r>
            <a:endParaRPr sz="2700" b="1">
              <a:solidFill>
                <a:srgbClr val="496976"/>
              </a:solidFill>
              <a:latin typeface="Proxima Nova"/>
              <a:ea typeface="Proxima Nova"/>
              <a:cs typeface="Proxima Nova"/>
              <a:sym typeface="Proxima Nova"/>
            </a:endParaRPr>
          </a:p>
        </p:txBody>
      </p:sp>
      <p:sp>
        <p:nvSpPr>
          <p:cNvPr id="201" name="Google Shape;201;p37"/>
          <p:cNvSpPr txBox="1">
            <a:spLocks noGrp="1"/>
          </p:cNvSpPr>
          <p:nvPr>
            <p:ph type="body" idx="1"/>
          </p:nvPr>
        </p:nvSpPr>
        <p:spPr>
          <a:xfrm>
            <a:off x="3375900" y="3071750"/>
            <a:ext cx="4392900" cy="816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Benjamin Welle</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Director,   Integrated   Transport   &amp;   Innovation</a:t>
            </a:r>
            <a:br>
              <a:rPr lang="en" sz="1500" b="1">
                <a:solidFill>
                  <a:srgbClr val="526069"/>
                </a:solidFill>
                <a:latin typeface="Proxima Nova"/>
                <a:ea typeface="Proxima Nova"/>
                <a:cs typeface="Proxima Nova"/>
                <a:sym typeface="Proxima Nova"/>
              </a:rPr>
            </a:br>
            <a:r>
              <a:rPr lang="en" sz="1500" b="1">
                <a:solidFill>
                  <a:srgbClr val="526069"/>
                </a:solidFill>
                <a:latin typeface="Proxima Nova"/>
                <a:ea typeface="Proxima Nova"/>
                <a:cs typeface="Proxima Nova"/>
                <a:sym typeface="Proxima Nova"/>
              </a:rPr>
              <a:t>World Resources Institute</a:t>
            </a:r>
            <a:endParaRPr sz="1500" b="1">
              <a:solidFill>
                <a:srgbClr val="526069"/>
              </a:solidFill>
              <a:latin typeface="Proxima Nova"/>
              <a:ea typeface="Proxima Nova"/>
              <a:cs typeface="Proxima Nova"/>
              <a:sym typeface="Proxima Nova"/>
            </a:endParaRPr>
          </a:p>
        </p:txBody>
      </p:sp>
      <p:pic>
        <p:nvPicPr>
          <p:cNvPr id="202" name="Google Shape;202;p37"/>
          <p:cNvPicPr preferRelativeResize="0"/>
          <p:nvPr/>
        </p:nvPicPr>
        <p:blipFill>
          <a:blip r:embed="rId5">
            <a:alphaModFix/>
          </a:blip>
          <a:stretch>
            <a:fillRect/>
          </a:stretch>
        </p:blipFill>
        <p:spPr>
          <a:xfrm>
            <a:off x="1254125" y="1714050"/>
            <a:ext cx="1741200" cy="17412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4"/>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512" name="Google Shape;512;p64"/>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513" name="Google Shape;513;p64"/>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514" name="Google Shape;514;p64"/>
          <p:cNvSpPr txBox="1">
            <a:spLocks noGrp="1"/>
          </p:cNvSpPr>
          <p:nvPr>
            <p:ph type="title" idx="4294967295"/>
          </p:nvPr>
        </p:nvSpPr>
        <p:spPr>
          <a:xfrm>
            <a:off x="1196725" y="259900"/>
            <a:ext cx="7418400" cy="75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600">
                <a:solidFill>
                  <a:srgbClr val="496976"/>
                </a:solidFill>
                <a:latin typeface="Proxima Nova"/>
                <a:ea typeface="Proxima Nova"/>
                <a:cs typeface="Proxima Nova"/>
                <a:sym typeface="Proxima Nova"/>
              </a:rPr>
              <a:t>Looking ahead towards NDC 3.0</a:t>
            </a:r>
            <a:endParaRPr sz="3600">
              <a:solidFill>
                <a:srgbClr val="496976"/>
              </a:solidFill>
              <a:latin typeface="Proxima Nova"/>
              <a:ea typeface="Proxima Nova"/>
              <a:cs typeface="Proxima Nova"/>
              <a:sym typeface="Proxima Nova"/>
            </a:endParaRPr>
          </a:p>
        </p:txBody>
      </p:sp>
      <p:sp>
        <p:nvSpPr>
          <p:cNvPr id="515" name="Google Shape;515;p64"/>
          <p:cNvSpPr txBox="1">
            <a:spLocks noGrp="1"/>
          </p:cNvSpPr>
          <p:nvPr>
            <p:ph type="body" idx="1"/>
          </p:nvPr>
        </p:nvSpPr>
        <p:spPr>
          <a:xfrm>
            <a:off x="4150978" y="2184050"/>
            <a:ext cx="993000" cy="465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rgbClr val="496976"/>
                </a:solidFill>
                <a:latin typeface="Proxima Nova"/>
                <a:ea typeface="Proxima Nova"/>
                <a:cs typeface="Proxima Nova"/>
                <a:sym typeface="Proxima Nova"/>
              </a:rPr>
              <a:t>Facilitators</a:t>
            </a:r>
            <a:endParaRPr sz="1200" b="1">
              <a:solidFill>
                <a:srgbClr val="496976"/>
              </a:solidFill>
              <a:latin typeface="Proxima Nova"/>
              <a:ea typeface="Proxima Nova"/>
              <a:cs typeface="Proxima Nova"/>
              <a:sym typeface="Proxima Nova"/>
            </a:endParaRPr>
          </a:p>
        </p:txBody>
      </p:sp>
      <p:sp>
        <p:nvSpPr>
          <p:cNvPr id="516" name="Google Shape;516;p64"/>
          <p:cNvSpPr txBox="1">
            <a:spLocks noGrp="1"/>
          </p:cNvSpPr>
          <p:nvPr>
            <p:ph type="body" idx="1"/>
          </p:nvPr>
        </p:nvSpPr>
        <p:spPr>
          <a:xfrm>
            <a:off x="3713865" y="3886558"/>
            <a:ext cx="1907700" cy="608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Ms. Alice Yiu</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Director of Outreach and Communications</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SLOCAT</a:t>
            </a:r>
            <a:endParaRPr sz="1100" b="1">
              <a:solidFill>
                <a:srgbClr val="496976"/>
              </a:solidFill>
              <a:latin typeface="Proxima Nova"/>
              <a:ea typeface="Proxima Nova"/>
              <a:cs typeface="Proxima Nova"/>
              <a:sym typeface="Proxima Nova"/>
            </a:endParaRPr>
          </a:p>
        </p:txBody>
      </p:sp>
      <p:pic>
        <p:nvPicPr>
          <p:cNvPr id="517" name="Google Shape;517;p64"/>
          <p:cNvPicPr preferRelativeResize="0"/>
          <p:nvPr/>
        </p:nvPicPr>
        <p:blipFill rotWithShape="1">
          <a:blip r:embed="rId5">
            <a:alphaModFix/>
          </a:blip>
          <a:srcRect l="9768" t="6107" r="9768" b="13429"/>
          <a:stretch/>
        </p:blipFill>
        <p:spPr>
          <a:xfrm>
            <a:off x="4087574" y="2570268"/>
            <a:ext cx="1160400" cy="1160400"/>
          </a:xfrm>
          <a:prstGeom prst="ellipse">
            <a:avLst/>
          </a:prstGeom>
          <a:noFill/>
          <a:ln w="9525" cap="flat" cmpd="sng">
            <a:solidFill>
              <a:srgbClr val="496976"/>
            </a:solidFill>
            <a:prstDash val="solid"/>
            <a:round/>
            <a:headEnd type="none" w="sm" len="sm"/>
            <a:tailEnd type="none" w="sm" len="sm"/>
          </a:ln>
        </p:spPr>
      </p:pic>
      <p:sp>
        <p:nvSpPr>
          <p:cNvPr id="518" name="Google Shape;518;p64"/>
          <p:cNvSpPr txBox="1">
            <a:spLocks noGrp="1"/>
          </p:cNvSpPr>
          <p:nvPr>
            <p:ph type="body" idx="1"/>
          </p:nvPr>
        </p:nvSpPr>
        <p:spPr>
          <a:xfrm>
            <a:off x="5621651" y="3886558"/>
            <a:ext cx="2748600" cy="608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Ms. Yiqian Zhang</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Manager, Climate and Electric Mobility </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WRI Ross Center for Sustainable Cities</a:t>
            </a:r>
            <a:endParaRPr sz="1100" b="1">
              <a:solidFill>
                <a:srgbClr val="496976"/>
              </a:solidFill>
              <a:latin typeface="Proxima Nova"/>
              <a:ea typeface="Proxima Nova"/>
              <a:cs typeface="Proxima Nova"/>
              <a:sym typeface="Proxima Nova"/>
            </a:endParaRPr>
          </a:p>
        </p:txBody>
      </p:sp>
      <p:pic>
        <p:nvPicPr>
          <p:cNvPr id="519" name="Google Shape;519;p64"/>
          <p:cNvPicPr preferRelativeResize="0"/>
          <p:nvPr/>
        </p:nvPicPr>
        <p:blipFill>
          <a:blip r:embed="rId6">
            <a:alphaModFix/>
          </a:blip>
          <a:stretch>
            <a:fillRect/>
          </a:stretch>
        </p:blipFill>
        <p:spPr>
          <a:xfrm>
            <a:off x="6387354" y="2570267"/>
            <a:ext cx="1216800" cy="1216800"/>
          </a:xfrm>
          <a:prstGeom prst="ellipse">
            <a:avLst/>
          </a:prstGeom>
          <a:noFill/>
          <a:ln w="9525" cap="flat" cmpd="sng">
            <a:solidFill>
              <a:srgbClr val="496976"/>
            </a:solidFill>
            <a:prstDash val="solid"/>
            <a:round/>
            <a:headEnd type="none" w="sm" len="sm"/>
            <a:tailEnd type="none" w="sm" len="sm"/>
          </a:ln>
        </p:spPr>
      </p:pic>
      <p:sp>
        <p:nvSpPr>
          <p:cNvPr id="520" name="Google Shape;520;p64"/>
          <p:cNvSpPr txBox="1">
            <a:spLocks noGrp="1"/>
          </p:cNvSpPr>
          <p:nvPr>
            <p:ph type="body" idx="1"/>
          </p:nvPr>
        </p:nvSpPr>
        <p:spPr>
          <a:xfrm>
            <a:off x="1381888" y="3886558"/>
            <a:ext cx="2053500" cy="608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Ms. Olivia Wessendorff</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Advisor to the ITF Secretary </a:t>
            </a:r>
            <a:endParaRPr sz="1100" b="1">
              <a:solidFill>
                <a:srgbClr val="496976"/>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100" b="1">
                <a:solidFill>
                  <a:srgbClr val="496976"/>
                </a:solidFill>
                <a:latin typeface="Proxima Nova"/>
                <a:ea typeface="Proxima Nova"/>
                <a:cs typeface="Proxima Nova"/>
                <a:sym typeface="Proxima Nova"/>
              </a:rPr>
              <a:t>General at the OECD</a:t>
            </a:r>
            <a:endParaRPr sz="1100" b="1">
              <a:solidFill>
                <a:srgbClr val="496976"/>
              </a:solidFill>
              <a:latin typeface="Proxima Nova"/>
              <a:ea typeface="Proxima Nova"/>
              <a:cs typeface="Proxima Nova"/>
              <a:sym typeface="Proxima Nova"/>
            </a:endParaRPr>
          </a:p>
        </p:txBody>
      </p:sp>
      <p:pic>
        <p:nvPicPr>
          <p:cNvPr id="521" name="Google Shape;521;p64"/>
          <p:cNvPicPr preferRelativeResize="0"/>
          <p:nvPr/>
        </p:nvPicPr>
        <p:blipFill>
          <a:blip r:embed="rId7">
            <a:alphaModFix/>
          </a:blip>
          <a:stretch>
            <a:fillRect/>
          </a:stretch>
        </p:blipFill>
        <p:spPr>
          <a:xfrm>
            <a:off x="1711623" y="2541975"/>
            <a:ext cx="1216800" cy="1216800"/>
          </a:xfrm>
          <a:prstGeom prst="ellipse">
            <a:avLst/>
          </a:prstGeom>
          <a:noFill/>
          <a:ln w="9525" cap="flat" cmpd="sng">
            <a:solidFill>
              <a:srgbClr val="496976"/>
            </a:solidFill>
            <a:prstDash val="solid"/>
            <a:round/>
            <a:headEnd type="none" w="sm" len="sm"/>
            <a:tailEnd type="none" w="sm" len="sm"/>
          </a:ln>
        </p:spPr>
      </p:pic>
      <p:sp>
        <p:nvSpPr>
          <p:cNvPr id="522" name="Google Shape;522;p64"/>
          <p:cNvSpPr txBox="1">
            <a:spLocks noGrp="1"/>
          </p:cNvSpPr>
          <p:nvPr>
            <p:ph type="body" idx="1"/>
          </p:nvPr>
        </p:nvSpPr>
        <p:spPr>
          <a:xfrm>
            <a:off x="978775" y="1150575"/>
            <a:ext cx="7337400" cy="8970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rgbClr val="496976"/>
              </a:buClr>
              <a:buSzPts val="1200"/>
              <a:buFont typeface="Proxima Nova"/>
              <a:buChar char="●"/>
            </a:pPr>
            <a:r>
              <a:rPr lang="en" sz="1200" b="1">
                <a:solidFill>
                  <a:srgbClr val="496976"/>
                </a:solidFill>
                <a:latin typeface="Proxima Nova"/>
                <a:ea typeface="Proxima Nova"/>
                <a:cs typeface="Proxima Nova"/>
                <a:sym typeface="Proxima Nova"/>
              </a:rPr>
              <a:t>Breakout 1: Achieving a 1.5°C Future through Multiple Pathways in the Transport Sector</a:t>
            </a:r>
            <a:endParaRPr sz="1200" b="1">
              <a:solidFill>
                <a:srgbClr val="496976"/>
              </a:solidFill>
              <a:latin typeface="Proxima Nova"/>
              <a:ea typeface="Proxima Nova"/>
              <a:cs typeface="Proxima Nova"/>
              <a:sym typeface="Proxima Nova"/>
            </a:endParaRPr>
          </a:p>
          <a:p>
            <a:pPr marL="457200" lvl="0" indent="-304800" algn="l" rtl="0">
              <a:lnSpc>
                <a:spcPct val="150000"/>
              </a:lnSpc>
              <a:spcBef>
                <a:spcPts val="0"/>
              </a:spcBef>
              <a:spcAft>
                <a:spcPts val="0"/>
              </a:spcAft>
              <a:buClr>
                <a:srgbClr val="496976"/>
              </a:buClr>
              <a:buSzPts val="1200"/>
              <a:buFont typeface="Proxima Nova"/>
              <a:buChar char="●"/>
            </a:pPr>
            <a:r>
              <a:rPr lang="en" sz="1200" b="1">
                <a:solidFill>
                  <a:srgbClr val="496976"/>
                </a:solidFill>
                <a:latin typeface="Proxima Nova"/>
                <a:ea typeface="Proxima Nova"/>
                <a:cs typeface="Proxima Nova"/>
                <a:sym typeface="Proxima Nova"/>
              </a:rPr>
              <a:t>Breakout 2: Improving Access to Climate Finance in Transport</a:t>
            </a:r>
            <a:endParaRPr sz="1200" b="1">
              <a:solidFill>
                <a:srgbClr val="496976"/>
              </a:solidFill>
              <a:latin typeface="Proxima Nova"/>
              <a:ea typeface="Proxima Nova"/>
              <a:cs typeface="Proxima Nova"/>
              <a:sym typeface="Proxima Nova"/>
            </a:endParaRPr>
          </a:p>
          <a:p>
            <a:pPr marL="457200" lvl="0" indent="-304800" algn="l" rtl="0">
              <a:lnSpc>
                <a:spcPct val="150000"/>
              </a:lnSpc>
              <a:spcBef>
                <a:spcPts val="0"/>
              </a:spcBef>
              <a:spcAft>
                <a:spcPts val="0"/>
              </a:spcAft>
              <a:buClr>
                <a:srgbClr val="496976"/>
              </a:buClr>
              <a:buSzPts val="1200"/>
              <a:buFont typeface="Proxima Nova"/>
              <a:buChar char="●"/>
            </a:pPr>
            <a:r>
              <a:rPr lang="en" sz="1200" b="1">
                <a:solidFill>
                  <a:srgbClr val="496976"/>
                </a:solidFill>
                <a:latin typeface="Proxima Nova"/>
                <a:ea typeface="Proxima Nova"/>
                <a:cs typeface="Proxima Nova"/>
                <a:sym typeface="Proxima Nova"/>
              </a:rPr>
              <a:t>Breakout 3: Multistakeholder Roles and Opportunities for NDC Development and Implementation</a:t>
            </a:r>
            <a:endParaRPr sz="1200" b="1">
              <a:solidFill>
                <a:srgbClr val="496976"/>
              </a:solidFill>
              <a:latin typeface="Proxima Nova"/>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5"/>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528" name="Google Shape;528;p65"/>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529" name="Google Shape;529;p65"/>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530" name="Google Shape;530;p65"/>
          <p:cNvSpPr txBox="1"/>
          <p:nvPr/>
        </p:nvSpPr>
        <p:spPr>
          <a:xfrm>
            <a:off x="1108225" y="2083225"/>
            <a:ext cx="6944400" cy="78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Key insights and takeaways</a:t>
            </a:r>
            <a:endParaRPr sz="3600" b="1">
              <a:solidFill>
                <a:srgbClr val="496976"/>
              </a:solidFill>
              <a:latin typeface="Proxima Nova"/>
              <a:ea typeface="Proxima Nova"/>
              <a:cs typeface="Proxima Nova"/>
              <a:sym typeface="Proxima Nov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66"/>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536" name="Google Shape;536;p66"/>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537" name="Google Shape;537;p66"/>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538" name="Google Shape;538;p66"/>
          <p:cNvSpPr txBox="1"/>
          <p:nvPr/>
        </p:nvSpPr>
        <p:spPr>
          <a:xfrm>
            <a:off x="3510550" y="1053675"/>
            <a:ext cx="48648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Public Transport</a:t>
            </a:r>
            <a:br>
              <a:rPr lang="en" sz="3600" b="1">
                <a:solidFill>
                  <a:srgbClr val="496976"/>
                </a:solidFill>
                <a:latin typeface="Proxima Nova"/>
                <a:ea typeface="Proxima Nova"/>
                <a:cs typeface="Proxima Nova"/>
                <a:sym typeface="Proxima Nova"/>
              </a:rPr>
            </a:br>
            <a:r>
              <a:rPr lang="en" sz="3600" b="1">
                <a:solidFill>
                  <a:srgbClr val="496976"/>
                </a:solidFill>
                <a:latin typeface="Proxima Nova"/>
                <a:ea typeface="Proxima Nova"/>
                <a:cs typeface="Proxima Nova"/>
                <a:sym typeface="Proxima Nova"/>
              </a:rPr>
              <a:t>NDCs Template</a:t>
            </a:r>
            <a:endParaRPr sz="3600" b="1">
              <a:solidFill>
                <a:srgbClr val="496976"/>
              </a:solidFill>
              <a:latin typeface="Proxima Nova"/>
              <a:ea typeface="Proxima Nova"/>
              <a:cs typeface="Proxima Nova"/>
              <a:sym typeface="Proxima Nova"/>
            </a:endParaRPr>
          </a:p>
        </p:txBody>
      </p:sp>
      <p:sp>
        <p:nvSpPr>
          <p:cNvPr id="539" name="Google Shape;539;p66"/>
          <p:cNvSpPr txBox="1">
            <a:spLocks noGrp="1"/>
          </p:cNvSpPr>
          <p:nvPr>
            <p:ph type="body" idx="1"/>
          </p:nvPr>
        </p:nvSpPr>
        <p:spPr>
          <a:xfrm>
            <a:off x="3597800" y="2418400"/>
            <a:ext cx="4392900" cy="1437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Alice Yiu (SLOCAT) on behalf of </a:t>
            </a:r>
            <a:br>
              <a:rPr lang="en" sz="1500" b="1">
                <a:solidFill>
                  <a:srgbClr val="526069"/>
                </a:solidFill>
                <a:latin typeface="Proxima Nova"/>
                <a:ea typeface="Proxima Nova"/>
                <a:cs typeface="Proxima Nova"/>
                <a:sym typeface="Proxima Nova"/>
              </a:rPr>
            </a:br>
            <a:r>
              <a:rPr lang="en" sz="1500" b="1">
                <a:solidFill>
                  <a:srgbClr val="526069"/>
                </a:solidFill>
                <a:latin typeface="Proxima Nova"/>
                <a:ea typeface="Proxima Nova"/>
                <a:cs typeface="Proxima Nova"/>
                <a:sym typeface="Proxima Nova"/>
              </a:rPr>
              <a:t>Mr. Philip Turner</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Head of Sustainable Development </a:t>
            </a:r>
            <a:br>
              <a:rPr lang="en" sz="1500" b="1">
                <a:solidFill>
                  <a:srgbClr val="526069"/>
                </a:solidFill>
                <a:latin typeface="Proxima Nova"/>
                <a:ea typeface="Proxima Nova"/>
                <a:cs typeface="Proxima Nova"/>
                <a:sym typeface="Proxima Nova"/>
              </a:rPr>
            </a:br>
            <a:r>
              <a:rPr lang="en" sz="1500" b="1">
                <a:solidFill>
                  <a:srgbClr val="526069"/>
                </a:solidFill>
                <a:latin typeface="Proxima Nova"/>
                <a:ea typeface="Proxima Nova"/>
                <a:cs typeface="Proxima Nova"/>
                <a:sym typeface="Proxima Nova"/>
              </a:rPr>
              <a:t>International Association of Public Transport (UITP)</a:t>
            </a:r>
            <a:endParaRPr sz="1500" b="1">
              <a:solidFill>
                <a:srgbClr val="526069"/>
              </a:solidFill>
              <a:latin typeface="Proxima Nova"/>
              <a:ea typeface="Proxima Nova"/>
              <a:cs typeface="Proxima Nova"/>
              <a:sym typeface="Proxima Nova"/>
            </a:endParaRPr>
          </a:p>
        </p:txBody>
      </p:sp>
      <p:pic>
        <p:nvPicPr>
          <p:cNvPr id="540" name="Google Shape;540;p66"/>
          <p:cNvPicPr preferRelativeResize="0"/>
          <p:nvPr/>
        </p:nvPicPr>
        <p:blipFill rotWithShape="1">
          <a:blip r:embed="rId5">
            <a:alphaModFix/>
          </a:blip>
          <a:srcRect l="22194" r="23593" b="3623"/>
          <a:stretch/>
        </p:blipFill>
        <p:spPr>
          <a:xfrm>
            <a:off x="1320800" y="1732575"/>
            <a:ext cx="2052300" cy="2052300"/>
          </a:xfrm>
          <a:prstGeom prst="ellipse">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7"/>
          <p:cNvSpPr/>
          <p:nvPr/>
        </p:nvSpPr>
        <p:spPr>
          <a:xfrm>
            <a:off x="0" y="0"/>
            <a:ext cx="9144000" cy="5143500"/>
          </a:xfrm>
          <a:prstGeom prst="rect">
            <a:avLst/>
          </a:prstGeom>
          <a:solidFill>
            <a:srgbClr val="68BEA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46" name="Google Shape;546;p67"/>
          <p:cNvSpPr txBox="1"/>
          <p:nvPr/>
        </p:nvSpPr>
        <p:spPr>
          <a:xfrm>
            <a:off x="324124" y="786265"/>
            <a:ext cx="3818400" cy="4340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b="0" i="0" u="none" strike="noStrike" cap="none">
                <a:solidFill>
                  <a:schemeClr val="lt1"/>
                </a:solidFill>
                <a:latin typeface="Montserrat"/>
                <a:ea typeface="Montserrat"/>
                <a:cs typeface="Montserrat"/>
                <a:sym typeface="Montserrat"/>
              </a:rPr>
              <a:t>UITP has developed this template for countries as a guide to take action to strengthen their commitments to public transport and active mobility in their Nationally Determined Contributions (NDC). </a:t>
            </a:r>
            <a:endParaRPr/>
          </a:p>
          <a:p>
            <a:pPr marL="0" marR="0" lvl="0" indent="0" algn="l" rtl="0">
              <a:spcBef>
                <a:spcPts val="0"/>
              </a:spcBef>
              <a:spcAft>
                <a:spcPts val="0"/>
              </a:spcAft>
              <a:buNone/>
            </a:pPr>
            <a:endParaRPr sz="1800" b="0" u="none" strike="noStrike">
              <a:solidFill>
                <a:schemeClr val="lt1"/>
              </a:solidFill>
              <a:latin typeface="Montserrat"/>
              <a:ea typeface="Montserrat"/>
              <a:cs typeface="Montserrat"/>
              <a:sym typeface="Montserrat"/>
            </a:endParaRPr>
          </a:p>
          <a:p>
            <a:pPr marL="0" marR="0" lvl="0" indent="0" algn="l" rtl="0">
              <a:spcBef>
                <a:spcPts val="0"/>
              </a:spcBef>
              <a:spcAft>
                <a:spcPts val="0"/>
              </a:spcAft>
              <a:buNone/>
            </a:pPr>
            <a:r>
              <a:rPr lang="en" sz="1800" b="0" u="none" strike="noStrike">
                <a:solidFill>
                  <a:schemeClr val="lt1"/>
                </a:solidFill>
                <a:latin typeface="Montserrat"/>
                <a:ea typeface="Montserrat"/>
                <a:cs typeface="Montserrat"/>
                <a:sym typeface="Montserrat"/>
              </a:rPr>
              <a:t>Countries can use it to explore options that reflect national priorities and address key implementation and financing needs to strengthen their NDC 3.0 2025 submissions. </a:t>
            </a:r>
            <a:endParaRPr sz="1100">
              <a:solidFill>
                <a:schemeClr val="lt1"/>
              </a:solidFill>
              <a:latin typeface="Montserrat"/>
              <a:ea typeface="Montserrat"/>
              <a:cs typeface="Montserrat"/>
              <a:sym typeface="Montserrat"/>
            </a:endParaRPr>
          </a:p>
        </p:txBody>
      </p:sp>
      <p:sp>
        <p:nvSpPr>
          <p:cNvPr id="547" name="Google Shape;547;p67"/>
          <p:cNvSpPr txBox="1"/>
          <p:nvPr/>
        </p:nvSpPr>
        <p:spPr>
          <a:xfrm>
            <a:off x="324125" y="203139"/>
            <a:ext cx="6141600" cy="6156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lt1"/>
              </a:buClr>
              <a:buSzPts val="2800"/>
              <a:buFont typeface="Montserrat"/>
              <a:buNone/>
            </a:pPr>
            <a:r>
              <a:rPr lang="en" sz="2800" b="1">
                <a:solidFill>
                  <a:schemeClr val="lt1"/>
                </a:solidFill>
                <a:latin typeface="Montserrat"/>
                <a:ea typeface="Montserrat"/>
                <a:cs typeface="Montserrat"/>
                <a:sym typeface="Montserrat"/>
              </a:rPr>
              <a:t>About the UITP NDC Template</a:t>
            </a:r>
            <a:endParaRPr sz="2100" b="1">
              <a:solidFill>
                <a:schemeClr val="lt1"/>
              </a:solidFill>
              <a:latin typeface="Montserrat"/>
              <a:ea typeface="Montserrat"/>
              <a:cs typeface="Montserrat"/>
              <a:sym typeface="Montserrat"/>
            </a:endParaRPr>
          </a:p>
        </p:txBody>
      </p:sp>
      <p:pic>
        <p:nvPicPr>
          <p:cNvPr id="548" name="Google Shape;548;p67"/>
          <p:cNvPicPr preferRelativeResize="0"/>
          <p:nvPr/>
        </p:nvPicPr>
        <p:blipFill rotWithShape="1">
          <a:blip r:embed="rId3">
            <a:alphaModFix/>
          </a:blip>
          <a:srcRect/>
          <a:stretch/>
        </p:blipFill>
        <p:spPr>
          <a:xfrm>
            <a:off x="4267200" y="2147554"/>
            <a:ext cx="856809" cy="856806"/>
          </a:xfrm>
          <a:prstGeom prst="rect">
            <a:avLst/>
          </a:prstGeom>
          <a:noFill/>
          <a:ln>
            <a:noFill/>
          </a:ln>
        </p:spPr>
      </p:pic>
      <p:pic>
        <p:nvPicPr>
          <p:cNvPr id="549" name="Google Shape;549;p67"/>
          <p:cNvPicPr preferRelativeResize="0"/>
          <p:nvPr/>
        </p:nvPicPr>
        <p:blipFill rotWithShape="1">
          <a:blip r:embed="rId4">
            <a:alphaModFix/>
          </a:blip>
          <a:srcRect/>
          <a:stretch/>
        </p:blipFill>
        <p:spPr>
          <a:xfrm>
            <a:off x="4267200" y="3217719"/>
            <a:ext cx="856809" cy="856806"/>
          </a:xfrm>
          <a:prstGeom prst="rect">
            <a:avLst/>
          </a:prstGeom>
          <a:noFill/>
          <a:ln>
            <a:noFill/>
          </a:ln>
        </p:spPr>
      </p:pic>
      <p:pic>
        <p:nvPicPr>
          <p:cNvPr id="550" name="Google Shape;550;p67"/>
          <p:cNvPicPr preferRelativeResize="0"/>
          <p:nvPr/>
        </p:nvPicPr>
        <p:blipFill rotWithShape="1">
          <a:blip r:embed="rId5">
            <a:alphaModFix/>
          </a:blip>
          <a:srcRect/>
          <a:stretch/>
        </p:blipFill>
        <p:spPr>
          <a:xfrm>
            <a:off x="4267200" y="1077150"/>
            <a:ext cx="857050" cy="857047"/>
          </a:xfrm>
          <a:prstGeom prst="rect">
            <a:avLst/>
          </a:prstGeom>
          <a:noFill/>
          <a:ln>
            <a:noFill/>
          </a:ln>
        </p:spPr>
      </p:pic>
      <p:sp>
        <p:nvSpPr>
          <p:cNvPr id="551" name="Google Shape;551;p67"/>
          <p:cNvSpPr txBox="1"/>
          <p:nvPr/>
        </p:nvSpPr>
        <p:spPr>
          <a:xfrm>
            <a:off x="5320925" y="1198175"/>
            <a:ext cx="3463500" cy="585000"/>
          </a:xfrm>
          <a:prstGeom prst="rect">
            <a:avLst/>
          </a:prstGeom>
          <a:noFill/>
          <a:ln>
            <a:noFill/>
          </a:ln>
        </p:spPr>
        <p:txBody>
          <a:bodyPr spcFirstLastPara="1" wrap="square" lIns="91425" tIns="91425" rIns="91425" bIns="91425" anchor="t" anchorCtr="0">
            <a:spAutoFit/>
          </a:bodyPr>
          <a:lstStyle/>
          <a:p>
            <a:pPr marL="0" marR="0" lvl="0" indent="0" algn="just" rtl="0">
              <a:spcBef>
                <a:spcPts val="0"/>
              </a:spcBef>
              <a:spcAft>
                <a:spcPts val="0"/>
              </a:spcAft>
              <a:buNone/>
            </a:pPr>
            <a:r>
              <a:rPr lang="en" sz="1300" b="1">
                <a:solidFill>
                  <a:schemeClr val="lt1"/>
                </a:solidFill>
                <a:latin typeface="Montserrat"/>
                <a:ea typeface="Montserrat"/>
                <a:cs typeface="Montserrat"/>
                <a:sym typeface="Montserrat"/>
              </a:rPr>
              <a:t>H</a:t>
            </a:r>
            <a:r>
              <a:rPr lang="en" sz="1300" b="1" u="none" strike="noStrike">
                <a:solidFill>
                  <a:schemeClr val="lt1"/>
                </a:solidFill>
                <a:latin typeface="Montserrat"/>
                <a:ea typeface="Montserrat"/>
                <a:cs typeface="Montserrat"/>
                <a:sym typeface="Montserrat"/>
              </a:rPr>
              <a:t>alf of the world’s population lacks access to public transport </a:t>
            </a:r>
            <a:endParaRPr sz="1300" b="1">
              <a:solidFill>
                <a:schemeClr val="lt1"/>
              </a:solidFill>
              <a:latin typeface="Montserrat"/>
              <a:ea typeface="Montserrat"/>
              <a:cs typeface="Montserrat"/>
              <a:sym typeface="Montserrat"/>
            </a:endParaRPr>
          </a:p>
        </p:txBody>
      </p:sp>
      <p:sp>
        <p:nvSpPr>
          <p:cNvPr id="552" name="Google Shape;552;p67"/>
          <p:cNvSpPr txBox="1"/>
          <p:nvPr/>
        </p:nvSpPr>
        <p:spPr>
          <a:xfrm>
            <a:off x="5388025" y="2112703"/>
            <a:ext cx="3463500" cy="845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lt1"/>
              </a:buClr>
              <a:buSzPts val="1300"/>
              <a:buFont typeface="Montserrat"/>
              <a:buNone/>
            </a:pPr>
            <a:r>
              <a:rPr lang="en" sz="1300" b="1">
                <a:solidFill>
                  <a:schemeClr val="lt1"/>
                </a:solidFill>
                <a:latin typeface="Montserrat"/>
                <a:ea typeface="Montserrat"/>
                <a:cs typeface="Montserrat"/>
                <a:sym typeface="Montserrat"/>
              </a:rPr>
              <a:t>O</a:t>
            </a:r>
            <a:r>
              <a:rPr lang="en" sz="1300" b="1" u="none" strike="noStrike">
                <a:solidFill>
                  <a:schemeClr val="lt1"/>
                </a:solidFill>
                <a:latin typeface="Montserrat"/>
                <a:ea typeface="Montserrat"/>
                <a:cs typeface="Montserrat"/>
                <a:sym typeface="Montserrat"/>
              </a:rPr>
              <a:t>ne in three </a:t>
            </a:r>
            <a:r>
              <a:rPr lang="en" sz="1300" b="1">
                <a:solidFill>
                  <a:schemeClr val="lt1"/>
                </a:solidFill>
                <a:latin typeface="Montserrat"/>
                <a:ea typeface="Montserrat"/>
                <a:cs typeface="Montserrat"/>
                <a:sym typeface="Montserrat"/>
              </a:rPr>
              <a:t>countries</a:t>
            </a:r>
            <a:r>
              <a:rPr lang="en" sz="1300" b="1" u="none" strike="noStrike">
                <a:solidFill>
                  <a:schemeClr val="lt1"/>
                </a:solidFill>
                <a:latin typeface="Montserrat"/>
                <a:ea typeface="Montserrat"/>
                <a:cs typeface="Montserrat"/>
                <a:sym typeface="Montserrat"/>
              </a:rPr>
              <a:t> have yet to integrate public transport strategies into their NDCs</a:t>
            </a:r>
            <a:endParaRPr sz="1300" b="1">
              <a:solidFill>
                <a:schemeClr val="lt1"/>
              </a:solidFill>
              <a:latin typeface="Montserrat"/>
              <a:ea typeface="Montserrat"/>
              <a:cs typeface="Montserrat"/>
              <a:sym typeface="Montserrat"/>
            </a:endParaRPr>
          </a:p>
        </p:txBody>
      </p:sp>
      <p:sp>
        <p:nvSpPr>
          <p:cNvPr id="553" name="Google Shape;553;p67"/>
          <p:cNvSpPr txBox="1"/>
          <p:nvPr/>
        </p:nvSpPr>
        <p:spPr>
          <a:xfrm>
            <a:off x="5388025" y="3123940"/>
            <a:ext cx="3463500" cy="1075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lt1"/>
              </a:buClr>
              <a:buSzPts val="1300"/>
              <a:buFont typeface="Montserrat"/>
              <a:buNone/>
            </a:pPr>
            <a:r>
              <a:rPr lang="en" sz="1300" b="1">
                <a:solidFill>
                  <a:schemeClr val="lt1"/>
                </a:solidFill>
                <a:latin typeface="Montserrat"/>
                <a:ea typeface="Montserrat"/>
                <a:cs typeface="Montserrat"/>
                <a:sym typeface="Montserrat"/>
              </a:rPr>
              <a:t>By f</a:t>
            </a:r>
            <a:r>
              <a:rPr lang="en" sz="1300" b="1" u="none" strike="noStrike">
                <a:solidFill>
                  <a:schemeClr val="lt1"/>
                </a:solidFill>
                <a:latin typeface="Montserrat"/>
                <a:ea typeface="Montserrat"/>
                <a:cs typeface="Montserrat"/>
                <a:sym typeface="Montserrat"/>
              </a:rPr>
              <a:t>ocusing on shifts to public transport, walking, cycling - emissions from transport would be cut by half by 2030</a:t>
            </a:r>
            <a:endParaRPr sz="1300" b="1">
              <a:solidFill>
                <a:schemeClr val="lt1"/>
              </a:solidFill>
              <a:latin typeface="Montserrat"/>
              <a:ea typeface="Montserrat"/>
              <a:cs typeface="Montserrat"/>
              <a:sym typeface="Montserrat"/>
            </a:endParaRPr>
          </a:p>
        </p:txBody>
      </p:sp>
      <p:sp>
        <p:nvSpPr>
          <p:cNvPr id="554" name="Google Shape;554;p67"/>
          <p:cNvSpPr/>
          <p:nvPr/>
        </p:nvSpPr>
        <p:spPr>
          <a:xfrm>
            <a:off x="4677354" y="4498084"/>
            <a:ext cx="1962000" cy="561000"/>
          </a:xfrm>
          <a:prstGeom prst="roundRect">
            <a:avLst>
              <a:gd name="adj" fmla="val 16667"/>
            </a:avLst>
          </a:prstGeom>
          <a:noFill/>
          <a:ln w="9525" cap="flat" cmpd="sng">
            <a:solidFill>
              <a:srgbClr val="B3E5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000"/>
              <a:buFont typeface="Montserrat"/>
              <a:buNone/>
            </a:pPr>
            <a:r>
              <a:rPr lang="en" sz="1000" b="1">
                <a:solidFill>
                  <a:schemeClr val="lt1"/>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Read the public transport NDC template</a:t>
            </a:r>
            <a:endParaRPr sz="1000" b="1">
              <a:solidFill>
                <a:schemeClr val="lt1"/>
              </a:solidFill>
              <a:latin typeface="Montserrat"/>
              <a:ea typeface="Montserrat"/>
              <a:cs typeface="Montserrat"/>
              <a:sym typeface="Montserrat"/>
            </a:endParaRPr>
          </a:p>
        </p:txBody>
      </p:sp>
      <p:sp>
        <p:nvSpPr>
          <p:cNvPr id="555" name="Google Shape;555;p67"/>
          <p:cNvSpPr/>
          <p:nvPr/>
        </p:nvSpPr>
        <p:spPr>
          <a:xfrm>
            <a:off x="6881188" y="4499410"/>
            <a:ext cx="1962000" cy="561000"/>
          </a:xfrm>
          <a:prstGeom prst="roundRect">
            <a:avLst>
              <a:gd name="adj" fmla="val 16667"/>
            </a:avLst>
          </a:prstGeom>
          <a:noFill/>
          <a:ln w="9525" cap="flat" cmpd="sng">
            <a:solidFill>
              <a:srgbClr val="B3E5A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000"/>
              <a:buFont typeface="Montserrat"/>
              <a:buNone/>
            </a:pPr>
            <a:r>
              <a:rPr lang="en" sz="1000" b="1">
                <a:solidFill>
                  <a:schemeClr val="lt1"/>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Read the public transport analysis of NDCs</a:t>
            </a:r>
            <a:endParaRPr sz="1000" b="1">
              <a:solidFill>
                <a:schemeClr val="lt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8"/>
          <p:cNvSpPr/>
          <p:nvPr/>
        </p:nvSpPr>
        <p:spPr>
          <a:xfrm>
            <a:off x="0" y="0"/>
            <a:ext cx="9187500" cy="5143500"/>
          </a:xfrm>
          <a:prstGeom prst="rect">
            <a:avLst/>
          </a:prstGeom>
          <a:solidFill>
            <a:srgbClr val="68BEAC"/>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1" name="Google Shape;561;p68"/>
          <p:cNvSpPr/>
          <p:nvPr/>
        </p:nvSpPr>
        <p:spPr>
          <a:xfrm>
            <a:off x="3096261" y="1728331"/>
            <a:ext cx="951900" cy="951900"/>
          </a:xfrm>
          <a:prstGeom prst="ellipse">
            <a:avLst/>
          </a:pr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2" name="Google Shape;562;p68"/>
          <p:cNvSpPr/>
          <p:nvPr/>
        </p:nvSpPr>
        <p:spPr>
          <a:xfrm>
            <a:off x="1086489" y="1728332"/>
            <a:ext cx="951900" cy="951900"/>
          </a:xfrm>
          <a:prstGeom prst="ellipse">
            <a:avLst/>
          </a:pr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3" name="Google Shape;563;p68"/>
          <p:cNvSpPr/>
          <p:nvPr/>
        </p:nvSpPr>
        <p:spPr>
          <a:xfrm>
            <a:off x="5106033" y="1728331"/>
            <a:ext cx="951900" cy="951900"/>
          </a:xfrm>
          <a:prstGeom prst="ellipse">
            <a:avLst/>
          </a:pr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4" name="Google Shape;564;p68"/>
          <p:cNvSpPr/>
          <p:nvPr/>
        </p:nvSpPr>
        <p:spPr>
          <a:xfrm>
            <a:off x="7115805" y="1728331"/>
            <a:ext cx="951900" cy="951900"/>
          </a:xfrm>
          <a:prstGeom prst="ellipse">
            <a:avLst/>
          </a:prstGeom>
          <a:solidFill>
            <a:schemeClr val="dk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5" name="Google Shape;565;p68"/>
          <p:cNvSpPr/>
          <p:nvPr/>
        </p:nvSpPr>
        <p:spPr>
          <a:xfrm>
            <a:off x="683190" y="1325029"/>
            <a:ext cx="3845448" cy="1728216"/>
          </a:xfrm>
          <a:custGeom>
            <a:avLst/>
            <a:gdLst/>
            <a:ahLst/>
            <a:cxnLst/>
            <a:rect l="l" t="t" r="r" b="b"/>
            <a:pathLst>
              <a:path w="21600" h="21600" extrusionOk="0">
                <a:moveTo>
                  <a:pt x="12267" y="9656"/>
                </a:moveTo>
                <a:lnTo>
                  <a:pt x="12595" y="8902"/>
                </a:lnTo>
                <a:lnTo>
                  <a:pt x="13977" y="5834"/>
                </a:lnTo>
                <a:cubicBezTo>
                  <a:pt x="14577" y="4501"/>
                  <a:pt x="15370" y="3772"/>
                  <a:pt x="16208" y="3772"/>
                </a:cubicBezTo>
                <a:cubicBezTo>
                  <a:pt x="16208" y="3772"/>
                  <a:pt x="16208" y="3772"/>
                  <a:pt x="16208" y="3772"/>
                </a:cubicBezTo>
                <a:cubicBezTo>
                  <a:pt x="17058" y="3772"/>
                  <a:pt x="17851" y="4501"/>
                  <a:pt x="18440" y="5834"/>
                </a:cubicBezTo>
                <a:lnTo>
                  <a:pt x="20399" y="10209"/>
                </a:lnTo>
                <a:lnTo>
                  <a:pt x="21600" y="7544"/>
                </a:lnTo>
                <a:lnTo>
                  <a:pt x="19640" y="3168"/>
                </a:lnTo>
                <a:cubicBezTo>
                  <a:pt x="18723" y="1132"/>
                  <a:pt x="17500" y="0"/>
                  <a:pt x="16197" y="0"/>
                </a:cubicBezTo>
                <a:cubicBezTo>
                  <a:pt x="16197" y="0"/>
                  <a:pt x="16197" y="0"/>
                  <a:pt x="16197" y="0"/>
                </a:cubicBezTo>
                <a:cubicBezTo>
                  <a:pt x="14895" y="0"/>
                  <a:pt x="13683" y="1132"/>
                  <a:pt x="12754" y="3168"/>
                </a:cubicBezTo>
                <a:lnTo>
                  <a:pt x="10534" y="8097"/>
                </a:lnTo>
                <a:lnTo>
                  <a:pt x="10534" y="8097"/>
                </a:lnTo>
                <a:lnTo>
                  <a:pt x="9333" y="10762"/>
                </a:lnTo>
                <a:lnTo>
                  <a:pt x="9333" y="10762"/>
                </a:lnTo>
                <a:lnTo>
                  <a:pt x="8472" y="12673"/>
                </a:lnTo>
                <a:lnTo>
                  <a:pt x="7113" y="15741"/>
                </a:lnTo>
                <a:cubicBezTo>
                  <a:pt x="5879" y="18482"/>
                  <a:pt x="3874" y="18482"/>
                  <a:pt x="2650" y="15741"/>
                </a:cubicBezTo>
                <a:lnTo>
                  <a:pt x="2650" y="15741"/>
                </a:lnTo>
                <a:cubicBezTo>
                  <a:pt x="2050" y="14408"/>
                  <a:pt x="1722" y="12648"/>
                  <a:pt x="1722" y="10787"/>
                </a:cubicBezTo>
                <a:cubicBezTo>
                  <a:pt x="1722" y="8927"/>
                  <a:pt x="2050" y="7141"/>
                  <a:pt x="2650" y="5834"/>
                </a:cubicBezTo>
                <a:cubicBezTo>
                  <a:pt x="3251" y="4501"/>
                  <a:pt x="4044" y="3772"/>
                  <a:pt x="4882" y="3772"/>
                </a:cubicBezTo>
                <a:cubicBezTo>
                  <a:pt x="4882" y="3772"/>
                  <a:pt x="4882" y="3772"/>
                  <a:pt x="4882" y="3772"/>
                </a:cubicBezTo>
                <a:cubicBezTo>
                  <a:pt x="5731" y="3772"/>
                  <a:pt x="6524" y="4501"/>
                  <a:pt x="7113" y="5834"/>
                </a:cubicBezTo>
                <a:lnTo>
                  <a:pt x="9073" y="10184"/>
                </a:lnTo>
                <a:lnTo>
                  <a:pt x="10273" y="7519"/>
                </a:lnTo>
                <a:lnTo>
                  <a:pt x="8314" y="3168"/>
                </a:lnTo>
                <a:cubicBezTo>
                  <a:pt x="7396" y="1132"/>
                  <a:pt x="6173" y="0"/>
                  <a:pt x="4870" y="0"/>
                </a:cubicBezTo>
                <a:cubicBezTo>
                  <a:pt x="4870" y="0"/>
                  <a:pt x="4870" y="0"/>
                  <a:pt x="4870" y="0"/>
                </a:cubicBezTo>
                <a:cubicBezTo>
                  <a:pt x="3568" y="0"/>
                  <a:pt x="2356" y="1132"/>
                  <a:pt x="1427" y="3168"/>
                </a:cubicBezTo>
                <a:cubicBezTo>
                  <a:pt x="510" y="5205"/>
                  <a:pt x="0" y="7921"/>
                  <a:pt x="0" y="10813"/>
                </a:cubicBezTo>
                <a:cubicBezTo>
                  <a:pt x="0" y="13704"/>
                  <a:pt x="510" y="16395"/>
                  <a:pt x="1427" y="18432"/>
                </a:cubicBezTo>
                <a:lnTo>
                  <a:pt x="1427" y="18432"/>
                </a:lnTo>
                <a:cubicBezTo>
                  <a:pt x="2379" y="20544"/>
                  <a:pt x="3625" y="21600"/>
                  <a:pt x="4870" y="21600"/>
                </a:cubicBezTo>
                <a:cubicBezTo>
                  <a:pt x="6116" y="21600"/>
                  <a:pt x="7362" y="20544"/>
                  <a:pt x="8314" y="18432"/>
                </a:cubicBezTo>
                <a:lnTo>
                  <a:pt x="9934" y="14760"/>
                </a:lnTo>
                <a:lnTo>
                  <a:pt x="12267" y="9656"/>
                </a:lnTo>
                <a:lnTo>
                  <a:pt x="12267" y="9656"/>
                </a:lnTo>
                <a:close/>
                <a:moveTo>
                  <a:pt x="10115" y="11844"/>
                </a:moveTo>
                <a:lnTo>
                  <a:pt x="10024" y="12724"/>
                </a:lnTo>
                <a:cubicBezTo>
                  <a:pt x="10013" y="12799"/>
                  <a:pt x="9956" y="12849"/>
                  <a:pt x="9956" y="12774"/>
                </a:cubicBezTo>
                <a:lnTo>
                  <a:pt x="9934" y="12095"/>
                </a:lnTo>
                <a:lnTo>
                  <a:pt x="9628" y="12045"/>
                </a:lnTo>
                <a:cubicBezTo>
                  <a:pt x="9594" y="12045"/>
                  <a:pt x="9616" y="11919"/>
                  <a:pt x="9650" y="11894"/>
                </a:cubicBezTo>
                <a:lnTo>
                  <a:pt x="10047" y="11693"/>
                </a:lnTo>
                <a:cubicBezTo>
                  <a:pt x="10103" y="11668"/>
                  <a:pt x="10126" y="11743"/>
                  <a:pt x="10115" y="11844"/>
                </a:cubicBezTo>
                <a:close/>
                <a:moveTo>
                  <a:pt x="10658" y="10687"/>
                </a:moveTo>
                <a:lnTo>
                  <a:pt x="10534" y="11894"/>
                </a:lnTo>
                <a:cubicBezTo>
                  <a:pt x="10522" y="12020"/>
                  <a:pt x="10443" y="12070"/>
                  <a:pt x="10443" y="11969"/>
                </a:cubicBezTo>
                <a:lnTo>
                  <a:pt x="10409" y="11064"/>
                </a:lnTo>
                <a:lnTo>
                  <a:pt x="10001" y="10989"/>
                </a:lnTo>
                <a:cubicBezTo>
                  <a:pt x="9956" y="10989"/>
                  <a:pt x="9979" y="10813"/>
                  <a:pt x="10035" y="10787"/>
                </a:cubicBezTo>
                <a:lnTo>
                  <a:pt x="10579" y="10511"/>
                </a:lnTo>
                <a:cubicBezTo>
                  <a:pt x="10636" y="10486"/>
                  <a:pt x="10670" y="10561"/>
                  <a:pt x="10658" y="10687"/>
                </a:cubicBezTo>
                <a:close/>
                <a:moveTo>
                  <a:pt x="11259" y="9379"/>
                </a:moveTo>
                <a:lnTo>
                  <a:pt x="11111" y="10863"/>
                </a:lnTo>
                <a:cubicBezTo>
                  <a:pt x="11100" y="11014"/>
                  <a:pt x="10998" y="11089"/>
                  <a:pt x="10998" y="10963"/>
                </a:cubicBezTo>
                <a:lnTo>
                  <a:pt x="10953" y="9832"/>
                </a:lnTo>
                <a:lnTo>
                  <a:pt x="10443" y="9731"/>
                </a:lnTo>
                <a:cubicBezTo>
                  <a:pt x="10387" y="9731"/>
                  <a:pt x="10421" y="9505"/>
                  <a:pt x="10489" y="9480"/>
                </a:cubicBezTo>
                <a:lnTo>
                  <a:pt x="11157" y="9153"/>
                </a:lnTo>
                <a:cubicBezTo>
                  <a:pt x="11236" y="9128"/>
                  <a:pt x="11281" y="9228"/>
                  <a:pt x="11259" y="9379"/>
                </a:cubicBezTo>
                <a:close/>
              </a:path>
            </a:pathLst>
          </a:custGeom>
          <a:solidFill>
            <a:schemeClr val="accent3"/>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6" name="Google Shape;566;p68"/>
          <p:cNvSpPr/>
          <p:nvPr/>
        </p:nvSpPr>
        <p:spPr>
          <a:xfrm>
            <a:off x="2598860" y="1325029"/>
            <a:ext cx="3938220" cy="1728216"/>
          </a:xfrm>
          <a:custGeom>
            <a:avLst/>
            <a:gdLst/>
            <a:ahLst/>
            <a:cxnLst/>
            <a:rect l="l" t="t" r="r" b="b"/>
            <a:pathLst>
              <a:path w="21600" h="21600" extrusionOk="0">
                <a:moveTo>
                  <a:pt x="12276" y="10132"/>
                </a:moveTo>
                <a:lnTo>
                  <a:pt x="14157" y="5847"/>
                </a:lnTo>
                <a:cubicBezTo>
                  <a:pt x="14743" y="4512"/>
                  <a:pt x="15517" y="3781"/>
                  <a:pt x="16335" y="3781"/>
                </a:cubicBezTo>
                <a:cubicBezTo>
                  <a:pt x="17154" y="3781"/>
                  <a:pt x="17939" y="4512"/>
                  <a:pt x="18514" y="5847"/>
                </a:cubicBezTo>
                <a:lnTo>
                  <a:pt x="20428" y="10233"/>
                </a:lnTo>
                <a:lnTo>
                  <a:pt x="21600" y="7561"/>
                </a:lnTo>
                <a:lnTo>
                  <a:pt x="19687" y="3176"/>
                </a:lnTo>
                <a:cubicBezTo>
                  <a:pt x="18791" y="1134"/>
                  <a:pt x="17596" y="0"/>
                  <a:pt x="16324" y="0"/>
                </a:cubicBezTo>
                <a:cubicBezTo>
                  <a:pt x="16324" y="0"/>
                  <a:pt x="16324" y="0"/>
                  <a:pt x="16324" y="0"/>
                </a:cubicBezTo>
                <a:cubicBezTo>
                  <a:pt x="15053" y="0"/>
                  <a:pt x="13858" y="1134"/>
                  <a:pt x="12962" y="3176"/>
                </a:cubicBezTo>
                <a:lnTo>
                  <a:pt x="11314" y="6931"/>
                </a:lnTo>
                <a:lnTo>
                  <a:pt x="11314" y="6931"/>
                </a:lnTo>
                <a:lnTo>
                  <a:pt x="9622" y="10787"/>
                </a:lnTo>
                <a:lnTo>
                  <a:pt x="9622" y="10787"/>
                </a:lnTo>
                <a:lnTo>
                  <a:pt x="7465" y="15753"/>
                </a:lnTo>
                <a:cubicBezTo>
                  <a:pt x="6879" y="17088"/>
                  <a:pt x="6105" y="17819"/>
                  <a:pt x="5287" y="17819"/>
                </a:cubicBezTo>
                <a:cubicBezTo>
                  <a:pt x="4457" y="17819"/>
                  <a:pt x="3683" y="17088"/>
                  <a:pt x="3108" y="15753"/>
                </a:cubicBezTo>
                <a:lnTo>
                  <a:pt x="1183" y="11367"/>
                </a:lnTo>
                <a:lnTo>
                  <a:pt x="0" y="14039"/>
                </a:lnTo>
                <a:lnTo>
                  <a:pt x="1924" y="18424"/>
                </a:lnTo>
                <a:cubicBezTo>
                  <a:pt x="2820" y="20466"/>
                  <a:pt x="4015" y="21600"/>
                  <a:pt x="5287" y="21600"/>
                </a:cubicBezTo>
                <a:cubicBezTo>
                  <a:pt x="6559" y="21600"/>
                  <a:pt x="7753" y="20466"/>
                  <a:pt x="8649" y="18424"/>
                </a:cubicBezTo>
                <a:lnTo>
                  <a:pt x="10241" y="14770"/>
                </a:lnTo>
                <a:lnTo>
                  <a:pt x="10241" y="14770"/>
                </a:lnTo>
                <a:lnTo>
                  <a:pt x="12276" y="10132"/>
                </a:lnTo>
                <a:close/>
                <a:moveTo>
                  <a:pt x="11115" y="10132"/>
                </a:moveTo>
                <a:lnTo>
                  <a:pt x="11204" y="9250"/>
                </a:lnTo>
                <a:cubicBezTo>
                  <a:pt x="11215" y="9174"/>
                  <a:pt x="11270" y="9124"/>
                  <a:pt x="11270" y="9200"/>
                </a:cubicBezTo>
                <a:lnTo>
                  <a:pt x="11292" y="9880"/>
                </a:lnTo>
                <a:lnTo>
                  <a:pt x="11591" y="9930"/>
                </a:lnTo>
                <a:cubicBezTo>
                  <a:pt x="11624" y="9930"/>
                  <a:pt x="11602" y="10056"/>
                  <a:pt x="11569" y="10082"/>
                </a:cubicBezTo>
                <a:lnTo>
                  <a:pt x="11182" y="10283"/>
                </a:lnTo>
                <a:cubicBezTo>
                  <a:pt x="11137" y="10309"/>
                  <a:pt x="11104" y="10233"/>
                  <a:pt x="11115" y="10132"/>
                </a:cubicBezTo>
                <a:close/>
                <a:moveTo>
                  <a:pt x="10595" y="11291"/>
                </a:moveTo>
                <a:lnTo>
                  <a:pt x="10717" y="10082"/>
                </a:lnTo>
                <a:cubicBezTo>
                  <a:pt x="10728" y="9956"/>
                  <a:pt x="10806" y="9905"/>
                  <a:pt x="10806" y="10006"/>
                </a:cubicBezTo>
                <a:lnTo>
                  <a:pt x="10839" y="10913"/>
                </a:lnTo>
                <a:lnTo>
                  <a:pt x="11237" y="10989"/>
                </a:lnTo>
                <a:cubicBezTo>
                  <a:pt x="11281" y="10989"/>
                  <a:pt x="11259" y="11165"/>
                  <a:pt x="11204" y="11191"/>
                </a:cubicBezTo>
                <a:lnTo>
                  <a:pt x="10673" y="11468"/>
                </a:lnTo>
                <a:cubicBezTo>
                  <a:pt x="10618" y="11493"/>
                  <a:pt x="10573" y="11418"/>
                  <a:pt x="10595" y="11291"/>
                </a:cubicBezTo>
                <a:close/>
                <a:moveTo>
                  <a:pt x="9998" y="12602"/>
                </a:moveTo>
                <a:lnTo>
                  <a:pt x="10142" y="11115"/>
                </a:lnTo>
                <a:cubicBezTo>
                  <a:pt x="10153" y="10964"/>
                  <a:pt x="10253" y="10888"/>
                  <a:pt x="10253" y="11014"/>
                </a:cubicBezTo>
                <a:lnTo>
                  <a:pt x="10297" y="12148"/>
                </a:lnTo>
                <a:lnTo>
                  <a:pt x="10794" y="12249"/>
                </a:lnTo>
                <a:cubicBezTo>
                  <a:pt x="10850" y="12249"/>
                  <a:pt x="10817" y="12476"/>
                  <a:pt x="10750" y="12501"/>
                </a:cubicBezTo>
                <a:lnTo>
                  <a:pt x="10098" y="12829"/>
                </a:lnTo>
                <a:cubicBezTo>
                  <a:pt x="10031" y="12854"/>
                  <a:pt x="9987" y="12753"/>
                  <a:pt x="9998" y="12602"/>
                </a:cubicBezTo>
                <a:close/>
              </a:path>
            </a:pathLst>
          </a:custGeom>
          <a:solidFill>
            <a:schemeClr val="accent2"/>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7" name="Google Shape;567;p68"/>
          <p:cNvSpPr/>
          <p:nvPr/>
        </p:nvSpPr>
        <p:spPr>
          <a:xfrm>
            <a:off x="4615354" y="1325029"/>
            <a:ext cx="3845448" cy="1728216"/>
          </a:xfrm>
          <a:custGeom>
            <a:avLst/>
            <a:gdLst/>
            <a:ahLst/>
            <a:cxnLst/>
            <a:rect l="l" t="t" r="r" b="b"/>
            <a:pathLst>
              <a:path w="21600" h="21600" extrusionOk="0">
                <a:moveTo>
                  <a:pt x="20162" y="3172"/>
                </a:moveTo>
                <a:cubicBezTo>
                  <a:pt x="19244" y="1133"/>
                  <a:pt x="18021" y="0"/>
                  <a:pt x="16718" y="0"/>
                </a:cubicBezTo>
                <a:cubicBezTo>
                  <a:pt x="16718" y="0"/>
                  <a:pt x="16718" y="0"/>
                  <a:pt x="16718" y="0"/>
                </a:cubicBezTo>
                <a:cubicBezTo>
                  <a:pt x="15416" y="0"/>
                  <a:pt x="14192" y="1133"/>
                  <a:pt x="13275" y="3172"/>
                </a:cubicBezTo>
                <a:lnTo>
                  <a:pt x="11587" y="6948"/>
                </a:lnTo>
                <a:lnTo>
                  <a:pt x="11587" y="6948"/>
                </a:lnTo>
                <a:lnTo>
                  <a:pt x="9537" y="11505"/>
                </a:lnTo>
                <a:lnTo>
                  <a:pt x="7623" y="15759"/>
                </a:lnTo>
                <a:cubicBezTo>
                  <a:pt x="7023" y="17094"/>
                  <a:pt x="6230" y="17824"/>
                  <a:pt x="5391" y="17824"/>
                </a:cubicBezTo>
                <a:cubicBezTo>
                  <a:pt x="4553" y="17824"/>
                  <a:pt x="3749" y="17094"/>
                  <a:pt x="3160" y="15759"/>
                </a:cubicBezTo>
                <a:lnTo>
                  <a:pt x="1201" y="11379"/>
                </a:lnTo>
                <a:lnTo>
                  <a:pt x="0" y="14048"/>
                </a:lnTo>
                <a:lnTo>
                  <a:pt x="1960" y="18428"/>
                </a:lnTo>
                <a:cubicBezTo>
                  <a:pt x="2877" y="20467"/>
                  <a:pt x="4100" y="21600"/>
                  <a:pt x="5403" y="21600"/>
                </a:cubicBezTo>
                <a:cubicBezTo>
                  <a:pt x="6705" y="21600"/>
                  <a:pt x="7929" y="20467"/>
                  <a:pt x="8846" y="18428"/>
                </a:cubicBezTo>
                <a:lnTo>
                  <a:pt x="10477" y="14778"/>
                </a:lnTo>
                <a:lnTo>
                  <a:pt x="10477" y="14778"/>
                </a:lnTo>
                <a:lnTo>
                  <a:pt x="12267" y="10800"/>
                </a:lnTo>
                <a:lnTo>
                  <a:pt x="12267" y="10800"/>
                </a:lnTo>
                <a:lnTo>
                  <a:pt x="14487" y="5841"/>
                </a:lnTo>
                <a:cubicBezTo>
                  <a:pt x="15087" y="4506"/>
                  <a:pt x="15880" y="3776"/>
                  <a:pt x="16718" y="3776"/>
                </a:cubicBezTo>
                <a:cubicBezTo>
                  <a:pt x="16718" y="3776"/>
                  <a:pt x="16718" y="3776"/>
                  <a:pt x="16718" y="3776"/>
                </a:cubicBezTo>
                <a:cubicBezTo>
                  <a:pt x="17556" y="3776"/>
                  <a:pt x="18361" y="4506"/>
                  <a:pt x="18950" y="5841"/>
                </a:cubicBezTo>
                <a:cubicBezTo>
                  <a:pt x="19550" y="7175"/>
                  <a:pt x="19878" y="8937"/>
                  <a:pt x="19878" y="10800"/>
                </a:cubicBezTo>
                <a:cubicBezTo>
                  <a:pt x="19878" y="12663"/>
                  <a:pt x="19550" y="14450"/>
                  <a:pt x="18950" y="15759"/>
                </a:cubicBezTo>
                <a:cubicBezTo>
                  <a:pt x="18349" y="17094"/>
                  <a:pt x="17556" y="17824"/>
                  <a:pt x="16718" y="17824"/>
                </a:cubicBezTo>
                <a:cubicBezTo>
                  <a:pt x="16718" y="17824"/>
                  <a:pt x="16718" y="17824"/>
                  <a:pt x="16718" y="17824"/>
                </a:cubicBezTo>
                <a:cubicBezTo>
                  <a:pt x="15869" y="17824"/>
                  <a:pt x="15076" y="17094"/>
                  <a:pt x="14487" y="15759"/>
                </a:cubicBezTo>
                <a:lnTo>
                  <a:pt x="12527" y="11379"/>
                </a:lnTo>
                <a:lnTo>
                  <a:pt x="11327" y="14048"/>
                </a:lnTo>
                <a:lnTo>
                  <a:pt x="13286" y="18428"/>
                </a:lnTo>
                <a:cubicBezTo>
                  <a:pt x="14204" y="20467"/>
                  <a:pt x="15427" y="21600"/>
                  <a:pt x="16730" y="21600"/>
                </a:cubicBezTo>
                <a:cubicBezTo>
                  <a:pt x="16730" y="21600"/>
                  <a:pt x="16730" y="21600"/>
                  <a:pt x="16730" y="21600"/>
                </a:cubicBezTo>
                <a:cubicBezTo>
                  <a:pt x="18032" y="21600"/>
                  <a:pt x="19244" y="20467"/>
                  <a:pt x="20173" y="18428"/>
                </a:cubicBezTo>
                <a:cubicBezTo>
                  <a:pt x="21090" y="16389"/>
                  <a:pt x="21600" y="13670"/>
                  <a:pt x="21600" y="10775"/>
                </a:cubicBezTo>
                <a:cubicBezTo>
                  <a:pt x="21589" y="7930"/>
                  <a:pt x="21079" y="5211"/>
                  <a:pt x="20162" y="3172"/>
                </a:cubicBezTo>
                <a:close/>
                <a:moveTo>
                  <a:pt x="10726" y="11857"/>
                </a:moveTo>
                <a:lnTo>
                  <a:pt x="10636" y="12738"/>
                </a:lnTo>
                <a:cubicBezTo>
                  <a:pt x="10624" y="12814"/>
                  <a:pt x="10568" y="12864"/>
                  <a:pt x="10568" y="12789"/>
                </a:cubicBezTo>
                <a:lnTo>
                  <a:pt x="10545" y="12109"/>
                </a:lnTo>
                <a:lnTo>
                  <a:pt x="10239" y="12059"/>
                </a:lnTo>
                <a:cubicBezTo>
                  <a:pt x="10205" y="12059"/>
                  <a:pt x="10228" y="11933"/>
                  <a:pt x="10262" y="11908"/>
                </a:cubicBezTo>
                <a:lnTo>
                  <a:pt x="10658" y="11706"/>
                </a:lnTo>
                <a:cubicBezTo>
                  <a:pt x="10715" y="11681"/>
                  <a:pt x="10738" y="11757"/>
                  <a:pt x="10726" y="11857"/>
                </a:cubicBezTo>
                <a:close/>
                <a:moveTo>
                  <a:pt x="11270" y="10699"/>
                </a:moveTo>
                <a:lnTo>
                  <a:pt x="11145" y="11908"/>
                </a:lnTo>
                <a:cubicBezTo>
                  <a:pt x="11134" y="12034"/>
                  <a:pt x="11055" y="12084"/>
                  <a:pt x="11055" y="11983"/>
                </a:cubicBezTo>
                <a:lnTo>
                  <a:pt x="11021" y="11077"/>
                </a:lnTo>
                <a:lnTo>
                  <a:pt x="10613" y="11001"/>
                </a:lnTo>
                <a:cubicBezTo>
                  <a:pt x="10568" y="11001"/>
                  <a:pt x="10590" y="10825"/>
                  <a:pt x="10647" y="10800"/>
                </a:cubicBezTo>
                <a:lnTo>
                  <a:pt x="11191" y="10523"/>
                </a:lnTo>
                <a:cubicBezTo>
                  <a:pt x="11247" y="10498"/>
                  <a:pt x="11281" y="10573"/>
                  <a:pt x="11270" y="10699"/>
                </a:cubicBezTo>
                <a:close/>
                <a:moveTo>
                  <a:pt x="11870" y="9390"/>
                </a:moveTo>
                <a:lnTo>
                  <a:pt x="11723" y="10876"/>
                </a:lnTo>
                <a:cubicBezTo>
                  <a:pt x="11712" y="11027"/>
                  <a:pt x="11610" y="11102"/>
                  <a:pt x="11610" y="10976"/>
                </a:cubicBezTo>
                <a:lnTo>
                  <a:pt x="11565" y="9843"/>
                </a:lnTo>
                <a:lnTo>
                  <a:pt x="11055" y="9743"/>
                </a:lnTo>
                <a:cubicBezTo>
                  <a:pt x="10998" y="9743"/>
                  <a:pt x="11032" y="9516"/>
                  <a:pt x="11100" y="9491"/>
                </a:cubicBezTo>
                <a:lnTo>
                  <a:pt x="11768" y="9164"/>
                </a:lnTo>
                <a:cubicBezTo>
                  <a:pt x="11848" y="9138"/>
                  <a:pt x="11893" y="9239"/>
                  <a:pt x="11870" y="9390"/>
                </a:cubicBezTo>
                <a:close/>
              </a:path>
            </a:pathLst>
          </a:custGeom>
          <a:solidFill>
            <a:schemeClr val="accent6"/>
          </a:solidFill>
          <a:ln>
            <a:noFill/>
          </a:ln>
        </p:spPr>
        <p:txBody>
          <a:bodyPr spcFirstLastPara="1" wrap="square" lIns="28575" tIns="28575" rIns="28575" bIns="28575" anchor="ctr" anchorCtr="0">
            <a:noAutofit/>
          </a:bodyPr>
          <a:lstStyle/>
          <a:p>
            <a:pPr marL="0" marR="0" lvl="0" indent="0" algn="l" rtl="0">
              <a:spcBef>
                <a:spcPts val="0"/>
              </a:spcBef>
              <a:spcAft>
                <a:spcPts val="0"/>
              </a:spcAft>
              <a:buNone/>
            </a:pPr>
            <a:endParaRPr sz="2250">
              <a:solidFill>
                <a:schemeClr val="dk1"/>
              </a:solidFill>
              <a:latin typeface="Arial"/>
              <a:ea typeface="Arial"/>
              <a:cs typeface="Arial"/>
              <a:sym typeface="Arial"/>
            </a:endParaRPr>
          </a:p>
        </p:txBody>
      </p:sp>
      <p:sp>
        <p:nvSpPr>
          <p:cNvPr id="568" name="Google Shape;568;p68"/>
          <p:cNvSpPr txBox="1"/>
          <p:nvPr/>
        </p:nvSpPr>
        <p:spPr>
          <a:xfrm>
            <a:off x="1204701" y="1961850"/>
            <a:ext cx="720600" cy="50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 sz="2700" b="1">
                <a:solidFill>
                  <a:schemeClr val="lt1"/>
                </a:solidFill>
                <a:latin typeface="Arial"/>
                <a:ea typeface="Arial"/>
                <a:cs typeface="Arial"/>
                <a:sym typeface="Arial"/>
              </a:rPr>
              <a:t>01</a:t>
            </a:r>
            <a:endParaRPr/>
          </a:p>
        </p:txBody>
      </p:sp>
      <p:sp>
        <p:nvSpPr>
          <p:cNvPr id="569" name="Google Shape;569;p68"/>
          <p:cNvSpPr txBox="1"/>
          <p:nvPr/>
        </p:nvSpPr>
        <p:spPr>
          <a:xfrm>
            <a:off x="3213624" y="1961850"/>
            <a:ext cx="720600" cy="50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 sz="2700" b="1">
                <a:solidFill>
                  <a:schemeClr val="lt1"/>
                </a:solidFill>
                <a:latin typeface="Arial"/>
                <a:ea typeface="Arial"/>
                <a:cs typeface="Arial"/>
                <a:sym typeface="Arial"/>
              </a:rPr>
              <a:t>02</a:t>
            </a:r>
            <a:endParaRPr/>
          </a:p>
        </p:txBody>
      </p:sp>
      <p:sp>
        <p:nvSpPr>
          <p:cNvPr id="570" name="Google Shape;570;p68"/>
          <p:cNvSpPr txBox="1"/>
          <p:nvPr/>
        </p:nvSpPr>
        <p:spPr>
          <a:xfrm>
            <a:off x="5222547" y="1961850"/>
            <a:ext cx="720600" cy="50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 sz="2700" b="1">
                <a:solidFill>
                  <a:schemeClr val="lt1"/>
                </a:solidFill>
                <a:latin typeface="Arial"/>
                <a:ea typeface="Arial"/>
                <a:cs typeface="Arial"/>
                <a:sym typeface="Arial"/>
              </a:rPr>
              <a:t>03</a:t>
            </a:r>
            <a:endParaRPr/>
          </a:p>
        </p:txBody>
      </p:sp>
      <p:sp>
        <p:nvSpPr>
          <p:cNvPr id="571" name="Google Shape;571;p68"/>
          <p:cNvSpPr txBox="1"/>
          <p:nvPr/>
        </p:nvSpPr>
        <p:spPr>
          <a:xfrm>
            <a:off x="7231470" y="1961850"/>
            <a:ext cx="720600" cy="50790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 sz="2700" b="1">
                <a:solidFill>
                  <a:schemeClr val="lt1"/>
                </a:solidFill>
                <a:latin typeface="Arial"/>
                <a:ea typeface="Arial"/>
                <a:cs typeface="Arial"/>
                <a:sym typeface="Arial"/>
              </a:rPr>
              <a:t>04</a:t>
            </a:r>
            <a:endParaRPr/>
          </a:p>
        </p:txBody>
      </p:sp>
      <p:grpSp>
        <p:nvGrpSpPr>
          <p:cNvPr id="572" name="Google Shape;572;p68"/>
          <p:cNvGrpSpPr/>
          <p:nvPr/>
        </p:nvGrpSpPr>
        <p:grpSpPr>
          <a:xfrm>
            <a:off x="689471" y="3316925"/>
            <a:ext cx="1751739" cy="1352547"/>
            <a:chOff x="332936" y="2638026"/>
            <a:chExt cx="2975100" cy="1803396"/>
          </a:xfrm>
        </p:grpSpPr>
        <p:sp>
          <p:nvSpPr>
            <p:cNvPr id="573" name="Google Shape;573;p68"/>
            <p:cNvSpPr txBox="1"/>
            <p:nvPr/>
          </p:nvSpPr>
          <p:spPr>
            <a:xfrm>
              <a:off x="332936" y="2638026"/>
              <a:ext cx="2926200" cy="45150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 sz="1600" b="1">
                  <a:solidFill>
                    <a:schemeClr val="lt1"/>
                  </a:solidFill>
                  <a:latin typeface="Arial"/>
                  <a:ea typeface="Arial"/>
                  <a:cs typeface="Arial"/>
                  <a:sym typeface="Arial"/>
                </a:rPr>
                <a:t>Vision</a:t>
              </a:r>
              <a:endParaRPr/>
            </a:p>
          </p:txBody>
        </p:sp>
        <p:sp>
          <p:nvSpPr>
            <p:cNvPr id="574" name="Google Shape;574;p68"/>
            <p:cNvSpPr txBox="1"/>
            <p:nvPr/>
          </p:nvSpPr>
          <p:spPr>
            <a:xfrm>
              <a:off x="332936" y="3086922"/>
              <a:ext cx="2975100" cy="1354500"/>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en" sz="1000" i="0" u="none" strike="noStrike">
                  <a:solidFill>
                    <a:schemeClr val="lt1"/>
                  </a:solidFill>
                  <a:latin typeface="Play"/>
                  <a:ea typeface="Play"/>
                  <a:cs typeface="Play"/>
                  <a:sym typeface="Play"/>
                </a:rPr>
                <a:t>Articulate a vision for the desired state of the future that puts </a:t>
              </a:r>
              <a:r>
                <a:rPr lang="en" sz="1000" b="1" i="0" u="none" strike="noStrike">
                  <a:solidFill>
                    <a:schemeClr val="lt1"/>
                  </a:solidFill>
                  <a:latin typeface="Play"/>
                  <a:ea typeface="Play"/>
                  <a:cs typeface="Play"/>
                  <a:sym typeface="Play"/>
                </a:rPr>
                <a:t>public transport at the heart of urban transport climate action </a:t>
              </a:r>
              <a:endParaRPr sz="1000" b="1">
                <a:solidFill>
                  <a:schemeClr val="lt1"/>
                </a:solidFill>
                <a:latin typeface="Play"/>
                <a:ea typeface="Play"/>
                <a:cs typeface="Play"/>
                <a:sym typeface="Play"/>
              </a:endParaRPr>
            </a:p>
            <a:p>
              <a:pPr marL="0" marR="0" lvl="0" indent="0" algn="just" rtl="0">
                <a:spcBef>
                  <a:spcPts val="0"/>
                </a:spcBef>
                <a:spcAft>
                  <a:spcPts val="0"/>
                </a:spcAft>
                <a:buNone/>
              </a:pPr>
              <a:r>
                <a:rPr lang="en" sz="1000">
                  <a:solidFill>
                    <a:srgbClr val="595959"/>
                  </a:solidFill>
                  <a:latin typeface="Arial"/>
                  <a:ea typeface="Arial"/>
                  <a:cs typeface="Arial"/>
                  <a:sym typeface="Arial"/>
                </a:rPr>
                <a:t> </a:t>
              </a:r>
              <a:endParaRPr/>
            </a:p>
          </p:txBody>
        </p:sp>
      </p:grpSp>
      <p:grpSp>
        <p:nvGrpSpPr>
          <p:cNvPr id="575" name="Google Shape;575;p68"/>
          <p:cNvGrpSpPr/>
          <p:nvPr/>
        </p:nvGrpSpPr>
        <p:grpSpPr>
          <a:xfrm>
            <a:off x="2694456" y="3316925"/>
            <a:ext cx="1751739" cy="1814247"/>
            <a:chOff x="332936" y="2638026"/>
            <a:chExt cx="2975100" cy="2418996"/>
          </a:xfrm>
        </p:grpSpPr>
        <p:sp>
          <p:nvSpPr>
            <p:cNvPr id="576" name="Google Shape;576;p68"/>
            <p:cNvSpPr txBox="1"/>
            <p:nvPr/>
          </p:nvSpPr>
          <p:spPr>
            <a:xfrm>
              <a:off x="332936" y="2638026"/>
              <a:ext cx="2926200" cy="45150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 sz="1600" b="1">
                  <a:solidFill>
                    <a:schemeClr val="lt1"/>
                  </a:solidFill>
                  <a:latin typeface="Arial"/>
                  <a:ea typeface="Arial"/>
                  <a:cs typeface="Arial"/>
                  <a:sym typeface="Arial"/>
                </a:rPr>
                <a:t>Goals</a:t>
              </a:r>
              <a:endParaRPr/>
            </a:p>
          </p:txBody>
        </p:sp>
        <p:sp>
          <p:nvSpPr>
            <p:cNvPr id="577" name="Google Shape;577;p68"/>
            <p:cNvSpPr txBox="1"/>
            <p:nvPr/>
          </p:nvSpPr>
          <p:spPr>
            <a:xfrm>
              <a:off x="332936" y="3086922"/>
              <a:ext cx="2975100" cy="1970100"/>
            </a:xfrm>
            <a:prstGeom prst="rect">
              <a:avLst/>
            </a:prstGeom>
            <a:noFill/>
            <a:ln>
              <a:noFill/>
            </a:ln>
          </p:spPr>
          <p:txBody>
            <a:bodyPr spcFirstLastPara="1" wrap="square" lIns="0" tIns="45700" rIns="0" bIns="45700" anchor="t" anchorCtr="0">
              <a:spAutoFit/>
            </a:bodyPr>
            <a:lstStyle/>
            <a:p>
              <a:pPr marL="0" marR="0" lvl="0" indent="0" algn="just" rtl="0">
                <a:lnSpc>
                  <a:spcPct val="100000"/>
                </a:lnSpc>
                <a:spcBef>
                  <a:spcPts val="0"/>
                </a:spcBef>
                <a:spcAft>
                  <a:spcPts val="0"/>
                </a:spcAft>
                <a:buClr>
                  <a:schemeClr val="lt1"/>
                </a:buClr>
                <a:buSzPts val="1000"/>
                <a:buFont typeface="Play"/>
                <a:buNone/>
              </a:pPr>
              <a:r>
                <a:rPr lang="en" sz="1000" b="0" i="0" u="none" strike="noStrike">
                  <a:solidFill>
                    <a:schemeClr val="lt1"/>
                  </a:solidFill>
                  <a:latin typeface="Play"/>
                  <a:ea typeface="Play"/>
                  <a:cs typeface="Play"/>
                  <a:sym typeface="Play"/>
                </a:rPr>
                <a:t>Set ambitious </a:t>
              </a:r>
              <a:r>
                <a:rPr lang="en" sz="1000" b="1" i="0" u="none" strike="noStrike">
                  <a:solidFill>
                    <a:schemeClr val="lt1"/>
                  </a:solidFill>
                  <a:latin typeface="Play"/>
                  <a:ea typeface="Play"/>
                  <a:cs typeface="Play"/>
                  <a:sym typeface="Play"/>
                </a:rPr>
                <a:t>targets that mirror the global efforts called for in the COP28 Global Stocktake (GST) </a:t>
              </a:r>
              <a:r>
                <a:rPr lang="en" sz="1000" b="0" i="0" u="none" strike="noStrike">
                  <a:solidFill>
                    <a:schemeClr val="lt1"/>
                  </a:solidFill>
                  <a:latin typeface="Play"/>
                  <a:ea typeface="Play"/>
                  <a:cs typeface="Play"/>
                  <a:sym typeface="Play"/>
                </a:rPr>
                <a:t>decision: </a:t>
              </a:r>
              <a:endParaRPr/>
            </a:p>
            <a:p>
              <a:pPr marL="171450" marR="0" lvl="0" indent="-171450" algn="just" rtl="0">
                <a:lnSpc>
                  <a:spcPct val="100000"/>
                </a:lnSpc>
                <a:spcBef>
                  <a:spcPts val="0"/>
                </a:spcBef>
                <a:spcAft>
                  <a:spcPts val="0"/>
                </a:spcAft>
                <a:buClr>
                  <a:schemeClr val="lt1"/>
                </a:buClr>
                <a:buSzPts val="1000"/>
                <a:buFont typeface="Play"/>
                <a:buChar char="-"/>
              </a:pPr>
              <a:r>
                <a:rPr lang="en" sz="1000" b="0" i="0" u="none" strike="noStrike">
                  <a:solidFill>
                    <a:schemeClr val="lt1"/>
                  </a:solidFill>
                  <a:latin typeface="Play"/>
                  <a:ea typeface="Play"/>
                  <a:cs typeface="Play"/>
                  <a:sym typeface="Play"/>
                </a:rPr>
                <a:t>mode shift</a:t>
              </a:r>
              <a:endParaRPr/>
            </a:p>
            <a:p>
              <a:pPr marL="171450" marR="0" lvl="0" indent="-171450" algn="just" rtl="0">
                <a:lnSpc>
                  <a:spcPct val="100000"/>
                </a:lnSpc>
                <a:spcBef>
                  <a:spcPts val="0"/>
                </a:spcBef>
                <a:spcAft>
                  <a:spcPts val="0"/>
                </a:spcAft>
                <a:buClr>
                  <a:schemeClr val="lt1"/>
                </a:buClr>
                <a:buSzPts val="1000"/>
                <a:buFont typeface="Play"/>
                <a:buChar char="-"/>
              </a:pPr>
              <a:r>
                <a:rPr lang="en" sz="1000" b="0" i="0" u="none" strike="noStrike">
                  <a:solidFill>
                    <a:schemeClr val="lt1"/>
                  </a:solidFill>
                  <a:latin typeface="Play"/>
                  <a:ea typeface="Play"/>
                  <a:cs typeface="Play"/>
                  <a:sym typeface="Play"/>
                </a:rPr>
                <a:t>infrastructure investment</a:t>
              </a:r>
              <a:endParaRPr/>
            </a:p>
            <a:p>
              <a:pPr marL="171450" marR="0" lvl="0" indent="-171450" algn="just" rtl="0">
                <a:lnSpc>
                  <a:spcPct val="100000"/>
                </a:lnSpc>
                <a:spcBef>
                  <a:spcPts val="0"/>
                </a:spcBef>
                <a:spcAft>
                  <a:spcPts val="0"/>
                </a:spcAft>
                <a:buClr>
                  <a:schemeClr val="lt1"/>
                </a:buClr>
                <a:buSzPts val="1000"/>
                <a:buFont typeface="Play"/>
                <a:buChar char="-"/>
              </a:pPr>
              <a:r>
                <a:rPr lang="en" sz="1000" b="0" i="0" u="none" strike="noStrike">
                  <a:solidFill>
                    <a:schemeClr val="lt1"/>
                  </a:solidFill>
                  <a:latin typeface="Play"/>
                  <a:ea typeface="Play"/>
                  <a:cs typeface="Play"/>
                  <a:sym typeface="Play"/>
                </a:rPr>
                <a:t>low and zero  emission vehicles &amp; services</a:t>
              </a:r>
              <a:endParaRPr sz="800">
                <a:solidFill>
                  <a:schemeClr val="lt1"/>
                </a:solidFill>
                <a:latin typeface="Play"/>
                <a:ea typeface="Play"/>
                <a:cs typeface="Play"/>
                <a:sym typeface="Play"/>
              </a:endParaRPr>
            </a:p>
          </p:txBody>
        </p:sp>
      </p:grpSp>
      <p:grpSp>
        <p:nvGrpSpPr>
          <p:cNvPr id="578" name="Google Shape;578;p68"/>
          <p:cNvGrpSpPr/>
          <p:nvPr/>
        </p:nvGrpSpPr>
        <p:grpSpPr>
          <a:xfrm>
            <a:off x="4699441" y="3316925"/>
            <a:ext cx="1751739" cy="2176047"/>
            <a:chOff x="332936" y="2638026"/>
            <a:chExt cx="2975100" cy="2901396"/>
          </a:xfrm>
        </p:grpSpPr>
        <p:sp>
          <p:nvSpPr>
            <p:cNvPr id="579" name="Google Shape;579;p68"/>
            <p:cNvSpPr txBox="1"/>
            <p:nvPr/>
          </p:nvSpPr>
          <p:spPr>
            <a:xfrm>
              <a:off x="332936" y="2638026"/>
              <a:ext cx="2926200" cy="45150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 sz="1600" b="1">
                  <a:solidFill>
                    <a:schemeClr val="lt1"/>
                  </a:solidFill>
                  <a:latin typeface="Arial"/>
                  <a:ea typeface="Arial"/>
                  <a:cs typeface="Arial"/>
                  <a:sym typeface="Arial"/>
                </a:rPr>
                <a:t>Actions</a:t>
              </a:r>
              <a:endParaRPr/>
            </a:p>
          </p:txBody>
        </p:sp>
        <p:sp>
          <p:nvSpPr>
            <p:cNvPr id="580" name="Google Shape;580;p68"/>
            <p:cNvSpPr txBox="1"/>
            <p:nvPr/>
          </p:nvSpPr>
          <p:spPr>
            <a:xfrm>
              <a:off x="332936" y="3086922"/>
              <a:ext cx="2975100" cy="2452500"/>
            </a:xfrm>
            <a:prstGeom prst="rect">
              <a:avLst/>
            </a:prstGeom>
            <a:noFill/>
            <a:ln>
              <a:noFill/>
            </a:ln>
          </p:spPr>
          <p:txBody>
            <a:bodyPr spcFirstLastPara="1" wrap="square" lIns="0" tIns="45700" rIns="0" bIns="45700" anchor="t" anchorCtr="0">
              <a:spAutoFit/>
            </a:bodyPr>
            <a:lstStyle/>
            <a:p>
              <a:pPr marL="0" marR="0" lvl="0" indent="0" algn="just" rtl="0">
                <a:lnSpc>
                  <a:spcPct val="115000"/>
                </a:lnSpc>
                <a:spcBef>
                  <a:spcPts val="0"/>
                </a:spcBef>
                <a:spcAft>
                  <a:spcPts val="0"/>
                </a:spcAft>
                <a:buClr>
                  <a:schemeClr val="lt1"/>
                </a:buClr>
                <a:buSzPts val="1000"/>
                <a:buFont typeface="Play"/>
                <a:buNone/>
              </a:pPr>
              <a:r>
                <a:rPr lang="en" sz="1000" b="1" i="0" u="none" strike="noStrike">
                  <a:solidFill>
                    <a:schemeClr val="lt1"/>
                  </a:solidFill>
                  <a:latin typeface="Play"/>
                  <a:ea typeface="Play"/>
                  <a:cs typeface="Play"/>
                  <a:sym typeface="Play"/>
                </a:rPr>
                <a:t>Detail the actions to reach the vision, targets </a:t>
              </a:r>
              <a:r>
                <a:rPr lang="en" sz="1000" b="1" u="none" strike="noStrike">
                  <a:solidFill>
                    <a:schemeClr val="lt1"/>
                  </a:solidFill>
                  <a:latin typeface="Play"/>
                  <a:ea typeface="Play"/>
                  <a:cs typeface="Play"/>
                  <a:sym typeface="Play"/>
                </a:rPr>
                <a:t>and objectives:</a:t>
              </a:r>
              <a:endParaRPr/>
            </a:p>
            <a:p>
              <a:pPr marL="0" marR="0" lvl="0" indent="0" algn="just" rtl="0">
                <a:lnSpc>
                  <a:spcPct val="115000"/>
                </a:lnSpc>
                <a:spcBef>
                  <a:spcPts val="0"/>
                </a:spcBef>
                <a:spcAft>
                  <a:spcPts val="0"/>
                </a:spcAft>
                <a:buNone/>
              </a:pPr>
              <a:r>
                <a:rPr lang="en" sz="1000" u="none" strike="noStrike">
                  <a:solidFill>
                    <a:schemeClr val="lt1"/>
                  </a:solidFill>
                  <a:latin typeface="Play"/>
                  <a:ea typeface="Play"/>
                  <a:cs typeface="Play"/>
                  <a:sym typeface="Play"/>
                </a:rPr>
                <a:t>a) </a:t>
              </a:r>
              <a:r>
                <a:rPr lang="en" sz="1000" b="1" u="none" strike="noStrike">
                  <a:solidFill>
                    <a:schemeClr val="lt1"/>
                  </a:solidFill>
                  <a:latin typeface="Play"/>
                  <a:ea typeface="Play"/>
                  <a:cs typeface="Play"/>
                  <a:sym typeface="Play"/>
                </a:rPr>
                <a:t>Support a shift </a:t>
              </a:r>
              <a:r>
                <a:rPr lang="en" sz="1000" u="none" strike="noStrike">
                  <a:solidFill>
                    <a:schemeClr val="lt1"/>
                  </a:solidFill>
                  <a:latin typeface="Play"/>
                  <a:ea typeface="Play"/>
                  <a:cs typeface="Play"/>
                  <a:sym typeface="Play"/>
                </a:rPr>
                <a:t>in people’s mobility habits</a:t>
              </a:r>
              <a:endParaRPr/>
            </a:p>
            <a:p>
              <a:pPr marL="0" marR="0" lvl="0" indent="0" algn="just" rtl="0">
                <a:lnSpc>
                  <a:spcPct val="115000"/>
                </a:lnSpc>
                <a:spcBef>
                  <a:spcPts val="0"/>
                </a:spcBef>
                <a:spcAft>
                  <a:spcPts val="0"/>
                </a:spcAft>
                <a:buNone/>
              </a:pPr>
              <a:r>
                <a:rPr lang="en" sz="1000">
                  <a:solidFill>
                    <a:schemeClr val="lt1"/>
                  </a:solidFill>
                  <a:latin typeface="Play"/>
                  <a:ea typeface="Play"/>
                  <a:cs typeface="Play"/>
                  <a:sym typeface="Play"/>
                </a:rPr>
                <a:t>b) </a:t>
              </a:r>
              <a:r>
                <a:rPr lang="en" sz="1000" b="1">
                  <a:solidFill>
                    <a:schemeClr val="lt1"/>
                  </a:solidFill>
                  <a:latin typeface="Play"/>
                  <a:ea typeface="Play"/>
                  <a:cs typeface="Play"/>
                  <a:sym typeface="Play"/>
                </a:rPr>
                <a:t>Design cities </a:t>
              </a:r>
              <a:r>
                <a:rPr lang="en" sz="1000">
                  <a:solidFill>
                    <a:schemeClr val="lt1"/>
                  </a:solidFill>
                  <a:latin typeface="Play"/>
                  <a:ea typeface="Play"/>
                  <a:cs typeface="Play"/>
                  <a:sym typeface="Play"/>
                </a:rPr>
                <a:t>around people and </a:t>
              </a:r>
              <a:r>
                <a:rPr lang="en" sz="1000" b="1">
                  <a:solidFill>
                    <a:schemeClr val="lt1"/>
                  </a:solidFill>
                  <a:latin typeface="Play"/>
                  <a:ea typeface="Play"/>
                  <a:cs typeface="Play"/>
                  <a:sym typeface="Play"/>
                </a:rPr>
                <a:t>invest for better mobility</a:t>
              </a:r>
              <a:endParaRPr/>
            </a:p>
            <a:p>
              <a:pPr marL="0" marR="0" lvl="0" indent="0" algn="just" rtl="0">
                <a:lnSpc>
                  <a:spcPct val="115000"/>
                </a:lnSpc>
                <a:spcBef>
                  <a:spcPts val="0"/>
                </a:spcBef>
                <a:spcAft>
                  <a:spcPts val="0"/>
                </a:spcAft>
                <a:buNone/>
              </a:pPr>
              <a:r>
                <a:rPr lang="en" sz="1000" u="none" strike="noStrike">
                  <a:solidFill>
                    <a:schemeClr val="lt1"/>
                  </a:solidFill>
                  <a:latin typeface="Play"/>
                  <a:ea typeface="Play"/>
                  <a:cs typeface="Play"/>
                  <a:sym typeface="Play"/>
                </a:rPr>
                <a:t>c) </a:t>
              </a:r>
              <a:r>
                <a:rPr lang="en" sz="1000" b="1" u="none" strike="noStrike">
                  <a:solidFill>
                    <a:schemeClr val="lt1"/>
                  </a:solidFill>
                  <a:latin typeface="Play"/>
                  <a:ea typeface="Play"/>
                  <a:cs typeface="Play"/>
                  <a:sym typeface="Play"/>
                </a:rPr>
                <a:t>Enable cities </a:t>
              </a:r>
              <a:r>
                <a:rPr lang="en" sz="1000" u="none" strike="noStrike">
                  <a:solidFill>
                    <a:schemeClr val="lt1"/>
                  </a:solidFill>
                  <a:latin typeface="Play"/>
                  <a:ea typeface="Play"/>
                  <a:cs typeface="Play"/>
                  <a:sym typeface="Play"/>
                </a:rPr>
                <a:t>to drive change</a:t>
              </a:r>
              <a:endParaRPr/>
            </a:p>
          </p:txBody>
        </p:sp>
      </p:grpSp>
      <p:grpSp>
        <p:nvGrpSpPr>
          <p:cNvPr id="581" name="Google Shape;581;p68"/>
          <p:cNvGrpSpPr/>
          <p:nvPr/>
        </p:nvGrpSpPr>
        <p:grpSpPr>
          <a:xfrm>
            <a:off x="6675556" y="3070705"/>
            <a:ext cx="1780610" cy="1891268"/>
            <a:chOff x="283903" y="2309732"/>
            <a:chExt cx="3024133" cy="2521690"/>
          </a:xfrm>
        </p:grpSpPr>
        <p:sp>
          <p:nvSpPr>
            <p:cNvPr id="582" name="Google Shape;582;p68"/>
            <p:cNvSpPr txBox="1"/>
            <p:nvPr/>
          </p:nvSpPr>
          <p:spPr>
            <a:xfrm>
              <a:off x="283903" y="2309732"/>
              <a:ext cx="3021300" cy="779700"/>
            </a:xfrm>
            <a:prstGeom prst="rect">
              <a:avLst/>
            </a:prstGeom>
            <a:noFill/>
            <a:ln>
              <a:noFill/>
            </a:ln>
          </p:spPr>
          <p:txBody>
            <a:bodyPr spcFirstLastPara="1" wrap="square" lIns="0" tIns="45700" rIns="0" bIns="45700" anchor="b" anchorCtr="0">
              <a:spAutoFit/>
            </a:bodyPr>
            <a:lstStyle/>
            <a:p>
              <a:pPr marL="0" marR="0" lvl="0" indent="0" algn="ctr" rtl="0">
                <a:spcBef>
                  <a:spcPts val="0"/>
                </a:spcBef>
                <a:spcAft>
                  <a:spcPts val="0"/>
                </a:spcAft>
                <a:buNone/>
              </a:pPr>
              <a:r>
                <a:rPr lang="en" sz="1600" b="1">
                  <a:solidFill>
                    <a:schemeClr val="lt1"/>
                  </a:solidFill>
                  <a:latin typeface="Arial"/>
                  <a:ea typeface="Arial"/>
                  <a:cs typeface="Arial"/>
                  <a:sym typeface="Arial"/>
                </a:rPr>
                <a:t>Monitoring &amp; Reporting</a:t>
              </a:r>
              <a:endParaRPr/>
            </a:p>
          </p:txBody>
        </p:sp>
        <p:sp>
          <p:nvSpPr>
            <p:cNvPr id="583" name="Google Shape;583;p68"/>
            <p:cNvSpPr txBox="1"/>
            <p:nvPr/>
          </p:nvSpPr>
          <p:spPr>
            <a:xfrm>
              <a:off x="332936" y="3086922"/>
              <a:ext cx="2975100" cy="1744500"/>
            </a:xfrm>
            <a:prstGeom prst="rect">
              <a:avLst/>
            </a:prstGeom>
            <a:noFill/>
            <a:ln>
              <a:noFill/>
            </a:ln>
          </p:spPr>
          <p:txBody>
            <a:bodyPr spcFirstLastPara="1" wrap="square" lIns="0" tIns="45700" rIns="0" bIns="45700" anchor="t" anchorCtr="0">
              <a:spAutoFit/>
            </a:bodyPr>
            <a:lstStyle/>
            <a:p>
              <a:pPr marL="0" marR="0" lvl="0" indent="0" algn="just" rtl="0">
                <a:lnSpc>
                  <a:spcPct val="115000"/>
                </a:lnSpc>
                <a:spcBef>
                  <a:spcPts val="0"/>
                </a:spcBef>
                <a:spcAft>
                  <a:spcPts val="0"/>
                </a:spcAft>
                <a:buClr>
                  <a:schemeClr val="lt1"/>
                </a:buClr>
                <a:buSzPts val="1000"/>
                <a:buFont typeface="Play"/>
                <a:buNone/>
              </a:pPr>
              <a:r>
                <a:rPr lang="en" sz="1000" u="none" strike="noStrike">
                  <a:solidFill>
                    <a:schemeClr val="lt1"/>
                  </a:solidFill>
                  <a:latin typeface="Play"/>
                  <a:ea typeface="Play"/>
                  <a:cs typeface="Play"/>
                  <a:sym typeface="Play"/>
                </a:rPr>
                <a:t>Fix indicators to </a:t>
              </a:r>
              <a:r>
                <a:rPr lang="en" sz="1000" b="1" u="none" strike="noStrike">
                  <a:solidFill>
                    <a:schemeClr val="lt1"/>
                  </a:solidFill>
                  <a:latin typeface="Play"/>
                  <a:ea typeface="Play"/>
                  <a:cs typeface="Play"/>
                  <a:sym typeface="Play"/>
                </a:rPr>
                <a:t>monitor and verify progress against the actions so it accelerates change and delivers multiple sustainability benefits</a:t>
              </a:r>
              <a:r>
                <a:rPr lang="en" sz="1000" b="1">
                  <a:solidFill>
                    <a:schemeClr val="lt1"/>
                  </a:solidFill>
                  <a:latin typeface="Play"/>
                  <a:ea typeface="Play"/>
                  <a:cs typeface="Play"/>
                  <a:sym typeface="Play"/>
                </a:rPr>
                <a:t>.</a:t>
              </a:r>
              <a:endParaRPr sz="1000" b="1" u="none" strike="noStrike">
                <a:solidFill>
                  <a:schemeClr val="lt1"/>
                </a:solidFill>
                <a:latin typeface="Play"/>
                <a:ea typeface="Play"/>
                <a:cs typeface="Play"/>
                <a:sym typeface="Play"/>
              </a:endParaRPr>
            </a:p>
            <a:p>
              <a:pPr marL="0" marR="0" lvl="0" indent="0" algn="ctr" rtl="0">
                <a:lnSpc>
                  <a:spcPct val="115000"/>
                </a:lnSpc>
                <a:spcBef>
                  <a:spcPts val="0"/>
                </a:spcBef>
                <a:spcAft>
                  <a:spcPts val="0"/>
                </a:spcAft>
                <a:buClr>
                  <a:schemeClr val="lt1"/>
                </a:buClr>
                <a:buSzPts val="1000"/>
                <a:buFont typeface="Play"/>
                <a:buNone/>
              </a:pPr>
              <a:r>
                <a:rPr lang="en" sz="1000">
                  <a:solidFill>
                    <a:schemeClr val="lt1"/>
                  </a:solidFill>
                  <a:latin typeface="Play"/>
                  <a:ea typeface="Play"/>
                  <a:cs typeface="Play"/>
                  <a:sym typeface="Play"/>
                </a:rPr>
                <a:t>SDG - </a:t>
              </a:r>
              <a:r>
                <a:rPr lang="en" sz="1000" b="0" u="none" strike="noStrike">
                  <a:solidFill>
                    <a:schemeClr val="lt1"/>
                  </a:solidFill>
                  <a:latin typeface="Play"/>
                  <a:ea typeface="Play"/>
                  <a:cs typeface="Play"/>
                  <a:sym typeface="Play"/>
                </a:rPr>
                <a:t>3.6 – 3.9 – 9.1 – 11.2 – 11.6 – 13.2 - </a:t>
              </a:r>
              <a:endParaRPr sz="1000" b="1">
                <a:solidFill>
                  <a:schemeClr val="lt1"/>
                </a:solidFill>
                <a:latin typeface="Play"/>
                <a:ea typeface="Play"/>
                <a:cs typeface="Play"/>
                <a:sym typeface="Play"/>
              </a:endParaRPr>
            </a:p>
          </p:txBody>
        </p:sp>
      </p:grpSp>
      <p:sp>
        <p:nvSpPr>
          <p:cNvPr id="584" name="Google Shape;584;p68"/>
          <p:cNvSpPr txBox="1"/>
          <p:nvPr/>
        </p:nvSpPr>
        <p:spPr>
          <a:xfrm>
            <a:off x="357808" y="12342"/>
            <a:ext cx="8682900" cy="1169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800" b="1" i="0" u="none" strike="noStrike">
                <a:solidFill>
                  <a:schemeClr val="lt1"/>
                </a:solidFill>
                <a:latin typeface="Montserrat"/>
                <a:ea typeface="Montserrat"/>
                <a:cs typeface="Montserrat"/>
                <a:sym typeface="Montserrat"/>
              </a:rPr>
              <a:t>A four-point plan for better NDCs </a:t>
            </a:r>
            <a:endParaRPr/>
          </a:p>
          <a:p>
            <a:pPr marL="0" marR="0" lvl="0" indent="0" algn="l" rtl="0">
              <a:spcBef>
                <a:spcPts val="0"/>
              </a:spcBef>
              <a:spcAft>
                <a:spcPts val="0"/>
              </a:spcAft>
              <a:buNone/>
            </a:pPr>
            <a:r>
              <a:rPr lang="en" sz="1400" i="0" u="none" strike="noStrike">
                <a:solidFill>
                  <a:schemeClr val="lt1"/>
                </a:solidFill>
                <a:latin typeface="Montserrat"/>
                <a:ea typeface="Montserrat"/>
                <a:cs typeface="Montserrat"/>
                <a:sym typeface="Montserrat"/>
              </a:rPr>
              <a:t>The template outlines a</a:t>
            </a:r>
            <a:r>
              <a:rPr lang="en" sz="1400" b="1" i="0" u="none" strike="noStrike">
                <a:solidFill>
                  <a:schemeClr val="lt1"/>
                </a:solidFill>
                <a:latin typeface="Montserrat"/>
                <a:ea typeface="Montserrat"/>
                <a:cs typeface="Montserrat"/>
                <a:sym typeface="Montserrat"/>
              </a:rPr>
              <a:t> vision for public transport that all NDCs should aim to achieve</a:t>
            </a:r>
            <a:r>
              <a:rPr lang="en" sz="1400" i="0" u="none" strike="noStrike">
                <a:solidFill>
                  <a:schemeClr val="lt1"/>
                </a:solidFill>
                <a:latin typeface="Montserrat"/>
                <a:ea typeface="Montserrat"/>
                <a:cs typeface="Montserrat"/>
                <a:sym typeface="Montserrat"/>
              </a:rPr>
              <a:t>, supported by </a:t>
            </a:r>
            <a:r>
              <a:rPr lang="en" sz="1400" b="1" i="0" u="none" strike="noStrike">
                <a:solidFill>
                  <a:schemeClr val="lt1"/>
                </a:solidFill>
                <a:latin typeface="Montserrat"/>
                <a:ea typeface="Montserrat"/>
                <a:cs typeface="Montserrat"/>
                <a:sym typeface="Montserrat"/>
              </a:rPr>
              <a:t>three key mobility objectives and 14 actions </a:t>
            </a:r>
            <a:r>
              <a:rPr lang="en" sz="1400" i="0" u="none" strike="noStrike">
                <a:solidFill>
                  <a:schemeClr val="lt1"/>
                </a:solidFill>
                <a:latin typeface="Montserrat"/>
                <a:ea typeface="Montserrat"/>
                <a:cs typeface="Montserrat"/>
                <a:sym typeface="Montserrat"/>
              </a:rPr>
              <a:t>that can be taken to ensure better urban mobility for people and the planet. </a:t>
            </a:r>
            <a:r>
              <a:rPr lang="en" sz="1800" b="1" i="0" u="none" strike="noStrike">
                <a:solidFill>
                  <a:schemeClr val="lt1"/>
                </a:solidFill>
                <a:latin typeface="Montserrat"/>
                <a:ea typeface="Montserrat"/>
                <a:cs typeface="Montserrat"/>
                <a:sym typeface="Montserrat"/>
              </a:rPr>
              <a:t> </a:t>
            </a:r>
            <a:endParaRPr sz="2600" b="1">
              <a:solidFill>
                <a:schemeClr val="lt1"/>
              </a:solidFill>
              <a:latin typeface="Montserrat"/>
              <a:ea typeface="Montserrat"/>
              <a:cs typeface="Montserrat"/>
              <a:sym typeface="Montserrat"/>
            </a:endParaRPr>
          </a:p>
        </p:txBody>
      </p:sp>
      <p:pic>
        <p:nvPicPr>
          <p:cNvPr id="585" name="Google Shape;585;p68"/>
          <p:cNvPicPr preferRelativeResize="0"/>
          <p:nvPr/>
        </p:nvPicPr>
        <p:blipFill rotWithShape="1">
          <a:blip r:embed="rId3">
            <a:alphaModFix/>
          </a:blip>
          <a:srcRect/>
          <a:stretch/>
        </p:blipFill>
        <p:spPr>
          <a:xfrm>
            <a:off x="8585967" y="4605665"/>
            <a:ext cx="495250" cy="4941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69"/>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591" name="Google Shape;591;p69"/>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592" name="Google Shape;592;p69"/>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593" name="Google Shape;593;p69"/>
          <p:cNvSpPr txBox="1"/>
          <p:nvPr/>
        </p:nvSpPr>
        <p:spPr>
          <a:xfrm>
            <a:off x="3510550" y="1633700"/>
            <a:ext cx="4864800" cy="6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Rail NDCs Template</a:t>
            </a:r>
            <a:endParaRPr sz="3600" b="1">
              <a:solidFill>
                <a:srgbClr val="496976"/>
              </a:solidFill>
              <a:latin typeface="Proxima Nova"/>
              <a:ea typeface="Proxima Nova"/>
              <a:cs typeface="Proxima Nova"/>
              <a:sym typeface="Proxima Nova"/>
            </a:endParaRPr>
          </a:p>
        </p:txBody>
      </p:sp>
      <p:sp>
        <p:nvSpPr>
          <p:cNvPr id="594" name="Google Shape;594;p69"/>
          <p:cNvSpPr txBox="1">
            <a:spLocks noGrp="1"/>
          </p:cNvSpPr>
          <p:nvPr>
            <p:ph type="body" idx="1"/>
          </p:nvPr>
        </p:nvSpPr>
        <p:spPr>
          <a:xfrm>
            <a:off x="3597800" y="2418400"/>
            <a:ext cx="4392900" cy="1091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Ms. Lucie Anderton</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Head of Sustainability and Coordinator for the North America Region </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International Union of Railways (UIC)</a:t>
            </a:r>
            <a:endParaRPr sz="1500" b="1">
              <a:solidFill>
                <a:srgbClr val="526069"/>
              </a:solidFill>
              <a:latin typeface="Proxima Nova"/>
              <a:ea typeface="Proxima Nova"/>
              <a:cs typeface="Proxima Nova"/>
              <a:sym typeface="Proxima Nova"/>
            </a:endParaRPr>
          </a:p>
        </p:txBody>
      </p:sp>
      <p:pic>
        <p:nvPicPr>
          <p:cNvPr id="595" name="Google Shape;595;p69"/>
          <p:cNvPicPr preferRelativeResize="0"/>
          <p:nvPr/>
        </p:nvPicPr>
        <p:blipFill rotWithShape="1">
          <a:blip r:embed="rId5">
            <a:alphaModFix/>
          </a:blip>
          <a:srcRect l="16638" t="7985" r="23185" b="31838"/>
          <a:stretch/>
        </p:blipFill>
        <p:spPr>
          <a:xfrm>
            <a:off x="1391875" y="1633700"/>
            <a:ext cx="1859100" cy="18591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70"/>
          <p:cNvPicPr preferRelativeResize="0"/>
          <p:nvPr/>
        </p:nvPicPr>
        <p:blipFill rotWithShape="1">
          <a:blip r:embed="rId3">
            <a:alphaModFix/>
          </a:blip>
          <a:srcRect l="1454" t="1949" r="1609" b="2475"/>
          <a:stretch/>
        </p:blipFill>
        <p:spPr>
          <a:xfrm>
            <a:off x="750313" y="-19563"/>
            <a:ext cx="7641384" cy="5163063"/>
          </a:xfrm>
          <a:prstGeom prst="rect">
            <a:avLst/>
          </a:prstGeom>
          <a:noFill/>
          <a:ln>
            <a:noFill/>
          </a:ln>
        </p:spPr>
      </p:pic>
      <p:sp>
        <p:nvSpPr>
          <p:cNvPr id="601" name="Google Shape;601;p70"/>
          <p:cNvSpPr txBox="1">
            <a:spLocks noGrp="1"/>
          </p:cNvSpPr>
          <p:nvPr>
            <p:ph type="body" idx="1"/>
          </p:nvPr>
        </p:nvSpPr>
        <p:spPr>
          <a:xfrm>
            <a:off x="4801385" y="3341919"/>
            <a:ext cx="2798700" cy="385500"/>
          </a:xfrm>
          <a:prstGeom prst="rect">
            <a:avLst/>
          </a:prstGeom>
          <a:noFill/>
          <a:ln>
            <a:noFill/>
          </a:ln>
        </p:spPr>
        <p:txBody>
          <a:bodyPr spcFirstLastPara="1" wrap="square" lIns="34300" tIns="17150" rIns="34300" bIns="17150" anchor="t" anchorCtr="0">
            <a:normAutofit/>
          </a:bodyPr>
          <a:lstStyle/>
          <a:p>
            <a:pPr marL="0" lvl="0" indent="0" algn="l" rtl="0">
              <a:lnSpc>
                <a:spcPct val="100000"/>
              </a:lnSpc>
              <a:spcBef>
                <a:spcPts val="0"/>
              </a:spcBef>
              <a:spcAft>
                <a:spcPts val="0"/>
              </a:spcAft>
              <a:buClr>
                <a:schemeClr val="lt2"/>
              </a:buClr>
              <a:buSzPts val="2300"/>
              <a:buFont typeface="Arial"/>
              <a:buNone/>
            </a:pPr>
            <a:r>
              <a:rPr lang="en" sz="2300">
                <a:latin typeface="Arial"/>
                <a:ea typeface="Arial"/>
                <a:cs typeface="Arial"/>
                <a:sym typeface="Arial"/>
              </a:rPr>
              <a:t>Lucie Anderton</a:t>
            </a:r>
            <a:endParaRPr/>
          </a:p>
        </p:txBody>
      </p:sp>
      <p:sp>
        <p:nvSpPr>
          <p:cNvPr id="602" name="Google Shape;602;p70"/>
          <p:cNvSpPr txBox="1">
            <a:spLocks noGrp="1"/>
          </p:cNvSpPr>
          <p:nvPr>
            <p:ph type="body" idx="4294967295"/>
          </p:nvPr>
        </p:nvSpPr>
        <p:spPr>
          <a:xfrm>
            <a:off x="4801385" y="3848870"/>
            <a:ext cx="3368100" cy="586500"/>
          </a:xfrm>
          <a:prstGeom prst="rect">
            <a:avLst/>
          </a:prstGeom>
          <a:noFill/>
          <a:ln>
            <a:noFill/>
          </a:ln>
        </p:spPr>
        <p:txBody>
          <a:bodyPr spcFirstLastPara="1" wrap="square" lIns="34300" tIns="17150" rIns="34300" bIns="17150" anchor="t" anchorCtr="0">
            <a:normAutofit/>
          </a:bodyPr>
          <a:lstStyle/>
          <a:p>
            <a:pPr marL="0" marR="0" lvl="0" indent="0" algn="l" rtl="0">
              <a:lnSpc>
                <a:spcPct val="100000"/>
              </a:lnSpc>
              <a:spcBef>
                <a:spcPts val="0"/>
              </a:spcBef>
              <a:spcAft>
                <a:spcPts val="0"/>
              </a:spcAft>
              <a:buSzPts val="1400"/>
              <a:buNone/>
            </a:pPr>
            <a:r>
              <a:rPr lang="en" sz="1400">
                <a:solidFill>
                  <a:schemeClr val="lt2"/>
                </a:solidFill>
                <a:latin typeface="Arial"/>
                <a:ea typeface="Arial"/>
                <a:cs typeface="Arial"/>
                <a:sym typeface="Arial"/>
              </a:rPr>
              <a:t>Head of Sustainability and Coordinator for the North America Region</a:t>
            </a:r>
            <a:endParaRPr sz="1400">
              <a:solidFill>
                <a:schemeClr val="lt2"/>
              </a:solidFill>
              <a:latin typeface="SimSun"/>
              <a:ea typeface="SimSun"/>
              <a:cs typeface="SimSun"/>
              <a:sym typeface="SimSun"/>
            </a:endParaRPr>
          </a:p>
        </p:txBody>
      </p:sp>
      <p:sp>
        <p:nvSpPr>
          <p:cNvPr id="603" name="Google Shape;603;p70"/>
          <p:cNvSpPr txBox="1">
            <a:spLocks noGrp="1"/>
          </p:cNvSpPr>
          <p:nvPr>
            <p:ph type="body" idx="4294967295"/>
          </p:nvPr>
        </p:nvSpPr>
        <p:spPr>
          <a:xfrm>
            <a:off x="4801385" y="4435423"/>
            <a:ext cx="1803300" cy="586500"/>
          </a:xfrm>
          <a:prstGeom prst="rect">
            <a:avLst/>
          </a:prstGeom>
          <a:noFill/>
          <a:ln>
            <a:noFill/>
          </a:ln>
        </p:spPr>
        <p:txBody>
          <a:bodyPr spcFirstLastPara="1" wrap="square" lIns="34300" tIns="17150" rIns="34300" bIns="17150" anchor="t" anchorCtr="0">
            <a:normAutofit/>
          </a:bodyPr>
          <a:lstStyle/>
          <a:p>
            <a:pPr marL="0" lvl="0" indent="0" algn="l" rtl="0">
              <a:lnSpc>
                <a:spcPct val="100000"/>
              </a:lnSpc>
              <a:spcBef>
                <a:spcPts val="0"/>
              </a:spcBef>
              <a:spcAft>
                <a:spcPts val="0"/>
              </a:spcAft>
              <a:buSzPts val="1500"/>
              <a:buNone/>
            </a:pPr>
            <a:r>
              <a:rPr lang="en" sz="1500">
                <a:solidFill>
                  <a:schemeClr val="lt2"/>
                </a:solidFill>
              </a:rPr>
              <a:t>anderton@uic.org </a:t>
            </a:r>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72"/>
          <p:cNvPicPr preferRelativeResize="0"/>
          <p:nvPr/>
        </p:nvPicPr>
        <p:blipFill rotWithShape="1">
          <a:blip r:embed="rId3">
            <a:alphaModFix amt="18000"/>
          </a:blip>
          <a:srcRect r="1448"/>
          <a:stretch/>
        </p:blipFill>
        <p:spPr>
          <a:xfrm>
            <a:off x="1003665" y="144401"/>
            <a:ext cx="7336154" cy="4755760"/>
          </a:xfrm>
          <a:prstGeom prst="rect">
            <a:avLst/>
          </a:prstGeom>
          <a:noFill/>
          <a:ln>
            <a:noFill/>
          </a:ln>
        </p:spPr>
      </p:pic>
      <p:sp>
        <p:nvSpPr>
          <p:cNvPr id="614" name="Google Shape;614;p72"/>
          <p:cNvSpPr txBox="1">
            <a:spLocks noGrp="1"/>
          </p:cNvSpPr>
          <p:nvPr>
            <p:ph type="title"/>
          </p:nvPr>
        </p:nvSpPr>
        <p:spPr>
          <a:xfrm>
            <a:off x="628815" y="273846"/>
            <a:ext cx="7886400" cy="580200"/>
          </a:xfrm>
          <a:prstGeom prst="rect">
            <a:avLst/>
          </a:prstGeom>
          <a:noFill/>
          <a:ln>
            <a:noFill/>
          </a:ln>
        </p:spPr>
        <p:txBody>
          <a:bodyPr spcFirstLastPara="1" wrap="square" lIns="34300" tIns="17150" rIns="34300" bIns="17150" anchor="ctr" anchorCtr="0">
            <a:normAutofit/>
          </a:bodyPr>
          <a:lstStyle/>
          <a:p>
            <a:pPr marL="0" lvl="0" indent="0" algn="l" rtl="0">
              <a:lnSpc>
                <a:spcPct val="90000"/>
              </a:lnSpc>
              <a:spcBef>
                <a:spcPts val="0"/>
              </a:spcBef>
              <a:spcAft>
                <a:spcPts val="0"/>
              </a:spcAft>
              <a:buClr>
                <a:schemeClr val="dk1"/>
              </a:buClr>
              <a:buSzPts val="1800"/>
              <a:buFont typeface="Arial Black"/>
              <a:buNone/>
            </a:pPr>
            <a:r>
              <a:rPr lang="en" sz="1800" i="1"/>
              <a:t>Our 2023 Rail in NDCs Analysis </a:t>
            </a:r>
            <a:endParaRPr/>
          </a:p>
        </p:txBody>
      </p:sp>
      <p:sp>
        <p:nvSpPr>
          <p:cNvPr id="615" name="Google Shape;615;p72"/>
          <p:cNvSpPr/>
          <p:nvPr/>
        </p:nvSpPr>
        <p:spPr>
          <a:xfrm rot="5737055">
            <a:off x="4952600" y="3459489"/>
            <a:ext cx="349378" cy="350274"/>
          </a:xfrm>
          <a:prstGeom prst="arc">
            <a:avLst>
              <a:gd name="adj1" fmla="val 16200000"/>
              <a:gd name="adj2" fmla="val 0"/>
            </a:avLst>
          </a:prstGeom>
          <a:noFill/>
          <a:ln w="25400" cap="flat" cmpd="sng">
            <a:solidFill>
              <a:srgbClr val="FF0000"/>
            </a:solidFill>
            <a:prstDash val="solid"/>
            <a:miter lim="800000"/>
            <a:headEnd type="none" w="sm" len="sm"/>
            <a:tailEnd type="stealth" w="lg" len="lg"/>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16" name="Google Shape;616;p72"/>
          <p:cNvSpPr/>
          <p:nvPr/>
        </p:nvSpPr>
        <p:spPr>
          <a:xfrm rot="-5737538" flipH="1">
            <a:off x="6910117" y="2649400"/>
            <a:ext cx="905863" cy="973386"/>
          </a:xfrm>
          <a:prstGeom prst="arc">
            <a:avLst>
              <a:gd name="adj1" fmla="val 16200000"/>
              <a:gd name="adj2" fmla="val 0"/>
            </a:avLst>
          </a:prstGeom>
          <a:noFill/>
          <a:ln w="57150" cap="flat" cmpd="sng">
            <a:solidFill>
              <a:schemeClr val="dk2"/>
            </a:solidFill>
            <a:prstDash val="solid"/>
            <a:miter lim="800000"/>
            <a:headEnd type="none" w="sm" len="sm"/>
            <a:tailEnd type="stealth" w="lg" len="lg"/>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617" name="Google Shape;617;p72"/>
          <p:cNvPicPr preferRelativeResize="0"/>
          <p:nvPr/>
        </p:nvPicPr>
        <p:blipFill rotWithShape="1">
          <a:blip r:embed="rId4">
            <a:alphaModFix/>
          </a:blip>
          <a:srcRect/>
          <a:stretch/>
        </p:blipFill>
        <p:spPr>
          <a:xfrm>
            <a:off x="7588994" y="837447"/>
            <a:ext cx="1057205" cy="1085779"/>
          </a:xfrm>
          <a:prstGeom prst="rect">
            <a:avLst/>
          </a:prstGeom>
          <a:noFill/>
          <a:ln>
            <a:noFill/>
          </a:ln>
        </p:spPr>
      </p:pic>
      <p:pic>
        <p:nvPicPr>
          <p:cNvPr id="618" name="Google Shape;618;p72"/>
          <p:cNvPicPr preferRelativeResize="0"/>
          <p:nvPr/>
        </p:nvPicPr>
        <p:blipFill rotWithShape="1">
          <a:blip r:embed="rId5">
            <a:alphaModFix/>
          </a:blip>
          <a:srcRect/>
          <a:stretch/>
        </p:blipFill>
        <p:spPr>
          <a:xfrm>
            <a:off x="512567" y="2940609"/>
            <a:ext cx="2509871" cy="1551829"/>
          </a:xfrm>
          <a:prstGeom prst="rect">
            <a:avLst/>
          </a:prstGeom>
          <a:noFill/>
          <a:ln>
            <a:noFill/>
          </a:ln>
        </p:spPr>
      </p:pic>
      <p:pic>
        <p:nvPicPr>
          <p:cNvPr id="619" name="Google Shape;619;p72"/>
          <p:cNvPicPr preferRelativeResize="0"/>
          <p:nvPr/>
        </p:nvPicPr>
        <p:blipFill rotWithShape="1">
          <a:blip r:embed="rId6">
            <a:alphaModFix/>
          </a:blip>
          <a:srcRect/>
          <a:stretch/>
        </p:blipFill>
        <p:spPr>
          <a:xfrm>
            <a:off x="499558" y="850002"/>
            <a:ext cx="2509871" cy="1576198"/>
          </a:xfrm>
          <a:prstGeom prst="rect">
            <a:avLst/>
          </a:prstGeom>
          <a:noFill/>
          <a:ln>
            <a:noFill/>
          </a:ln>
        </p:spPr>
      </p:pic>
      <p:pic>
        <p:nvPicPr>
          <p:cNvPr id="620" name="Google Shape;620;p72"/>
          <p:cNvPicPr preferRelativeResize="0"/>
          <p:nvPr/>
        </p:nvPicPr>
        <p:blipFill rotWithShape="1">
          <a:blip r:embed="rId7">
            <a:alphaModFix/>
          </a:blip>
          <a:srcRect/>
          <a:stretch/>
        </p:blipFill>
        <p:spPr>
          <a:xfrm>
            <a:off x="3798844" y="854134"/>
            <a:ext cx="2512853" cy="1576198"/>
          </a:xfrm>
          <a:prstGeom prst="rect">
            <a:avLst/>
          </a:prstGeom>
          <a:noFill/>
          <a:ln>
            <a:noFill/>
          </a:ln>
        </p:spPr>
      </p:pic>
      <p:pic>
        <p:nvPicPr>
          <p:cNvPr id="621" name="Google Shape;621;p72"/>
          <p:cNvPicPr preferRelativeResize="0"/>
          <p:nvPr/>
        </p:nvPicPr>
        <p:blipFill rotWithShape="1">
          <a:blip r:embed="rId8">
            <a:alphaModFix/>
          </a:blip>
          <a:srcRect/>
          <a:stretch/>
        </p:blipFill>
        <p:spPr>
          <a:xfrm>
            <a:off x="3806849" y="2992318"/>
            <a:ext cx="2504850" cy="1576198"/>
          </a:xfrm>
          <a:prstGeom prst="rect">
            <a:avLst/>
          </a:prstGeom>
          <a:noFill/>
          <a:ln>
            <a:noFill/>
          </a:ln>
        </p:spPr>
      </p:pic>
      <p:pic>
        <p:nvPicPr>
          <p:cNvPr id="622" name="Google Shape;622;p72"/>
          <p:cNvPicPr preferRelativeResize="0"/>
          <p:nvPr/>
        </p:nvPicPr>
        <p:blipFill rotWithShape="1">
          <a:blip r:embed="rId9">
            <a:alphaModFix/>
          </a:blip>
          <a:srcRect/>
          <a:stretch/>
        </p:blipFill>
        <p:spPr>
          <a:xfrm>
            <a:off x="7579899" y="2932332"/>
            <a:ext cx="1120580" cy="1085779"/>
          </a:xfrm>
          <a:prstGeom prst="rect">
            <a:avLst/>
          </a:prstGeom>
          <a:noFill/>
          <a:ln>
            <a:noFill/>
          </a:ln>
        </p:spPr>
      </p:pic>
      <p:sp>
        <p:nvSpPr>
          <p:cNvPr id="623" name="Google Shape;623;p72"/>
          <p:cNvSpPr/>
          <p:nvPr/>
        </p:nvSpPr>
        <p:spPr>
          <a:xfrm rot="-5737538" flipH="1">
            <a:off x="6965385" y="571173"/>
            <a:ext cx="905863" cy="973386"/>
          </a:xfrm>
          <a:prstGeom prst="arc">
            <a:avLst>
              <a:gd name="adj1" fmla="val 16200000"/>
              <a:gd name="adj2" fmla="val 0"/>
            </a:avLst>
          </a:prstGeom>
          <a:noFill/>
          <a:ln w="57150" cap="flat" cmpd="sng">
            <a:solidFill>
              <a:schemeClr val="dk2"/>
            </a:solidFill>
            <a:prstDash val="solid"/>
            <a:miter lim="800000"/>
            <a:headEnd type="none" w="sm" len="sm"/>
            <a:tailEnd type="stealth" w="lg" len="lg"/>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24" name="Google Shape;624;p72"/>
          <p:cNvSpPr txBox="1"/>
          <p:nvPr/>
        </p:nvSpPr>
        <p:spPr>
          <a:xfrm>
            <a:off x="7516320" y="568968"/>
            <a:ext cx="1426500" cy="2502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r>
              <a:rPr lang="en" sz="1400" b="0" i="0" u="none" strike="noStrike" cap="none">
                <a:solidFill>
                  <a:schemeClr val="dk1"/>
                </a:solidFill>
                <a:latin typeface="Arial"/>
                <a:ea typeface="Arial"/>
                <a:cs typeface="Arial"/>
                <a:sym typeface="Arial"/>
              </a:rPr>
              <a:t>NDC Analysis</a:t>
            </a:r>
            <a:endParaRPr sz="1400">
              <a:solidFill>
                <a:schemeClr val="dk1"/>
              </a:solidFill>
              <a:latin typeface="Arial"/>
              <a:ea typeface="Arial"/>
              <a:cs typeface="Arial"/>
              <a:sym typeface="Arial"/>
            </a:endParaRPr>
          </a:p>
        </p:txBody>
      </p:sp>
      <p:sp>
        <p:nvSpPr>
          <p:cNvPr id="625" name="Google Shape;625;p72"/>
          <p:cNvSpPr txBox="1"/>
          <p:nvPr/>
        </p:nvSpPr>
        <p:spPr>
          <a:xfrm>
            <a:off x="7588994" y="2634773"/>
            <a:ext cx="4570200" cy="250200"/>
          </a:xfrm>
          <a:prstGeom prst="rect">
            <a:avLst/>
          </a:prstGeom>
          <a:noFill/>
          <a:ln>
            <a:noFill/>
          </a:ln>
        </p:spPr>
        <p:txBody>
          <a:bodyPr spcFirstLastPara="1" wrap="square" lIns="34300" tIns="17150" rIns="34300" bIns="17150"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NDC Template</a:t>
            </a:r>
            <a:endParaRPr sz="1400">
              <a:solidFill>
                <a:schemeClr val="dk1"/>
              </a:solidFill>
              <a:latin typeface="Arial"/>
              <a:ea typeface="Arial"/>
              <a:cs typeface="Arial"/>
              <a:sym typeface="Aria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3"/>
          <p:cNvSpPr txBox="1">
            <a:spLocks noGrp="1"/>
          </p:cNvSpPr>
          <p:nvPr>
            <p:ph type="title"/>
          </p:nvPr>
        </p:nvSpPr>
        <p:spPr>
          <a:xfrm>
            <a:off x="538959" y="145579"/>
            <a:ext cx="7886400" cy="580200"/>
          </a:xfrm>
          <a:prstGeom prst="rect">
            <a:avLst/>
          </a:prstGeom>
          <a:noFill/>
          <a:ln>
            <a:noFill/>
          </a:ln>
        </p:spPr>
        <p:txBody>
          <a:bodyPr spcFirstLastPara="1" wrap="square" lIns="34300" tIns="17150" rIns="34300" bIns="17150" anchor="ctr" anchorCtr="0">
            <a:normAutofit/>
          </a:bodyPr>
          <a:lstStyle/>
          <a:p>
            <a:pPr marL="0" lvl="0" indent="0" algn="l" rtl="0">
              <a:lnSpc>
                <a:spcPct val="90000"/>
              </a:lnSpc>
              <a:spcBef>
                <a:spcPts val="0"/>
              </a:spcBef>
              <a:spcAft>
                <a:spcPts val="0"/>
              </a:spcAft>
              <a:buClr>
                <a:schemeClr val="dk1"/>
              </a:buClr>
              <a:buSzPts val="2000"/>
              <a:buFont typeface="Arial Black"/>
              <a:buNone/>
            </a:pPr>
            <a:r>
              <a:rPr lang="en" sz="2000"/>
              <a:t>2024 NDC template</a:t>
            </a:r>
            <a:endParaRPr sz="2000" i="1"/>
          </a:p>
        </p:txBody>
      </p:sp>
      <p:pic>
        <p:nvPicPr>
          <p:cNvPr id="632" name="Google Shape;632;p73"/>
          <p:cNvPicPr preferRelativeResize="0"/>
          <p:nvPr/>
        </p:nvPicPr>
        <p:blipFill rotWithShape="1">
          <a:blip r:embed="rId3">
            <a:alphaModFix/>
          </a:blip>
          <a:srcRect/>
          <a:stretch/>
        </p:blipFill>
        <p:spPr>
          <a:xfrm>
            <a:off x="538959" y="725867"/>
            <a:ext cx="8217094" cy="4338367"/>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8" descr="A diagram of a transportation account&#10;&#10;Description automatically generated with medium confidence"/>
          <p:cNvPicPr preferRelativeResize="0"/>
          <p:nvPr/>
        </p:nvPicPr>
        <p:blipFill rotWithShape="1">
          <a:blip r:embed="rId3">
            <a:alphaModFix/>
          </a:blip>
          <a:srcRect/>
          <a:stretch/>
        </p:blipFill>
        <p:spPr>
          <a:xfrm>
            <a:off x="2381400" y="898589"/>
            <a:ext cx="4017116" cy="3823577"/>
          </a:xfrm>
          <a:prstGeom prst="rect">
            <a:avLst/>
          </a:prstGeom>
          <a:noFill/>
          <a:ln>
            <a:noFill/>
          </a:ln>
        </p:spPr>
      </p:pic>
      <p:sp>
        <p:nvSpPr>
          <p:cNvPr id="209" name="Google Shape;209;p38"/>
          <p:cNvSpPr txBox="1">
            <a:spLocks noGrp="1"/>
          </p:cNvSpPr>
          <p:nvPr>
            <p:ph type="title"/>
          </p:nvPr>
        </p:nvSpPr>
        <p:spPr>
          <a:xfrm>
            <a:off x="-1" y="274640"/>
            <a:ext cx="8760300" cy="531600"/>
          </a:xfrm>
          <a:prstGeom prst="rect">
            <a:avLst/>
          </a:prstGeom>
          <a:solidFill>
            <a:srgbClr val="F0AB00"/>
          </a:solidFill>
          <a:ln>
            <a:noFill/>
          </a:ln>
        </p:spPr>
        <p:txBody>
          <a:bodyPr spcFirstLastPara="1" wrap="square" lIns="438900" tIns="45725" rIns="91425" bIns="45725" anchor="ctr" anchorCtr="0">
            <a:normAutofit/>
          </a:bodyPr>
          <a:lstStyle/>
          <a:p>
            <a:pPr marL="0" lvl="0" indent="0" algn="l" rtl="0">
              <a:spcBef>
                <a:spcPts val="0"/>
              </a:spcBef>
              <a:spcAft>
                <a:spcPts val="0"/>
              </a:spcAft>
              <a:buClr>
                <a:schemeClr val="lt1"/>
              </a:buClr>
              <a:buSzPts val="2800"/>
              <a:buFont typeface="Arial Narrow"/>
              <a:buNone/>
            </a:pPr>
            <a:r>
              <a:rPr lang="en" sz="2800" b="1" i="0" u="none" strike="noStrike" cap="none">
                <a:solidFill>
                  <a:schemeClr val="lt1"/>
                </a:solidFill>
                <a:latin typeface="Arial Narrow"/>
                <a:ea typeface="Arial Narrow"/>
                <a:cs typeface="Arial Narrow"/>
                <a:sym typeface="Arial Narrow"/>
              </a:rPr>
              <a:t>TRANSPORT EMISSIONS</a:t>
            </a:r>
            <a:endParaRPr/>
          </a:p>
        </p:txBody>
      </p:sp>
      <p:sp>
        <p:nvSpPr>
          <p:cNvPr id="210" name="Google Shape;210;p38"/>
          <p:cNvSpPr txBox="1">
            <a:spLocks noGrp="1"/>
          </p:cNvSpPr>
          <p:nvPr>
            <p:ph type="body" idx="1"/>
          </p:nvPr>
        </p:nvSpPr>
        <p:spPr>
          <a:xfrm>
            <a:off x="441326" y="4805363"/>
            <a:ext cx="4579500" cy="287400"/>
          </a:xfrm>
          <a:prstGeom prst="rect">
            <a:avLst/>
          </a:prstGeom>
          <a:noFill/>
          <a:ln>
            <a:noFill/>
          </a:ln>
        </p:spPr>
        <p:txBody>
          <a:bodyPr spcFirstLastPara="1" wrap="square" lIns="0" tIns="34275" rIns="68575" bIns="34275" anchor="ctr" anchorCtr="0">
            <a:noAutofit/>
          </a:bodyPr>
          <a:lstStyle/>
          <a:p>
            <a:pPr marL="0" lvl="0" indent="0" algn="l" rtl="0">
              <a:spcBef>
                <a:spcPts val="0"/>
              </a:spcBef>
              <a:spcAft>
                <a:spcPts val="0"/>
              </a:spcAft>
              <a:buClr>
                <a:schemeClr val="dk1"/>
              </a:buClr>
              <a:buSzPts val="800"/>
              <a:buNone/>
            </a:pPr>
            <a:r>
              <a:rPr lang="en" sz="800" b="0" i="0" u="none" strike="noStrike" cap="none">
                <a:solidFill>
                  <a:schemeClr val="dk1"/>
                </a:solidFill>
                <a:latin typeface="Arial"/>
                <a:ea typeface="Arial"/>
                <a:cs typeface="Arial"/>
                <a:sym typeface="Arial"/>
              </a:rPr>
              <a:t>Infographic source: </a:t>
            </a:r>
            <a:r>
              <a:rPr lang="en" sz="800" b="0" i="0" u="sng" strike="noStrike" cap="none">
                <a:solidFill>
                  <a:schemeClr val="hlink"/>
                </a:solidFill>
                <a:latin typeface="Arial"/>
                <a:ea typeface="Arial"/>
                <a:cs typeface="Arial"/>
                <a:sym typeface="Arial"/>
                <a:hlinkClick r:id="rId4"/>
              </a:rPr>
              <a:t>SLOCAT</a:t>
            </a:r>
            <a:endParaRPr sz="800" b="0" i="0" u="none" strike="noStrike" cap="none">
              <a:solidFill>
                <a:srgbClr val="0070C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75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grpSp>
        <p:nvGrpSpPr>
          <p:cNvPr id="637" name="Google Shape;637;p74"/>
          <p:cNvGrpSpPr/>
          <p:nvPr/>
        </p:nvGrpSpPr>
        <p:grpSpPr>
          <a:xfrm>
            <a:off x="7507642" y="4283955"/>
            <a:ext cx="738048" cy="216524"/>
            <a:chOff x="12280406" y="10471634"/>
            <a:chExt cx="2487523" cy="730019"/>
          </a:xfrm>
        </p:grpSpPr>
        <p:sp>
          <p:nvSpPr>
            <p:cNvPr id="638" name="Google Shape;638;p74">
              <a:hlinkClick r:id="rId3"/>
            </p:cNvPr>
            <p:cNvSpPr/>
            <p:nvPr/>
          </p:nvSpPr>
          <p:spPr>
            <a:xfrm>
              <a:off x="12280406" y="10581238"/>
              <a:ext cx="2274600" cy="510600"/>
            </a:xfrm>
            <a:prstGeom prst="roundRect">
              <a:avLst>
                <a:gd name="adj" fmla="val 50000"/>
              </a:avLst>
            </a:prstGeom>
            <a:solidFill>
              <a:schemeClr val="accent5"/>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r>
                <a:rPr lang="en" sz="500" b="1">
                  <a:solidFill>
                    <a:schemeClr val="lt2"/>
                  </a:solidFill>
                  <a:latin typeface="Arial"/>
                  <a:ea typeface="Arial"/>
                  <a:cs typeface="Arial"/>
                  <a:sym typeface="Arial"/>
                </a:rPr>
                <a:t>WATCH NOW</a:t>
              </a:r>
              <a:endParaRPr sz="900" b="1">
                <a:solidFill>
                  <a:schemeClr val="lt2"/>
                </a:solidFill>
                <a:latin typeface="Arial"/>
                <a:ea typeface="Arial"/>
                <a:cs typeface="Arial"/>
                <a:sym typeface="Arial"/>
              </a:endParaRPr>
            </a:p>
          </p:txBody>
        </p:sp>
        <p:grpSp>
          <p:nvGrpSpPr>
            <p:cNvPr id="639" name="Google Shape;639;p74"/>
            <p:cNvGrpSpPr/>
            <p:nvPr/>
          </p:nvGrpSpPr>
          <p:grpSpPr>
            <a:xfrm>
              <a:off x="14037911" y="10471634"/>
              <a:ext cx="730019" cy="730019"/>
              <a:chOff x="12902678" y="2005011"/>
              <a:chExt cx="354000" cy="354000"/>
            </a:xfrm>
          </p:grpSpPr>
          <p:sp>
            <p:nvSpPr>
              <p:cNvPr id="640" name="Google Shape;640;p74">
                <a:hlinkClick r:id="rId3"/>
              </p:cNvPr>
              <p:cNvSpPr/>
              <p:nvPr/>
            </p:nvSpPr>
            <p:spPr>
              <a:xfrm>
                <a:off x="12902678" y="2005011"/>
                <a:ext cx="354000" cy="354000"/>
              </a:xfrm>
              <a:prstGeom prst="ellipse">
                <a:avLst/>
              </a:prstGeom>
              <a:solidFill>
                <a:schemeClr val="dk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41" name="Google Shape;641;p74">
                <a:hlinkClick r:id="rId3"/>
              </p:cNvPr>
              <p:cNvSpPr/>
              <p:nvPr/>
            </p:nvSpPr>
            <p:spPr>
              <a:xfrm rot="5400000">
                <a:off x="13025372" y="2118497"/>
                <a:ext cx="144000" cy="124200"/>
              </a:xfrm>
              <a:prstGeom prst="triangle">
                <a:avLst>
                  <a:gd name="adj" fmla="val 50000"/>
                </a:avLst>
              </a:prstGeom>
              <a:solidFill>
                <a:schemeClr val="lt2"/>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75"/>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647" name="Google Shape;647;p75"/>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648" name="Google Shape;648;p75"/>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649" name="Google Shape;649;p75"/>
          <p:cNvSpPr txBox="1"/>
          <p:nvPr/>
        </p:nvSpPr>
        <p:spPr>
          <a:xfrm>
            <a:off x="2378225" y="2653150"/>
            <a:ext cx="4825500" cy="71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Collecting messages</a:t>
            </a:r>
            <a:endParaRPr sz="3600" b="1">
              <a:solidFill>
                <a:srgbClr val="496976"/>
              </a:solidFill>
              <a:latin typeface="Proxima Nova"/>
              <a:ea typeface="Proxima Nova"/>
              <a:cs typeface="Proxima Nova"/>
              <a:sym typeface="Proxima Nova"/>
            </a:endParaRPr>
          </a:p>
        </p:txBody>
      </p:sp>
      <p:sp>
        <p:nvSpPr>
          <p:cNvPr id="650" name="Google Shape;650;p75"/>
          <p:cNvSpPr txBox="1">
            <a:spLocks noGrp="1"/>
          </p:cNvSpPr>
          <p:nvPr>
            <p:ph type="body" idx="1"/>
          </p:nvPr>
        </p:nvSpPr>
        <p:spPr>
          <a:xfrm>
            <a:off x="2067125" y="3368350"/>
            <a:ext cx="5447700" cy="1091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500" b="1">
                <a:solidFill>
                  <a:srgbClr val="496976"/>
                </a:solidFill>
                <a:latin typeface="Proxima Nova"/>
                <a:ea typeface="Proxima Nova"/>
                <a:cs typeface="Proxima Nova"/>
                <a:sym typeface="Proxima Nova"/>
              </a:rPr>
              <a:t>Facilitated by</a:t>
            </a:r>
            <a:r>
              <a:rPr lang="en" sz="1500" b="1">
                <a:solidFill>
                  <a:srgbClr val="526069"/>
                </a:solidFill>
                <a:latin typeface="Proxima Nova"/>
                <a:ea typeface="Proxima Nova"/>
                <a:cs typeface="Proxima Nova"/>
                <a:sym typeface="Proxima Nova"/>
              </a:rPr>
              <a:t>:</a:t>
            </a:r>
            <a:endParaRPr sz="1500" b="1">
              <a:solidFill>
                <a:srgbClr val="526069"/>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Ms. Andrea Palma &amp; Ms. Rabea Schmecht</a:t>
            </a:r>
            <a:endParaRPr sz="1500" b="1">
              <a:solidFill>
                <a:srgbClr val="526069"/>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Technical Advisor &amp; Transport and Climate Change Advisor</a:t>
            </a:r>
            <a:endParaRPr sz="1500" b="1">
              <a:solidFill>
                <a:srgbClr val="526069"/>
              </a:solidFill>
              <a:latin typeface="Proxima Nova"/>
              <a:ea typeface="Proxima Nova"/>
              <a:cs typeface="Proxima Nova"/>
              <a:sym typeface="Proxima Nova"/>
            </a:endParaRPr>
          </a:p>
          <a:p>
            <a:pPr marL="0" lvl="0" indent="0" algn="ctr"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GIZ</a:t>
            </a:r>
            <a:endParaRPr sz="1500" b="1">
              <a:solidFill>
                <a:srgbClr val="526069"/>
              </a:solidFill>
              <a:latin typeface="Proxima Nova"/>
              <a:ea typeface="Proxima Nova"/>
              <a:cs typeface="Proxima Nova"/>
              <a:sym typeface="Proxima Nova"/>
            </a:endParaRPr>
          </a:p>
        </p:txBody>
      </p:sp>
      <p:pic>
        <p:nvPicPr>
          <p:cNvPr id="651" name="Google Shape;651;p75"/>
          <p:cNvPicPr preferRelativeResize="0"/>
          <p:nvPr/>
        </p:nvPicPr>
        <p:blipFill>
          <a:blip r:embed="rId5">
            <a:alphaModFix/>
          </a:blip>
          <a:stretch>
            <a:fillRect/>
          </a:stretch>
        </p:blipFill>
        <p:spPr>
          <a:xfrm>
            <a:off x="2633850" y="577750"/>
            <a:ext cx="1741200" cy="1741200"/>
          </a:xfrm>
          <a:prstGeom prst="ellipse">
            <a:avLst/>
          </a:prstGeom>
          <a:noFill/>
          <a:ln w="9525" cap="flat" cmpd="sng">
            <a:solidFill>
              <a:srgbClr val="496976"/>
            </a:solidFill>
            <a:prstDash val="solid"/>
            <a:round/>
            <a:headEnd type="none" w="sm" len="sm"/>
            <a:tailEnd type="none" w="sm" len="sm"/>
          </a:ln>
        </p:spPr>
      </p:pic>
      <p:pic>
        <p:nvPicPr>
          <p:cNvPr id="652" name="Google Shape;652;p75"/>
          <p:cNvPicPr preferRelativeResize="0"/>
          <p:nvPr/>
        </p:nvPicPr>
        <p:blipFill rotWithShape="1">
          <a:blip r:embed="rId6">
            <a:alphaModFix/>
          </a:blip>
          <a:srcRect l="25796" t="13231" r="10835" b="23401"/>
          <a:stretch/>
        </p:blipFill>
        <p:spPr>
          <a:xfrm>
            <a:off x="4834900" y="548350"/>
            <a:ext cx="1800000" cy="18000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pic>
        <p:nvPicPr>
          <p:cNvPr id="657" name="Google Shape;657;p76"/>
          <p:cNvPicPr preferRelativeResize="0"/>
          <p:nvPr/>
        </p:nvPicPr>
        <p:blipFill>
          <a:blip r:embed="rId3">
            <a:alphaModFix amt="20000"/>
          </a:blip>
          <a:stretch>
            <a:fillRect/>
          </a:stretch>
        </p:blipFill>
        <p:spPr>
          <a:xfrm>
            <a:off x="8425" y="0"/>
            <a:ext cx="9144003" cy="5143499"/>
          </a:xfrm>
          <a:prstGeom prst="rect">
            <a:avLst/>
          </a:prstGeom>
          <a:noFill/>
          <a:ln>
            <a:noFill/>
          </a:ln>
        </p:spPr>
      </p:pic>
      <p:pic>
        <p:nvPicPr>
          <p:cNvPr id="658" name="Google Shape;658;p76"/>
          <p:cNvPicPr preferRelativeResize="0"/>
          <p:nvPr/>
        </p:nvPicPr>
        <p:blipFill rotWithShape="1">
          <a:blip r:embed="rId4">
            <a:alphaModFix/>
          </a:blip>
          <a:srcRect r="73399"/>
          <a:stretch/>
        </p:blipFill>
        <p:spPr>
          <a:xfrm>
            <a:off x="-225" y="0"/>
            <a:ext cx="2432352" cy="5143500"/>
          </a:xfrm>
          <a:prstGeom prst="rect">
            <a:avLst/>
          </a:prstGeom>
          <a:noFill/>
          <a:ln>
            <a:noFill/>
          </a:ln>
        </p:spPr>
      </p:pic>
      <p:pic>
        <p:nvPicPr>
          <p:cNvPr id="659" name="Google Shape;659;p76"/>
          <p:cNvPicPr preferRelativeResize="0"/>
          <p:nvPr/>
        </p:nvPicPr>
        <p:blipFill rotWithShape="1">
          <a:blip r:embed="rId4">
            <a:alphaModFix/>
          </a:blip>
          <a:srcRect r="73399"/>
          <a:stretch/>
        </p:blipFill>
        <p:spPr>
          <a:xfrm rot="10800000">
            <a:off x="7716250" y="0"/>
            <a:ext cx="1436174" cy="3036949"/>
          </a:xfrm>
          <a:prstGeom prst="rect">
            <a:avLst/>
          </a:prstGeom>
          <a:noFill/>
          <a:ln>
            <a:noFill/>
          </a:ln>
        </p:spPr>
      </p:pic>
      <p:sp>
        <p:nvSpPr>
          <p:cNvPr id="660" name="Google Shape;660;p76"/>
          <p:cNvSpPr txBox="1"/>
          <p:nvPr/>
        </p:nvSpPr>
        <p:spPr>
          <a:xfrm>
            <a:off x="3673275" y="1909900"/>
            <a:ext cx="4105200" cy="71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600" b="1">
                <a:solidFill>
                  <a:srgbClr val="496976"/>
                </a:solidFill>
                <a:latin typeface="Proxima Nova"/>
                <a:ea typeface="Proxima Nova"/>
                <a:cs typeface="Proxima Nova"/>
                <a:sym typeface="Proxima Nova"/>
              </a:rPr>
              <a:t>Closing of the day</a:t>
            </a:r>
            <a:endParaRPr sz="3600" b="1">
              <a:solidFill>
                <a:srgbClr val="496976"/>
              </a:solidFill>
              <a:latin typeface="Proxima Nova"/>
              <a:ea typeface="Proxima Nova"/>
              <a:cs typeface="Proxima Nova"/>
              <a:sym typeface="Proxima Nova"/>
            </a:endParaRPr>
          </a:p>
        </p:txBody>
      </p:sp>
      <p:sp>
        <p:nvSpPr>
          <p:cNvPr id="661" name="Google Shape;661;p76"/>
          <p:cNvSpPr txBox="1">
            <a:spLocks noGrp="1"/>
          </p:cNvSpPr>
          <p:nvPr>
            <p:ph type="body" idx="1"/>
          </p:nvPr>
        </p:nvSpPr>
        <p:spPr>
          <a:xfrm>
            <a:off x="3750175" y="2811801"/>
            <a:ext cx="4359900" cy="582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Ms. Andrea Palma</a:t>
            </a:r>
            <a:endParaRPr sz="1500" b="1">
              <a:solidFill>
                <a:srgbClr val="526069"/>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100"/>
              <a:buFont typeface="Arial"/>
              <a:buNone/>
            </a:pPr>
            <a:r>
              <a:rPr lang="en" sz="1500" b="1">
                <a:solidFill>
                  <a:srgbClr val="526069"/>
                </a:solidFill>
                <a:latin typeface="Proxima Nova"/>
                <a:ea typeface="Proxima Nova"/>
                <a:cs typeface="Proxima Nova"/>
                <a:sym typeface="Proxima Nova"/>
              </a:rPr>
              <a:t>Technical Advisor, GIZ</a:t>
            </a:r>
            <a:endParaRPr sz="1500" b="1">
              <a:solidFill>
                <a:srgbClr val="526069"/>
              </a:solidFill>
              <a:latin typeface="Proxima Nova"/>
              <a:ea typeface="Proxima Nova"/>
              <a:cs typeface="Proxima Nova"/>
              <a:sym typeface="Proxima Nova"/>
            </a:endParaRPr>
          </a:p>
        </p:txBody>
      </p:sp>
      <p:pic>
        <p:nvPicPr>
          <p:cNvPr id="662" name="Google Shape;662;p76"/>
          <p:cNvPicPr preferRelativeResize="0"/>
          <p:nvPr/>
        </p:nvPicPr>
        <p:blipFill>
          <a:blip r:embed="rId5">
            <a:alphaModFix/>
          </a:blip>
          <a:stretch>
            <a:fillRect/>
          </a:stretch>
        </p:blipFill>
        <p:spPr>
          <a:xfrm>
            <a:off x="1525525" y="1701150"/>
            <a:ext cx="1741200" cy="1741200"/>
          </a:xfrm>
          <a:prstGeom prst="ellipse">
            <a:avLst/>
          </a:prstGeom>
          <a:noFill/>
          <a:ln w="9525" cap="flat" cmpd="sng">
            <a:solidFill>
              <a:srgbClr val="496976"/>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77"/>
          <p:cNvPicPr preferRelativeResize="0"/>
          <p:nvPr/>
        </p:nvPicPr>
        <p:blipFill rotWithShape="1">
          <a:blip r:embed="rId3">
            <a:alphaModFix amt="20000"/>
          </a:blip>
          <a:srcRect l="719" r="-720"/>
          <a:stretch/>
        </p:blipFill>
        <p:spPr>
          <a:xfrm>
            <a:off x="0" y="1"/>
            <a:ext cx="9144003" cy="5143499"/>
          </a:xfrm>
          <a:prstGeom prst="rect">
            <a:avLst/>
          </a:prstGeom>
          <a:noFill/>
          <a:ln>
            <a:noFill/>
          </a:ln>
        </p:spPr>
      </p:pic>
      <p:pic>
        <p:nvPicPr>
          <p:cNvPr id="668" name="Google Shape;668;p77"/>
          <p:cNvPicPr preferRelativeResize="0"/>
          <p:nvPr/>
        </p:nvPicPr>
        <p:blipFill rotWithShape="1">
          <a:blip r:embed="rId4">
            <a:alphaModFix/>
          </a:blip>
          <a:srcRect t="4444" b="66334"/>
          <a:stretch/>
        </p:blipFill>
        <p:spPr>
          <a:xfrm>
            <a:off x="0" y="-21425"/>
            <a:ext cx="9144000" cy="1503001"/>
          </a:xfrm>
          <a:prstGeom prst="rect">
            <a:avLst/>
          </a:prstGeom>
          <a:noFill/>
          <a:ln>
            <a:noFill/>
          </a:ln>
        </p:spPr>
      </p:pic>
      <p:sp>
        <p:nvSpPr>
          <p:cNvPr id="669" name="Google Shape;669;p77"/>
          <p:cNvSpPr txBox="1">
            <a:spLocks noGrp="1"/>
          </p:cNvSpPr>
          <p:nvPr>
            <p:ph type="title" idx="4294967295"/>
          </p:nvPr>
        </p:nvSpPr>
        <p:spPr>
          <a:xfrm>
            <a:off x="1904850" y="1688925"/>
            <a:ext cx="5334300" cy="12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000">
                <a:solidFill>
                  <a:srgbClr val="496976"/>
                </a:solidFill>
                <a:latin typeface="Proxima Nova"/>
                <a:ea typeface="Proxima Nova"/>
                <a:cs typeface="Proxima Nova"/>
                <a:sym typeface="Proxima Nova"/>
              </a:rPr>
              <a:t>Thank you!</a:t>
            </a:r>
            <a:endParaRPr sz="7000">
              <a:solidFill>
                <a:srgbClr val="496976"/>
              </a:solidFill>
              <a:latin typeface="Proxima Nova"/>
              <a:ea typeface="Proxima Nova"/>
              <a:cs typeface="Proxima Nova"/>
              <a:sym typeface="Proxima Nova"/>
            </a:endParaRPr>
          </a:p>
        </p:txBody>
      </p:sp>
      <p:grpSp>
        <p:nvGrpSpPr>
          <p:cNvPr id="670" name="Google Shape;670;p77"/>
          <p:cNvGrpSpPr/>
          <p:nvPr/>
        </p:nvGrpSpPr>
        <p:grpSpPr>
          <a:xfrm>
            <a:off x="614163" y="3884825"/>
            <a:ext cx="7306075" cy="734925"/>
            <a:chOff x="614163" y="3961025"/>
            <a:chExt cx="7306075" cy="734925"/>
          </a:xfrm>
        </p:grpSpPr>
        <p:pic>
          <p:nvPicPr>
            <p:cNvPr id="671" name="Google Shape;671;p77"/>
            <p:cNvPicPr preferRelativeResize="0"/>
            <p:nvPr/>
          </p:nvPicPr>
          <p:blipFill rotWithShape="1">
            <a:blip r:embed="rId5">
              <a:alphaModFix/>
            </a:blip>
            <a:srcRect l="6400" t="37791" r="5189" b="38449"/>
            <a:stretch/>
          </p:blipFill>
          <p:spPr>
            <a:xfrm>
              <a:off x="614163" y="4168219"/>
              <a:ext cx="1192690" cy="320515"/>
            </a:xfrm>
            <a:prstGeom prst="rect">
              <a:avLst/>
            </a:prstGeom>
            <a:noFill/>
            <a:ln>
              <a:noFill/>
            </a:ln>
          </p:spPr>
        </p:pic>
        <p:pic>
          <p:nvPicPr>
            <p:cNvPr id="672" name="Google Shape;672;p77"/>
            <p:cNvPicPr preferRelativeResize="0"/>
            <p:nvPr/>
          </p:nvPicPr>
          <p:blipFill>
            <a:blip r:embed="rId6">
              <a:alphaModFix/>
            </a:blip>
            <a:stretch>
              <a:fillRect/>
            </a:stretch>
          </p:blipFill>
          <p:spPr>
            <a:xfrm>
              <a:off x="2101681" y="4168219"/>
              <a:ext cx="1159711" cy="320514"/>
            </a:xfrm>
            <a:prstGeom prst="rect">
              <a:avLst/>
            </a:prstGeom>
            <a:noFill/>
            <a:ln>
              <a:noFill/>
            </a:ln>
          </p:spPr>
        </p:pic>
        <p:pic>
          <p:nvPicPr>
            <p:cNvPr id="673" name="Google Shape;673;p77"/>
            <p:cNvPicPr preferRelativeResize="0"/>
            <p:nvPr/>
          </p:nvPicPr>
          <p:blipFill>
            <a:blip r:embed="rId7">
              <a:alphaModFix/>
            </a:blip>
            <a:stretch>
              <a:fillRect/>
            </a:stretch>
          </p:blipFill>
          <p:spPr>
            <a:xfrm>
              <a:off x="3615296" y="3961025"/>
              <a:ext cx="1854504" cy="734925"/>
            </a:xfrm>
            <a:prstGeom prst="rect">
              <a:avLst/>
            </a:prstGeom>
            <a:noFill/>
            <a:ln>
              <a:noFill/>
            </a:ln>
          </p:spPr>
        </p:pic>
        <p:pic>
          <p:nvPicPr>
            <p:cNvPr id="674" name="Google Shape;674;p77"/>
            <p:cNvPicPr preferRelativeResize="0"/>
            <p:nvPr/>
          </p:nvPicPr>
          <p:blipFill rotWithShape="1">
            <a:blip r:embed="rId8">
              <a:alphaModFix/>
            </a:blip>
            <a:srcRect/>
            <a:stretch/>
          </p:blipFill>
          <p:spPr>
            <a:xfrm>
              <a:off x="5823703" y="4143171"/>
              <a:ext cx="731889" cy="370609"/>
            </a:xfrm>
            <a:prstGeom prst="rect">
              <a:avLst/>
            </a:prstGeom>
            <a:noFill/>
            <a:ln>
              <a:noFill/>
            </a:ln>
          </p:spPr>
        </p:pic>
        <p:pic>
          <p:nvPicPr>
            <p:cNvPr id="675" name="Google Shape;675;p77"/>
            <p:cNvPicPr preferRelativeResize="0"/>
            <p:nvPr/>
          </p:nvPicPr>
          <p:blipFill>
            <a:blip r:embed="rId9">
              <a:alphaModFix/>
            </a:blip>
            <a:stretch>
              <a:fillRect/>
            </a:stretch>
          </p:blipFill>
          <p:spPr>
            <a:xfrm>
              <a:off x="6909474" y="4143192"/>
              <a:ext cx="1010764" cy="370610"/>
            </a:xfrm>
            <a:prstGeom prst="rect">
              <a:avLst/>
            </a:prstGeom>
            <a:noFill/>
            <a:ln>
              <a:noFill/>
            </a:ln>
          </p:spPr>
        </p:pic>
      </p:grpSp>
      <p:pic>
        <p:nvPicPr>
          <p:cNvPr id="676" name="Google Shape;676;p77"/>
          <p:cNvPicPr preferRelativeResize="0"/>
          <p:nvPr/>
        </p:nvPicPr>
        <p:blipFill rotWithShape="1">
          <a:blip r:embed="rId4">
            <a:alphaModFix/>
          </a:blip>
          <a:srcRect t="4444" b="66334"/>
          <a:stretch/>
        </p:blipFill>
        <p:spPr>
          <a:xfrm rot="10800000">
            <a:off x="0" y="3640500"/>
            <a:ext cx="9144000" cy="1503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9"/>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QUANTIFIED SECTORAL TARGET FOR TRANSPORT</a:t>
            </a:r>
            <a:endParaRPr/>
          </a:p>
        </p:txBody>
      </p:sp>
      <p:sp>
        <p:nvSpPr>
          <p:cNvPr id="217" name="Google Shape;217;p39"/>
          <p:cNvSpPr txBox="1">
            <a:spLocks noGrp="1"/>
          </p:cNvSpPr>
          <p:nvPr>
            <p:ph type="body" idx="1"/>
          </p:nvPr>
        </p:nvSpPr>
        <p:spPr>
          <a:xfrm>
            <a:off x="635795" y="3604022"/>
            <a:ext cx="3434700" cy="2157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lt1"/>
              </a:buClr>
              <a:buSzPts val="1000"/>
              <a:buNone/>
            </a:pPr>
            <a:r>
              <a:rPr lang="en" sz="1000" b="0" i="0" u="none" strike="noStrike" cap="none">
                <a:solidFill>
                  <a:schemeClr val="lt1"/>
                </a:solidFill>
                <a:latin typeface="Arial Narrow"/>
                <a:ea typeface="Arial Narrow"/>
                <a:cs typeface="Arial Narrow"/>
                <a:sym typeface="Arial Narrow"/>
              </a:rPr>
              <a:t>Source: IEA Net Zero Roadmap </a:t>
            </a:r>
            <a:endParaRPr sz="1000" b="0" i="0" u="none" strike="noStrike" cap="none">
              <a:solidFill>
                <a:schemeClr val="lt1"/>
              </a:solidFill>
              <a:latin typeface="Arial"/>
              <a:ea typeface="Arial"/>
              <a:cs typeface="Arial"/>
              <a:sym typeface="Arial"/>
            </a:endParaRPr>
          </a:p>
        </p:txBody>
      </p:sp>
      <p:sp>
        <p:nvSpPr>
          <p:cNvPr id="218" name="Google Shape;218;p39"/>
          <p:cNvSpPr txBox="1"/>
          <p:nvPr/>
        </p:nvSpPr>
        <p:spPr>
          <a:xfrm>
            <a:off x="4728860" y="1447447"/>
            <a:ext cx="4026000" cy="2462700"/>
          </a:xfrm>
          <a:prstGeom prst="rect">
            <a:avLst/>
          </a:prstGeom>
          <a:noFill/>
          <a:ln>
            <a:noFill/>
          </a:ln>
        </p:spPr>
        <p:txBody>
          <a:bodyPr spcFirstLastPara="1" wrap="square" lIns="91425" tIns="45725" rIns="91425" bIns="45725" anchor="t" anchorCtr="0">
            <a:spAutoFit/>
          </a:bodyPr>
          <a:lstStyle/>
          <a:p>
            <a:pPr marL="0" marR="0" lvl="0" indent="0" algn="l" rtl="0">
              <a:spcBef>
                <a:spcPts val="0"/>
              </a:spcBef>
              <a:spcAft>
                <a:spcPts val="0"/>
              </a:spcAft>
              <a:buNone/>
            </a:pPr>
            <a:r>
              <a:rPr lang="en" sz="1400" b="0" i="0" u="none" strike="noStrike" cap="none">
                <a:solidFill>
                  <a:schemeClr val="dk1"/>
                </a:solidFill>
                <a:latin typeface="Arial"/>
                <a:ea typeface="Arial"/>
                <a:cs typeface="Arial"/>
                <a:sym typeface="Arial"/>
              </a:rPr>
              <a:t>The Global Stock Take (GST) at COP28 produced key commitments on decarbonization: </a:t>
            </a:r>
            <a:endParaRPr sz="1100"/>
          </a:p>
          <a:p>
            <a:pPr marL="215900" marR="0" lvl="0"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Transition away from fossil fuels</a:t>
            </a:r>
            <a:endParaRPr sz="1100"/>
          </a:p>
          <a:p>
            <a:pPr marL="215900" marR="0" lvl="0"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Tripling of renewable energy</a:t>
            </a:r>
            <a:endParaRPr sz="1100"/>
          </a:p>
          <a:p>
            <a:pPr marL="215900" marR="0" lvl="0"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Doubling of energy efficiency</a:t>
            </a:r>
            <a:endParaRPr sz="1100"/>
          </a:p>
          <a:p>
            <a:pPr marL="215900" marR="0" lvl="0" indent="-215900" algn="l" rtl="0">
              <a:spcBef>
                <a:spcPts val="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Accelerate decarbonization of transport through “multiple pathways.” </a:t>
            </a:r>
            <a:endParaRPr sz="1100"/>
          </a:p>
          <a:p>
            <a:pPr marL="215900" marR="0" lvl="0" indent="-127000" algn="l" rtl="0">
              <a:spcBef>
                <a:spcPts val="0"/>
              </a:spcBef>
              <a:spcAft>
                <a:spcPts val="0"/>
              </a:spcAft>
              <a:buClr>
                <a:schemeClr val="lt1"/>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 sz="1400" b="0" i="0" u="none" strike="noStrike" cap="none">
                <a:solidFill>
                  <a:schemeClr val="dk1"/>
                </a:solidFill>
                <a:latin typeface="Arial"/>
                <a:ea typeface="Arial"/>
                <a:cs typeface="Arial"/>
                <a:sym typeface="Arial"/>
              </a:rPr>
              <a:t>Nevertheless, it did not lay out specific sectoral target for the transport sector to reach in meeting Paris goals. </a:t>
            </a:r>
            <a:endParaRPr sz="1100"/>
          </a:p>
        </p:txBody>
      </p:sp>
      <p:pic>
        <p:nvPicPr>
          <p:cNvPr id="219" name="Google Shape;219;p39" descr="A group of people on a stage&#10;&#10;Description automatically generated"/>
          <p:cNvPicPr preferRelativeResize="0"/>
          <p:nvPr/>
        </p:nvPicPr>
        <p:blipFill rotWithShape="1">
          <a:blip r:embed="rId3">
            <a:alphaModFix/>
          </a:blip>
          <a:srcRect/>
          <a:stretch/>
        </p:blipFill>
        <p:spPr>
          <a:xfrm>
            <a:off x="638061" y="1395798"/>
            <a:ext cx="3858565" cy="2571749"/>
          </a:xfrm>
          <a:prstGeom prst="rect">
            <a:avLst/>
          </a:prstGeom>
          <a:noFill/>
          <a:ln>
            <a:noFill/>
          </a:ln>
        </p:spPr>
      </p:pic>
      <p:sp>
        <p:nvSpPr>
          <p:cNvPr id="220" name="Google Shape;220;p39"/>
          <p:cNvSpPr txBox="1"/>
          <p:nvPr/>
        </p:nvSpPr>
        <p:spPr>
          <a:xfrm>
            <a:off x="428902" y="4750250"/>
            <a:ext cx="45732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b="0" i="0" u="none" strike="noStrike" cap="none">
                <a:solidFill>
                  <a:schemeClr val="dk1"/>
                </a:solidFill>
                <a:latin typeface="Arial"/>
                <a:ea typeface="Arial"/>
                <a:cs typeface="Arial"/>
                <a:sym typeface="Arial"/>
              </a:rPr>
              <a:t>Photo: Christopher Pike/UN Climate Change</a:t>
            </a:r>
            <a:endParaRPr sz="800">
              <a:solidFill>
                <a:schemeClr val="dk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QUANTIFIED SECTORAL TARGET FOR TRANSPORT</a:t>
            </a:r>
            <a:endParaRPr/>
          </a:p>
        </p:txBody>
      </p:sp>
      <p:sp>
        <p:nvSpPr>
          <p:cNvPr id="227" name="Google Shape;227;p40"/>
          <p:cNvSpPr txBox="1">
            <a:spLocks noGrp="1"/>
          </p:cNvSpPr>
          <p:nvPr>
            <p:ph type="body" idx="1"/>
          </p:nvPr>
        </p:nvSpPr>
        <p:spPr>
          <a:xfrm>
            <a:off x="330995" y="3604022"/>
            <a:ext cx="3434700" cy="2157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lt1"/>
              </a:buClr>
              <a:buSzPts val="1000"/>
              <a:buNone/>
            </a:pPr>
            <a:r>
              <a:rPr lang="en" sz="1000" b="0" i="0" u="none" strike="noStrike" cap="none">
                <a:solidFill>
                  <a:schemeClr val="lt1"/>
                </a:solidFill>
                <a:latin typeface="Arial Narrow"/>
                <a:ea typeface="Arial Narrow"/>
                <a:cs typeface="Arial Narrow"/>
                <a:sym typeface="Arial Narrow"/>
              </a:rPr>
              <a:t>Source: IEA Net Zero Roadmap </a:t>
            </a:r>
            <a:endParaRPr sz="1000" b="0" i="0" u="none" strike="noStrike" cap="none">
              <a:solidFill>
                <a:schemeClr val="lt1"/>
              </a:solidFill>
              <a:latin typeface="Arial"/>
              <a:ea typeface="Arial"/>
              <a:cs typeface="Arial"/>
              <a:sym typeface="Arial"/>
            </a:endParaRPr>
          </a:p>
        </p:txBody>
      </p:sp>
      <p:sp>
        <p:nvSpPr>
          <p:cNvPr id="228" name="Google Shape;228;p40"/>
          <p:cNvSpPr txBox="1"/>
          <p:nvPr/>
        </p:nvSpPr>
        <p:spPr>
          <a:xfrm>
            <a:off x="4320540" y="2010050"/>
            <a:ext cx="4026000" cy="954300"/>
          </a:xfrm>
          <a:prstGeom prst="rect">
            <a:avLst/>
          </a:prstGeom>
          <a:noFill/>
          <a:ln>
            <a:noFill/>
          </a:ln>
        </p:spPr>
        <p:txBody>
          <a:bodyPr spcFirstLastPara="1" wrap="square" lIns="91425" tIns="45725" rIns="91425" bIns="45725" anchor="t" anchorCtr="0">
            <a:spAutoFit/>
          </a:bodyPr>
          <a:lstStyle/>
          <a:p>
            <a:pPr marL="0" marR="0" lvl="0" indent="0" algn="l" rtl="0">
              <a:spcBef>
                <a:spcPts val="0"/>
              </a:spcBef>
              <a:spcAft>
                <a:spcPts val="0"/>
              </a:spcAft>
              <a:buNone/>
            </a:pPr>
            <a:r>
              <a:rPr lang="en" sz="1400">
                <a:solidFill>
                  <a:schemeClr val="dk1"/>
                </a:solidFill>
                <a:latin typeface="Arial"/>
                <a:ea typeface="Arial"/>
                <a:cs typeface="Arial"/>
                <a:sym typeface="Arial"/>
              </a:rPr>
              <a:t>A recent IEA report  has noted that “</a:t>
            </a:r>
            <a:r>
              <a:rPr lang="en" sz="1400" b="1">
                <a:solidFill>
                  <a:schemeClr val="dk1"/>
                </a:solidFill>
                <a:latin typeface="Arial"/>
                <a:ea typeface="Arial"/>
                <a:cs typeface="Arial"/>
                <a:sym typeface="Arial"/>
              </a:rPr>
              <a:t>setting a quantified global goal for 2030 and beyond could accelerate action to decarbonise the road transport sector</a:t>
            </a:r>
            <a:r>
              <a:rPr lang="en" sz="1400">
                <a:solidFill>
                  <a:schemeClr val="dk1"/>
                </a:solidFill>
                <a:latin typeface="Arial"/>
                <a:ea typeface="Arial"/>
                <a:cs typeface="Arial"/>
                <a:sym typeface="Arial"/>
              </a:rPr>
              <a:t>.”</a:t>
            </a:r>
            <a:endParaRPr sz="1100"/>
          </a:p>
        </p:txBody>
      </p:sp>
      <p:pic>
        <p:nvPicPr>
          <p:cNvPr id="229" name="Google Shape;229;p40"/>
          <p:cNvPicPr preferRelativeResize="0"/>
          <p:nvPr/>
        </p:nvPicPr>
        <p:blipFill rotWithShape="1">
          <a:blip r:embed="rId3">
            <a:alphaModFix/>
          </a:blip>
          <a:srcRect/>
          <a:stretch/>
        </p:blipFill>
        <p:spPr>
          <a:xfrm>
            <a:off x="1233767" y="1042416"/>
            <a:ext cx="2365357" cy="3401568"/>
          </a:xfrm>
          <a:prstGeom prst="rect">
            <a:avLst/>
          </a:prstGeom>
          <a:noFill/>
          <a:ln>
            <a:noFill/>
          </a:ln>
        </p:spPr>
      </p:pic>
      <p:sp>
        <p:nvSpPr>
          <p:cNvPr id="230" name="Google Shape;230;p40"/>
          <p:cNvSpPr txBox="1"/>
          <p:nvPr/>
        </p:nvSpPr>
        <p:spPr>
          <a:xfrm>
            <a:off x="447666" y="4805363"/>
            <a:ext cx="4573200" cy="1923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u="sng">
                <a:solidFill>
                  <a:schemeClr val="hlink"/>
                </a:solidFill>
                <a:latin typeface="Arial"/>
                <a:ea typeface="Arial"/>
                <a:cs typeface="Arial"/>
                <a:sym typeface="Arial"/>
                <a:hlinkClick r:id="rId4"/>
              </a:rPr>
              <a:t>Source: https://www.iea.org/reports/from-taking-stock-to-taking-action</a:t>
            </a:r>
            <a:r>
              <a:rPr lang="en" sz="800">
                <a:solidFill>
                  <a:schemeClr val="dk1"/>
                </a:solidFill>
                <a:latin typeface="Arial"/>
                <a:ea typeface="Arial"/>
                <a:cs typeface="Arial"/>
                <a:sym typeface="Arial"/>
              </a:rPr>
              <a:t> </a:t>
            </a:r>
            <a:endParaRPr sz="11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SETTING KEY TARGETS FOR THE TRANSPORT SECTOR</a:t>
            </a:r>
            <a:endParaRPr/>
          </a:p>
        </p:txBody>
      </p:sp>
      <p:sp>
        <p:nvSpPr>
          <p:cNvPr id="237" name="Google Shape;237;p41"/>
          <p:cNvSpPr txBox="1">
            <a:spLocks noGrp="1"/>
          </p:cNvSpPr>
          <p:nvPr>
            <p:ph type="body" idx="1"/>
          </p:nvPr>
        </p:nvSpPr>
        <p:spPr>
          <a:xfrm>
            <a:off x="330995" y="3604022"/>
            <a:ext cx="3434700" cy="2157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lt1"/>
              </a:buClr>
              <a:buSzPts val="1000"/>
              <a:buNone/>
            </a:pPr>
            <a:r>
              <a:rPr lang="en" sz="1000" b="0" i="0" u="none" strike="noStrike" cap="none">
                <a:solidFill>
                  <a:schemeClr val="lt1"/>
                </a:solidFill>
                <a:latin typeface="Arial Narrow"/>
                <a:ea typeface="Arial Narrow"/>
                <a:cs typeface="Arial Narrow"/>
                <a:sym typeface="Arial Narrow"/>
              </a:rPr>
              <a:t>Source: IEA Net Zero Roadmap </a:t>
            </a:r>
            <a:endParaRPr sz="1000" b="0" i="0" u="none" strike="noStrike" cap="none">
              <a:solidFill>
                <a:schemeClr val="lt1"/>
              </a:solidFill>
              <a:latin typeface="Arial"/>
              <a:ea typeface="Arial"/>
              <a:cs typeface="Arial"/>
              <a:sym typeface="Arial"/>
            </a:endParaRPr>
          </a:p>
        </p:txBody>
      </p:sp>
      <p:sp>
        <p:nvSpPr>
          <p:cNvPr id="238" name="Google Shape;238;p41"/>
          <p:cNvSpPr txBox="1"/>
          <p:nvPr/>
        </p:nvSpPr>
        <p:spPr>
          <a:xfrm>
            <a:off x="1741503" y="1831954"/>
            <a:ext cx="5661000" cy="1569900"/>
          </a:xfrm>
          <a:prstGeom prst="rect">
            <a:avLst/>
          </a:prstGeom>
          <a:solidFill>
            <a:srgbClr val="D8D8D8"/>
          </a:solidFill>
          <a:ln>
            <a:noFill/>
          </a:ln>
        </p:spPr>
        <p:txBody>
          <a:bodyPr spcFirstLastPara="1" wrap="square" lIns="91425" tIns="45725" rIns="91425" bIns="45725" anchor="t" anchorCtr="0">
            <a:spAutoFit/>
          </a:bodyPr>
          <a:lstStyle/>
          <a:p>
            <a:pPr marL="254000" marR="0" lvl="0" indent="-254000" algn="l" rtl="0">
              <a:spcBef>
                <a:spcPts val="0"/>
              </a:spcBef>
              <a:spcAft>
                <a:spcPts val="0"/>
              </a:spcAft>
              <a:buClr>
                <a:srgbClr val="000000"/>
              </a:buClr>
              <a:buSzPts val="1600"/>
              <a:buFont typeface="Arial"/>
              <a:buChar char="•"/>
            </a:pPr>
            <a:r>
              <a:rPr lang="en" sz="1600" b="1">
                <a:solidFill>
                  <a:srgbClr val="000000"/>
                </a:solidFill>
                <a:latin typeface="Arial"/>
                <a:ea typeface="Arial"/>
                <a:cs typeface="Arial"/>
                <a:sym typeface="Arial"/>
              </a:rPr>
              <a:t>Emissions goal: Cut emissions in transport by more than half by 2035</a:t>
            </a:r>
            <a:endParaRPr sz="1100"/>
          </a:p>
          <a:p>
            <a:pPr marL="254000" marR="0" lvl="0" indent="-254000" algn="l" rtl="0">
              <a:spcBef>
                <a:spcPts val="0"/>
              </a:spcBef>
              <a:spcAft>
                <a:spcPts val="0"/>
              </a:spcAft>
              <a:buClr>
                <a:srgbClr val="000000"/>
              </a:buClr>
              <a:buSzPts val="1600"/>
              <a:buFont typeface="Arial"/>
              <a:buChar char="•"/>
            </a:pPr>
            <a:r>
              <a:rPr lang="en" sz="1600" b="1">
                <a:solidFill>
                  <a:srgbClr val="000000"/>
                </a:solidFill>
                <a:latin typeface="Arial"/>
                <a:ea typeface="Arial"/>
                <a:cs typeface="Arial"/>
                <a:sym typeface="Arial"/>
              </a:rPr>
              <a:t>Sectoral goal: reach a quarter drop in overall energy demand and shifting to one-third green fuels by 2035</a:t>
            </a:r>
            <a:endParaRPr sz="1100"/>
          </a:p>
          <a:p>
            <a:pPr marL="254000" marR="0" lvl="0" indent="-254000" algn="l" rtl="0">
              <a:spcBef>
                <a:spcPts val="0"/>
              </a:spcBef>
              <a:spcAft>
                <a:spcPts val="0"/>
              </a:spcAft>
              <a:buClr>
                <a:srgbClr val="000000"/>
              </a:buClr>
              <a:buSzPts val="1600"/>
              <a:buFont typeface="Arial"/>
              <a:buChar char="•"/>
            </a:pPr>
            <a:r>
              <a:rPr lang="en" sz="1600" b="1">
                <a:solidFill>
                  <a:srgbClr val="000000"/>
                </a:solidFill>
                <a:latin typeface="Arial"/>
                <a:ea typeface="Arial"/>
                <a:cs typeface="Arial"/>
                <a:sym typeface="Arial"/>
              </a:rPr>
              <a:t>Land transport: double the share of fossil fuel free transport by 2030</a:t>
            </a:r>
            <a:endParaRPr sz="11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2"/>
          <p:cNvSpPr txBox="1">
            <a:spLocks noGrp="1"/>
          </p:cNvSpPr>
          <p:nvPr>
            <p:ph type="title"/>
          </p:nvPr>
        </p:nvSpPr>
        <p:spPr>
          <a:xfrm>
            <a:off x="0" y="205975"/>
            <a:ext cx="91911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MULTIPLE PATHWAYS OF DECARBONIZATION</a:t>
            </a:r>
            <a:endParaRPr/>
          </a:p>
        </p:txBody>
      </p:sp>
      <p:sp>
        <p:nvSpPr>
          <p:cNvPr id="245" name="Google Shape;245;p42"/>
          <p:cNvSpPr txBox="1">
            <a:spLocks noGrp="1"/>
          </p:cNvSpPr>
          <p:nvPr>
            <p:ph type="body" idx="1"/>
          </p:nvPr>
        </p:nvSpPr>
        <p:spPr>
          <a:xfrm>
            <a:off x="330995" y="3604022"/>
            <a:ext cx="3434700" cy="2157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lt1"/>
              </a:buClr>
              <a:buSzPts val="1000"/>
              <a:buNone/>
            </a:pPr>
            <a:r>
              <a:rPr lang="en" sz="1000" b="0" i="0" u="none" strike="noStrike" cap="none">
                <a:solidFill>
                  <a:schemeClr val="lt1"/>
                </a:solidFill>
                <a:latin typeface="Arial Narrow"/>
                <a:ea typeface="Arial Narrow"/>
                <a:cs typeface="Arial Narrow"/>
                <a:sym typeface="Arial Narrow"/>
              </a:rPr>
              <a:t>Source: IEA Net Zero Roadmap </a:t>
            </a:r>
            <a:endParaRPr sz="1000" b="0" i="0" u="none" strike="noStrike" cap="none">
              <a:solidFill>
                <a:schemeClr val="lt1"/>
              </a:solidFill>
              <a:latin typeface="Arial"/>
              <a:ea typeface="Arial"/>
              <a:cs typeface="Arial"/>
              <a:sym typeface="Arial"/>
            </a:endParaRPr>
          </a:p>
        </p:txBody>
      </p:sp>
      <p:pic>
        <p:nvPicPr>
          <p:cNvPr id="246" name="Google Shape;246;p42"/>
          <p:cNvPicPr preferRelativeResize="0"/>
          <p:nvPr/>
        </p:nvPicPr>
        <p:blipFill rotWithShape="1">
          <a:blip r:embed="rId3">
            <a:alphaModFix/>
          </a:blip>
          <a:srcRect l="1224" t="11802" b="21668"/>
          <a:stretch/>
        </p:blipFill>
        <p:spPr>
          <a:xfrm>
            <a:off x="230096" y="1247724"/>
            <a:ext cx="6994108" cy="3557639"/>
          </a:xfrm>
          <a:prstGeom prst="rect">
            <a:avLst/>
          </a:prstGeom>
          <a:noFill/>
          <a:ln>
            <a:noFill/>
          </a:ln>
        </p:spPr>
      </p:pic>
      <p:sp>
        <p:nvSpPr>
          <p:cNvPr id="247" name="Google Shape;247;p42"/>
          <p:cNvSpPr txBox="1"/>
          <p:nvPr/>
        </p:nvSpPr>
        <p:spPr>
          <a:xfrm>
            <a:off x="441325" y="875147"/>
            <a:ext cx="7579500" cy="284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000000"/>
                </a:solidFill>
                <a:latin typeface="Arial"/>
                <a:ea typeface="Arial"/>
                <a:cs typeface="Arial"/>
                <a:sym typeface="Arial"/>
              </a:rPr>
              <a:t>Emissions reductions by lever in road transport sector, COP28 full implementation</a:t>
            </a:r>
            <a:endParaRPr sz="1100"/>
          </a:p>
        </p:txBody>
      </p:sp>
      <p:sp>
        <p:nvSpPr>
          <p:cNvPr id="248" name="Google Shape;248;p42"/>
          <p:cNvSpPr txBox="1"/>
          <p:nvPr/>
        </p:nvSpPr>
        <p:spPr>
          <a:xfrm>
            <a:off x="5544539" y="3121215"/>
            <a:ext cx="3369300" cy="738900"/>
          </a:xfrm>
          <a:prstGeom prst="rect">
            <a:avLst/>
          </a:prstGeom>
          <a:noFill/>
          <a:ln>
            <a:noFill/>
          </a:ln>
        </p:spPr>
        <p:txBody>
          <a:bodyPr spcFirstLastPara="1" wrap="square" lIns="91425" tIns="45725" rIns="91425" bIns="45725" anchor="t" anchorCtr="0">
            <a:spAutoFit/>
          </a:bodyPr>
          <a:lstStyle/>
          <a:p>
            <a:pPr marL="0" marR="0" lvl="0" indent="0" algn="l" rtl="0">
              <a:spcBef>
                <a:spcPts val="0"/>
              </a:spcBef>
              <a:spcAft>
                <a:spcPts val="0"/>
              </a:spcAft>
              <a:buNone/>
            </a:pPr>
            <a:r>
              <a:rPr lang="en" sz="1400" b="1">
                <a:solidFill>
                  <a:srgbClr val="000000"/>
                </a:solidFill>
                <a:latin typeface="Arial"/>
                <a:ea typeface="Arial"/>
                <a:cs typeface="Arial"/>
                <a:sym typeface="Arial"/>
              </a:rPr>
              <a:t>Emissions need to be roughly halved by 2035, according to the IEA recent analysis of COP28 commitments</a:t>
            </a:r>
            <a:endParaRPr sz="11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50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3"/>
          <p:cNvPicPr preferRelativeResize="0"/>
          <p:nvPr/>
        </p:nvPicPr>
        <p:blipFill rotWithShape="1">
          <a:blip r:embed="rId3">
            <a:alphaModFix/>
          </a:blip>
          <a:srcRect/>
          <a:stretch/>
        </p:blipFill>
        <p:spPr>
          <a:xfrm>
            <a:off x="213360" y="929640"/>
            <a:ext cx="6713221" cy="3747043"/>
          </a:xfrm>
          <a:prstGeom prst="rect">
            <a:avLst/>
          </a:prstGeom>
          <a:noFill/>
          <a:ln>
            <a:noFill/>
          </a:ln>
        </p:spPr>
      </p:pic>
      <p:sp>
        <p:nvSpPr>
          <p:cNvPr id="255" name="Google Shape;255;p43"/>
          <p:cNvSpPr txBox="1">
            <a:spLocks noGrp="1"/>
          </p:cNvSpPr>
          <p:nvPr>
            <p:ph type="title"/>
          </p:nvPr>
        </p:nvSpPr>
        <p:spPr>
          <a:xfrm>
            <a:off x="0" y="205975"/>
            <a:ext cx="9144000" cy="398700"/>
          </a:xfrm>
          <a:prstGeom prst="rect">
            <a:avLst/>
          </a:prstGeom>
          <a:solidFill>
            <a:srgbClr val="F0AB00"/>
          </a:solidFill>
          <a:ln>
            <a:noFill/>
          </a:ln>
        </p:spPr>
        <p:txBody>
          <a:bodyPr spcFirstLastPara="1" wrap="square" lIns="438900" tIns="45725" rIns="91425" bIns="45725" anchor="ctr" anchorCtr="0">
            <a:normAutofit fontScale="90000"/>
          </a:bodyPr>
          <a:lstStyle/>
          <a:p>
            <a:pPr marL="0" lvl="0" indent="0" algn="l" rtl="0">
              <a:spcBef>
                <a:spcPts val="0"/>
              </a:spcBef>
              <a:spcAft>
                <a:spcPts val="0"/>
              </a:spcAft>
              <a:buClr>
                <a:schemeClr val="lt1"/>
              </a:buClr>
              <a:buSzPct val="100000"/>
              <a:buFont typeface="Arial Narrow"/>
              <a:buNone/>
            </a:pPr>
            <a:r>
              <a:rPr lang="en" sz="2800" b="1" i="0" u="none" strike="noStrike" cap="none">
                <a:solidFill>
                  <a:schemeClr val="lt1"/>
                </a:solidFill>
                <a:latin typeface="Arial Narrow"/>
                <a:ea typeface="Arial Narrow"/>
                <a:cs typeface="Arial Narrow"/>
                <a:sym typeface="Arial Narrow"/>
              </a:rPr>
              <a:t>ROAD TO FOSSIL FUEL FREE TRANSPORT</a:t>
            </a:r>
            <a:endParaRPr/>
          </a:p>
        </p:txBody>
      </p:sp>
      <p:sp>
        <p:nvSpPr>
          <p:cNvPr id="256" name="Google Shape;256;p43"/>
          <p:cNvSpPr txBox="1">
            <a:spLocks noGrp="1"/>
          </p:cNvSpPr>
          <p:nvPr>
            <p:ph type="body" idx="1"/>
          </p:nvPr>
        </p:nvSpPr>
        <p:spPr>
          <a:xfrm>
            <a:off x="460554" y="4804589"/>
            <a:ext cx="4579500" cy="287400"/>
          </a:xfrm>
          <a:prstGeom prst="rect">
            <a:avLst/>
          </a:prstGeom>
          <a:noFill/>
          <a:ln>
            <a:noFill/>
          </a:ln>
        </p:spPr>
        <p:txBody>
          <a:bodyPr spcFirstLastPara="1" wrap="square" lIns="0" tIns="45725" rIns="91425" bIns="45725" anchor="ctr" anchorCtr="0">
            <a:noAutofit/>
          </a:bodyPr>
          <a:lstStyle/>
          <a:p>
            <a:pPr marL="0" lvl="0" indent="0" algn="l" rtl="0">
              <a:spcBef>
                <a:spcPts val="0"/>
              </a:spcBef>
              <a:spcAft>
                <a:spcPts val="0"/>
              </a:spcAft>
              <a:buClr>
                <a:schemeClr val="dk1"/>
              </a:buClr>
              <a:buSzPts val="800"/>
              <a:buNone/>
            </a:pPr>
            <a:r>
              <a:rPr lang="en" sz="800" b="0" i="0" u="none" strike="noStrike" cap="none">
                <a:solidFill>
                  <a:schemeClr val="dk1"/>
                </a:solidFill>
                <a:latin typeface="Arial"/>
                <a:ea typeface="Arial"/>
                <a:cs typeface="Arial"/>
                <a:sym typeface="Arial"/>
              </a:rPr>
              <a:t>Source: </a:t>
            </a:r>
            <a:r>
              <a:rPr lang="en" sz="800" b="0" i="0" u="sng" strike="noStrike" cap="none">
                <a:solidFill>
                  <a:schemeClr val="hlink"/>
                </a:solidFill>
                <a:latin typeface="Arial"/>
                <a:ea typeface="Arial"/>
                <a:cs typeface="Arial"/>
                <a:sym typeface="Arial"/>
                <a:hlinkClick r:id="rId4"/>
              </a:rPr>
              <a:t>https://www.iea.org/reports/net-zero-roadmap-a-global-pathway-to-keep-the-15-0c-goal-in-reach</a:t>
            </a:r>
            <a:r>
              <a:rPr lang="en" sz="800" b="0" i="0" u="none" strike="noStrike" cap="none">
                <a:solidFill>
                  <a:schemeClr val="dk1"/>
                </a:solidFill>
                <a:latin typeface="Arial"/>
                <a:ea typeface="Arial"/>
                <a:cs typeface="Arial"/>
                <a:sym typeface="Arial"/>
              </a:rPr>
              <a:t> </a:t>
            </a:r>
            <a:endParaRPr/>
          </a:p>
        </p:txBody>
      </p:sp>
      <p:sp>
        <p:nvSpPr>
          <p:cNvPr id="257" name="Google Shape;257;p43"/>
          <p:cNvSpPr txBox="1"/>
          <p:nvPr/>
        </p:nvSpPr>
        <p:spPr>
          <a:xfrm>
            <a:off x="6926575" y="1371150"/>
            <a:ext cx="2217300" cy="2401200"/>
          </a:xfrm>
          <a:prstGeom prst="rect">
            <a:avLst/>
          </a:prstGeom>
          <a:noFill/>
          <a:ln>
            <a:noFill/>
          </a:ln>
        </p:spPr>
        <p:txBody>
          <a:bodyPr spcFirstLastPara="1" wrap="square" lIns="91425" tIns="45725" rIns="91425" bIns="45725" anchor="t" anchorCtr="0">
            <a:spAutoFit/>
          </a:bodyPr>
          <a:lstStyle/>
          <a:p>
            <a:pPr marL="0" marR="0" lvl="0" indent="0" algn="l" rtl="0">
              <a:spcBef>
                <a:spcPts val="0"/>
              </a:spcBef>
              <a:spcAft>
                <a:spcPts val="0"/>
              </a:spcAft>
              <a:buNone/>
            </a:pPr>
            <a:r>
              <a:rPr lang="en" sz="1500">
                <a:solidFill>
                  <a:srgbClr val="000000"/>
                </a:solidFill>
                <a:latin typeface="Arial"/>
                <a:ea typeface="Arial"/>
                <a:cs typeface="Arial"/>
                <a:sym typeface="Arial"/>
              </a:rPr>
              <a:t>A sectoral target on energy demand and fuels is another option for a global target.</a:t>
            </a:r>
            <a:endParaRPr sz="1000"/>
          </a:p>
          <a:p>
            <a:pPr marL="0" marR="0" lvl="0" indent="0" algn="l" rtl="0">
              <a:spcBef>
                <a:spcPts val="0"/>
              </a:spcBef>
              <a:spcAft>
                <a:spcPts val="0"/>
              </a:spcAft>
              <a:buNone/>
            </a:pPr>
            <a:endParaRPr sz="1500" b="1">
              <a:solidFill>
                <a:srgbClr val="000000"/>
              </a:solidFill>
              <a:latin typeface="Arial"/>
              <a:ea typeface="Arial"/>
              <a:cs typeface="Arial"/>
              <a:sym typeface="Arial"/>
            </a:endParaRPr>
          </a:p>
          <a:p>
            <a:pPr marL="0" marR="0" lvl="0" indent="0" algn="l" rtl="0">
              <a:spcBef>
                <a:spcPts val="0"/>
              </a:spcBef>
              <a:spcAft>
                <a:spcPts val="0"/>
              </a:spcAft>
              <a:buNone/>
            </a:pPr>
            <a:r>
              <a:rPr lang="en" sz="1500" b="1">
                <a:solidFill>
                  <a:srgbClr val="000000"/>
                </a:solidFill>
                <a:latin typeface="Arial"/>
                <a:ea typeface="Arial"/>
                <a:cs typeface="Arial"/>
                <a:sym typeface="Arial"/>
              </a:rPr>
              <a:t>The path: quarter drop in overall energy demand and shifting to one-third green sources by 2035</a:t>
            </a:r>
            <a:endParaRPr sz="100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7"/>
                                        </p:tgtEl>
                                        <p:attrNameLst>
                                          <p:attrName>style.visibility</p:attrName>
                                        </p:attrNameLst>
                                      </p:cBhvr>
                                      <p:to>
                                        <p:strVal val="visible"/>
                                      </p:to>
                                    </p:set>
                                    <p:animEffect transition="in" filter="fade">
                                      <p:cBhvr>
                                        <p:cTn id="11"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RI-temp-16x9_PP0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b84dadb-64e9-451d-ac24-20f83dc4e5bc">
      <Terms xmlns="http://schemas.microsoft.com/office/infopath/2007/PartnerControls"/>
    </lcf76f155ced4ddcb4097134ff3c332f>
    <Documenttype xmlns="6b84dadb-64e9-451d-ac24-20f83dc4e5bc" xsi:nil="true"/>
    <TaxCatchAll xmlns="7ea94427-a814-4900-b4f1-e109ad14e58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23B8812BCB8242AB31F7BA9ADC2539" ma:contentTypeVersion="19" ma:contentTypeDescription="Create a new document." ma:contentTypeScope="" ma:versionID="9366d57222718ac3c49cf1a016595bb3">
  <xsd:schema xmlns:xsd="http://www.w3.org/2001/XMLSchema" xmlns:xs="http://www.w3.org/2001/XMLSchema" xmlns:p="http://schemas.microsoft.com/office/2006/metadata/properties" xmlns:ns2="6b84dadb-64e9-451d-ac24-20f83dc4e5bc" xmlns:ns3="7ea94427-a814-4900-b4f1-e109ad14e580" targetNamespace="http://schemas.microsoft.com/office/2006/metadata/properties" ma:root="true" ma:fieldsID="8293e7bda533c0a4c6474209bd81a8b0" ns2:_="" ns3:_="">
    <xsd:import namespace="6b84dadb-64e9-451d-ac24-20f83dc4e5bc"/>
    <xsd:import namespace="7ea94427-a814-4900-b4f1-e109ad14e5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Documenttyp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84dadb-64e9-451d-ac24-20f83dc4e5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element name="Documenttype" ma:index="24" nillable="true" ma:displayName="Document type" ma:format="Dropdown" ma:internalName="Documenttype">
      <xsd:simpleType>
        <xsd:restriction base="dms:Choice">
          <xsd:enumeration value="Template"/>
          <xsd:enumeration value="Guide"/>
          <xsd:enumeration value="Tutorial"/>
          <xsd:enumeration value="Working Doc"/>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a94427-a814-4900-b4f1-e109ad14e58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91f7b5e-02e1-44ad-9dd5-27c65a3617cf}" ma:internalName="TaxCatchAll" ma:showField="CatchAllData" ma:web="7ea94427-a814-4900-b4f1-e109ad14e5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1A2AEE-F950-4BEF-8676-84E741596BF4}">
  <ds:schemaRefs>
    <ds:schemaRef ds:uri="http://schemas.microsoft.com/office/2006/metadata/properties"/>
    <ds:schemaRef ds:uri="http://schemas.microsoft.com/office/infopath/2007/PartnerControls"/>
    <ds:schemaRef ds:uri="6b84dadb-64e9-451d-ac24-20f83dc4e5bc"/>
    <ds:schemaRef ds:uri="7ea94427-a814-4900-b4f1-e109ad14e580"/>
  </ds:schemaRefs>
</ds:datastoreItem>
</file>

<file path=customXml/itemProps2.xml><?xml version="1.0" encoding="utf-8"?>
<ds:datastoreItem xmlns:ds="http://schemas.openxmlformats.org/officeDocument/2006/customXml" ds:itemID="{49DCBFA8-2F43-4938-9395-D74141CC11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84dadb-64e9-451d-ac24-20f83dc4e5bc"/>
    <ds:schemaRef ds:uri="7ea94427-a814-4900-b4f1-e109ad14e5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8503656-E15E-4DEE-B0A2-C66BF80A0D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Bildschirmpräsentation (16:9)</PresentationFormat>
  <Slides>43</Slides>
  <Notes>43</Notes>
  <HiddenSlides>0</HiddenSlides>
  <ScaleCrop>false</ScaleCrop>
  <HeadingPairs>
    <vt:vector size="4" baseType="variant">
      <vt:variant>
        <vt:lpstr>Design</vt:lpstr>
      </vt:variant>
      <vt:variant>
        <vt:i4>3</vt:i4>
      </vt:variant>
      <vt:variant>
        <vt:lpstr>Folientitel</vt:lpstr>
      </vt:variant>
      <vt:variant>
        <vt:i4>43</vt:i4>
      </vt:variant>
    </vt:vector>
  </HeadingPairs>
  <TitlesOfParts>
    <vt:vector size="46" baseType="lpstr">
      <vt:lpstr>Simple Light</vt:lpstr>
      <vt:lpstr>Simple Light</vt:lpstr>
      <vt:lpstr>2_WRI-temp-16x9_PP02</vt:lpstr>
      <vt:lpstr>Call-to-action:  Let’s aim at more ambitious NDCs!</vt:lpstr>
      <vt:lpstr>PowerPoint-Präsentation</vt:lpstr>
      <vt:lpstr>PowerPoint-Präsentation</vt:lpstr>
      <vt:lpstr>TRANSPORT EMISSIONS</vt:lpstr>
      <vt:lpstr>QUANTIFIED SECTORAL TARGET FOR TRANSPORT</vt:lpstr>
      <vt:lpstr>QUANTIFIED SECTORAL TARGET FOR TRANSPORT</vt:lpstr>
      <vt:lpstr>SETTING KEY TARGETS FOR THE TRANSPORT SECTOR</vt:lpstr>
      <vt:lpstr>MULTIPLE PATHWAYS OF DECARBONIZATION</vt:lpstr>
      <vt:lpstr>ROAD TO FOSSIL FUEL FREE TRANSPORT</vt:lpstr>
      <vt:lpstr>FOSSIL FUEL FREE LAND TRAVEL</vt:lpstr>
      <vt:lpstr>AVOID SHIFT IMPROVE KEY TO A COMPREHENSIVE NDC</vt:lpstr>
      <vt:lpstr>THE URBAN MITIGATION POTENTIAL</vt:lpstr>
      <vt:lpstr>GLOBAL CLIMATE FINANCE LANDSCAPE FOR TRANSPORT</vt:lpstr>
      <vt:lpstr>PowerPoint-Präsentation</vt:lpstr>
      <vt:lpstr>PowerPoint-Präsentation</vt:lpstr>
      <vt:lpstr>PowerPoint-Präsentation</vt:lpstr>
      <vt:lpstr>Agenda</vt:lpstr>
      <vt:lpstr>I. Why we need to act now </vt:lpstr>
      <vt:lpstr>Transport is a significant contributor to global GHG emissions</vt:lpstr>
      <vt:lpstr>II. Are NDCs on track to keep global warming to 1.5ºC?  </vt:lpstr>
      <vt:lpstr>Too few NDCs include transport GHG mitigation targets  </vt:lpstr>
      <vt:lpstr>Full potential of inclusion of Avoid and Shift actions has not yet been reached.  Improve actions dominate in the LTS and second-generation NDCs.  </vt:lpstr>
      <vt:lpstr>Transport adaptation targets and actions are still limited  </vt:lpstr>
      <vt:lpstr>NDCs and LT-LEDS do not show the complete picture of transport decarbonisation efforts, example of Asia-Pacific</vt:lpstr>
      <vt:lpstr>III. Urgent action on ambition, finance and capacity needed  </vt:lpstr>
      <vt:lpstr>PowerPoint-Präsentation</vt:lpstr>
      <vt:lpstr>PowerPoint-Präsentation</vt:lpstr>
      <vt:lpstr>PowerPoint-Präsentation</vt:lpstr>
      <vt:lpstr>PowerPoint-Präsentation</vt:lpstr>
      <vt:lpstr>Looking ahead towards NDC 3.0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Our 2023 Rail in NDCs Analysis </vt:lpstr>
      <vt:lpstr>2024 NDC template</vt:lpstr>
      <vt:lpstr>PowerPoint-Präsentation</vt:lpstr>
      <vt:lpstr>PowerPoint-Präsentation</vt:lpstr>
      <vt:lpstr>PowerPoint-Präsentation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2024-11-11T09:03:34Z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0x0101005F23B8812BCB8242AB31F7BA9ADC2539</vt:lpwstr>
  </property>
</Properties>
</file>