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48" r:id="rId6"/>
    <p:sldMasterId id="2147483696" r:id="rId7"/>
    <p:sldMasterId id="2147483698" r:id="rId8"/>
    <p:sldMasterId id="2147483762" r:id="rId9"/>
    <p:sldMasterId id="2147483761" r:id="rId10"/>
    <p:sldMasterId id="2147483648" r:id="rId11"/>
  </p:sldMasterIdLst>
  <p:notesMasterIdLst>
    <p:notesMasterId r:id="rId80"/>
  </p:notesMasterIdLst>
  <p:sldIdLst>
    <p:sldId id="2147472337" r:id="rId12"/>
    <p:sldId id="2147479465" r:id="rId13"/>
    <p:sldId id="2147472338" r:id="rId14"/>
    <p:sldId id="268" r:id="rId15"/>
    <p:sldId id="271" r:id="rId16"/>
    <p:sldId id="2147472330" r:id="rId17"/>
    <p:sldId id="2147479471" r:id="rId18"/>
    <p:sldId id="2147472302" r:id="rId19"/>
    <p:sldId id="2145707643" r:id="rId20"/>
    <p:sldId id="2145707666" r:id="rId21"/>
    <p:sldId id="2147472335" r:id="rId22"/>
    <p:sldId id="2147472333" r:id="rId23"/>
    <p:sldId id="2147479472" r:id="rId24"/>
    <p:sldId id="2147479473" r:id="rId25"/>
    <p:sldId id="2147472332" r:id="rId26"/>
    <p:sldId id="2147479474" r:id="rId27"/>
    <p:sldId id="2147479475" r:id="rId28"/>
    <p:sldId id="2147479477" r:id="rId29"/>
    <p:sldId id="2147472339" r:id="rId30"/>
    <p:sldId id="2147472336" r:id="rId31"/>
    <p:sldId id="2145707529" r:id="rId32"/>
    <p:sldId id="278" r:id="rId33"/>
    <p:sldId id="2145707530" r:id="rId34"/>
    <p:sldId id="2147479464" r:id="rId35"/>
    <p:sldId id="2145707576" r:id="rId36"/>
    <p:sldId id="4443" r:id="rId37"/>
    <p:sldId id="2145707679" r:id="rId38"/>
    <p:sldId id="2145707526" r:id="rId39"/>
    <p:sldId id="2145707527" r:id="rId40"/>
    <p:sldId id="2145707680" r:id="rId41"/>
    <p:sldId id="2147472340" r:id="rId42"/>
    <p:sldId id="2147472284" r:id="rId43"/>
    <p:sldId id="2147472273" r:id="rId44"/>
    <p:sldId id="2147472285" r:id="rId45"/>
    <p:sldId id="2147479460" r:id="rId46"/>
    <p:sldId id="272" r:id="rId47"/>
    <p:sldId id="2147479361" r:id="rId48"/>
    <p:sldId id="256" r:id="rId49"/>
    <p:sldId id="2147472341" r:id="rId50"/>
    <p:sldId id="2147479466" r:id="rId51"/>
    <p:sldId id="257" r:id="rId52"/>
    <p:sldId id="258" r:id="rId53"/>
    <p:sldId id="259" r:id="rId54"/>
    <p:sldId id="260" r:id="rId55"/>
    <p:sldId id="261" r:id="rId56"/>
    <p:sldId id="262" r:id="rId57"/>
    <p:sldId id="263" r:id="rId58"/>
    <p:sldId id="264" r:id="rId59"/>
    <p:sldId id="265" r:id="rId60"/>
    <p:sldId id="266" r:id="rId61"/>
    <p:sldId id="267" r:id="rId62"/>
    <p:sldId id="2147479467" r:id="rId63"/>
    <p:sldId id="269" r:id="rId64"/>
    <p:sldId id="2147479468" r:id="rId65"/>
    <p:sldId id="2147479469" r:id="rId66"/>
    <p:sldId id="2147479470" r:id="rId67"/>
    <p:sldId id="273" r:id="rId68"/>
    <p:sldId id="274" r:id="rId69"/>
    <p:sldId id="275" r:id="rId70"/>
    <p:sldId id="2147472342" r:id="rId71"/>
    <p:sldId id="1215" r:id="rId72"/>
    <p:sldId id="1108" r:id="rId73"/>
    <p:sldId id="270" r:id="rId74"/>
    <p:sldId id="1216" r:id="rId75"/>
    <p:sldId id="1122" r:id="rId76"/>
    <p:sldId id="1217" r:id="rId77"/>
    <p:sldId id="2147479462" r:id="rId78"/>
    <p:sldId id="2147479463"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LSTART" id="{A029DBF1-BA8D-4A7E-A530-E93C7288504B}">
          <p14:sldIdLst>
            <p14:sldId id="2147472337"/>
            <p14:sldId id="2147479465"/>
            <p14:sldId id="2147472338"/>
            <p14:sldId id="268"/>
            <p14:sldId id="271"/>
            <p14:sldId id="2147472330"/>
            <p14:sldId id="2147479471"/>
            <p14:sldId id="2147472302"/>
            <p14:sldId id="2145707643"/>
            <p14:sldId id="2145707666"/>
            <p14:sldId id="2147472335"/>
            <p14:sldId id="2147472333"/>
            <p14:sldId id="2147479472"/>
            <p14:sldId id="2147479473"/>
            <p14:sldId id="2147472332"/>
            <p14:sldId id="2147479474"/>
            <p14:sldId id="2147479475"/>
            <p14:sldId id="2147479477"/>
          </p14:sldIdLst>
        </p14:section>
        <p14:section name="Netherlands" id="{CB5C9724-08E0-4DA2-9642-62953548385F}">
          <p14:sldIdLst>
            <p14:sldId id="2147472339"/>
            <p14:sldId id="2147472336"/>
            <p14:sldId id="2145707529"/>
            <p14:sldId id="278"/>
            <p14:sldId id="2145707530"/>
            <p14:sldId id="2147479464"/>
            <p14:sldId id="2145707576"/>
            <p14:sldId id="4443"/>
            <p14:sldId id="2145707679"/>
            <p14:sldId id="2145707526"/>
            <p14:sldId id="2145707527"/>
            <p14:sldId id="2145707680"/>
          </p14:sldIdLst>
        </p14:section>
        <p14:section name="SFC/Kuehne" id="{D0125B15-A705-4088-A70B-8A369CA4C7F0}">
          <p14:sldIdLst>
            <p14:sldId id="2147472340"/>
            <p14:sldId id="2147472284"/>
            <p14:sldId id="2147472273"/>
            <p14:sldId id="2147472285"/>
            <p14:sldId id="2147479460"/>
            <p14:sldId id="272"/>
            <p14:sldId id="2147479361"/>
            <p14:sldId id="256"/>
          </p14:sldIdLst>
        </p14:section>
        <p14:section name="Ghana / Jospong " id="{EF102558-69CE-483C-86CD-6745CAE5CFC7}">
          <p14:sldIdLst>
            <p14:sldId id="2147472341"/>
            <p14:sldId id="2147479466"/>
            <p14:sldId id="257"/>
            <p14:sldId id="258"/>
            <p14:sldId id="259"/>
            <p14:sldId id="260"/>
            <p14:sldId id="261"/>
            <p14:sldId id="262"/>
            <p14:sldId id="263"/>
            <p14:sldId id="264"/>
            <p14:sldId id="265"/>
            <p14:sldId id="266"/>
            <p14:sldId id="267"/>
            <p14:sldId id="2147479467"/>
            <p14:sldId id="269"/>
            <p14:sldId id="2147479468"/>
            <p14:sldId id="2147479469"/>
            <p14:sldId id="2147479470"/>
            <p14:sldId id="273"/>
            <p14:sldId id="274"/>
            <p14:sldId id="275"/>
          </p14:sldIdLst>
        </p14:section>
        <p14:section name="Ox Delivers" id="{92DD9ABF-2BA0-496D-B088-64A2596EC435}">
          <p14:sldIdLst>
            <p14:sldId id="2147472342"/>
            <p14:sldId id="1215"/>
            <p14:sldId id="1108"/>
            <p14:sldId id="270"/>
            <p14:sldId id="1216"/>
            <p14:sldId id="1122"/>
            <p14:sldId id="1217"/>
            <p14:sldId id="2147479462"/>
            <p14:sldId id="21474794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A1F704-F96A-02C5-F68A-2F637689A0D0}" name="Deidre Strohm" initials="DS" userId="S::dstrohm@calstart.org::9ea0813c-2445-405e-9a56-57419925b165" providerId="AD"/>
  <p188:author id="{26D4EE41-D72D-91BF-2D2D-6CF13AFEACA7}" name="Jasna Tomic" initials="JT" userId="S::jtomic@calstart.org::2d77da53-1e75-4de4-a210-50f034c1d69b" providerId="AD"/>
  <p188:author id="{D5AD3B47-2894-360D-921A-4EA3EDAA4B36}" name="Ricardo Garcia Coyne" initials="RGC" userId="S::rgarciacoyne@calstart.org::866c8d5a-5434-4595-8bd9-5cdff39c095f" providerId="AD"/>
  <p188:author id="{5684CC72-799F-5E90-F6A5-0652F65D4EE5}" name="Stephanie Kodish" initials="SK" userId="S::skodish@calstart.org::e1cb5b03-e0ec-48fb-80db-ac1a9b66e13b" providerId="AD"/>
  <p188:author id="{80FA4691-2C4B-B3A8-193A-5FFF13AAA581}" name="Sita Holtslag" initials="SH" userId="S::sholtslag@calstart.org::fb5ce1a7-d105-4091-b029-e0ddc4f2cd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Valerie Thorsen" initials="VT" lastIdx="1" clrIdx="6">
    <p:extLst>
      <p:ext uri="{19B8F6BF-5375-455C-9EA6-DF929625EA0E}">
        <p15:presenceInfo xmlns:p15="http://schemas.microsoft.com/office/powerpoint/2012/main" userId="S::vthorsen@calstart.org::13e438a4-5d28-493f-9eac-aa8fe20f5b43" providerId="AD"/>
      </p:ext>
    </p:extLst>
  </p:cmAuthor>
  <p:cmAuthor id="1" name="Jasna Tomic" initials="JT" lastIdx="17" clrIdx="0">
    <p:extLst>
      <p:ext uri="{19B8F6BF-5375-455C-9EA6-DF929625EA0E}">
        <p15:presenceInfo xmlns:p15="http://schemas.microsoft.com/office/powerpoint/2012/main" userId="S::jtomic@calstart.org::2d77da53-1e75-4de4-a210-50f034c1d69b" providerId="AD"/>
      </p:ext>
    </p:extLst>
  </p:cmAuthor>
  <p:cmAuthor id="2" name="Ricardo Garcia Coyne" initials="RGC" lastIdx="14" clrIdx="1">
    <p:extLst>
      <p:ext uri="{19B8F6BF-5375-455C-9EA6-DF929625EA0E}">
        <p15:presenceInfo xmlns:p15="http://schemas.microsoft.com/office/powerpoint/2012/main" userId="S::rgarciacoyne@calstart.org::866c8d5a-5434-4595-8bd9-5cdff39c095f" providerId="AD"/>
      </p:ext>
    </p:extLst>
  </p:cmAuthor>
  <p:cmAuthor id="3" name="Mitul" initials="M" lastIdx="2" clrIdx="2">
    <p:extLst>
      <p:ext uri="{19B8F6BF-5375-455C-9EA6-DF929625EA0E}">
        <p15:presenceInfo xmlns:p15="http://schemas.microsoft.com/office/powerpoint/2012/main" userId="Mitul" providerId="None"/>
      </p:ext>
    </p:extLst>
  </p:cmAuthor>
  <p:cmAuthor id="4" name="Peter Jenkins" initials="PJ" lastIdx="5" clrIdx="3">
    <p:extLst>
      <p:ext uri="{19B8F6BF-5375-455C-9EA6-DF929625EA0E}">
        <p15:presenceInfo xmlns:p15="http://schemas.microsoft.com/office/powerpoint/2012/main" userId="S::pjenkins@calstart.org::5643001a-7796-49ff-879b-1507835c3c09" providerId="AD"/>
      </p:ext>
    </p:extLst>
  </p:cmAuthor>
  <p:cmAuthor id="5" name="Mitul Arora" initials="MA" lastIdx="1" clrIdx="4">
    <p:extLst>
      <p:ext uri="{19B8F6BF-5375-455C-9EA6-DF929625EA0E}">
        <p15:presenceInfo xmlns:p15="http://schemas.microsoft.com/office/powerpoint/2012/main" userId="S::marora@calstart.org::09ca04f0-99bf-4469-b4cd-a5b0d6b42161" providerId="AD"/>
      </p:ext>
    </p:extLst>
  </p:cmAuthor>
  <p:cmAuthor id="6" name="Barbara Jacobson" initials="BJ" lastIdx="4" clrIdx="5">
    <p:extLst>
      <p:ext uri="{19B8F6BF-5375-455C-9EA6-DF929625EA0E}">
        <p15:presenceInfo xmlns:p15="http://schemas.microsoft.com/office/powerpoint/2012/main" userId="S::bjacobson@calstart.org::cc2b4ba9-bda2-419f-bd52-7975c164a0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E9BD5"/>
    <a:srgbClr val="063D7C"/>
    <a:srgbClr val="6EAEF8"/>
    <a:srgbClr val="B3C8E2"/>
    <a:srgbClr val="0096D3"/>
    <a:srgbClr val="3B64AD"/>
    <a:srgbClr val="315493"/>
    <a:srgbClr val="E2F0D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1FA3E-ACBE-C851-0153-1896C7DEDFCD}" v="239" dt="2024-11-06T08:48:20.670"/>
    <p1510:client id="{239CA939-76FE-F78A-D2DE-E71F4AA34281}" v="11" dt="2024-11-06T15:37:31.612"/>
    <p1510:client id="{67E7F8A6-8719-F848-77F1-E9047385D22C}" v="477" dt="2024-11-07T06:17:48.344"/>
    <p1510:client id="{6FDF9407-DBD7-4335-F16A-4A31D212AC1F}" v="229" dt="2024-11-06T21:16:46.794"/>
    <p1510:client id="{8A6609AA-E1E7-1702-B52C-D5985F9A91EC}" v="11" dt="2024-11-06T10:58:40.155"/>
    <p1510:client id="{90D5AE90-A869-EE7B-A65B-C29CBBDE6B7C}" v="831" dt="2024-11-06T08:31:12.308"/>
    <p1510:client id="{A906FF71-3EBE-9183-1FD4-C7ADC375693C}" v="713" dt="2024-11-06T12:58:10.812"/>
    <p1510:client id="{B9243661-DF0E-028C-6154-0279EB6BEEDB}" v="30" dt="2024-11-06T15:38:43.949"/>
    <p1510:client id="{C47FB554-808E-E2E7-6594-FB55CFABB6D6}" v="27" dt="2024-11-06T10:58:00.610"/>
    <p1510:client id="{E2B5FBDA-A5AE-4864-B760-1C535B848A0A}" v="1136" dt="2024-11-07T08:11:36.223"/>
    <p1510:client id="{E40DCD5A-E088-78B4-86D7-1D9228A6B260}" v="28" dt="2024-11-06T15:08:44.745"/>
    <p1510:client id="{E547B1C1-A6B7-06D6-CDC4-0A19AB3EBD95}" v="11" dt="2024-11-06T16:28:07.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commentAuthors" Target="commentAuthor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microsoft.com/office/2018/10/relationships/authors" Target="authors.xml"/><Relationship Id="rId61" Type="http://schemas.openxmlformats.org/officeDocument/2006/relationships/slide" Target="slides/slide5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alstartcompany.sharepoint.com/sites/DrivetoZero1/Shared%20Documents/Internal%20team/Foundations/CW/Global%20South%202022-23/Emerging%20Economies%20Strategy/EmergingEconomiesStrategy_Charts_04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alstartcompany.sharepoint.com/sites/DrivetoZero1/Shared%20Documents/Internal%20team/Foundations/CW/Global%20South%202022-23/Emerging%20Economies%20Strategy/EmergingEconomiesStrategy_Charts_0423.xlsx" TargetMode="External"/><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'Fleet Age'!$B$2</c:f>
              <c:strCache>
                <c:ptCount val="1"/>
                <c:pt idx="0">
                  <c:v>Average truck fleet age</c:v>
                </c:pt>
              </c:strCache>
            </c:strRef>
          </c:tx>
          <c:spPr>
            <a:solidFill>
              <a:schemeClr val="accent4">
                <a:lumMod val="75000"/>
              </a:schemeClr>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D379-4EAF-A514-C06475F093DC}"/>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3-D379-4EAF-A514-C06475F093DC}"/>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5-D379-4EAF-A514-C06475F093DC}"/>
              </c:ext>
            </c:extLst>
          </c:dPt>
          <c:cat>
            <c:strRef>
              <c:f>'Fleet Age'!$A$3:$A$10</c:f>
              <c:strCache>
                <c:ptCount val="8"/>
                <c:pt idx="0">
                  <c:v>Colombia</c:v>
                </c:pt>
                <c:pt idx="1">
                  <c:v>Mexico</c:v>
                </c:pt>
                <c:pt idx="2">
                  <c:v>Chile</c:v>
                </c:pt>
                <c:pt idx="3">
                  <c:v>Costa Rica</c:v>
                </c:pt>
                <c:pt idx="4">
                  <c:v>US</c:v>
                </c:pt>
                <c:pt idx="5">
                  <c:v>South Africa</c:v>
                </c:pt>
                <c:pt idx="6">
                  <c:v>Netherlands</c:v>
                </c:pt>
                <c:pt idx="7">
                  <c:v>Germany</c:v>
                </c:pt>
              </c:strCache>
            </c:strRef>
          </c:cat>
          <c:val>
            <c:numRef>
              <c:f>'Fleet Age'!$B$3:$B$10</c:f>
              <c:numCache>
                <c:formatCode>General</c:formatCode>
                <c:ptCount val="8"/>
                <c:pt idx="0">
                  <c:v>22</c:v>
                </c:pt>
                <c:pt idx="1">
                  <c:v>20</c:v>
                </c:pt>
                <c:pt idx="2">
                  <c:v>20</c:v>
                </c:pt>
                <c:pt idx="3">
                  <c:v>19</c:v>
                </c:pt>
                <c:pt idx="4">
                  <c:v>14.2</c:v>
                </c:pt>
                <c:pt idx="5">
                  <c:v>10</c:v>
                </c:pt>
                <c:pt idx="6">
                  <c:v>9.8000000000000007</c:v>
                </c:pt>
                <c:pt idx="7">
                  <c:v>9.6</c:v>
                </c:pt>
              </c:numCache>
            </c:numRef>
          </c:val>
          <c:extLst>
            <c:ext xmlns:c16="http://schemas.microsoft.com/office/drawing/2014/chart" uri="{C3380CC4-5D6E-409C-BE32-E72D297353CC}">
              <c16:uniqueId val="{00000006-D379-4EAF-A514-C06475F093DC}"/>
            </c:ext>
          </c:extLst>
        </c:ser>
        <c:dLbls>
          <c:showLegendKey val="0"/>
          <c:showVal val="0"/>
          <c:showCatName val="0"/>
          <c:showSerName val="0"/>
          <c:showPercent val="0"/>
          <c:showBubbleSize val="0"/>
        </c:dLbls>
        <c:gapWidth val="182"/>
        <c:axId val="1045082672"/>
        <c:axId val="1045086000"/>
      </c:barChart>
      <c:catAx>
        <c:axId val="1045082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pitchFamily="2" charset="0"/>
                <a:ea typeface="+mn-ea"/>
                <a:cs typeface="+mn-cs"/>
              </a:defRPr>
            </a:pPr>
            <a:endParaRPr lang="de-DE"/>
          </a:p>
        </c:txPr>
        <c:crossAx val="1045086000"/>
        <c:crosses val="autoZero"/>
        <c:auto val="1"/>
        <c:lblAlgn val="ctr"/>
        <c:lblOffset val="100"/>
        <c:noMultiLvlLbl val="0"/>
      </c:catAx>
      <c:valAx>
        <c:axId val="10450860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pitchFamily="2" charset="0"/>
                    <a:ea typeface="+mn-ea"/>
                    <a:cs typeface="+mn-cs"/>
                  </a:defRPr>
                </a:pPr>
                <a:r>
                  <a:rPr lang="en-US"/>
                  <a:t>Years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pitchFamily="2" charset="0"/>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pitchFamily="2" charset="0"/>
                <a:ea typeface="+mn-ea"/>
                <a:cs typeface="+mn-cs"/>
              </a:defRPr>
            </a:pPr>
            <a:endParaRPr lang="de-DE"/>
          </a:p>
        </c:txPr>
        <c:crossAx val="104508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ontserrat" panose="00000500000000000000" pitchFamily="2"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08964768802107"/>
          <c:y val="4.0181698019621334E-2"/>
          <c:w val="0.73783675874074195"/>
          <c:h val="0.71881407037892497"/>
        </c:manualLayout>
      </c:layout>
      <c:lineChart>
        <c:grouping val="standard"/>
        <c:varyColors val="0"/>
        <c:ser>
          <c:idx val="0"/>
          <c:order val="0"/>
          <c:tx>
            <c:strRef>
              <c:f>'Freight growth'!$B$7</c:f>
              <c:strCache>
                <c:ptCount val="1"/>
                <c:pt idx="0">
                  <c:v>Africa</c:v>
                </c:pt>
              </c:strCache>
            </c:strRef>
          </c:tx>
          <c:spPr>
            <a:ln w="28575" cap="rnd">
              <a:solidFill>
                <a:schemeClr val="accent2">
                  <a:lumMod val="60000"/>
                  <a:lumOff val="40000"/>
                </a:schemeClr>
              </a:solidFill>
              <a:round/>
            </a:ln>
            <a:effectLst/>
          </c:spPr>
          <c:marker>
            <c:symbol val="none"/>
          </c:marker>
          <c:cat>
            <c:numRef>
              <c:f>'Freight growth'!$C$6:$E$6</c:f>
              <c:numCache>
                <c:formatCode>General</c:formatCode>
                <c:ptCount val="3"/>
                <c:pt idx="0">
                  <c:v>2015</c:v>
                </c:pt>
                <c:pt idx="1">
                  <c:v>2030</c:v>
                </c:pt>
                <c:pt idx="2">
                  <c:v>2050</c:v>
                </c:pt>
              </c:numCache>
            </c:numRef>
          </c:cat>
          <c:val>
            <c:numRef>
              <c:f>'Freight growth'!$C$7:$E$7</c:f>
              <c:numCache>
                <c:formatCode>_-* #,##0_€_-;\-* #,##0_€_-;_-* "-"??_€_-;_-@_-</c:formatCode>
                <c:ptCount val="3"/>
                <c:pt idx="0">
                  <c:v>467.51788379024339</c:v>
                </c:pt>
                <c:pt idx="1">
                  <c:v>887.58058745573715</c:v>
                </c:pt>
                <c:pt idx="2">
                  <c:v>2500.8474588917852</c:v>
                </c:pt>
              </c:numCache>
            </c:numRef>
          </c:val>
          <c:smooth val="0"/>
          <c:extLst>
            <c:ext xmlns:c16="http://schemas.microsoft.com/office/drawing/2014/chart" uri="{C3380CC4-5D6E-409C-BE32-E72D297353CC}">
              <c16:uniqueId val="{00000000-2A5B-4005-96C1-1DB98194827B}"/>
            </c:ext>
          </c:extLst>
        </c:ser>
        <c:ser>
          <c:idx val="1"/>
          <c:order val="1"/>
          <c:tx>
            <c:strRef>
              <c:f>'Freight growth'!$B$8</c:f>
              <c:strCache>
                <c:ptCount val="1"/>
                <c:pt idx="0">
                  <c:v>Asia (excl CH &amp; IN)</c:v>
                </c:pt>
              </c:strCache>
            </c:strRef>
          </c:tx>
          <c:spPr>
            <a:ln w="28575" cap="rnd">
              <a:solidFill>
                <a:schemeClr val="accent2">
                  <a:lumMod val="75000"/>
                </a:schemeClr>
              </a:solidFill>
              <a:round/>
            </a:ln>
            <a:effectLst/>
          </c:spPr>
          <c:marker>
            <c:symbol val="none"/>
          </c:marker>
          <c:cat>
            <c:numRef>
              <c:f>'Freight growth'!$C$6:$E$6</c:f>
              <c:numCache>
                <c:formatCode>General</c:formatCode>
                <c:ptCount val="3"/>
                <c:pt idx="0">
                  <c:v>2015</c:v>
                </c:pt>
                <c:pt idx="1">
                  <c:v>2030</c:v>
                </c:pt>
                <c:pt idx="2">
                  <c:v>2050</c:v>
                </c:pt>
              </c:numCache>
            </c:numRef>
          </c:cat>
          <c:val>
            <c:numRef>
              <c:f>'Freight growth'!$C$8:$E$8</c:f>
              <c:numCache>
                <c:formatCode>_-* #,##0_€_-;\-* #,##0_€_-;_-* "-"??_€_-;_-@_-</c:formatCode>
                <c:ptCount val="3"/>
                <c:pt idx="0">
                  <c:v>1364.0519718612554</c:v>
                </c:pt>
                <c:pt idx="1">
                  <c:v>2753.8364499984655</c:v>
                </c:pt>
                <c:pt idx="2">
                  <c:v>5859.3827813428634</c:v>
                </c:pt>
              </c:numCache>
            </c:numRef>
          </c:val>
          <c:smooth val="0"/>
          <c:extLst>
            <c:ext xmlns:c16="http://schemas.microsoft.com/office/drawing/2014/chart" uri="{C3380CC4-5D6E-409C-BE32-E72D297353CC}">
              <c16:uniqueId val="{00000001-2A5B-4005-96C1-1DB98194827B}"/>
            </c:ext>
          </c:extLst>
        </c:ser>
        <c:ser>
          <c:idx val="3"/>
          <c:order val="2"/>
          <c:tx>
            <c:strRef>
              <c:f>'Freight growth'!$B$10</c:f>
              <c:strCache>
                <c:ptCount val="1"/>
                <c:pt idx="0">
                  <c:v>Latin America</c:v>
                </c:pt>
              </c:strCache>
            </c:strRef>
          </c:tx>
          <c:spPr>
            <a:ln w="28575" cap="rnd">
              <a:solidFill>
                <a:schemeClr val="accent2"/>
              </a:solidFill>
              <a:round/>
            </a:ln>
            <a:effectLst/>
          </c:spPr>
          <c:marker>
            <c:symbol val="none"/>
          </c:marker>
          <c:cat>
            <c:numRef>
              <c:f>'Freight growth'!$C$6:$E$6</c:f>
              <c:numCache>
                <c:formatCode>General</c:formatCode>
                <c:ptCount val="3"/>
                <c:pt idx="0">
                  <c:v>2015</c:v>
                </c:pt>
                <c:pt idx="1">
                  <c:v>2030</c:v>
                </c:pt>
                <c:pt idx="2">
                  <c:v>2050</c:v>
                </c:pt>
              </c:numCache>
            </c:numRef>
          </c:cat>
          <c:val>
            <c:numRef>
              <c:f>'Freight growth'!$C$10:$E$10</c:f>
              <c:numCache>
                <c:formatCode>_-* #,##0_€_-;\-* #,##0_€_-;_-* "-"??_€_-;_-@_-</c:formatCode>
                <c:ptCount val="3"/>
                <c:pt idx="0">
                  <c:v>1859.5518689395801</c:v>
                </c:pt>
                <c:pt idx="1">
                  <c:v>2668.9128336952249</c:v>
                </c:pt>
                <c:pt idx="2">
                  <c:v>4155.6776085638367</c:v>
                </c:pt>
              </c:numCache>
            </c:numRef>
          </c:val>
          <c:smooth val="0"/>
          <c:extLst>
            <c:ext xmlns:c16="http://schemas.microsoft.com/office/drawing/2014/chart" uri="{C3380CC4-5D6E-409C-BE32-E72D297353CC}">
              <c16:uniqueId val="{00000002-2A5B-4005-96C1-1DB98194827B}"/>
            </c:ext>
          </c:extLst>
        </c:ser>
        <c:ser>
          <c:idx val="4"/>
          <c:order val="3"/>
          <c:tx>
            <c:strRef>
              <c:f>'Freight growth'!$B$11</c:f>
              <c:strCache>
                <c:ptCount val="1"/>
                <c:pt idx="0">
                  <c:v>North America</c:v>
                </c:pt>
              </c:strCache>
            </c:strRef>
          </c:tx>
          <c:spPr>
            <a:ln w="28575" cap="rnd">
              <a:solidFill>
                <a:schemeClr val="tx2"/>
              </a:solidFill>
              <a:round/>
            </a:ln>
            <a:effectLst/>
          </c:spPr>
          <c:marker>
            <c:symbol val="none"/>
          </c:marker>
          <c:cat>
            <c:numRef>
              <c:f>'Freight growth'!$C$6:$E$6</c:f>
              <c:numCache>
                <c:formatCode>General</c:formatCode>
                <c:ptCount val="3"/>
                <c:pt idx="0">
                  <c:v>2015</c:v>
                </c:pt>
                <c:pt idx="1">
                  <c:v>2030</c:v>
                </c:pt>
                <c:pt idx="2">
                  <c:v>2050</c:v>
                </c:pt>
              </c:numCache>
            </c:numRef>
          </c:cat>
          <c:val>
            <c:numRef>
              <c:f>'Freight growth'!$C$11:$E$11</c:f>
              <c:numCache>
                <c:formatCode>_-* #,##0_€_-;\-* #,##0_€_-;_-* "-"??_€_-;_-@_-</c:formatCode>
                <c:ptCount val="3"/>
                <c:pt idx="0">
                  <c:v>3322.4984761320802</c:v>
                </c:pt>
                <c:pt idx="1">
                  <c:v>4737.1809044949605</c:v>
                </c:pt>
                <c:pt idx="2">
                  <c:v>7464.6056156306558</c:v>
                </c:pt>
              </c:numCache>
            </c:numRef>
          </c:val>
          <c:smooth val="0"/>
          <c:extLst>
            <c:ext xmlns:c16="http://schemas.microsoft.com/office/drawing/2014/chart" uri="{C3380CC4-5D6E-409C-BE32-E72D297353CC}">
              <c16:uniqueId val="{00000003-2A5B-4005-96C1-1DB98194827B}"/>
            </c:ext>
          </c:extLst>
        </c:ser>
        <c:ser>
          <c:idx val="5"/>
          <c:order val="4"/>
          <c:tx>
            <c:strRef>
              <c:f>'Freight growth'!$B$12</c:f>
              <c:strCache>
                <c:ptCount val="1"/>
                <c:pt idx="0">
                  <c:v>EEA + Turkey</c:v>
                </c:pt>
              </c:strCache>
            </c:strRef>
          </c:tx>
          <c:spPr>
            <a:ln w="28575" cap="rnd">
              <a:solidFill>
                <a:schemeClr val="accent1"/>
              </a:solidFill>
              <a:round/>
            </a:ln>
            <a:effectLst/>
          </c:spPr>
          <c:marker>
            <c:symbol val="none"/>
          </c:marker>
          <c:cat>
            <c:numRef>
              <c:f>'Freight growth'!$C$6:$E$6</c:f>
              <c:numCache>
                <c:formatCode>General</c:formatCode>
                <c:ptCount val="3"/>
                <c:pt idx="0">
                  <c:v>2015</c:v>
                </c:pt>
                <c:pt idx="1">
                  <c:v>2030</c:v>
                </c:pt>
                <c:pt idx="2">
                  <c:v>2050</c:v>
                </c:pt>
              </c:numCache>
            </c:numRef>
          </c:cat>
          <c:val>
            <c:numRef>
              <c:f>'Freight growth'!$C$12:$E$12</c:f>
              <c:numCache>
                <c:formatCode>_-* #,##0_€_-;\-* #,##0_€_-;_-* "-"??_€_-;_-@_-</c:formatCode>
                <c:ptCount val="3"/>
                <c:pt idx="0">
                  <c:v>2673</c:v>
                </c:pt>
                <c:pt idx="1">
                  <c:v>3498</c:v>
                </c:pt>
                <c:pt idx="2">
                  <c:v>4929</c:v>
                </c:pt>
              </c:numCache>
            </c:numRef>
          </c:val>
          <c:smooth val="0"/>
          <c:extLst>
            <c:ext xmlns:c16="http://schemas.microsoft.com/office/drawing/2014/chart" uri="{C3380CC4-5D6E-409C-BE32-E72D297353CC}">
              <c16:uniqueId val="{00000004-2A5B-4005-96C1-1DB98194827B}"/>
            </c:ext>
          </c:extLst>
        </c:ser>
        <c:dLbls>
          <c:showLegendKey val="0"/>
          <c:showVal val="0"/>
          <c:showCatName val="0"/>
          <c:showSerName val="0"/>
          <c:showPercent val="0"/>
          <c:showBubbleSize val="0"/>
        </c:dLbls>
        <c:smooth val="0"/>
        <c:axId val="893774192"/>
        <c:axId val="893764624"/>
      </c:lineChart>
      <c:catAx>
        <c:axId val="89377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effectLst/>
                <a:latin typeface="Montserrat" panose="00000500000000000000" pitchFamily="2" charset="0"/>
                <a:ea typeface="+mn-ea"/>
                <a:cs typeface="+mn-cs"/>
              </a:defRPr>
            </a:pPr>
            <a:endParaRPr lang="de-DE"/>
          </a:p>
        </c:txPr>
        <c:crossAx val="893764624"/>
        <c:crosses val="autoZero"/>
        <c:auto val="1"/>
        <c:lblAlgn val="ctr"/>
        <c:lblOffset val="100"/>
        <c:noMultiLvlLbl val="0"/>
      </c:catAx>
      <c:valAx>
        <c:axId val="893764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effectLst/>
                    <a:latin typeface="Montserrat" panose="00000500000000000000" pitchFamily="2" charset="0"/>
                    <a:ea typeface="+mn-ea"/>
                    <a:cs typeface="+mn-cs"/>
                  </a:defRPr>
                </a:pPr>
                <a:r>
                  <a:rPr lang="en-US"/>
                  <a:t>Billion tkm per year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effectLst/>
                  <a:latin typeface="Montserrat" panose="00000500000000000000" pitchFamily="2" charset="0"/>
                  <a:ea typeface="+mn-ea"/>
                  <a:cs typeface="+mn-cs"/>
                </a:defRPr>
              </a:pPr>
              <a:endParaRPr lang="de-DE"/>
            </a:p>
          </c:txPr>
        </c:title>
        <c:numFmt formatCode="_-* #,##0_€_-;\-* #,##0_€_-;_-* &quot;-&quot;??_€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effectLst/>
                <a:latin typeface="Montserrat" panose="00000500000000000000" pitchFamily="2" charset="0"/>
                <a:ea typeface="+mn-ea"/>
                <a:cs typeface="+mn-cs"/>
              </a:defRPr>
            </a:pPr>
            <a:endParaRPr lang="de-DE"/>
          </a:p>
        </c:txPr>
        <c:crossAx val="89377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effectLst/>
          <a:latin typeface="Montserrat" panose="00000500000000000000" pitchFamily="2" charset="0"/>
        </a:defRPr>
      </a:pPr>
      <a:endParaRPr lang="de-D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data id="0">
      <cx:strDim type="cat">
        <cx:f>'Content for Pitch Deck'!$B$236:$B$272</cx:f>
        <cx:lvl ptCount="37">
          <cx:pt idx="0">Coffee cherries</cx:pt>
          <cx:pt idx="1">Dried coffee</cx:pt>
          <cx:pt idx="2">Animal Feed</cx:pt>
          <cx:pt idx="3">Fertilizer</cx:pt>
          <cx:pt idx="4">Pineapples</cx:pt>
          <cx:pt idx="5">Fruits</cx:pt>
          <cx:pt idx="6">Oranges</cx:pt>
          <cx:pt idx="7">Banana plantain</cx:pt>
          <cx:pt idx="8">Butter</cx:pt>
          <cx:pt idx="9">Fish</cx:pt>
          <cx:pt idx="10">Meat</cx:pt>
          <cx:pt idx="11">Furniture</cx:pt>
          <cx:pt idx="12">Gas</cx:pt>
          <cx:pt idx="13">Soap</cx:pt>
          <cx:pt idx="14">Wood</cx:pt>
          <cx:pt idx="15">Paint</cx:pt>
          <cx:pt idx="16">Clay</cx:pt>
          <cx:pt idx="17">Sand</cx:pt>
          <cx:pt idx="18">Coffin</cx:pt>
          <cx:pt idx="19">Drinks</cx:pt>
          <cx:pt idx="20">Maize Flour</cx:pt>
          <cx:pt idx="21">Tea</cx:pt>
          <cx:pt idx="22">wheat</cx:pt>
          <cx:pt idx="23">Charcoal</cx:pt>
          <cx:pt idx="24">Others</cx:pt>
          <cx:pt idx="25">Beans</cx:pt>
          <cx:pt idx="26">Peas</cx:pt>
          <cx:pt idx="27">Bell Pepper</cx:pt>
          <cx:pt idx="28">Cabbages</cx:pt>
          <cx:pt idx="29">Carrots</cx:pt>
          <cx:pt idx="30">Cassava</cx:pt>
          <cx:pt idx="31">Potatoes</cx:pt>
          <cx:pt idx="32">Rice</cx:pt>
          <cx:pt idx="33">Soy</cx:pt>
          <cx:pt idx="34">Sugar cane</cx:pt>
          <cx:pt idx="35">Sweet Potatoes</cx:pt>
          <cx:pt idx="36">Vegetables</cx:pt>
        </cx:lvl>
      </cx:strDim>
      <cx:numDim type="size">
        <cx:f>'Content for Pitch Deck'!$C$236:$C$272</cx:f>
        <cx:lvl ptCount="37" formatCode="General">
          <cx:pt idx="0">495.17300000000006</cx:pt>
          <cx:pt idx="1">1366.5799999999999</cx:pt>
          <cx:pt idx="2">1677.6039999999998</cx:pt>
          <cx:pt idx="3">982.75699999999983</cx:pt>
          <cx:pt idx="4">233.95999999999995</cx:pt>
          <cx:pt idx="5">1402.4769999999999</cx:pt>
          <cx:pt idx="6">47.199999999999996</cx:pt>
          <cx:pt idx="7">318.79499999999996</cx:pt>
          <cx:pt idx="8">8.1999999999999993</cx:pt>
          <cx:pt idx="9">100.94199999999998</cx:pt>
          <cx:pt idx="10">16.170000000000002</cx:pt>
          <cx:pt idx="11">169.47800000000001</cx:pt>
          <cx:pt idx="12">46.834999999999994</cx:pt>
          <cx:pt idx="13">15.700000000000001</cx:pt>
          <cx:pt idx="14">1177.549</cx:pt>
          <cx:pt idx="15">17.378</cx:pt>
          <cx:pt idx="16">41.290000000000006</cx:pt>
          <cx:pt idx="17">2</cx:pt>
          <cx:pt idx="18">0.38</cx:pt>
          <cx:pt idx="19">88.509999999999991</cx:pt>
          <cx:pt idx="20">459.233</cx:pt>
          <cx:pt idx="21">48.850000000000001</cx:pt>
          <cx:pt idx="22">6.5</cx:pt>
          <cx:pt idx="23">12.199999999999999</cx:pt>
          <cx:pt idx="24">2769.2940000000003</cx:pt>
          <cx:pt idx="25">633.56499999999983</cx:pt>
          <cx:pt idx="26">1.6000000000000001</cx:pt>
          <cx:pt idx="27">80.100000000000009</cx:pt>
          <cx:pt idx="28">354.41900000000004</cx:pt>
          <cx:pt idx="29">637.28000000000009</cx:pt>
          <cx:pt idx="30">1119.5160000000001</cx:pt>
          <cx:pt idx="31">1479.7860000000001</cx:pt>
          <cx:pt idx="32">78.697999999999993</cx:pt>
          <cx:pt idx="33">20.050000000000001</cx:pt>
          <cx:pt idx="34">109.72500000000001</cx:pt>
          <cx:pt idx="35">340.68100000000004</cx:pt>
          <cx:pt idx="36">299.51999999999998</cx:pt>
        </cx:lvl>
      </cx:numDim>
    </cx:data>
  </cx:chartData>
  <cx:chart>
    <cx:plotArea>
      <cx:plotAreaRegion>
        <cx:series layoutId="sunburst" uniqueId="{FF512597-DD8F-4999-90A7-334AC8A2D2F0}">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49E6F7-723A-43D5-BEC2-92E46E8A7B7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KE"/>
        </a:p>
      </dgm:t>
    </dgm:pt>
    <dgm:pt modelId="{20016C68-FEEF-4E00-86C5-A19EA5E201C1}">
      <dgm:prSet phldrT="[Text]"/>
      <dgm:spPr>
        <a:solidFill>
          <a:srgbClr val="57D5F3"/>
        </a:solidFill>
      </dgm:spPr>
      <dgm:t>
        <a:bodyPr/>
        <a:lstStyle/>
        <a:p>
          <a:r>
            <a:rPr lang="en-GB"/>
            <a:t>KCC </a:t>
          </a:r>
          <a:endParaRPr lang="en-KE"/>
        </a:p>
      </dgm:t>
    </dgm:pt>
    <dgm:pt modelId="{A3C095E2-D3EE-408C-B012-138CCADFC788}" type="parTrans" cxnId="{201A91E5-EC2F-4661-8111-F2238986B65C}">
      <dgm:prSet/>
      <dgm:spPr/>
      <dgm:t>
        <a:bodyPr/>
        <a:lstStyle/>
        <a:p>
          <a:endParaRPr lang="en-KE"/>
        </a:p>
      </dgm:t>
    </dgm:pt>
    <dgm:pt modelId="{60B408B6-0C99-4D02-A636-FDD78592B7A8}" type="sibTrans" cxnId="{201A91E5-EC2F-4661-8111-F2238986B65C}">
      <dgm:prSet custT="1"/>
      <dgm:spPr>
        <a:solidFill>
          <a:srgbClr val="57D5F3"/>
        </a:solidFill>
      </dgm:spPr>
      <dgm:t>
        <a:bodyPr/>
        <a:lstStyle/>
        <a:p>
          <a:r>
            <a:rPr lang="en-GB" sz="1200"/>
            <a:t>TMA</a:t>
          </a:r>
          <a:endParaRPr lang="en-KE" sz="1200"/>
        </a:p>
      </dgm:t>
    </dgm:pt>
    <dgm:pt modelId="{44A6D92D-3AF7-49C2-84EB-D49ACA63E202}">
      <dgm:prSet phldrT="[Text]"/>
      <dgm:spPr>
        <a:solidFill>
          <a:srgbClr val="57D5F3"/>
        </a:solidFill>
      </dgm:spPr>
      <dgm:t>
        <a:bodyPr/>
        <a:lstStyle/>
        <a:p>
          <a:r>
            <a:rPr lang="en-GB"/>
            <a:t>UNEP</a:t>
          </a:r>
          <a:endParaRPr lang="en-KE"/>
        </a:p>
      </dgm:t>
    </dgm:pt>
    <dgm:pt modelId="{9FFADC5B-F3BC-4C5A-8EDE-4B27BED5B2EE}" type="parTrans" cxnId="{2335D2BC-BA85-440F-8FAA-0CDB76DF6A05}">
      <dgm:prSet/>
      <dgm:spPr/>
      <dgm:t>
        <a:bodyPr/>
        <a:lstStyle/>
        <a:p>
          <a:endParaRPr lang="en-KE"/>
        </a:p>
      </dgm:t>
    </dgm:pt>
    <dgm:pt modelId="{9C25644C-94ED-4F3C-9A90-C1CCC02742A9}" type="sibTrans" cxnId="{2335D2BC-BA85-440F-8FAA-0CDB76DF6A05}">
      <dgm:prSet custT="1"/>
      <dgm:spPr>
        <a:solidFill>
          <a:srgbClr val="57D5F3"/>
        </a:solidFill>
      </dgm:spPr>
      <dgm:t>
        <a:bodyPr/>
        <a:lstStyle/>
        <a:p>
          <a:r>
            <a:rPr lang="en-GB" sz="1200"/>
            <a:t>SFC</a:t>
          </a:r>
          <a:endParaRPr lang="en-KE" sz="1200"/>
        </a:p>
      </dgm:t>
    </dgm:pt>
    <dgm:pt modelId="{F6E7BF3D-3749-49F9-9295-8E3B0ECFCAF4}">
      <dgm:prSet phldrT="[Text]"/>
      <dgm:spPr/>
      <dgm:t>
        <a:bodyPr/>
        <a:lstStyle/>
        <a:p>
          <a:pPr algn="ctr"/>
          <a:r>
            <a:rPr lang="en-GB"/>
            <a:t>CORE PARTNERSHIP </a:t>
          </a:r>
          <a:endParaRPr lang="en-KE"/>
        </a:p>
      </dgm:t>
    </dgm:pt>
    <dgm:pt modelId="{E7EE15D2-4DA2-4B6B-B55D-BCCD6D6168DF}" type="parTrans" cxnId="{AE0D5788-26BA-4D74-9B65-67228A1146AE}">
      <dgm:prSet/>
      <dgm:spPr/>
      <dgm:t>
        <a:bodyPr/>
        <a:lstStyle/>
        <a:p>
          <a:endParaRPr lang="en-KE"/>
        </a:p>
      </dgm:t>
    </dgm:pt>
    <dgm:pt modelId="{44D979F8-1E57-4AF2-88C2-F2C61EE271B0}" type="sibTrans" cxnId="{AE0D5788-26BA-4D74-9B65-67228A1146AE}">
      <dgm:prSet/>
      <dgm:spPr/>
      <dgm:t>
        <a:bodyPr/>
        <a:lstStyle/>
        <a:p>
          <a:endParaRPr lang="en-KE"/>
        </a:p>
      </dgm:t>
    </dgm:pt>
    <dgm:pt modelId="{882E2EAF-D0C3-485E-AB06-AFD528E52D40}">
      <dgm:prSet phldrT="[Text]"/>
      <dgm:spPr>
        <a:solidFill>
          <a:srgbClr val="57D5F3"/>
        </a:solidFill>
      </dgm:spPr>
      <dgm:t>
        <a:bodyPr/>
        <a:lstStyle/>
        <a:p>
          <a:r>
            <a:rPr lang="en-GB"/>
            <a:t>GIZ</a:t>
          </a:r>
          <a:endParaRPr lang="en-KE"/>
        </a:p>
      </dgm:t>
    </dgm:pt>
    <dgm:pt modelId="{E2DCE6AB-A5E5-4236-99CE-6B549D20060E}" type="parTrans" cxnId="{75BE82C4-BFAC-490C-8A82-74C4A12DF298}">
      <dgm:prSet/>
      <dgm:spPr/>
      <dgm:t>
        <a:bodyPr/>
        <a:lstStyle/>
        <a:p>
          <a:endParaRPr lang="en-KE"/>
        </a:p>
      </dgm:t>
    </dgm:pt>
    <dgm:pt modelId="{84E1DC4D-0674-471E-B274-78D108DBBB7E}" type="sibTrans" cxnId="{75BE82C4-BFAC-490C-8A82-74C4A12DF298}">
      <dgm:prSet custT="1"/>
      <dgm:spPr>
        <a:solidFill>
          <a:srgbClr val="57D5F3"/>
        </a:solidFill>
      </dgm:spPr>
      <dgm:t>
        <a:bodyPr/>
        <a:lstStyle/>
        <a:p>
          <a:r>
            <a:rPr lang="en-GB" sz="700"/>
            <a:t>CALSTART </a:t>
          </a:r>
          <a:endParaRPr lang="en-KE" sz="700"/>
        </a:p>
      </dgm:t>
    </dgm:pt>
    <dgm:pt modelId="{C171C23F-DB49-497F-884A-6E4505884B02}" type="pres">
      <dgm:prSet presAssocID="{3A49E6F7-723A-43D5-BEC2-92E46E8A7B7E}" presName="Name0" presStyleCnt="0">
        <dgm:presLayoutVars>
          <dgm:chMax/>
          <dgm:chPref/>
          <dgm:dir/>
          <dgm:animLvl val="lvl"/>
        </dgm:presLayoutVars>
      </dgm:prSet>
      <dgm:spPr/>
    </dgm:pt>
    <dgm:pt modelId="{629CCA83-1CB1-4654-9068-83765108855C}" type="pres">
      <dgm:prSet presAssocID="{20016C68-FEEF-4E00-86C5-A19EA5E201C1}" presName="composite" presStyleCnt="0"/>
      <dgm:spPr/>
    </dgm:pt>
    <dgm:pt modelId="{6EDEE4B2-C3D6-48E2-966C-03BC50ACE5A4}" type="pres">
      <dgm:prSet presAssocID="{20016C68-FEEF-4E00-86C5-A19EA5E201C1}" presName="Parent1" presStyleLbl="node1" presStyleIdx="0" presStyleCnt="6">
        <dgm:presLayoutVars>
          <dgm:chMax val="1"/>
          <dgm:chPref val="1"/>
          <dgm:bulletEnabled val="1"/>
        </dgm:presLayoutVars>
      </dgm:prSet>
      <dgm:spPr/>
    </dgm:pt>
    <dgm:pt modelId="{DC283335-668D-4DB7-9DEB-A35642D2C161}" type="pres">
      <dgm:prSet presAssocID="{20016C68-FEEF-4E00-86C5-A19EA5E201C1}" presName="Childtext1" presStyleLbl="revTx" presStyleIdx="0" presStyleCnt="3">
        <dgm:presLayoutVars>
          <dgm:chMax val="0"/>
          <dgm:chPref val="0"/>
          <dgm:bulletEnabled val="1"/>
        </dgm:presLayoutVars>
      </dgm:prSet>
      <dgm:spPr/>
    </dgm:pt>
    <dgm:pt modelId="{CA60CB25-3AB9-48C4-BE7E-6D270E4B13A6}" type="pres">
      <dgm:prSet presAssocID="{20016C68-FEEF-4E00-86C5-A19EA5E201C1}" presName="BalanceSpacing" presStyleCnt="0"/>
      <dgm:spPr/>
    </dgm:pt>
    <dgm:pt modelId="{556AE367-00FB-4CCD-BD19-6DF473C2538B}" type="pres">
      <dgm:prSet presAssocID="{20016C68-FEEF-4E00-86C5-A19EA5E201C1}" presName="BalanceSpacing1" presStyleCnt="0"/>
      <dgm:spPr/>
    </dgm:pt>
    <dgm:pt modelId="{A571D3C2-0201-4FD3-A2E9-D5C999ABD3CC}" type="pres">
      <dgm:prSet presAssocID="{60B408B6-0C99-4D02-A636-FDD78592B7A8}" presName="Accent1Text" presStyleLbl="node1" presStyleIdx="1" presStyleCnt="6"/>
      <dgm:spPr/>
    </dgm:pt>
    <dgm:pt modelId="{B5C1380A-2BDB-4C72-B480-6B847D0424EB}" type="pres">
      <dgm:prSet presAssocID="{60B408B6-0C99-4D02-A636-FDD78592B7A8}" presName="spaceBetweenRectangles" presStyleCnt="0"/>
      <dgm:spPr/>
    </dgm:pt>
    <dgm:pt modelId="{B62F136C-2CFA-42A4-B810-39A0E94D58A6}" type="pres">
      <dgm:prSet presAssocID="{44A6D92D-3AF7-49C2-84EB-D49ACA63E202}" presName="composite" presStyleCnt="0"/>
      <dgm:spPr/>
    </dgm:pt>
    <dgm:pt modelId="{A2CC5B00-AE3A-441D-AB5C-F89146F075AB}" type="pres">
      <dgm:prSet presAssocID="{44A6D92D-3AF7-49C2-84EB-D49ACA63E202}" presName="Parent1" presStyleLbl="node1" presStyleIdx="2" presStyleCnt="6">
        <dgm:presLayoutVars>
          <dgm:chMax val="1"/>
          <dgm:chPref val="1"/>
          <dgm:bulletEnabled val="1"/>
        </dgm:presLayoutVars>
      </dgm:prSet>
      <dgm:spPr/>
    </dgm:pt>
    <dgm:pt modelId="{1F37B252-9674-47A7-8931-D37AC34CB7CD}" type="pres">
      <dgm:prSet presAssocID="{44A6D92D-3AF7-49C2-84EB-D49ACA63E202}" presName="Childtext1" presStyleLbl="revTx" presStyleIdx="1" presStyleCnt="3">
        <dgm:presLayoutVars>
          <dgm:chMax val="0"/>
          <dgm:chPref val="0"/>
          <dgm:bulletEnabled val="1"/>
        </dgm:presLayoutVars>
      </dgm:prSet>
      <dgm:spPr/>
    </dgm:pt>
    <dgm:pt modelId="{B9973113-2F17-4511-B9D5-7D049CB61313}" type="pres">
      <dgm:prSet presAssocID="{44A6D92D-3AF7-49C2-84EB-D49ACA63E202}" presName="BalanceSpacing" presStyleCnt="0"/>
      <dgm:spPr/>
    </dgm:pt>
    <dgm:pt modelId="{CEC89AE0-AC37-46BA-BEBE-C4EB414E08AE}" type="pres">
      <dgm:prSet presAssocID="{44A6D92D-3AF7-49C2-84EB-D49ACA63E202}" presName="BalanceSpacing1" presStyleCnt="0"/>
      <dgm:spPr/>
    </dgm:pt>
    <dgm:pt modelId="{549DCC26-DD01-4EED-9D32-1DC8DBA02E4E}" type="pres">
      <dgm:prSet presAssocID="{9C25644C-94ED-4F3C-9A90-C1CCC02742A9}" presName="Accent1Text" presStyleLbl="node1" presStyleIdx="3" presStyleCnt="6"/>
      <dgm:spPr/>
    </dgm:pt>
    <dgm:pt modelId="{318C52DA-B801-4B92-BC1E-3F0B3E4CF575}" type="pres">
      <dgm:prSet presAssocID="{9C25644C-94ED-4F3C-9A90-C1CCC02742A9}" presName="spaceBetweenRectangles" presStyleCnt="0"/>
      <dgm:spPr/>
    </dgm:pt>
    <dgm:pt modelId="{8148C6A6-AA70-4869-9ADA-0E2CC115E108}" type="pres">
      <dgm:prSet presAssocID="{882E2EAF-D0C3-485E-AB06-AFD528E52D40}" presName="composite" presStyleCnt="0"/>
      <dgm:spPr/>
    </dgm:pt>
    <dgm:pt modelId="{F62C989A-27CC-466D-9DFB-D9908B74043B}" type="pres">
      <dgm:prSet presAssocID="{882E2EAF-D0C3-485E-AB06-AFD528E52D40}" presName="Parent1" presStyleLbl="node1" presStyleIdx="4" presStyleCnt="6">
        <dgm:presLayoutVars>
          <dgm:chMax val="1"/>
          <dgm:chPref val="1"/>
          <dgm:bulletEnabled val="1"/>
        </dgm:presLayoutVars>
      </dgm:prSet>
      <dgm:spPr/>
    </dgm:pt>
    <dgm:pt modelId="{215902D0-2AAF-4120-B6C8-9F2217C1F05A}" type="pres">
      <dgm:prSet presAssocID="{882E2EAF-D0C3-485E-AB06-AFD528E52D40}" presName="Childtext1" presStyleLbl="revTx" presStyleIdx="2" presStyleCnt="3">
        <dgm:presLayoutVars>
          <dgm:chMax val="0"/>
          <dgm:chPref val="0"/>
          <dgm:bulletEnabled val="1"/>
        </dgm:presLayoutVars>
      </dgm:prSet>
      <dgm:spPr/>
    </dgm:pt>
    <dgm:pt modelId="{38E54C21-E09B-489D-BB89-93B8ED64C459}" type="pres">
      <dgm:prSet presAssocID="{882E2EAF-D0C3-485E-AB06-AFD528E52D40}" presName="BalanceSpacing" presStyleCnt="0"/>
      <dgm:spPr/>
    </dgm:pt>
    <dgm:pt modelId="{22E17050-BD42-41FE-9478-58547A715DA2}" type="pres">
      <dgm:prSet presAssocID="{882E2EAF-D0C3-485E-AB06-AFD528E52D40}" presName="BalanceSpacing1" presStyleCnt="0"/>
      <dgm:spPr/>
    </dgm:pt>
    <dgm:pt modelId="{4913F87A-51A8-4F94-9F36-139414857D4B}" type="pres">
      <dgm:prSet presAssocID="{84E1DC4D-0674-471E-B274-78D108DBBB7E}" presName="Accent1Text" presStyleLbl="node1" presStyleIdx="5" presStyleCnt="6" custLinFactNeighborX="-6488" custLinFactNeighborY="1806"/>
      <dgm:spPr/>
    </dgm:pt>
  </dgm:ptLst>
  <dgm:cxnLst>
    <dgm:cxn modelId="{08FFC235-7EC7-4FDC-9859-182EC3E1175C}" type="presOf" srcId="{84E1DC4D-0674-471E-B274-78D108DBBB7E}" destId="{4913F87A-51A8-4F94-9F36-139414857D4B}" srcOrd="0" destOrd="0" presId="urn:microsoft.com/office/officeart/2008/layout/AlternatingHexagons"/>
    <dgm:cxn modelId="{7FC5967E-A383-4F99-B976-CA85FC0575A3}" type="presOf" srcId="{9C25644C-94ED-4F3C-9A90-C1CCC02742A9}" destId="{549DCC26-DD01-4EED-9D32-1DC8DBA02E4E}" srcOrd="0" destOrd="0" presId="urn:microsoft.com/office/officeart/2008/layout/AlternatingHexagons"/>
    <dgm:cxn modelId="{19770B83-6375-4012-8758-E067A04459A1}" type="presOf" srcId="{44A6D92D-3AF7-49C2-84EB-D49ACA63E202}" destId="{A2CC5B00-AE3A-441D-AB5C-F89146F075AB}" srcOrd="0" destOrd="0" presId="urn:microsoft.com/office/officeart/2008/layout/AlternatingHexagons"/>
    <dgm:cxn modelId="{826B4788-A267-4364-8282-F2219CA2E984}" type="presOf" srcId="{20016C68-FEEF-4E00-86C5-A19EA5E201C1}" destId="{6EDEE4B2-C3D6-48E2-966C-03BC50ACE5A4}" srcOrd="0" destOrd="0" presId="urn:microsoft.com/office/officeart/2008/layout/AlternatingHexagons"/>
    <dgm:cxn modelId="{AE0D5788-26BA-4D74-9B65-67228A1146AE}" srcId="{44A6D92D-3AF7-49C2-84EB-D49ACA63E202}" destId="{F6E7BF3D-3749-49F9-9295-8E3B0ECFCAF4}" srcOrd="0" destOrd="0" parTransId="{E7EE15D2-4DA2-4B6B-B55D-BCCD6D6168DF}" sibTransId="{44D979F8-1E57-4AF2-88C2-F2C61EE271B0}"/>
    <dgm:cxn modelId="{87ABF88E-1067-4567-A756-1A853F4C5413}" type="presOf" srcId="{F6E7BF3D-3749-49F9-9295-8E3B0ECFCAF4}" destId="{1F37B252-9674-47A7-8931-D37AC34CB7CD}" srcOrd="0" destOrd="0" presId="urn:microsoft.com/office/officeart/2008/layout/AlternatingHexagons"/>
    <dgm:cxn modelId="{83B1CA99-3EFD-4594-8537-25BD68212654}" type="presOf" srcId="{3A49E6F7-723A-43D5-BEC2-92E46E8A7B7E}" destId="{C171C23F-DB49-497F-884A-6E4505884B02}" srcOrd="0" destOrd="0" presId="urn:microsoft.com/office/officeart/2008/layout/AlternatingHexagons"/>
    <dgm:cxn modelId="{2335D2BC-BA85-440F-8FAA-0CDB76DF6A05}" srcId="{3A49E6F7-723A-43D5-BEC2-92E46E8A7B7E}" destId="{44A6D92D-3AF7-49C2-84EB-D49ACA63E202}" srcOrd="1" destOrd="0" parTransId="{9FFADC5B-F3BC-4C5A-8EDE-4B27BED5B2EE}" sibTransId="{9C25644C-94ED-4F3C-9A90-C1CCC02742A9}"/>
    <dgm:cxn modelId="{75BE82C4-BFAC-490C-8A82-74C4A12DF298}" srcId="{3A49E6F7-723A-43D5-BEC2-92E46E8A7B7E}" destId="{882E2EAF-D0C3-485E-AB06-AFD528E52D40}" srcOrd="2" destOrd="0" parTransId="{E2DCE6AB-A5E5-4236-99CE-6B549D20060E}" sibTransId="{84E1DC4D-0674-471E-B274-78D108DBBB7E}"/>
    <dgm:cxn modelId="{9096D1D2-1A24-404E-9FEA-1DF3AD1ED26C}" type="presOf" srcId="{882E2EAF-D0C3-485E-AB06-AFD528E52D40}" destId="{F62C989A-27CC-466D-9DFB-D9908B74043B}" srcOrd="0" destOrd="0" presId="urn:microsoft.com/office/officeart/2008/layout/AlternatingHexagons"/>
    <dgm:cxn modelId="{201A91E5-EC2F-4661-8111-F2238986B65C}" srcId="{3A49E6F7-723A-43D5-BEC2-92E46E8A7B7E}" destId="{20016C68-FEEF-4E00-86C5-A19EA5E201C1}" srcOrd="0" destOrd="0" parTransId="{A3C095E2-D3EE-408C-B012-138CCADFC788}" sibTransId="{60B408B6-0C99-4D02-A636-FDD78592B7A8}"/>
    <dgm:cxn modelId="{D77482FE-1A77-4FF4-8207-D98D0EEF0E7E}" type="presOf" srcId="{60B408B6-0C99-4D02-A636-FDD78592B7A8}" destId="{A571D3C2-0201-4FD3-A2E9-D5C999ABD3CC}" srcOrd="0" destOrd="0" presId="urn:microsoft.com/office/officeart/2008/layout/AlternatingHexagons"/>
    <dgm:cxn modelId="{79A4BA0C-638B-4053-AD7E-974F30164E55}" type="presParOf" srcId="{C171C23F-DB49-497F-884A-6E4505884B02}" destId="{629CCA83-1CB1-4654-9068-83765108855C}" srcOrd="0" destOrd="0" presId="urn:microsoft.com/office/officeart/2008/layout/AlternatingHexagons"/>
    <dgm:cxn modelId="{9705C0CA-B179-45C1-9BEC-4D17DD2B2769}" type="presParOf" srcId="{629CCA83-1CB1-4654-9068-83765108855C}" destId="{6EDEE4B2-C3D6-48E2-966C-03BC50ACE5A4}" srcOrd="0" destOrd="0" presId="urn:microsoft.com/office/officeart/2008/layout/AlternatingHexagons"/>
    <dgm:cxn modelId="{2543F051-A45A-4485-B1AC-F9D8E02B5C8E}" type="presParOf" srcId="{629CCA83-1CB1-4654-9068-83765108855C}" destId="{DC283335-668D-4DB7-9DEB-A35642D2C161}" srcOrd="1" destOrd="0" presId="urn:microsoft.com/office/officeart/2008/layout/AlternatingHexagons"/>
    <dgm:cxn modelId="{53AC1696-9BD7-439B-8D5E-EA018A88BB1E}" type="presParOf" srcId="{629CCA83-1CB1-4654-9068-83765108855C}" destId="{CA60CB25-3AB9-48C4-BE7E-6D270E4B13A6}" srcOrd="2" destOrd="0" presId="urn:microsoft.com/office/officeart/2008/layout/AlternatingHexagons"/>
    <dgm:cxn modelId="{0DD0553E-42D5-40AA-A993-56D107B728EF}" type="presParOf" srcId="{629CCA83-1CB1-4654-9068-83765108855C}" destId="{556AE367-00FB-4CCD-BD19-6DF473C2538B}" srcOrd="3" destOrd="0" presId="urn:microsoft.com/office/officeart/2008/layout/AlternatingHexagons"/>
    <dgm:cxn modelId="{AC2AF6AD-CBF4-4C79-BD90-EF0D292D2996}" type="presParOf" srcId="{629CCA83-1CB1-4654-9068-83765108855C}" destId="{A571D3C2-0201-4FD3-A2E9-D5C999ABD3CC}" srcOrd="4" destOrd="0" presId="urn:microsoft.com/office/officeart/2008/layout/AlternatingHexagons"/>
    <dgm:cxn modelId="{F1B2ABA8-877C-406F-B1FF-2B36F522DC91}" type="presParOf" srcId="{C171C23F-DB49-497F-884A-6E4505884B02}" destId="{B5C1380A-2BDB-4C72-B480-6B847D0424EB}" srcOrd="1" destOrd="0" presId="urn:microsoft.com/office/officeart/2008/layout/AlternatingHexagons"/>
    <dgm:cxn modelId="{378E9206-4D2E-42BD-9765-C5C35481DF2F}" type="presParOf" srcId="{C171C23F-DB49-497F-884A-6E4505884B02}" destId="{B62F136C-2CFA-42A4-B810-39A0E94D58A6}" srcOrd="2" destOrd="0" presId="urn:microsoft.com/office/officeart/2008/layout/AlternatingHexagons"/>
    <dgm:cxn modelId="{0B37F011-F79C-4D3F-93F6-875FC717E6B4}" type="presParOf" srcId="{B62F136C-2CFA-42A4-B810-39A0E94D58A6}" destId="{A2CC5B00-AE3A-441D-AB5C-F89146F075AB}" srcOrd="0" destOrd="0" presId="urn:microsoft.com/office/officeart/2008/layout/AlternatingHexagons"/>
    <dgm:cxn modelId="{71C647F9-81CD-413D-B888-9C31DFD1F57D}" type="presParOf" srcId="{B62F136C-2CFA-42A4-B810-39A0E94D58A6}" destId="{1F37B252-9674-47A7-8931-D37AC34CB7CD}" srcOrd="1" destOrd="0" presId="urn:microsoft.com/office/officeart/2008/layout/AlternatingHexagons"/>
    <dgm:cxn modelId="{38CB80DE-85DB-455D-88F5-67B44B3DDAF1}" type="presParOf" srcId="{B62F136C-2CFA-42A4-B810-39A0E94D58A6}" destId="{B9973113-2F17-4511-B9D5-7D049CB61313}" srcOrd="2" destOrd="0" presId="urn:microsoft.com/office/officeart/2008/layout/AlternatingHexagons"/>
    <dgm:cxn modelId="{01DF5CDD-7ED0-45EB-9D80-FE80C05F8685}" type="presParOf" srcId="{B62F136C-2CFA-42A4-B810-39A0E94D58A6}" destId="{CEC89AE0-AC37-46BA-BEBE-C4EB414E08AE}" srcOrd="3" destOrd="0" presId="urn:microsoft.com/office/officeart/2008/layout/AlternatingHexagons"/>
    <dgm:cxn modelId="{B48E886B-02CC-4CD7-B2BF-1CE0E192718E}" type="presParOf" srcId="{B62F136C-2CFA-42A4-B810-39A0E94D58A6}" destId="{549DCC26-DD01-4EED-9D32-1DC8DBA02E4E}" srcOrd="4" destOrd="0" presId="urn:microsoft.com/office/officeart/2008/layout/AlternatingHexagons"/>
    <dgm:cxn modelId="{7E479B32-1785-46E2-9EE4-BC3DFF5E2012}" type="presParOf" srcId="{C171C23F-DB49-497F-884A-6E4505884B02}" destId="{318C52DA-B801-4B92-BC1E-3F0B3E4CF575}" srcOrd="3" destOrd="0" presId="urn:microsoft.com/office/officeart/2008/layout/AlternatingHexagons"/>
    <dgm:cxn modelId="{BFCBDCB5-C16F-4EE0-92AF-3530793F8B95}" type="presParOf" srcId="{C171C23F-DB49-497F-884A-6E4505884B02}" destId="{8148C6A6-AA70-4869-9ADA-0E2CC115E108}" srcOrd="4" destOrd="0" presId="urn:microsoft.com/office/officeart/2008/layout/AlternatingHexagons"/>
    <dgm:cxn modelId="{E0E17B47-0AE9-4764-8796-E48DD641AD99}" type="presParOf" srcId="{8148C6A6-AA70-4869-9ADA-0E2CC115E108}" destId="{F62C989A-27CC-466D-9DFB-D9908B74043B}" srcOrd="0" destOrd="0" presId="urn:microsoft.com/office/officeart/2008/layout/AlternatingHexagons"/>
    <dgm:cxn modelId="{B54B2D99-B59A-47D4-883E-616819DC901F}" type="presParOf" srcId="{8148C6A6-AA70-4869-9ADA-0E2CC115E108}" destId="{215902D0-2AAF-4120-B6C8-9F2217C1F05A}" srcOrd="1" destOrd="0" presId="urn:microsoft.com/office/officeart/2008/layout/AlternatingHexagons"/>
    <dgm:cxn modelId="{8F77666F-05D1-4FF0-8485-47FB3EA9D9BF}" type="presParOf" srcId="{8148C6A6-AA70-4869-9ADA-0E2CC115E108}" destId="{38E54C21-E09B-489D-BB89-93B8ED64C459}" srcOrd="2" destOrd="0" presId="urn:microsoft.com/office/officeart/2008/layout/AlternatingHexagons"/>
    <dgm:cxn modelId="{149F5037-2D26-4DF0-A177-6B7E1FBC670E}" type="presParOf" srcId="{8148C6A6-AA70-4869-9ADA-0E2CC115E108}" destId="{22E17050-BD42-41FE-9478-58547A715DA2}" srcOrd="3" destOrd="0" presId="urn:microsoft.com/office/officeart/2008/layout/AlternatingHexagons"/>
    <dgm:cxn modelId="{92B2F717-3F8E-4F5B-9324-088966E6156E}" type="presParOf" srcId="{8148C6A6-AA70-4869-9ADA-0E2CC115E108}" destId="{4913F87A-51A8-4F94-9F36-139414857D4B}"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EE4B2-C3D6-48E2-966C-03BC50ACE5A4}">
      <dsp:nvSpPr>
        <dsp:cNvPr id="0" name=""/>
        <dsp:cNvSpPr/>
      </dsp:nvSpPr>
      <dsp:spPr>
        <a:xfrm rot="5400000">
          <a:off x="1033136" y="53115"/>
          <a:ext cx="678534" cy="590324"/>
        </a:xfrm>
        <a:prstGeom prst="hexagon">
          <a:avLst>
            <a:gd name="adj" fmla="val 25000"/>
            <a:gd name="vf" fmla="val 115470"/>
          </a:avLst>
        </a:prstGeom>
        <a:solidFill>
          <a:srgbClr val="57D5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KCC </a:t>
          </a:r>
          <a:endParaRPr lang="en-KE" sz="1100" kern="1200"/>
        </a:p>
      </dsp:txBody>
      <dsp:txXfrm rot="-5400000">
        <a:off x="1169233" y="114748"/>
        <a:ext cx="406340" cy="467058"/>
      </dsp:txXfrm>
    </dsp:sp>
    <dsp:sp modelId="{DC283335-668D-4DB7-9DEB-A35642D2C161}">
      <dsp:nvSpPr>
        <dsp:cNvPr id="0" name=""/>
        <dsp:cNvSpPr/>
      </dsp:nvSpPr>
      <dsp:spPr>
        <a:xfrm>
          <a:off x="1685478" y="144717"/>
          <a:ext cx="757244" cy="407120"/>
        </a:xfrm>
        <a:prstGeom prst="rect">
          <a:avLst/>
        </a:prstGeom>
        <a:noFill/>
        <a:ln>
          <a:noFill/>
        </a:ln>
        <a:effectLst/>
      </dsp:spPr>
      <dsp:style>
        <a:lnRef idx="0">
          <a:scrgbClr r="0" g="0" b="0"/>
        </a:lnRef>
        <a:fillRef idx="0">
          <a:scrgbClr r="0" g="0" b="0"/>
        </a:fillRef>
        <a:effectRef idx="0">
          <a:scrgbClr r="0" g="0" b="0"/>
        </a:effectRef>
        <a:fontRef idx="minor"/>
      </dsp:style>
    </dsp:sp>
    <dsp:sp modelId="{A571D3C2-0201-4FD3-A2E9-D5C999ABD3CC}">
      <dsp:nvSpPr>
        <dsp:cNvPr id="0" name=""/>
        <dsp:cNvSpPr/>
      </dsp:nvSpPr>
      <dsp:spPr>
        <a:xfrm rot="5400000">
          <a:off x="395585" y="53115"/>
          <a:ext cx="678534" cy="590324"/>
        </a:xfrm>
        <a:prstGeom prst="hexagon">
          <a:avLst>
            <a:gd name="adj" fmla="val 25000"/>
            <a:gd name="vf" fmla="val 115470"/>
          </a:avLst>
        </a:prstGeom>
        <a:solidFill>
          <a:srgbClr val="57D5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a:t>TMA</a:t>
          </a:r>
          <a:endParaRPr lang="en-KE" sz="1200" kern="1200"/>
        </a:p>
      </dsp:txBody>
      <dsp:txXfrm rot="-5400000">
        <a:off x="531682" y="114748"/>
        <a:ext cx="406340" cy="467058"/>
      </dsp:txXfrm>
    </dsp:sp>
    <dsp:sp modelId="{A2CC5B00-AE3A-441D-AB5C-F89146F075AB}">
      <dsp:nvSpPr>
        <dsp:cNvPr id="0" name=""/>
        <dsp:cNvSpPr/>
      </dsp:nvSpPr>
      <dsp:spPr>
        <a:xfrm rot="5400000">
          <a:off x="713139" y="629055"/>
          <a:ext cx="678534" cy="590324"/>
        </a:xfrm>
        <a:prstGeom prst="hexagon">
          <a:avLst>
            <a:gd name="adj" fmla="val 25000"/>
            <a:gd name="vf" fmla="val 115470"/>
          </a:avLst>
        </a:prstGeom>
        <a:solidFill>
          <a:srgbClr val="57D5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UNEP</a:t>
          </a:r>
          <a:endParaRPr lang="en-KE" sz="1100" kern="1200"/>
        </a:p>
      </dsp:txBody>
      <dsp:txXfrm rot="-5400000">
        <a:off x="849236" y="690688"/>
        <a:ext cx="406340" cy="467058"/>
      </dsp:txXfrm>
    </dsp:sp>
    <dsp:sp modelId="{1F37B252-9674-47A7-8931-D37AC34CB7CD}">
      <dsp:nvSpPr>
        <dsp:cNvPr id="0" name=""/>
        <dsp:cNvSpPr/>
      </dsp:nvSpPr>
      <dsp:spPr>
        <a:xfrm>
          <a:off x="0" y="720657"/>
          <a:ext cx="732816" cy="40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CORE PARTNERSHIP </a:t>
          </a:r>
          <a:endParaRPr lang="en-KE" sz="900" kern="1200"/>
        </a:p>
      </dsp:txBody>
      <dsp:txXfrm>
        <a:off x="0" y="720657"/>
        <a:ext cx="732816" cy="407120"/>
      </dsp:txXfrm>
    </dsp:sp>
    <dsp:sp modelId="{549DCC26-DD01-4EED-9D32-1DC8DBA02E4E}">
      <dsp:nvSpPr>
        <dsp:cNvPr id="0" name=""/>
        <dsp:cNvSpPr/>
      </dsp:nvSpPr>
      <dsp:spPr>
        <a:xfrm rot="5400000">
          <a:off x="1350690" y="629055"/>
          <a:ext cx="678534" cy="590324"/>
        </a:xfrm>
        <a:prstGeom prst="hexagon">
          <a:avLst>
            <a:gd name="adj" fmla="val 25000"/>
            <a:gd name="vf" fmla="val 115470"/>
          </a:avLst>
        </a:prstGeom>
        <a:solidFill>
          <a:srgbClr val="57D5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a:t>SFC</a:t>
          </a:r>
          <a:endParaRPr lang="en-KE" sz="1200" kern="1200"/>
        </a:p>
      </dsp:txBody>
      <dsp:txXfrm rot="-5400000">
        <a:off x="1486787" y="690688"/>
        <a:ext cx="406340" cy="467058"/>
      </dsp:txXfrm>
    </dsp:sp>
    <dsp:sp modelId="{F62C989A-27CC-466D-9DFB-D9908B74043B}">
      <dsp:nvSpPr>
        <dsp:cNvPr id="0" name=""/>
        <dsp:cNvSpPr/>
      </dsp:nvSpPr>
      <dsp:spPr>
        <a:xfrm rot="5400000">
          <a:off x="1033136" y="1204995"/>
          <a:ext cx="678534" cy="590324"/>
        </a:xfrm>
        <a:prstGeom prst="hexagon">
          <a:avLst>
            <a:gd name="adj" fmla="val 25000"/>
            <a:gd name="vf" fmla="val 115470"/>
          </a:avLst>
        </a:prstGeom>
        <a:solidFill>
          <a:srgbClr val="57D5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GIZ</a:t>
          </a:r>
          <a:endParaRPr lang="en-KE" sz="1100" kern="1200"/>
        </a:p>
      </dsp:txBody>
      <dsp:txXfrm rot="-5400000">
        <a:off x="1169233" y="1266628"/>
        <a:ext cx="406340" cy="467058"/>
      </dsp:txXfrm>
    </dsp:sp>
    <dsp:sp modelId="{215902D0-2AAF-4120-B6C8-9F2217C1F05A}">
      <dsp:nvSpPr>
        <dsp:cNvPr id="0" name=""/>
        <dsp:cNvSpPr/>
      </dsp:nvSpPr>
      <dsp:spPr>
        <a:xfrm>
          <a:off x="1685478" y="1296597"/>
          <a:ext cx="757244" cy="407120"/>
        </a:xfrm>
        <a:prstGeom prst="rect">
          <a:avLst/>
        </a:prstGeom>
        <a:noFill/>
        <a:ln>
          <a:noFill/>
        </a:ln>
        <a:effectLst/>
      </dsp:spPr>
      <dsp:style>
        <a:lnRef idx="0">
          <a:scrgbClr r="0" g="0" b="0"/>
        </a:lnRef>
        <a:fillRef idx="0">
          <a:scrgbClr r="0" g="0" b="0"/>
        </a:fillRef>
        <a:effectRef idx="0">
          <a:scrgbClr r="0" g="0" b="0"/>
        </a:effectRef>
        <a:fontRef idx="minor"/>
      </dsp:style>
    </dsp:sp>
    <dsp:sp modelId="{4913F87A-51A8-4F94-9F36-139414857D4B}">
      <dsp:nvSpPr>
        <dsp:cNvPr id="0" name=""/>
        <dsp:cNvSpPr/>
      </dsp:nvSpPr>
      <dsp:spPr>
        <a:xfrm rot="5400000">
          <a:off x="357285" y="1214006"/>
          <a:ext cx="678534" cy="590324"/>
        </a:xfrm>
        <a:prstGeom prst="hexagon">
          <a:avLst>
            <a:gd name="adj" fmla="val 25000"/>
            <a:gd name="vf" fmla="val 115470"/>
          </a:avLst>
        </a:prstGeom>
        <a:solidFill>
          <a:srgbClr val="57D5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700" kern="1200"/>
            <a:t>CALSTART </a:t>
          </a:r>
          <a:endParaRPr lang="en-KE" sz="700" kern="1200"/>
        </a:p>
      </dsp:txBody>
      <dsp:txXfrm rot="-5400000">
        <a:off x="493382" y="1275639"/>
        <a:ext cx="406340" cy="46705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7B2D4-C972-49C5-9FB7-24780C7A753A}"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D575F-4258-4051-BE43-2CBBC7406A17}" type="slidenum">
              <a:rPr lang="en-US" smtClean="0"/>
              <a:t>‹Nr.›</a:t>
            </a:fld>
            <a:endParaRPr lang="en-US"/>
          </a:p>
        </p:txBody>
      </p:sp>
    </p:spTree>
    <p:extLst>
      <p:ext uri="{BB962C8B-B14F-4D97-AF65-F5344CB8AC3E}">
        <p14:creationId xmlns:p14="http://schemas.microsoft.com/office/powerpoint/2010/main" val="3731570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Thank you Andrea! </a:t>
            </a:r>
          </a:p>
          <a:p>
            <a:r>
              <a:rPr lang="en-US">
                <a:cs typeface="Calibri"/>
              </a:rPr>
              <a:t>Hi everyone, welcome again to this webinar on the decarbonization of trucks </a:t>
            </a:r>
            <a:r>
              <a:rPr lang="en-US" err="1">
                <a:cs typeface="Calibri"/>
              </a:rPr>
              <a:t>worldwilde</a:t>
            </a:r>
            <a:r>
              <a:rPr lang="en-US">
                <a:cs typeface="Calibri"/>
              </a:rPr>
              <a:t>. My name is Marise Meijer and I work for the Government of the Netherlands. Together with our partners CALSTART, Smart Freight Centre and the Kuhne Foundation we have organized this webinar for you today. The objective for the next 90 mins is </a:t>
            </a:r>
            <a:r>
              <a:rPr lang="en-US"/>
              <a:t>to </a:t>
            </a:r>
            <a:r>
              <a:rPr lang="en-US" err="1"/>
              <a:t>i</a:t>
            </a:r>
            <a:r>
              <a:rPr lang="en-GB" err="1"/>
              <a:t>nform</a:t>
            </a:r>
            <a:r>
              <a:rPr lang="en-GB"/>
              <a:t> and inspire you through the various global activities and collaboration around the decarbonization of trucks worldwide. We will show you that ZE trucks are available, have social and climatic benefits, are technically viable and already being deployed worldwide. </a:t>
            </a:r>
            <a:endParaRPr lang="en-US">
              <a:cs typeface="Calibri"/>
            </a:endParaRPr>
          </a:p>
        </p:txBody>
      </p:sp>
      <p:sp>
        <p:nvSpPr>
          <p:cNvPr id="4" name="Tijdelijke aanduiding voor dianummer 3"/>
          <p:cNvSpPr>
            <a:spLocks noGrp="1"/>
          </p:cNvSpPr>
          <p:nvPr>
            <p:ph type="sldNum" sz="quarter" idx="5"/>
          </p:nvPr>
        </p:nvSpPr>
        <p:spPr/>
        <p:txBody>
          <a:bodyPr/>
          <a:lstStyle/>
          <a:p>
            <a:fld id="{954D575F-4258-4051-BE43-2CBBC7406A17}" type="slidenum">
              <a:rPr lang="en-US" smtClean="0"/>
              <a:t>1</a:t>
            </a:fld>
            <a:endParaRPr lang="en-US"/>
          </a:p>
        </p:txBody>
      </p:sp>
    </p:spTree>
    <p:extLst>
      <p:ext uri="{BB962C8B-B14F-4D97-AF65-F5344CB8AC3E}">
        <p14:creationId xmlns:p14="http://schemas.microsoft.com/office/powerpoint/2010/main" val="14495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75EF3E33-4965-408F-992D-571AE2F22638}" type="slidenum">
              <a:rPr lang="nl-NL" smtClean="0"/>
              <a:t>33</a:t>
            </a:fld>
            <a:endParaRPr lang="nl-NL"/>
          </a:p>
        </p:txBody>
      </p:sp>
    </p:spTree>
    <p:extLst>
      <p:ext uri="{BB962C8B-B14F-4D97-AF65-F5344CB8AC3E}">
        <p14:creationId xmlns:p14="http://schemas.microsoft.com/office/powerpoint/2010/main" val="765636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75EF3E33-4965-408F-992D-571AE2F22638}" type="slidenum">
              <a:rPr lang="nl-NL" smtClean="0"/>
              <a:t>34</a:t>
            </a:fld>
            <a:endParaRPr lang="nl-NL"/>
          </a:p>
        </p:txBody>
      </p:sp>
    </p:spTree>
    <p:extLst>
      <p:ext uri="{BB962C8B-B14F-4D97-AF65-F5344CB8AC3E}">
        <p14:creationId xmlns:p14="http://schemas.microsoft.com/office/powerpoint/2010/main" val="351090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88460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pPr>
            <a:r>
              <a:rPr lang="en-GB" b="1"/>
              <a:t>Working together towards efficient and low emissions, safe and inclusive freight in the Northern and Central Corridors and countries of East Africa.</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54D575F-4258-4051-BE43-2CBBC7406A17}" type="slidenum">
              <a:rPr lang="en-US" smtClean="0"/>
              <a:t>37</a:t>
            </a:fld>
            <a:endParaRPr lang="en-US"/>
          </a:p>
        </p:txBody>
      </p:sp>
    </p:spTree>
    <p:extLst>
      <p:ext uri="{BB962C8B-B14F-4D97-AF65-F5344CB8AC3E}">
        <p14:creationId xmlns:p14="http://schemas.microsoft.com/office/powerpoint/2010/main" val="2709379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1788">
              <a:defRPr/>
            </a:pP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836281" rtl="0" eaLnBrk="1" fontAlgn="auto" latinLnBrk="0" hangingPunct="1">
              <a:lnSpc>
                <a:spcPct val="100000"/>
              </a:lnSpc>
              <a:spcBef>
                <a:spcPts val="0"/>
              </a:spcBef>
              <a:spcAft>
                <a:spcPts val="0"/>
              </a:spcAft>
              <a:buClrTx/>
              <a:buSzTx/>
              <a:buFontTx/>
              <a:buNone/>
              <a:tabLst/>
              <a:defRPr/>
            </a:pPr>
            <a:fld id="{9B7AFFDB-E10A-4EC3-AAB4-14AB323AE65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36281"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99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b="0" i="0">
              <a:solidFill>
                <a:srgbClr val="172B4D"/>
              </a:solidFill>
              <a:effectLst/>
              <a:latin typeface="-apple-system"/>
            </a:endParaRPr>
          </a:p>
        </p:txBody>
      </p:sp>
      <p:sp>
        <p:nvSpPr>
          <p:cNvPr id="4" name="Slide Number Placeholder 3"/>
          <p:cNvSpPr>
            <a:spLocks noGrp="1"/>
          </p:cNvSpPr>
          <p:nvPr>
            <p:ph type="sldNum" sz="quarter" idx="5"/>
          </p:nvPr>
        </p:nvSpPr>
        <p:spPr/>
        <p:txBody>
          <a:bodyPr/>
          <a:lstStyle/>
          <a:p>
            <a:fld id="{9B7AFFDB-E10A-4EC3-AAB4-14AB323AE65A}" type="slidenum">
              <a:rPr lang="en-GB" smtClean="0"/>
              <a:t>62</a:t>
            </a:fld>
            <a:endParaRPr lang="en-GB"/>
          </a:p>
        </p:txBody>
      </p:sp>
    </p:spTree>
    <p:extLst>
      <p:ext uri="{BB962C8B-B14F-4D97-AF65-F5344CB8AC3E}">
        <p14:creationId xmlns:p14="http://schemas.microsoft.com/office/powerpoint/2010/main" val="580270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Solution – lines 5 &amp; 6</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5972-B318-EFE0-5703-38F5EFE0F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12446-5ED4-19D5-D1E1-8D755DFCB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53E0E-FCAF-688C-23F5-13ADD61832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C47416-E5DD-18B9-1C15-D417CD85BE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AFFDB-E10A-4EC3-AAB4-14AB323AE6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47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AFFDB-E10A-4EC3-AAB4-14AB323AE6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658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7AFFDB-E10A-4EC3-AAB4-14AB323AE65A}" type="slidenum">
              <a:rPr lang="en-GB" smtClean="0"/>
              <a:t>66</a:t>
            </a:fld>
            <a:endParaRPr lang="en-GB"/>
          </a:p>
        </p:txBody>
      </p:sp>
    </p:spTree>
    <p:extLst>
      <p:ext uri="{BB962C8B-B14F-4D97-AF65-F5344CB8AC3E}">
        <p14:creationId xmlns:p14="http://schemas.microsoft.com/office/powerpoint/2010/main" val="274069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We have a full program with many interesting topics to cover by various speakers. Just to give you a short overview, allow me to shortly introduce our topics. We will start off with a short introduction to trucks and zero emission technologies, then we </a:t>
            </a:r>
            <a:r>
              <a:rPr lang="en-US" err="1">
                <a:cs typeface="Calibri"/>
              </a:rPr>
              <a:t>wil</a:t>
            </a:r>
            <a:r>
              <a:rPr lang="en-US">
                <a:cs typeface="Calibri"/>
              </a:rPr>
              <a:t> hear about a Global Memorandum of Understanding on ZE trucks and buses. We will earn more about the advancement of various ZE corridors around the globe, with a deep dive into the Eastern African region. Then we will have two presentations showcasing the deployment of ZE trucks. Firstly, we will hear more about Ghana's 1000 electric waste trucks, and afterward we were here from OX Delivers, who have developed a ZE light-duty truck in Rwanda. We will have time for a Q&amp;A at the end of our webinar, but if you have pressing questions feel free to ask them during the presentations as well. You may unmute yourself or type it in the chatbox. </a:t>
            </a:r>
          </a:p>
        </p:txBody>
      </p:sp>
      <p:sp>
        <p:nvSpPr>
          <p:cNvPr id="4" name="Tijdelijke aanduiding voor dianummer 3"/>
          <p:cNvSpPr>
            <a:spLocks noGrp="1"/>
          </p:cNvSpPr>
          <p:nvPr>
            <p:ph type="sldNum" sz="quarter" idx="5"/>
          </p:nvPr>
        </p:nvSpPr>
        <p:spPr/>
        <p:txBody>
          <a:bodyPr/>
          <a:lstStyle/>
          <a:p>
            <a:fld id="{954D575F-4258-4051-BE43-2CBBC7406A17}" type="slidenum">
              <a:rPr lang="en-US" smtClean="0"/>
              <a:t>2</a:t>
            </a:fld>
            <a:endParaRPr lang="en-US"/>
          </a:p>
        </p:txBody>
      </p:sp>
    </p:spTree>
    <p:extLst>
      <p:ext uri="{BB962C8B-B14F-4D97-AF65-F5344CB8AC3E}">
        <p14:creationId xmlns:p14="http://schemas.microsoft.com/office/powerpoint/2010/main" val="72284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Economic cost of premature deaths in Africa estimated at 450 billion in 2013</a:t>
            </a:r>
          </a:p>
        </p:txBody>
      </p:sp>
      <p:sp>
        <p:nvSpPr>
          <p:cNvPr id="4" name="Slide Number Placeholder 3"/>
          <p:cNvSpPr>
            <a:spLocks noGrp="1"/>
          </p:cNvSpPr>
          <p:nvPr>
            <p:ph type="sldNum" sz="quarter" idx="5"/>
          </p:nvPr>
        </p:nvSpPr>
        <p:spPr/>
        <p:txBody>
          <a:bodyPr/>
          <a:lstStyle/>
          <a:p>
            <a:fld id="{954D575F-4258-4051-BE43-2CBBC7406A17}" type="slidenum">
              <a:rPr lang="en-US" smtClean="0"/>
              <a:t>8</a:t>
            </a:fld>
            <a:endParaRPr lang="en-US"/>
          </a:p>
        </p:txBody>
      </p:sp>
    </p:spTree>
    <p:extLst>
      <p:ext uri="{BB962C8B-B14F-4D97-AF65-F5344CB8AC3E}">
        <p14:creationId xmlns:p14="http://schemas.microsoft.com/office/powerpoint/2010/main" val="209935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Air Resources Board awarded the San Joaquin Valley Air Pollution Control District </a:t>
            </a:r>
            <a:r>
              <a:rPr lang="en-US" err="1"/>
              <a:t>approx</a:t>
            </a:r>
            <a:r>
              <a:rPr lang="en-US"/>
              <a:t> $15 million for a partnership with Frito Lay to showcase an environmentally sustainable manufacturing, warehousing, and distribution facility in Modesto, CA. </a:t>
            </a:r>
          </a:p>
          <a:p>
            <a:pPr marL="171450" indent="-171450">
              <a:buFont typeface="Arial" panose="020B0604020202020204" pitchFamily="34" charset="0"/>
              <a:buChar char="•"/>
            </a:pPr>
            <a:r>
              <a:rPr lang="en-US"/>
              <a:t>Frito Lay matched that funding to deploy 107 zero and near-zero emission equipment.</a:t>
            </a:r>
          </a:p>
          <a:p>
            <a:pPr marL="171450" indent="-171450">
              <a:buFont typeface="Arial" panose="020B0604020202020204" pitchFamily="34" charset="0"/>
              <a:buChar char="•"/>
            </a:pPr>
            <a:r>
              <a:rPr lang="en-US"/>
              <a:t>Equipment included yard tractors, forklifts, class 6 trucks, class 8 Tesla Semi trucks, class 8 RNG trucks, solar, battery storage, and charging equipment as well as a new renewable natural gas fueling station.</a:t>
            </a:r>
          </a:p>
          <a:p>
            <a:r>
              <a:rPr lang="en-US" sz="1200">
                <a:solidFill>
                  <a:schemeClr val="bg2"/>
                </a:solidFill>
                <a:latin typeface="Montserrat" pitchFamily="2" charset="77"/>
              </a:rPr>
              <a:t>Industry-leading showcase for environmental sustainability in manufacturing, warehousing, and distribution</a:t>
            </a:r>
          </a:p>
          <a:p>
            <a:r>
              <a:rPr lang="en-US" sz="1200">
                <a:solidFill>
                  <a:schemeClr val="bg2"/>
                </a:solidFill>
                <a:latin typeface="Montserrat" pitchFamily="2" charset="77"/>
              </a:rPr>
              <a:t>Facility-wide overhaul to ZE technologies toward new freight future</a:t>
            </a:r>
          </a:p>
          <a:p>
            <a:r>
              <a:rPr lang="en-US" sz="1200">
                <a:solidFill>
                  <a:schemeClr val="bg2"/>
                </a:solidFill>
                <a:latin typeface="Montserrat" pitchFamily="2" charset="77"/>
              </a:rPr>
              <a:t>Major emissions reductions are improving air quality in disadvantaged communities </a:t>
            </a:r>
          </a:p>
          <a:p>
            <a:r>
              <a:rPr lang="en-US" sz="1200">
                <a:solidFill>
                  <a:schemeClr val="bg2"/>
                </a:solidFill>
                <a:latin typeface="Montserrat" pitchFamily="2" charset="77"/>
              </a:rPr>
              <a:t>CALSTART’s analysis demonstrates how the ZE technology performed compared to baseline will be used to help other fleets &amp; distribution centers accelerate their uptake of ZE technology</a:t>
            </a:r>
          </a:p>
          <a:p>
            <a:endParaRPr lang="en-US" sz="1200">
              <a:solidFill>
                <a:schemeClr val="bg2"/>
              </a:solidFill>
              <a:latin typeface="Montserrat" pitchFamily="2" charset="77"/>
            </a:endParaRPr>
          </a:p>
          <a:p>
            <a:pPr marR="0" algn="l" rtl="0" eaLnBrk="1" fontAlgn="t" hangingPunct="1">
              <a:spcBef>
                <a:spcPts val="0"/>
              </a:spcBef>
              <a:spcAft>
                <a:spcPts val="0"/>
              </a:spcAft>
            </a:pPr>
            <a:r>
              <a:rPr lang="en-US" sz="1800" b="1" i="0" u="none" strike="noStrike">
                <a:solidFill>
                  <a:srgbClr val="FFFFFF"/>
                </a:solidFill>
                <a:effectLst/>
                <a:latin typeface="Montserrat" panose="00000500000000000000" pitchFamily="2" charset="0"/>
              </a:rPr>
              <a:t>Technology Key Takeaways</a:t>
            </a:r>
            <a:endParaRPr lang="en-GB" sz="1800" b="0" i="0" u="none" strike="noStrike">
              <a:effectLst/>
              <a:latin typeface="Arial" panose="020B0604020202020204" pitchFamily="34" charset="0"/>
            </a:endParaRPr>
          </a:p>
          <a:p>
            <a:pPr marR="0" algn="l" rtl="0" eaLnBrk="1" fontAlgn="t" hangingPunct="1">
              <a:spcBef>
                <a:spcPts val="0"/>
              </a:spcBef>
              <a:spcAft>
                <a:spcPts val="0"/>
              </a:spcAft>
            </a:pPr>
            <a:r>
              <a:rPr lang="en-US" sz="1800" b="0" i="0" u="none" strike="noStrike">
                <a:solidFill>
                  <a:srgbClr val="262626"/>
                </a:solidFill>
                <a:effectLst/>
                <a:latin typeface="Montserrat" panose="00000500000000000000" pitchFamily="2" charset="0"/>
              </a:rPr>
              <a:t>Electric Forklifts (LI vs LA) - -34% energy reduction</a:t>
            </a:r>
            <a:endParaRPr lang="en-GB" sz="1800" b="0" i="0" u="none" strike="noStrike">
              <a:effectLst/>
              <a:latin typeface="Arial" panose="020B0604020202020204" pitchFamily="34" charset="0"/>
            </a:endParaRPr>
          </a:p>
          <a:p>
            <a:pPr marR="0" algn="l" rtl="0" eaLnBrk="1" fontAlgn="t" hangingPunct="1">
              <a:spcBef>
                <a:spcPts val="0"/>
              </a:spcBef>
              <a:spcAft>
                <a:spcPts val="0"/>
              </a:spcAft>
            </a:pPr>
            <a:r>
              <a:rPr lang="en-US" sz="1800" b="0" i="0" u="none" strike="noStrike">
                <a:solidFill>
                  <a:srgbClr val="262626"/>
                </a:solidFill>
                <a:effectLst/>
                <a:latin typeface="Montserrat" panose="00000500000000000000" pitchFamily="2" charset="0"/>
              </a:rPr>
              <a:t>Electric Yard Tractor - 81% Cost Efficiency Savings, 6x less energy than diesel</a:t>
            </a:r>
          </a:p>
          <a:p>
            <a:pPr marR="0" algn="l" rtl="0" eaLnBrk="1" fontAlgn="t" hangingPunct="1">
              <a:spcBef>
                <a:spcPts val="0"/>
              </a:spcBef>
              <a:spcAft>
                <a:spcPts val="0"/>
              </a:spcAft>
            </a:pPr>
            <a:r>
              <a:rPr lang="en-US" sz="1800" b="0" i="0" u="none" strike="noStrike">
                <a:solidFill>
                  <a:srgbClr val="262626"/>
                </a:solidFill>
                <a:effectLst/>
                <a:latin typeface="Montserrat" panose="00000500000000000000" pitchFamily="2" charset="0"/>
              </a:rPr>
              <a:t>Class 6 Box Truck - $0.06/kWh Cost Efficiency, 3.2x more energy efficient</a:t>
            </a:r>
            <a:endParaRPr lang="en-GB" sz="1800" b="0" i="0" u="none" strike="noStrike">
              <a:effectLst/>
              <a:latin typeface="Arial" panose="020B0604020202020204" pitchFamily="34" charset="0"/>
            </a:endParaRPr>
          </a:p>
          <a:p>
            <a:pPr marR="0" algn="l" rtl="0" eaLnBrk="1" fontAlgn="t" hangingPunct="1">
              <a:spcBef>
                <a:spcPts val="0"/>
              </a:spcBef>
              <a:spcAft>
                <a:spcPts val="0"/>
              </a:spcAft>
            </a:pPr>
            <a:r>
              <a:rPr lang="en-US" sz="1800" b="0" i="0" u="none" strike="noStrike">
                <a:solidFill>
                  <a:srgbClr val="262626"/>
                </a:solidFill>
                <a:effectLst/>
                <a:latin typeface="Montserrat" panose="00000500000000000000" pitchFamily="2" charset="0"/>
              </a:rPr>
              <a:t>Class 8 Semi Truck (15) - 556 max miles driven per day, 320 max trip length driven</a:t>
            </a:r>
            <a:endParaRPr lang="en-GB" sz="1800" b="0" i="0" u="none" strike="noStrike">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954D575F-4258-4051-BE43-2CBBC7406A17}" type="slidenum">
              <a:rPr lang="en-US" smtClean="0"/>
              <a:t>11</a:t>
            </a:fld>
            <a:endParaRPr lang="en-US"/>
          </a:p>
        </p:txBody>
      </p:sp>
    </p:spTree>
    <p:extLst>
      <p:ext uri="{BB962C8B-B14F-4D97-AF65-F5344CB8AC3E}">
        <p14:creationId xmlns:p14="http://schemas.microsoft.com/office/powerpoint/2010/main" val="405360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Economic cost of premature deaths in Africa estimated at 450 billion in 2013</a:t>
            </a:r>
          </a:p>
        </p:txBody>
      </p:sp>
      <p:sp>
        <p:nvSpPr>
          <p:cNvPr id="4" name="Slide Number Placeholder 3"/>
          <p:cNvSpPr>
            <a:spLocks noGrp="1"/>
          </p:cNvSpPr>
          <p:nvPr>
            <p:ph type="sldNum" sz="quarter" idx="5"/>
          </p:nvPr>
        </p:nvSpPr>
        <p:spPr/>
        <p:txBody>
          <a:bodyPr/>
          <a:lstStyle/>
          <a:p>
            <a:fld id="{954D575F-4258-4051-BE43-2CBBC7406A17}" type="slidenum">
              <a:rPr lang="en-US" smtClean="0"/>
              <a:t>15</a:t>
            </a:fld>
            <a:endParaRPr lang="en-US"/>
          </a:p>
        </p:txBody>
      </p:sp>
    </p:spTree>
    <p:extLst>
      <p:ext uri="{BB962C8B-B14F-4D97-AF65-F5344CB8AC3E}">
        <p14:creationId xmlns:p14="http://schemas.microsoft.com/office/powerpoint/2010/main" val="343327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The </a:t>
            </a:r>
            <a:r>
              <a:rPr lang="nl-NL" err="1"/>
              <a:t>global</a:t>
            </a:r>
            <a:r>
              <a:rPr lang="nl-NL"/>
              <a:t> MOU sets </a:t>
            </a:r>
            <a:r>
              <a:rPr lang="nl-NL" err="1"/>
              <a:t>ambitions</a:t>
            </a:r>
            <a:r>
              <a:rPr lang="nl-NL"/>
              <a:t> </a:t>
            </a:r>
            <a:r>
              <a:rPr lang="nl-NL" err="1"/>
              <a:t>for</a:t>
            </a:r>
            <a:r>
              <a:rPr lang="nl-NL"/>
              <a:t> </a:t>
            </a:r>
            <a:r>
              <a:rPr lang="nl-NL" err="1"/>
              <a:t>the</a:t>
            </a:r>
            <a:r>
              <a:rPr lang="nl-NL"/>
              <a:t> </a:t>
            </a:r>
            <a:r>
              <a:rPr lang="nl-NL" err="1"/>
              <a:t>uptake</a:t>
            </a:r>
            <a:r>
              <a:rPr lang="nl-NL"/>
              <a:t> of ZE </a:t>
            </a:r>
            <a:r>
              <a:rPr lang="nl-NL" err="1"/>
              <a:t>MHDVs</a:t>
            </a:r>
            <a:r>
              <a:rPr lang="nl-NL"/>
              <a:t> in </a:t>
            </a:r>
            <a:r>
              <a:rPr lang="nl-NL" err="1"/>
              <a:t>countries</a:t>
            </a:r>
            <a:r>
              <a:rPr lang="nl-NL"/>
              <a:t>. It sets a baseline </a:t>
            </a:r>
            <a:r>
              <a:rPr lang="nl-NL" err="1"/>
              <a:t>ambition</a:t>
            </a:r>
            <a:r>
              <a:rPr lang="nl-NL"/>
              <a:t> </a:t>
            </a:r>
            <a:r>
              <a:rPr lang="nl-NL" err="1"/>
              <a:t>for</a:t>
            </a:r>
            <a:r>
              <a:rPr lang="nl-NL"/>
              <a:t> </a:t>
            </a:r>
            <a:r>
              <a:rPr lang="nl-NL" err="1"/>
              <a:t>all</a:t>
            </a:r>
            <a:r>
              <a:rPr lang="nl-NL"/>
              <a:t> </a:t>
            </a:r>
            <a:r>
              <a:rPr lang="nl-NL" err="1"/>
              <a:t>countries</a:t>
            </a:r>
            <a:r>
              <a:rPr lang="nl-NL"/>
              <a:t>, but </a:t>
            </a:r>
            <a:r>
              <a:rPr lang="nl-NL" err="1"/>
              <a:t>also</a:t>
            </a:r>
            <a:r>
              <a:rPr lang="nl-NL"/>
              <a:t> </a:t>
            </a:r>
            <a:r>
              <a:rPr lang="nl-NL" err="1"/>
              <a:t>encourages</a:t>
            </a:r>
            <a:r>
              <a:rPr lang="nl-NL"/>
              <a:t> </a:t>
            </a:r>
            <a:r>
              <a:rPr lang="nl-NL" err="1"/>
              <a:t>individual</a:t>
            </a:r>
            <a:r>
              <a:rPr lang="nl-NL"/>
              <a:t> </a:t>
            </a:r>
            <a:r>
              <a:rPr lang="nl-NL" err="1"/>
              <a:t>countries</a:t>
            </a:r>
            <a:r>
              <a:rPr lang="nl-NL"/>
              <a:t> </a:t>
            </a:r>
            <a:r>
              <a:rPr lang="nl-NL" err="1"/>
              <a:t>to</a:t>
            </a:r>
            <a:r>
              <a:rPr lang="nl-NL"/>
              <a:t> </a:t>
            </a:r>
            <a:r>
              <a:rPr lang="nl-NL" err="1"/>
              <a:t>raise</a:t>
            </a:r>
            <a:r>
              <a:rPr lang="nl-NL"/>
              <a:t> these </a:t>
            </a:r>
            <a:r>
              <a:rPr lang="nl-NL" err="1"/>
              <a:t>to</a:t>
            </a:r>
            <a:r>
              <a:rPr lang="nl-NL"/>
              <a:t> </a:t>
            </a:r>
            <a:r>
              <a:rPr lang="nl-NL" err="1"/>
              <a:t>higher</a:t>
            </a:r>
            <a:r>
              <a:rPr lang="nl-NL"/>
              <a:t> </a:t>
            </a:r>
            <a:r>
              <a:rPr lang="nl-NL" err="1"/>
              <a:t>ambitions</a:t>
            </a:r>
            <a:r>
              <a:rPr lang="nl-NL"/>
              <a:t>. </a:t>
            </a:r>
          </a:p>
          <a:p>
            <a:endParaRPr lang="nl-NL"/>
          </a:p>
          <a:p>
            <a:r>
              <a:rPr lang="nl-NL" err="1"/>
              <a:t>Please</a:t>
            </a:r>
            <a:r>
              <a:rPr lang="nl-NL"/>
              <a:t> </a:t>
            </a:r>
            <a:r>
              <a:rPr lang="nl-NL" err="1"/>
              <a:t>note</a:t>
            </a:r>
            <a:r>
              <a:rPr lang="nl-NL"/>
              <a:t> </a:t>
            </a:r>
            <a:r>
              <a:rPr lang="nl-NL" err="1"/>
              <a:t>that</a:t>
            </a:r>
            <a:r>
              <a:rPr lang="nl-NL"/>
              <a:t> these are non-binding targets, </a:t>
            </a:r>
            <a:r>
              <a:rPr lang="nl-NL" err="1"/>
              <a:t>so</a:t>
            </a:r>
            <a:r>
              <a:rPr lang="nl-NL"/>
              <a:t> </a:t>
            </a:r>
            <a:r>
              <a:rPr lang="nl-NL" err="1"/>
              <a:t>countries</a:t>
            </a:r>
            <a:r>
              <a:rPr lang="nl-NL"/>
              <a:t> </a:t>
            </a:r>
            <a:r>
              <a:rPr lang="nl-NL" err="1"/>
              <a:t>will</a:t>
            </a:r>
            <a:r>
              <a:rPr lang="nl-NL"/>
              <a:t> </a:t>
            </a:r>
            <a:r>
              <a:rPr lang="nl-NL" err="1"/>
              <a:t>not</a:t>
            </a:r>
            <a:r>
              <a:rPr lang="nl-NL"/>
              <a:t> </a:t>
            </a:r>
            <a:r>
              <a:rPr lang="nl-NL" err="1"/>
              <a:t>be</a:t>
            </a:r>
            <a:r>
              <a:rPr lang="nl-NL"/>
              <a:t> </a:t>
            </a:r>
            <a:r>
              <a:rPr lang="nl-NL" err="1"/>
              <a:t>hold</a:t>
            </a:r>
            <a:r>
              <a:rPr lang="nl-NL"/>
              <a:t> </a:t>
            </a:r>
            <a:r>
              <a:rPr lang="nl-NL" err="1"/>
              <a:t>accountable</a:t>
            </a:r>
            <a:r>
              <a:rPr lang="nl-NL"/>
              <a:t> </a:t>
            </a:r>
            <a:r>
              <a:rPr lang="nl-NL" err="1"/>
              <a:t>if</a:t>
            </a:r>
            <a:r>
              <a:rPr lang="nl-NL"/>
              <a:t> </a:t>
            </a:r>
            <a:r>
              <a:rPr lang="nl-NL" err="1"/>
              <a:t>they</a:t>
            </a:r>
            <a:r>
              <a:rPr lang="nl-NL"/>
              <a:t> end up </a:t>
            </a:r>
            <a:r>
              <a:rPr lang="nl-NL" err="1"/>
              <a:t>not</a:t>
            </a:r>
            <a:r>
              <a:rPr lang="nl-NL"/>
              <a:t> </a:t>
            </a:r>
            <a:r>
              <a:rPr lang="nl-NL" err="1"/>
              <a:t>reaching</a:t>
            </a:r>
            <a:r>
              <a:rPr lang="nl-NL"/>
              <a:t> these </a:t>
            </a:r>
            <a:r>
              <a:rPr lang="nl-NL" err="1"/>
              <a:t>ambitions</a:t>
            </a:r>
            <a:r>
              <a:rPr lang="nl-NL"/>
              <a:t>. </a:t>
            </a:r>
            <a:endParaRPr lang="nl-NL">
              <a:cs typeface="Calibri"/>
            </a:endParaRPr>
          </a:p>
          <a:p>
            <a:endParaRPr lang="nl-NL"/>
          </a:p>
          <a:p>
            <a:r>
              <a:rPr lang="nl-NL"/>
              <a:t>On top of these </a:t>
            </a:r>
            <a:r>
              <a:rPr lang="nl-NL" err="1"/>
              <a:t>individual</a:t>
            </a:r>
            <a:r>
              <a:rPr lang="nl-NL"/>
              <a:t> </a:t>
            </a:r>
            <a:r>
              <a:rPr lang="nl-NL" err="1"/>
              <a:t>countries</a:t>
            </a:r>
            <a:r>
              <a:rPr lang="nl-NL"/>
              <a:t> </a:t>
            </a:r>
            <a:r>
              <a:rPr lang="nl-NL" err="1"/>
              <a:t>may</a:t>
            </a:r>
            <a:r>
              <a:rPr lang="nl-NL"/>
              <a:t> set </a:t>
            </a:r>
            <a:r>
              <a:rPr lang="nl-NL" err="1"/>
              <a:t>higher</a:t>
            </a:r>
            <a:r>
              <a:rPr lang="nl-NL"/>
              <a:t> </a:t>
            </a:r>
            <a:r>
              <a:rPr lang="nl-NL" err="1"/>
              <a:t>ambitions</a:t>
            </a:r>
            <a:r>
              <a:rPr lang="nl-NL"/>
              <a:t>, </a:t>
            </a:r>
            <a:r>
              <a:rPr lang="nl-NL" err="1"/>
              <a:t>possibly</a:t>
            </a:r>
            <a:r>
              <a:rPr lang="nl-NL"/>
              <a:t> </a:t>
            </a:r>
            <a:r>
              <a:rPr lang="nl-NL" err="1"/>
              <a:t>segmented</a:t>
            </a:r>
            <a:r>
              <a:rPr lang="nl-NL"/>
              <a:t> </a:t>
            </a:r>
            <a:r>
              <a:rPr lang="nl-NL" err="1"/>
              <a:t>by</a:t>
            </a:r>
            <a:r>
              <a:rPr lang="nl-NL"/>
              <a:t> vehicle type or </a:t>
            </a:r>
            <a:r>
              <a:rPr lang="nl-NL" err="1"/>
              <a:t>application</a:t>
            </a:r>
            <a:r>
              <a:rPr lang="nl-NL"/>
              <a:t>. </a:t>
            </a:r>
            <a:endParaRPr lang="nl-NL">
              <a:cs typeface="Calibri"/>
            </a:endParaRPr>
          </a:p>
          <a:p>
            <a:endParaRPr lang="en-US"/>
          </a:p>
          <a:p>
            <a:endParaRPr lang="en-US"/>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393EF8-88F2-4A95-9687-8791EF7771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3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FDD9A-1257-4472-B637-70C4A6342778}" type="slidenum">
              <a:rPr lang="nl-NL" smtClean="0"/>
              <a:t>26</a:t>
            </a:fld>
            <a:endParaRPr lang="nl-NL"/>
          </a:p>
        </p:txBody>
      </p:sp>
    </p:spTree>
    <p:extLst>
      <p:ext uri="{BB962C8B-B14F-4D97-AF65-F5344CB8AC3E}">
        <p14:creationId xmlns:p14="http://schemas.microsoft.com/office/powerpoint/2010/main" val="101610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FDD9A-1257-4472-B637-70C4A6342778}" type="slidenum">
              <a:rPr lang="nl-NL" smtClean="0"/>
              <a:t>27</a:t>
            </a:fld>
            <a:endParaRPr lang="nl-NL"/>
          </a:p>
        </p:txBody>
      </p:sp>
    </p:spTree>
    <p:extLst>
      <p:ext uri="{BB962C8B-B14F-4D97-AF65-F5344CB8AC3E}">
        <p14:creationId xmlns:p14="http://schemas.microsoft.com/office/powerpoint/2010/main" val="1226951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75EF3E33-4965-408F-992D-571AE2F22638}" type="slidenum">
              <a:rPr lang="nl-NL" smtClean="0"/>
              <a:t>32</a:t>
            </a:fld>
            <a:endParaRPr lang="nl-NL"/>
          </a:p>
        </p:txBody>
      </p:sp>
    </p:spTree>
    <p:extLst>
      <p:ext uri="{BB962C8B-B14F-4D97-AF65-F5344CB8AC3E}">
        <p14:creationId xmlns:p14="http://schemas.microsoft.com/office/powerpoint/2010/main" val="3410801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lobaldrivetozero.org/mou/"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hyperlink" Target="https://globaldrivetozero.org/mou/"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linkedin.com/company/smart-freight-centre/" TargetMode="External"/><Relationship Id="rId2"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30.png"/><Relationship Id="rId5" Type="http://schemas.openxmlformats.org/officeDocument/2006/relationships/hyperlink" Target="https://twitter.com/smartfreightctr" TargetMode="External"/><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47.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5.emf"/><Relationship Id="rId4" Type="http://schemas.openxmlformats.org/officeDocument/2006/relationships/tags" Target="../tags/tag12.xml"/><Relationship Id="rId9" Type="http://schemas.openxmlformats.org/officeDocument/2006/relationships/oleObject" Target="../embeddings/oleObject2.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5.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5926127" y="1121443"/>
            <a:ext cx="5963484" cy="157496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4788"/>
              </a:buClr>
              <a:buSzPts val="2800"/>
              <a:buFont typeface="Arial"/>
              <a:buNone/>
              <a:defRPr sz="3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5926126" y="2954827"/>
            <a:ext cx="5963484" cy="2482549"/>
          </a:xfrm>
          <a:prstGeom prst="rect">
            <a:avLst/>
          </a:prstGeom>
          <a:noFill/>
          <a:ln>
            <a:noFill/>
          </a:ln>
        </p:spPr>
        <p:txBody>
          <a:bodyPr spcFirstLastPara="1" wrap="square" lIns="91425" tIns="45700" rIns="91425" bIns="45700" anchor="t" anchorCtr="0"/>
          <a:lstStyle>
            <a:lvl1pPr marL="609585" lvl="0" indent="-423323" algn="l">
              <a:lnSpc>
                <a:spcPct val="100000"/>
              </a:lnSpc>
              <a:spcBef>
                <a:spcPts val="373"/>
              </a:spcBef>
              <a:spcAft>
                <a:spcPts val="0"/>
              </a:spcAft>
              <a:buClr>
                <a:srgbClr val="A5A5A5"/>
              </a:buClr>
              <a:buSzPts val="1400"/>
              <a:buChar char="•"/>
              <a:defRPr sz="1867" b="0" i="0">
                <a:solidFill>
                  <a:srgbClr val="A5A5A5"/>
                </a:solidFill>
                <a:latin typeface="Arial"/>
                <a:ea typeface="Arial"/>
                <a:cs typeface="Arial"/>
                <a:sym typeface="Arial"/>
              </a:defRPr>
            </a:lvl1pPr>
            <a:lvl2pPr marL="1219170" lvl="1" indent="-423323" algn="l">
              <a:lnSpc>
                <a:spcPct val="100000"/>
              </a:lnSpc>
              <a:spcBef>
                <a:spcPts val="373"/>
              </a:spcBef>
              <a:spcAft>
                <a:spcPts val="0"/>
              </a:spcAft>
              <a:buClr>
                <a:srgbClr val="A5A5A5"/>
              </a:buClr>
              <a:buSzPts val="1400"/>
              <a:buChar char="–"/>
              <a:defRPr sz="1867" b="0" i="0">
                <a:solidFill>
                  <a:srgbClr val="A5A5A5"/>
                </a:solidFill>
                <a:latin typeface="Arial"/>
                <a:ea typeface="Arial"/>
                <a:cs typeface="Arial"/>
                <a:sym typeface="Arial"/>
              </a:defRPr>
            </a:lvl2pPr>
            <a:lvl3pPr marL="1828754" lvl="2" indent="-423323" algn="l">
              <a:lnSpc>
                <a:spcPct val="100000"/>
              </a:lnSpc>
              <a:spcBef>
                <a:spcPts val="373"/>
              </a:spcBef>
              <a:spcAft>
                <a:spcPts val="0"/>
              </a:spcAft>
              <a:buClr>
                <a:srgbClr val="A5A5A5"/>
              </a:buClr>
              <a:buSzPts val="1400"/>
              <a:buChar char="•"/>
              <a:defRPr sz="1867" b="0" i="0">
                <a:solidFill>
                  <a:srgbClr val="A5A5A5"/>
                </a:solidFill>
                <a:latin typeface="Arial"/>
                <a:ea typeface="Arial"/>
                <a:cs typeface="Arial"/>
                <a:sym typeface="Arial"/>
              </a:defRPr>
            </a:lvl3pPr>
            <a:lvl4pPr marL="2438339" lvl="3" indent="-423323" algn="l">
              <a:lnSpc>
                <a:spcPct val="100000"/>
              </a:lnSpc>
              <a:spcBef>
                <a:spcPts val="373"/>
              </a:spcBef>
              <a:spcAft>
                <a:spcPts val="0"/>
              </a:spcAft>
              <a:buClr>
                <a:srgbClr val="A5A5A5"/>
              </a:buClr>
              <a:buSzPts val="1400"/>
              <a:buChar char="–"/>
              <a:defRPr sz="1867" b="0" i="0">
                <a:solidFill>
                  <a:srgbClr val="A5A5A5"/>
                </a:solidFill>
                <a:latin typeface="Arial"/>
                <a:ea typeface="Arial"/>
                <a:cs typeface="Arial"/>
                <a:sym typeface="Arial"/>
              </a:defRPr>
            </a:lvl4pPr>
            <a:lvl5pPr marL="3047924" lvl="4" indent="-423323" algn="l">
              <a:lnSpc>
                <a:spcPct val="100000"/>
              </a:lnSpc>
              <a:spcBef>
                <a:spcPts val="373"/>
              </a:spcBef>
              <a:spcAft>
                <a:spcPts val="0"/>
              </a:spcAft>
              <a:buClr>
                <a:srgbClr val="A5A5A5"/>
              </a:buClr>
              <a:buSzPts val="1400"/>
              <a:buChar char="»"/>
              <a:defRPr sz="1867" b="0" i="0">
                <a:solidFill>
                  <a:srgbClr val="A5A5A5"/>
                </a:solidFill>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32" name="Google Shape;32;p6"/>
          <p:cNvSpPr>
            <a:spLocks noGrp="1"/>
          </p:cNvSpPr>
          <p:nvPr>
            <p:ph type="pic" idx="2"/>
          </p:nvPr>
        </p:nvSpPr>
        <p:spPr>
          <a:xfrm>
            <a:off x="1" y="0"/>
            <a:ext cx="5458273" cy="68580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R="0" lvl="3"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R="0" lvl="4"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3" name="Google Shape;33;p6"/>
          <p:cNvSpPr/>
          <p:nvPr/>
        </p:nvSpPr>
        <p:spPr>
          <a:xfrm flipH="1">
            <a:off x="5190929" y="6715658"/>
            <a:ext cx="7015667" cy="156941"/>
          </a:xfrm>
          <a:prstGeom prst="rtTriangle">
            <a:avLst/>
          </a:prstGeom>
          <a:solidFill>
            <a:srgbClr val="77BC1F"/>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34" name="Google Shape;34;p6" descr="D2Z_HorizontalLock-up_Vector.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447053" y="6300315"/>
            <a:ext cx="3568497" cy="381287"/>
          </a:xfrm>
          <a:prstGeom prst="rect">
            <a:avLst/>
          </a:prstGeom>
          <a:noFill/>
          <a:ln>
            <a:noFill/>
          </a:ln>
        </p:spPr>
      </p:pic>
    </p:spTree>
    <p:extLst>
      <p:ext uri="{BB962C8B-B14F-4D97-AF65-F5344CB8AC3E}">
        <p14:creationId xmlns:p14="http://schemas.microsoft.com/office/powerpoint/2010/main" val="1881878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solidFill>
          <a:schemeClr val="bg2">
            <a:lumMod val="75000"/>
          </a:schemeClr>
        </a:solidFill>
        <a:effectLst/>
      </p:bgPr>
    </p:bg>
    <p:spTree>
      <p:nvGrpSpPr>
        <p:cNvPr id="1" name="Shape 12"/>
        <p:cNvGrpSpPr/>
        <p:nvPr/>
      </p:nvGrpSpPr>
      <p:grpSpPr>
        <a:xfrm>
          <a:off x="0" y="0"/>
          <a:ext cx="0" cy="0"/>
          <a:chOff x="0" y="0"/>
          <a:chExt cx="0" cy="0"/>
        </a:xfrm>
      </p:grpSpPr>
      <p:pic>
        <p:nvPicPr>
          <p:cNvPr id="2" name="Google Shape;261;p57" descr="shutterstock_768698686.jpg">
            <a:extLst>
              <a:ext uri="{FF2B5EF4-FFF2-40B4-BE49-F238E27FC236}">
                <a16:creationId xmlns:a16="http://schemas.microsoft.com/office/drawing/2014/main" id="{5693CD5D-0516-E520-84DF-43ADE9BBD89B}"/>
              </a:ext>
            </a:extLst>
          </p:cNvPr>
          <p:cNvPicPr preferRelativeResize="0"/>
          <p:nvPr userDrawn="1"/>
        </p:nvPicPr>
        <p:blipFill rotWithShape="1">
          <a:blip r:embed="rId2" cstate="email">
            <a:alphaModFix amt="49000"/>
            <a:extLst>
              <a:ext uri="{28A0092B-C50C-407E-A947-70E740481C1C}">
                <a14:useLocalDpi xmlns:a14="http://schemas.microsoft.com/office/drawing/2010/main"/>
              </a:ext>
            </a:extLst>
          </a:blip>
          <a:srcRect/>
          <a:stretch/>
        </p:blipFill>
        <p:spPr>
          <a:xfrm>
            <a:off x="0" y="15902"/>
            <a:ext cx="12192000" cy="6857531"/>
          </a:xfrm>
          <a:prstGeom prst="rect">
            <a:avLst/>
          </a:prstGeom>
          <a:noFill/>
          <a:ln>
            <a:noFill/>
          </a:ln>
        </p:spPr>
      </p:pic>
      <p:pic>
        <p:nvPicPr>
          <p:cNvPr id="4" name="Picture 3" descr="A black and white logo&#10;&#10;Description automatically generated with low confidence">
            <a:extLst>
              <a:ext uri="{FF2B5EF4-FFF2-40B4-BE49-F238E27FC236}">
                <a16:creationId xmlns:a16="http://schemas.microsoft.com/office/drawing/2014/main" id="{FCDDFACC-D3B3-2402-87EF-E99521DA5D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151" y="442202"/>
            <a:ext cx="4112978" cy="1595337"/>
          </a:xfrm>
          <a:prstGeom prst="rect">
            <a:avLst/>
          </a:prstGeom>
        </p:spPr>
      </p:pic>
      <p:sp>
        <p:nvSpPr>
          <p:cNvPr id="7" name="Google Shape;13;p2">
            <a:extLst>
              <a:ext uri="{FF2B5EF4-FFF2-40B4-BE49-F238E27FC236}">
                <a16:creationId xmlns:a16="http://schemas.microsoft.com/office/drawing/2014/main" id="{5CD93B3A-0A40-4C91-7955-B6049DEBA32F}"/>
              </a:ext>
            </a:extLst>
          </p:cNvPr>
          <p:cNvSpPr txBox="1">
            <a:spLocks noGrp="1"/>
          </p:cNvSpPr>
          <p:nvPr>
            <p:ph type="ctrTitle"/>
          </p:nvPr>
        </p:nvSpPr>
        <p:spPr>
          <a:xfrm>
            <a:off x="1143650" y="2422431"/>
            <a:ext cx="5464413" cy="261509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Arial"/>
              <a:buNone/>
              <a:defRPr>
                <a:solidFill>
                  <a:schemeClr val="bg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noProof="0"/>
              <a:t>Click to edit Master title style</a:t>
            </a:r>
          </a:p>
        </p:txBody>
      </p:sp>
      <p:sp>
        <p:nvSpPr>
          <p:cNvPr id="8" name="Google Shape;14;p2">
            <a:extLst>
              <a:ext uri="{FF2B5EF4-FFF2-40B4-BE49-F238E27FC236}">
                <a16:creationId xmlns:a16="http://schemas.microsoft.com/office/drawing/2014/main" id="{D3F10B01-7B3D-0069-BA5C-E84832B094CF}"/>
              </a:ext>
            </a:extLst>
          </p:cNvPr>
          <p:cNvSpPr txBox="1">
            <a:spLocks noGrp="1"/>
          </p:cNvSpPr>
          <p:nvPr>
            <p:ph type="subTitle" idx="1"/>
          </p:nvPr>
        </p:nvSpPr>
        <p:spPr>
          <a:xfrm>
            <a:off x="1143650" y="5490104"/>
            <a:ext cx="5639576" cy="583207"/>
          </a:xfrm>
          <a:prstGeom prst="rect">
            <a:avLst/>
          </a:prstGeom>
          <a:noFill/>
          <a:ln>
            <a:noFill/>
          </a:ln>
        </p:spPr>
        <p:txBody>
          <a:bodyPr spcFirstLastPara="1" wrap="square" lIns="91425" tIns="45700" rIns="91425" bIns="45700" anchor="ctr" anchorCtr="0"/>
          <a:lstStyle>
            <a:lvl1pPr lvl="0" algn="l">
              <a:spcBef>
                <a:spcPts val="480"/>
              </a:spcBef>
              <a:spcAft>
                <a:spcPts val="0"/>
              </a:spcAft>
              <a:buClr>
                <a:srgbClr val="FFFFFF"/>
              </a:buClr>
              <a:buSzPts val="1800"/>
              <a:buNone/>
              <a:defRPr sz="2400" b="0">
                <a:solidFill>
                  <a:schemeClr val="accent2">
                    <a:lumMod val="20000"/>
                    <a:lumOff val="80000"/>
                  </a:schemeClr>
                </a:solidFill>
                <a:latin typeface="+mn-lt"/>
                <a:ea typeface="Helvetica Neue"/>
                <a:cs typeface="Helvetica Neue"/>
                <a:sym typeface="Helvetica Neue"/>
              </a:defRPr>
            </a:lvl1pPr>
            <a:lvl2pPr lvl="1" algn="ctr">
              <a:spcBef>
                <a:spcPts val="480"/>
              </a:spcBef>
              <a:spcAft>
                <a:spcPts val="0"/>
              </a:spcAft>
              <a:buClr>
                <a:srgbClr val="888888"/>
              </a:buClr>
              <a:buSzPts val="1800"/>
              <a:buNone/>
              <a:defRPr>
                <a:solidFill>
                  <a:srgbClr val="888888"/>
                </a:solidFill>
              </a:defRPr>
            </a:lvl2pPr>
            <a:lvl3pPr lvl="2" algn="ctr">
              <a:spcBef>
                <a:spcPts val="480"/>
              </a:spcBef>
              <a:spcAft>
                <a:spcPts val="0"/>
              </a:spcAft>
              <a:buClr>
                <a:srgbClr val="888888"/>
              </a:buClr>
              <a:buSzPts val="1800"/>
              <a:buNone/>
              <a:defRPr>
                <a:solidFill>
                  <a:srgbClr val="888888"/>
                </a:solidFill>
              </a:defRPr>
            </a:lvl3pPr>
            <a:lvl4pPr lvl="3" algn="ctr">
              <a:spcBef>
                <a:spcPts val="480"/>
              </a:spcBef>
              <a:spcAft>
                <a:spcPts val="0"/>
              </a:spcAft>
              <a:buClr>
                <a:srgbClr val="888888"/>
              </a:buClr>
              <a:buSzPts val="1800"/>
              <a:buNone/>
              <a:defRPr>
                <a:solidFill>
                  <a:srgbClr val="888888"/>
                </a:solidFill>
              </a:defRPr>
            </a:lvl4pPr>
            <a:lvl5pPr lvl="4" algn="ctr">
              <a:spcBef>
                <a:spcPts val="480"/>
              </a:spcBef>
              <a:spcAft>
                <a:spcPts val="0"/>
              </a:spcAft>
              <a:buClr>
                <a:srgbClr val="888888"/>
              </a:buClr>
              <a:buSzPts val="18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r>
              <a:rPr lang="en-US" noProof="0"/>
              <a:t>Click to edit Master subtitle style</a:t>
            </a:r>
          </a:p>
        </p:txBody>
      </p:sp>
      <p:sp>
        <p:nvSpPr>
          <p:cNvPr id="10" name="Rectangle 9">
            <a:extLst>
              <a:ext uri="{FF2B5EF4-FFF2-40B4-BE49-F238E27FC236}">
                <a16:creationId xmlns:a16="http://schemas.microsoft.com/office/drawing/2014/main" id="{9BAA7537-7E0C-B624-9D53-3EECE998B823}"/>
              </a:ext>
            </a:extLst>
          </p:cNvPr>
          <p:cNvSpPr/>
          <p:nvPr userDrawn="1"/>
        </p:nvSpPr>
        <p:spPr>
          <a:xfrm>
            <a:off x="9994556" y="735853"/>
            <a:ext cx="1147293" cy="5386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noProof="0">
                <a:solidFill>
                  <a:schemeClr val="bg1"/>
                </a:solidFill>
              </a:rPr>
              <a:t>Aruba</a:t>
            </a:r>
          </a:p>
          <a:p>
            <a:pPr algn="l"/>
            <a:r>
              <a:rPr lang="en-US" sz="900" noProof="0">
                <a:solidFill>
                  <a:schemeClr val="bg1"/>
                </a:solidFill>
              </a:rPr>
              <a:t>Austria</a:t>
            </a:r>
          </a:p>
          <a:p>
            <a:pPr algn="l"/>
            <a:r>
              <a:rPr lang="en-US" sz="900" noProof="0">
                <a:solidFill>
                  <a:schemeClr val="bg1"/>
                </a:solidFill>
              </a:rPr>
              <a:t>Belgium</a:t>
            </a:r>
          </a:p>
          <a:p>
            <a:pPr algn="l"/>
            <a:r>
              <a:rPr lang="en-US" sz="900" noProof="0">
                <a:solidFill>
                  <a:schemeClr val="bg1"/>
                </a:solidFill>
              </a:rPr>
              <a:t>Canada</a:t>
            </a:r>
          </a:p>
          <a:p>
            <a:pPr algn="l"/>
            <a:r>
              <a:rPr lang="en-US" sz="900" noProof="0">
                <a:solidFill>
                  <a:schemeClr val="bg1"/>
                </a:solidFill>
              </a:rPr>
              <a:t>Chile</a:t>
            </a:r>
          </a:p>
          <a:p>
            <a:pPr algn="l"/>
            <a:r>
              <a:rPr lang="en-US" sz="900" noProof="0">
                <a:solidFill>
                  <a:schemeClr val="bg1"/>
                </a:solidFill>
              </a:rPr>
              <a:t>Croatia</a:t>
            </a:r>
          </a:p>
          <a:p>
            <a:pPr algn="l"/>
            <a:r>
              <a:rPr lang="en-US" sz="900" noProof="0">
                <a:solidFill>
                  <a:schemeClr val="bg1"/>
                </a:solidFill>
              </a:rPr>
              <a:t>Curaçao</a:t>
            </a:r>
          </a:p>
          <a:p>
            <a:pPr algn="l"/>
            <a:r>
              <a:rPr lang="en-US" sz="900" noProof="0">
                <a:solidFill>
                  <a:schemeClr val="bg1"/>
                </a:solidFill>
              </a:rPr>
              <a:t>Denmark</a:t>
            </a:r>
          </a:p>
          <a:p>
            <a:pPr algn="l"/>
            <a:r>
              <a:rPr lang="en-US" sz="900" noProof="0">
                <a:solidFill>
                  <a:schemeClr val="bg1"/>
                </a:solidFill>
              </a:rPr>
              <a:t>Dominican Republic</a:t>
            </a:r>
          </a:p>
          <a:p>
            <a:pPr algn="l"/>
            <a:r>
              <a:rPr lang="en-US" sz="900" noProof="0">
                <a:solidFill>
                  <a:schemeClr val="bg1"/>
                </a:solidFill>
              </a:rPr>
              <a:t>Finland</a:t>
            </a:r>
          </a:p>
          <a:p>
            <a:pPr algn="l"/>
            <a:r>
              <a:rPr lang="en-US" sz="900" noProof="0">
                <a:solidFill>
                  <a:schemeClr val="bg1"/>
                </a:solidFill>
              </a:rPr>
              <a:t>Ireland</a:t>
            </a:r>
          </a:p>
          <a:p>
            <a:pPr algn="l"/>
            <a:r>
              <a:rPr lang="en-US" sz="900" noProof="0">
                <a:solidFill>
                  <a:schemeClr val="bg1"/>
                </a:solidFill>
              </a:rPr>
              <a:t>Liechtenstein</a:t>
            </a:r>
          </a:p>
          <a:p>
            <a:pPr algn="l"/>
            <a:r>
              <a:rPr lang="en-US" sz="900" noProof="0">
                <a:solidFill>
                  <a:schemeClr val="bg1"/>
                </a:solidFill>
              </a:rPr>
              <a:t>Lithuania</a:t>
            </a:r>
          </a:p>
          <a:p>
            <a:pPr algn="l"/>
            <a:r>
              <a:rPr lang="en-US" sz="900" noProof="0">
                <a:solidFill>
                  <a:schemeClr val="bg1"/>
                </a:solidFill>
              </a:rPr>
              <a:t>Luxembourg</a:t>
            </a:r>
          </a:p>
          <a:p>
            <a:pPr algn="l"/>
            <a:r>
              <a:rPr lang="en-US" sz="900" noProof="0">
                <a:solidFill>
                  <a:schemeClr val="bg1"/>
                </a:solidFill>
              </a:rPr>
              <a:t>Netherlands</a:t>
            </a:r>
          </a:p>
          <a:p>
            <a:pPr algn="l"/>
            <a:r>
              <a:rPr lang="en-US" sz="900" noProof="0">
                <a:solidFill>
                  <a:schemeClr val="bg1"/>
                </a:solidFill>
              </a:rPr>
              <a:t>New Zealand</a:t>
            </a:r>
          </a:p>
          <a:p>
            <a:pPr algn="l"/>
            <a:r>
              <a:rPr lang="en-US" sz="900" noProof="0">
                <a:solidFill>
                  <a:schemeClr val="bg1"/>
                </a:solidFill>
              </a:rPr>
              <a:t>Norway</a:t>
            </a:r>
          </a:p>
          <a:p>
            <a:pPr algn="l"/>
            <a:r>
              <a:rPr lang="en-US" sz="900" noProof="0">
                <a:solidFill>
                  <a:schemeClr val="bg1"/>
                </a:solidFill>
              </a:rPr>
              <a:t>Portugal</a:t>
            </a:r>
          </a:p>
          <a:p>
            <a:pPr algn="l"/>
            <a:r>
              <a:rPr lang="en-US" sz="900" noProof="0">
                <a:solidFill>
                  <a:schemeClr val="bg1"/>
                </a:solidFill>
              </a:rPr>
              <a:t>Scotland</a:t>
            </a:r>
          </a:p>
          <a:p>
            <a:pPr algn="l"/>
            <a:r>
              <a:rPr lang="en-US" sz="900" noProof="0">
                <a:solidFill>
                  <a:schemeClr val="bg1"/>
                </a:solidFill>
              </a:rPr>
              <a:t>Sint Maarten</a:t>
            </a:r>
          </a:p>
          <a:p>
            <a:pPr algn="l"/>
            <a:r>
              <a:rPr lang="en-US" sz="900" noProof="0">
                <a:solidFill>
                  <a:schemeClr val="bg1"/>
                </a:solidFill>
              </a:rPr>
              <a:t>Switzerland</a:t>
            </a:r>
          </a:p>
          <a:p>
            <a:pPr algn="l"/>
            <a:r>
              <a:rPr lang="en-US" sz="900" noProof="0">
                <a:solidFill>
                  <a:schemeClr val="bg1"/>
                </a:solidFill>
              </a:rPr>
              <a:t>Turkey</a:t>
            </a:r>
          </a:p>
          <a:p>
            <a:pPr algn="l"/>
            <a:r>
              <a:rPr lang="en-US" sz="900" noProof="0">
                <a:solidFill>
                  <a:schemeClr val="bg1"/>
                </a:solidFill>
              </a:rPr>
              <a:t>Ukraine</a:t>
            </a:r>
          </a:p>
          <a:p>
            <a:pPr algn="l"/>
            <a:r>
              <a:rPr lang="en-US" sz="900" noProof="0">
                <a:solidFill>
                  <a:schemeClr val="bg1"/>
                </a:solidFill>
              </a:rPr>
              <a:t>United Kingdom</a:t>
            </a:r>
          </a:p>
          <a:p>
            <a:pPr algn="l"/>
            <a:r>
              <a:rPr lang="en-US" sz="900" noProof="0">
                <a:solidFill>
                  <a:schemeClr val="bg1"/>
                </a:solidFill>
              </a:rPr>
              <a:t>United States</a:t>
            </a:r>
          </a:p>
          <a:p>
            <a:pPr algn="l"/>
            <a:r>
              <a:rPr lang="en-US" sz="900" noProof="0">
                <a:solidFill>
                  <a:schemeClr val="bg1"/>
                </a:solidFill>
              </a:rPr>
              <a:t>Uruguay</a:t>
            </a:r>
          </a:p>
          <a:p>
            <a:pPr algn="l"/>
            <a:r>
              <a:rPr lang="en-US" sz="900" noProof="0">
                <a:solidFill>
                  <a:schemeClr val="bg1"/>
                </a:solidFill>
              </a:rPr>
              <a:t>Wales</a:t>
            </a:r>
          </a:p>
          <a:p>
            <a:pPr algn="l"/>
            <a:endParaRPr lang="en-US" sz="900" noProof="0">
              <a:solidFill>
                <a:schemeClr val="bg1"/>
              </a:solidFill>
            </a:endParaRPr>
          </a:p>
          <a:p>
            <a:pPr algn="l"/>
            <a:endParaRPr lang="en-US" sz="900" noProof="0">
              <a:solidFill>
                <a:schemeClr val="bg1"/>
              </a:solidFill>
            </a:endParaRPr>
          </a:p>
          <a:p>
            <a:pPr algn="l"/>
            <a:r>
              <a:rPr lang="en-US" sz="900" noProof="0">
                <a:solidFill>
                  <a:schemeClr val="bg1"/>
                </a:solidFill>
              </a:rPr>
              <a:t>+80 endorsers</a:t>
            </a:r>
          </a:p>
          <a:p>
            <a:pPr algn="l"/>
            <a:endParaRPr lang="en-US" sz="900" noProof="0">
              <a:solidFill>
                <a:schemeClr val="bg1"/>
              </a:solidFill>
            </a:endParaRPr>
          </a:p>
          <a:p>
            <a:pPr algn="l"/>
            <a:endParaRPr lang="en-US" sz="900" noProof="0">
              <a:solidFill>
                <a:schemeClr val="bg1"/>
              </a:solidFill>
            </a:endParaRPr>
          </a:p>
          <a:p>
            <a:pPr algn="l"/>
            <a:r>
              <a:rPr lang="en-US" sz="900" noProof="0">
                <a:solidFill>
                  <a:schemeClr val="bg1"/>
                </a:solidFill>
              </a:rPr>
              <a:t>Co-led by the Government of the Netherlands and CALSTART / Drive to Zero</a:t>
            </a:r>
          </a:p>
        </p:txBody>
      </p:sp>
    </p:spTree>
    <p:extLst>
      <p:ext uri="{BB962C8B-B14F-4D97-AF65-F5344CB8AC3E}">
        <p14:creationId xmlns:p14="http://schemas.microsoft.com/office/powerpoint/2010/main" val="195418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light">
    <p:bg>
      <p:bgPr>
        <a:gradFill>
          <a:gsLst>
            <a:gs pos="0">
              <a:schemeClr val="bg2">
                <a:lumMod val="40000"/>
                <a:lumOff val="60000"/>
              </a:schemeClr>
            </a:gs>
            <a:gs pos="15000">
              <a:schemeClr val="bg2">
                <a:lumMod val="20000"/>
                <a:lumOff val="80000"/>
              </a:schemeClr>
            </a:gs>
            <a:gs pos="100000">
              <a:schemeClr val="bg1"/>
            </a:gs>
          </a:gsLst>
          <a:lin ang="2940000" scaled="0"/>
        </a:gradFill>
        <a:effectLst/>
      </p:bgPr>
    </p:bg>
    <p:spTree>
      <p:nvGrpSpPr>
        <p:cNvPr id="1" name=""/>
        <p:cNvGrpSpPr/>
        <p:nvPr/>
      </p:nvGrpSpPr>
      <p:grpSpPr>
        <a:xfrm>
          <a:off x="0" y="0"/>
          <a:ext cx="0" cy="0"/>
          <a:chOff x="0" y="0"/>
          <a:chExt cx="0" cy="0"/>
        </a:xfrm>
      </p:grpSpPr>
      <p:sp>
        <p:nvSpPr>
          <p:cNvPr id="5" name="Google Shape;27;p5">
            <a:extLst>
              <a:ext uri="{FF2B5EF4-FFF2-40B4-BE49-F238E27FC236}">
                <a16:creationId xmlns:a16="http://schemas.microsoft.com/office/drawing/2014/main" id="{BDC6F40D-4A44-2542-A876-A027D09BAF20}"/>
              </a:ext>
            </a:extLst>
          </p:cNvPr>
          <p:cNvSpPr/>
          <p:nvPr userDrawn="1"/>
        </p:nvSpPr>
        <p:spPr>
          <a:xfrm flipH="1">
            <a:off x="139937" y="5962262"/>
            <a:ext cx="12066659" cy="910337"/>
          </a:xfrm>
          <a:prstGeom prst="rtTriangle">
            <a:avLst/>
          </a:prstGeom>
          <a:solidFill>
            <a:srgbClr val="FFFFFF"/>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Calibri"/>
              <a:ea typeface="Calibri"/>
              <a:cs typeface="Calibri"/>
              <a:sym typeface="Calibri"/>
            </a:endParaRPr>
          </a:p>
        </p:txBody>
      </p:sp>
      <p:pic>
        <p:nvPicPr>
          <p:cNvPr id="6" name="Picture 5" descr="A picture containing text, font, graphics, screenshot&#10;&#10;Description automatically generated">
            <a:extLst>
              <a:ext uri="{FF2B5EF4-FFF2-40B4-BE49-F238E27FC236}">
                <a16:creationId xmlns:a16="http://schemas.microsoft.com/office/drawing/2014/main" id="{7787A0B8-F24F-06FF-58DB-BB37431C4A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338" y="6208528"/>
            <a:ext cx="1313725" cy="509566"/>
          </a:xfrm>
          <a:prstGeom prst="rect">
            <a:avLst/>
          </a:prstGeom>
        </p:spPr>
      </p:pic>
      <p:sp>
        <p:nvSpPr>
          <p:cNvPr id="8" name="Google Shape;25;p5">
            <a:extLst>
              <a:ext uri="{FF2B5EF4-FFF2-40B4-BE49-F238E27FC236}">
                <a16:creationId xmlns:a16="http://schemas.microsoft.com/office/drawing/2014/main" id="{5404E911-6883-1F2F-4D20-3F7B9B338E49}"/>
              </a:ext>
            </a:extLst>
          </p:cNvPr>
          <p:cNvSpPr txBox="1">
            <a:spLocks noGrp="1"/>
          </p:cNvSpPr>
          <p:nvPr>
            <p:ph type="title"/>
          </p:nvPr>
        </p:nvSpPr>
        <p:spPr>
          <a:xfrm>
            <a:off x="1097424" y="756091"/>
            <a:ext cx="5498684" cy="141849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FFFFFF"/>
              </a:buClr>
              <a:buSzPts val="3200"/>
              <a:buFont typeface="Arial"/>
              <a:buNone/>
              <a:defRPr sz="4400">
                <a:solidFill>
                  <a:schemeClr val="tx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noProof="0"/>
              <a:t>Click to edit Master title style</a:t>
            </a:r>
          </a:p>
        </p:txBody>
      </p:sp>
      <p:sp>
        <p:nvSpPr>
          <p:cNvPr id="29" name="Google Shape;26;p5">
            <a:extLst>
              <a:ext uri="{FF2B5EF4-FFF2-40B4-BE49-F238E27FC236}">
                <a16:creationId xmlns:a16="http://schemas.microsoft.com/office/drawing/2014/main" id="{DA39AFB3-14C3-6D14-A158-8C0B2D154037}"/>
              </a:ext>
            </a:extLst>
          </p:cNvPr>
          <p:cNvSpPr txBox="1">
            <a:spLocks noGrp="1"/>
          </p:cNvSpPr>
          <p:nvPr>
            <p:ph type="body" idx="1"/>
          </p:nvPr>
        </p:nvSpPr>
        <p:spPr>
          <a:xfrm>
            <a:off x="1097424" y="2405103"/>
            <a:ext cx="4565709" cy="3121685"/>
          </a:xfrm>
          <a:prstGeom prst="rect">
            <a:avLst/>
          </a:prstGeom>
          <a:noFill/>
          <a:ln>
            <a:noFill/>
          </a:ln>
        </p:spPr>
        <p:txBody>
          <a:bodyPr spcFirstLastPara="1" wrap="square" lIns="91425" tIns="45700" rIns="91425" bIns="45700" anchor="ctr" anchorCtr="0"/>
          <a:lstStyle>
            <a:lvl1pPr marL="626529" lvl="0" indent="-457200" algn="l">
              <a:spcBef>
                <a:spcPts val="427"/>
              </a:spcBef>
              <a:spcAft>
                <a:spcPts val="0"/>
              </a:spcAft>
              <a:buClr>
                <a:schemeClr val="lt1"/>
              </a:buClr>
              <a:buSzPts val="1600"/>
              <a:buFont typeface="+mj-lt"/>
              <a:buAutoNum type="arabicPeriod"/>
              <a:defRPr sz="2400" b="0" i="0">
                <a:solidFill>
                  <a:schemeClr val="tx1"/>
                </a:solidFill>
                <a:latin typeface="+mn-lt"/>
                <a:ea typeface="Arial"/>
                <a:cs typeface="Arial"/>
                <a:sym typeface="Arial"/>
              </a:defRPr>
            </a:lvl1pPr>
            <a:lvl2pPr marL="1219170" lvl="1"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2pPr>
            <a:lvl3pPr marL="1828754" lvl="2"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3pPr>
            <a:lvl4pPr marL="2438339" lvl="3"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4pPr>
            <a:lvl5pPr marL="3047924" lvl="4"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noProof="0"/>
              <a:t>Click to edit Master text styles</a:t>
            </a:r>
          </a:p>
        </p:txBody>
      </p:sp>
    </p:spTree>
    <p:extLst>
      <p:ext uri="{BB962C8B-B14F-4D97-AF65-F5344CB8AC3E}">
        <p14:creationId xmlns:p14="http://schemas.microsoft.com/office/powerpoint/2010/main" val="109906466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dark">
    <p:bg>
      <p:bgPr>
        <a:gradFill>
          <a:gsLst>
            <a:gs pos="0">
              <a:schemeClr val="bg2">
                <a:lumMod val="50000"/>
              </a:schemeClr>
            </a:gs>
            <a:gs pos="15000">
              <a:schemeClr val="bg2">
                <a:lumMod val="75000"/>
              </a:schemeClr>
            </a:gs>
            <a:gs pos="100000">
              <a:schemeClr val="bg2"/>
            </a:gs>
          </a:gsLst>
          <a:lin ang="2940000" scaled="0"/>
        </a:gradFill>
        <a:effectLst/>
      </p:bgPr>
    </p:bg>
    <p:spTree>
      <p:nvGrpSpPr>
        <p:cNvPr id="1" name=""/>
        <p:cNvGrpSpPr/>
        <p:nvPr/>
      </p:nvGrpSpPr>
      <p:grpSpPr>
        <a:xfrm>
          <a:off x="0" y="0"/>
          <a:ext cx="0" cy="0"/>
          <a:chOff x="0" y="0"/>
          <a:chExt cx="0" cy="0"/>
        </a:xfrm>
      </p:grpSpPr>
      <p:sp>
        <p:nvSpPr>
          <p:cNvPr id="5" name="Google Shape;27;p5">
            <a:extLst>
              <a:ext uri="{FF2B5EF4-FFF2-40B4-BE49-F238E27FC236}">
                <a16:creationId xmlns:a16="http://schemas.microsoft.com/office/drawing/2014/main" id="{BDC6F40D-4A44-2542-A876-A027D09BAF20}"/>
              </a:ext>
            </a:extLst>
          </p:cNvPr>
          <p:cNvSpPr/>
          <p:nvPr userDrawn="1"/>
        </p:nvSpPr>
        <p:spPr>
          <a:xfrm flipH="1">
            <a:off x="139937" y="5962262"/>
            <a:ext cx="12066659" cy="910337"/>
          </a:xfrm>
          <a:prstGeom prst="rtTriangle">
            <a:avLst/>
          </a:prstGeom>
          <a:solidFill>
            <a:srgbClr val="FFFFFF"/>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Calibri"/>
              <a:ea typeface="Calibri"/>
              <a:cs typeface="Calibri"/>
              <a:sym typeface="Calibri"/>
            </a:endParaRPr>
          </a:p>
        </p:txBody>
      </p:sp>
      <p:pic>
        <p:nvPicPr>
          <p:cNvPr id="6" name="Picture 5" descr="A picture containing text, font, graphics, screenshot&#10;&#10;Description automatically generated">
            <a:extLst>
              <a:ext uri="{FF2B5EF4-FFF2-40B4-BE49-F238E27FC236}">
                <a16:creationId xmlns:a16="http://schemas.microsoft.com/office/drawing/2014/main" id="{7787A0B8-F24F-06FF-58DB-BB37431C4A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338" y="6208528"/>
            <a:ext cx="1313725" cy="509566"/>
          </a:xfrm>
          <a:prstGeom prst="rect">
            <a:avLst/>
          </a:prstGeom>
        </p:spPr>
      </p:pic>
      <p:sp>
        <p:nvSpPr>
          <p:cNvPr id="8" name="Google Shape;25;p5">
            <a:extLst>
              <a:ext uri="{FF2B5EF4-FFF2-40B4-BE49-F238E27FC236}">
                <a16:creationId xmlns:a16="http://schemas.microsoft.com/office/drawing/2014/main" id="{5404E911-6883-1F2F-4D20-3F7B9B338E49}"/>
              </a:ext>
            </a:extLst>
          </p:cNvPr>
          <p:cNvSpPr txBox="1">
            <a:spLocks noGrp="1"/>
          </p:cNvSpPr>
          <p:nvPr>
            <p:ph type="title"/>
          </p:nvPr>
        </p:nvSpPr>
        <p:spPr>
          <a:xfrm>
            <a:off x="1097424" y="756091"/>
            <a:ext cx="5498684" cy="141849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FFFFFF"/>
              </a:buClr>
              <a:buSzPts val="3200"/>
              <a:buFont typeface="Arial"/>
              <a:buNone/>
              <a:defRPr sz="4400">
                <a:solidFill>
                  <a:srgbClr val="FFFFFF"/>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noProof="0"/>
              <a:t>Click to edit Master title style</a:t>
            </a:r>
          </a:p>
        </p:txBody>
      </p:sp>
      <p:sp>
        <p:nvSpPr>
          <p:cNvPr id="29" name="Google Shape;26;p5">
            <a:extLst>
              <a:ext uri="{FF2B5EF4-FFF2-40B4-BE49-F238E27FC236}">
                <a16:creationId xmlns:a16="http://schemas.microsoft.com/office/drawing/2014/main" id="{DA39AFB3-14C3-6D14-A158-8C0B2D154037}"/>
              </a:ext>
            </a:extLst>
          </p:cNvPr>
          <p:cNvSpPr txBox="1">
            <a:spLocks noGrp="1"/>
          </p:cNvSpPr>
          <p:nvPr>
            <p:ph type="body" idx="1"/>
          </p:nvPr>
        </p:nvSpPr>
        <p:spPr>
          <a:xfrm>
            <a:off x="1097424" y="2405103"/>
            <a:ext cx="4565709" cy="3121685"/>
          </a:xfrm>
          <a:prstGeom prst="rect">
            <a:avLst/>
          </a:prstGeom>
          <a:noFill/>
          <a:ln>
            <a:noFill/>
          </a:ln>
        </p:spPr>
        <p:txBody>
          <a:bodyPr spcFirstLastPara="1" wrap="square" lIns="91425" tIns="45700" rIns="91425" bIns="45700" anchor="ctr" anchorCtr="0"/>
          <a:lstStyle>
            <a:lvl1pPr marL="626529" lvl="0" indent="-457200" algn="l">
              <a:spcBef>
                <a:spcPts val="427"/>
              </a:spcBef>
              <a:spcAft>
                <a:spcPts val="0"/>
              </a:spcAft>
              <a:buClr>
                <a:schemeClr val="lt1"/>
              </a:buClr>
              <a:buSzPts val="1600"/>
              <a:buFont typeface="+mj-lt"/>
              <a:buAutoNum type="arabicPeriod"/>
              <a:defRPr sz="2400" b="0" i="0">
                <a:solidFill>
                  <a:schemeClr val="lt1"/>
                </a:solidFill>
                <a:latin typeface="+mn-lt"/>
                <a:ea typeface="Arial"/>
                <a:cs typeface="Arial"/>
                <a:sym typeface="Arial"/>
              </a:defRPr>
            </a:lvl1pPr>
            <a:lvl2pPr marL="1219170" lvl="1"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2pPr>
            <a:lvl3pPr marL="1828754" lvl="2"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3pPr>
            <a:lvl4pPr marL="2438339" lvl="3"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4pPr>
            <a:lvl5pPr marL="3047924" lvl="4" indent="-440256" algn="l">
              <a:spcBef>
                <a:spcPts val="427"/>
              </a:spcBef>
              <a:spcAft>
                <a:spcPts val="0"/>
              </a:spcAft>
              <a:buClr>
                <a:schemeClr val="lt1"/>
              </a:buClr>
              <a:buSzPts val="1600"/>
              <a:buChar char="»"/>
              <a:defRPr sz="2133" b="0" i="0">
                <a:solidFill>
                  <a:schemeClr val="lt1"/>
                </a:solidFill>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noProof="0"/>
              <a:t>Click to edit Master text styles</a:t>
            </a:r>
          </a:p>
        </p:txBody>
      </p:sp>
    </p:spTree>
    <p:extLst>
      <p:ext uri="{BB962C8B-B14F-4D97-AF65-F5344CB8AC3E}">
        <p14:creationId xmlns:p14="http://schemas.microsoft.com/office/powerpoint/2010/main" val="3206567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Google Shape;33;p6">
            <a:extLst>
              <a:ext uri="{FF2B5EF4-FFF2-40B4-BE49-F238E27FC236}">
                <a16:creationId xmlns:a16="http://schemas.microsoft.com/office/drawing/2014/main" id="{1780E32D-1586-9A06-7C51-F347E451CCDF}"/>
              </a:ext>
            </a:extLst>
          </p:cNvPr>
          <p:cNvSpPr/>
          <p:nvPr userDrawn="1"/>
        </p:nvSpPr>
        <p:spPr>
          <a:xfrm flipH="1">
            <a:off x="5190929" y="6715658"/>
            <a:ext cx="7015667" cy="156941"/>
          </a:xfrm>
          <a:prstGeom prst="rtTriangle">
            <a:avLst/>
          </a:prstGeom>
          <a:solidFill>
            <a:schemeClr val="tx2"/>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Calibri"/>
              <a:ea typeface="Calibri"/>
              <a:cs typeface="Calibri"/>
              <a:sym typeface="Calibri"/>
            </a:endParaRPr>
          </a:p>
        </p:txBody>
      </p:sp>
      <p:pic>
        <p:nvPicPr>
          <p:cNvPr id="4" name="Picture 3" descr="A picture containing text, font, graphics, screenshot&#10;&#10;Description automatically generated">
            <a:extLst>
              <a:ext uri="{FF2B5EF4-FFF2-40B4-BE49-F238E27FC236}">
                <a16:creationId xmlns:a16="http://schemas.microsoft.com/office/drawing/2014/main" id="{4BE06A55-AA7C-E03A-AF6E-42C9355EDA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338" y="6208528"/>
            <a:ext cx="1313725" cy="509566"/>
          </a:xfrm>
          <a:prstGeom prst="rect">
            <a:avLst/>
          </a:prstGeom>
        </p:spPr>
      </p:pic>
      <p:sp>
        <p:nvSpPr>
          <p:cNvPr id="5" name="Title 1">
            <a:extLst>
              <a:ext uri="{FF2B5EF4-FFF2-40B4-BE49-F238E27FC236}">
                <a16:creationId xmlns:a16="http://schemas.microsoft.com/office/drawing/2014/main" id="{6D1D8E8F-F74F-9995-C313-7B6D95CADA1B}"/>
              </a:ext>
            </a:extLst>
          </p:cNvPr>
          <p:cNvSpPr>
            <a:spLocks noGrp="1"/>
          </p:cNvSpPr>
          <p:nvPr>
            <p:ph type="title"/>
          </p:nvPr>
        </p:nvSpPr>
        <p:spPr>
          <a:xfrm>
            <a:off x="1068082" y="612737"/>
            <a:ext cx="10066084" cy="1143000"/>
          </a:xfrm>
        </p:spPr>
        <p:txBody>
          <a:bodyPr anchor="t"/>
          <a:lstStyle>
            <a:lvl1pPr>
              <a:defRPr sz="3600">
                <a:solidFill>
                  <a:schemeClr val="tx1"/>
                </a:solidFill>
                <a:latin typeface="+mj-lt"/>
              </a:defRPr>
            </a:lvl1pPr>
          </a:lstStyle>
          <a:p>
            <a:r>
              <a:rPr lang="en-US" noProof="0"/>
              <a:t>Click to edit Master title style</a:t>
            </a:r>
          </a:p>
        </p:txBody>
      </p:sp>
      <p:sp>
        <p:nvSpPr>
          <p:cNvPr id="6" name="Text Placeholder 3">
            <a:extLst>
              <a:ext uri="{FF2B5EF4-FFF2-40B4-BE49-F238E27FC236}">
                <a16:creationId xmlns:a16="http://schemas.microsoft.com/office/drawing/2014/main" id="{FAC9FEB0-A32D-E7F3-1F06-E22B38A26A60}"/>
              </a:ext>
            </a:extLst>
          </p:cNvPr>
          <p:cNvSpPr>
            <a:spLocks noGrp="1"/>
          </p:cNvSpPr>
          <p:nvPr>
            <p:ph type="body" sz="quarter" idx="10"/>
          </p:nvPr>
        </p:nvSpPr>
        <p:spPr>
          <a:xfrm>
            <a:off x="1068705" y="2128477"/>
            <a:ext cx="10064834" cy="405007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Box 6">
            <a:extLst>
              <a:ext uri="{FF2B5EF4-FFF2-40B4-BE49-F238E27FC236}">
                <a16:creationId xmlns:a16="http://schemas.microsoft.com/office/drawing/2014/main" id="{07C14F8C-E9E1-0DE3-8927-F93F88BF56A1}"/>
              </a:ext>
            </a:extLst>
          </p:cNvPr>
          <p:cNvSpPr txBox="1"/>
          <p:nvPr userDrawn="1"/>
        </p:nvSpPr>
        <p:spPr>
          <a:xfrm>
            <a:off x="294555" y="6354693"/>
            <a:ext cx="415498" cy="307777"/>
          </a:xfrm>
          <a:prstGeom prst="rect">
            <a:avLst/>
          </a:prstGeom>
          <a:noFill/>
        </p:spPr>
        <p:txBody>
          <a:bodyPr wrap="none" rtlCol="0">
            <a:spAutoFit/>
          </a:bodyPr>
          <a:lstStyle/>
          <a:p>
            <a:fld id="{663D9E07-523D-4437-8907-39DF81D0078F}" type="slidenum">
              <a:rPr lang="en-US" sz="1400" noProof="0" smtClean="0">
                <a:solidFill>
                  <a:schemeClr val="accent3"/>
                </a:solidFill>
              </a:rPr>
              <a:t>‹Nr.›</a:t>
            </a:fld>
            <a:endParaRPr lang="en-US" sz="1400" noProof="0">
              <a:solidFill>
                <a:schemeClr val="accent3"/>
              </a:solidFill>
            </a:endParaRPr>
          </a:p>
        </p:txBody>
      </p:sp>
    </p:spTree>
    <p:extLst>
      <p:ext uri="{BB962C8B-B14F-4D97-AF65-F5344CB8AC3E}">
        <p14:creationId xmlns:p14="http://schemas.microsoft.com/office/powerpoint/2010/main" val="258825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sp>
        <p:nvSpPr>
          <p:cNvPr id="3" name="Google Shape;13;p2">
            <a:extLst>
              <a:ext uri="{FF2B5EF4-FFF2-40B4-BE49-F238E27FC236}">
                <a16:creationId xmlns:a16="http://schemas.microsoft.com/office/drawing/2014/main" id="{120E7907-3044-9D2F-7C00-DBDE310E2963}"/>
              </a:ext>
            </a:extLst>
          </p:cNvPr>
          <p:cNvSpPr txBox="1">
            <a:spLocks noGrp="1"/>
          </p:cNvSpPr>
          <p:nvPr>
            <p:ph type="ctrTitle" hasCustomPrompt="1"/>
          </p:nvPr>
        </p:nvSpPr>
        <p:spPr>
          <a:xfrm>
            <a:off x="1359490" y="5286030"/>
            <a:ext cx="4102338" cy="133382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Arial"/>
              <a:buNone/>
              <a:defRPr sz="2000">
                <a:solidFill>
                  <a:schemeClr val="tx1"/>
                </a:solidFill>
                <a:latin typeface="+mn-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Contact person</a:t>
            </a:r>
            <a:br>
              <a:rPr lang="en-US"/>
            </a:br>
            <a:r>
              <a:rPr lang="en-US"/>
              <a:t>Job title</a:t>
            </a:r>
            <a:br>
              <a:rPr lang="en-US"/>
            </a:br>
            <a:r>
              <a:rPr lang="en-US"/>
              <a:t>Email address</a:t>
            </a:r>
            <a:endParaRPr/>
          </a:p>
        </p:txBody>
      </p:sp>
      <p:sp>
        <p:nvSpPr>
          <p:cNvPr id="4" name="Rectangle 3">
            <a:extLst>
              <a:ext uri="{FF2B5EF4-FFF2-40B4-BE49-F238E27FC236}">
                <a16:creationId xmlns:a16="http://schemas.microsoft.com/office/drawing/2014/main" id="{A3B01A24-6556-B507-9E10-C3F84541AE94}"/>
              </a:ext>
            </a:extLst>
          </p:cNvPr>
          <p:cNvSpPr/>
          <p:nvPr userDrawn="1"/>
        </p:nvSpPr>
        <p:spPr>
          <a:xfrm>
            <a:off x="578218" y="4140014"/>
            <a:ext cx="11035564" cy="572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noProof="0">
                <a:solidFill>
                  <a:schemeClr val="accent3">
                    <a:lumMod val="40000"/>
                    <a:lumOff val="60000"/>
                  </a:schemeClr>
                </a:solidFill>
              </a:rPr>
              <a:t>Aruba Austria Belgium Canada Chile Croatia Curaçao Denmark Dominican Republic Finland Ireland Liechtenstein Lithuania Luxembourg Netherlands New Zealand Norway Portugal Scotland Sint Maarten Switzerland Turkey Ukraine United Kingdom United States Uruguay Wales  +80 endorsers  Co-led by the Government of the Netherlands and CALSTART / Drive to Zero</a:t>
            </a:r>
          </a:p>
        </p:txBody>
      </p:sp>
      <p:sp>
        <p:nvSpPr>
          <p:cNvPr id="5" name="Google Shape;13;p2">
            <a:extLst>
              <a:ext uri="{FF2B5EF4-FFF2-40B4-BE49-F238E27FC236}">
                <a16:creationId xmlns:a16="http://schemas.microsoft.com/office/drawing/2014/main" id="{25EBDEEB-0278-364F-8D12-F203C8F9B7EF}"/>
              </a:ext>
            </a:extLst>
          </p:cNvPr>
          <p:cNvSpPr txBox="1">
            <a:spLocks/>
          </p:cNvSpPr>
          <p:nvPr userDrawn="1"/>
        </p:nvSpPr>
        <p:spPr>
          <a:xfrm>
            <a:off x="6446905" y="5286030"/>
            <a:ext cx="5166878" cy="1333822"/>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lt1"/>
              </a:buClr>
              <a:buSzPts val="4400"/>
              <a:buFont typeface="Arial"/>
              <a:buNone/>
              <a:defRPr sz="2400" b="0" i="0" u="none" strike="noStrike" cap="none">
                <a:solidFill>
                  <a:schemeClr val="bg1"/>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kern="0">
                <a:solidFill>
                  <a:schemeClr val="tx1"/>
                </a:solidFill>
                <a:latin typeface="+mn-lt"/>
              </a:rPr>
              <a:t>For more information, visit: </a:t>
            </a:r>
            <a:r>
              <a:rPr lang="en-US" sz="2000" kern="0">
                <a:solidFill>
                  <a:schemeClr val="tx1"/>
                </a:solidFill>
                <a:latin typeface="+mn-lt"/>
                <a:hlinkClick r:id="rId2"/>
              </a:rPr>
              <a:t>https://globaldrivetozero.org/mou/</a:t>
            </a:r>
            <a:r>
              <a:rPr lang="en-US" sz="2000" kern="0">
                <a:solidFill>
                  <a:schemeClr val="tx1"/>
                </a:solidFill>
                <a:latin typeface="+mn-lt"/>
              </a:rPr>
              <a:t> </a:t>
            </a:r>
          </a:p>
        </p:txBody>
      </p:sp>
      <p:pic>
        <p:nvPicPr>
          <p:cNvPr id="6" name="Picture 5" descr="A picture containing text, font, graphics, screenshot&#10;&#10;Description automatically generated">
            <a:extLst>
              <a:ext uri="{FF2B5EF4-FFF2-40B4-BE49-F238E27FC236}">
                <a16:creationId xmlns:a16="http://schemas.microsoft.com/office/drawing/2014/main" id="{78994D3E-959F-FEC2-2B0A-A94EB6F2BD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673" y="579048"/>
            <a:ext cx="10488653" cy="4068326"/>
          </a:xfrm>
          <a:prstGeom prst="rect">
            <a:avLst/>
          </a:prstGeom>
        </p:spPr>
      </p:pic>
    </p:spTree>
    <p:extLst>
      <p:ext uri="{BB962C8B-B14F-4D97-AF65-F5344CB8AC3E}">
        <p14:creationId xmlns:p14="http://schemas.microsoft.com/office/powerpoint/2010/main" val="220974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dark">
    <p:bg>
      <p:bgPr>
        <a:solidFill>
          <a:schemeClr val="bg2">
            <a:lumMod val="75000"/>
          </a:schemeClr>
        </a:solidFill>
        <a:effectLst/>
      </p:bgPr>
    </p:bg>
    <p:spTree>
      <p:nvGrpSpPr>
        <p:cNvPr id="1" name=""/>
        <p:cNvGrpSpPr/>
        <p:nvPr/>
      </p:nvGrpSpPr>
      <p:grpSpPr>
        <a:xfrm>
          <a:off x="0" y="0"/>
          <a:ext cx="0" cy="0"/>
          <a:chOff x="0" y="0"/>
          <a:chExt cx="0" cy="0"/>
        </a:xfrm>
      </p:grpSpPr>
      <p:pic>
        <p:nvPicPr>
          <p:cNvPr id="8" name="Google Shape;261;p57" descr="shutterstock_768698686.jpg">
            <a:extLst>
              <a:ext uri="{FF2B5EF4-FFF2-40B4-BE49-F238E27FC236}">
                <a16:creationId xmlns:a16="http://schemas.microsoft.com/office/drawing/2014/main" id="{514C127D-EE23-FC1D-5D99-AE4323ED75BB}"/>
              </a:ext>
            </a:extLst>
          </p:cNvPr>
          <p:cNvPicPr preferRelativeResize="0"/>
          <p:nvPr userDrawn="1"/>
        </p:nvPicPr>
        <p:blipFill rotWithShape="1">
          <a:blip r:embed="rId2" cstate="email">
            <a:alphaModFix amt="49000"/>
            <a:extLst>
              <a:ext uri="{28A0092B-C50C-407E-A947-70E740481C1C}">
                <a14:useLocalDpi xmlns:a14="http://schemas.microsoft.com/office/drawing/2010/main"/>
              </a:ext>
            </a:extLst>
          </a:blip>
          <a:srcRect/>
          <a:stretch/>
        </p:blipFill>
        <p:spPr>
          <a:xfrm>
            <a:off x="0" y="0"/>
            <a:ext cx="12192000" cy="6857531"/>
          </a:xfrm>
          <a:prstGeom prst="rect">
            <a:avLst/>
          </a:prstGeom>
          <a:noFill/>
          <a:ln>
            <a:noFill/>
          </a:ln>
        </p:spPr>
      </p:pic>
      <p:pic>
        <p:nvPicPr>
          <p:cNvPr id="9" name="Picture 8" descr="A black and white logo&#10;&#10;Description automatically generated with low confidence">
            <a:extLst>
              <a:ext uri="{FF2B5EF4-FFF2-40B4-BE49-F238E27FC236}">
                <a16:creationId xmlns:a16="http://schemas.microsoft.com/office/drawing/2014/main" id="{5357B41B-B28A-CC9C-CB84-3791D6F065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674" y="718827"/>
            <a:ext cx="10488652" cy="4068326"/>
          </a:xfrm>
          <a:prstGeom prst="rect">
            <a:avLst/>
          </a:prstGeom>
        </p:spPr>
      </p:pic>
      <p:sp>
        <p:nvSpPr>
          <p:cNvPr id="10" name="Google Shape;13;p2">
            <a:extLst>
              <a:ext uri="{FF2B5EF4-FFF2-40B4-BE49-F238E27FC236}">
                <a16:creationId xmlns:a16="http://schemas.microsoft.com/office/drawing/2014/main" id="{4B51EFB0-7700-C60C-FA81-C395BEA7276B}"/>
              </a:ext>
            </a:extLst>
          </p:cNvPr>
          <p:cNvSpPr txBox="1">
            <a:spLocks noGrp="1"/>
          </p:cNvSpPr>
          <p:nvPr>
            <p:ph type="ctrTitle" hasCustomPrompt="1"/>
          </p:nvPr>
        </p:nvSpPr>
        <p:spPr>
          <a:xfrm>
            <a:off x="1288812" y="5301984"/>
            <a:ext cx="4569063" cy="133382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Arial"/>
              <a:buNone/>
              <a:defRPr sz="2000">
                <a:solidFill>
                  <a:schemeClr val="bg1"/>
                </a:solidFill>
                <a:latin typeface="+mn-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Contact person</a:t>
            </a:r>
            <a:br>
              <a:rPr lang="en-US"/>
            </a:br>
            <a:r>
              <a:rPr lang="en-US"/>
              <a:t>Job title</a:t>
            </a:r>
            <a:br>
              <a:rPr lang="en-US"/>
            </a:br>
            <a:r>
              <a:rPr lang="en-US"/>
              <a:t>Email address</a:t>
            </a:r>
            <a:endParaRPr/>
          </a:p>
        </p:txBody>
      </p:sp>
      <p:sp>
        <p:nvSpPr>
          <p:cNvPr id="11" name="Rectangle 10">
            <a:extLst>
              <a:ext uri="{FF2B5EF4-FFF2-40B4-BE49-F238E27FC236}">
                <a16:creationId xmlns:a16="http://schemas.microsoft.com/office/drawing/2014/main" id="{DE6D494F-9B70-B561-D7F7-76237B893747}"/>
              </a:ext>
            </a:extLst>
          </p:cNvPr>
          <p:cNvSpPr/>
          <p:nvPr userDrawn="1"/>
        </p:nvSpPr>
        <p:spPr>
          <a:xfrm>
            <a:off x="578218" y="4168589"/>
            <a:ext cx="11035564" cy="572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noProof="0">
                <a:solidFill>
                  <a:schemeClr val="bg1"/>
                </a:solidFill>
              </a:rPr>
              <a:t>Aruba Austria Belgium Canada Chile Croatia Curaçao Denmark Dominican Republic Finland Ireland Liechtenstein Lithuania Luxembourg Netherlands New Zealand Norway Portugal Scotland Sint Maarten Switzerland Turkey Ukraine United Kingdom United States Uruguay Wales  +80 endorsers  Co-led by the Government of the Netherlands and CALSTART / Drive to Zero</a:t>
            </a:r>
          </a:p>
        </p:txBody>
      </p:sp>
      <p:sp>
        <p:nvSpPr>
          <p:cNvPr id="12" name="Google Shape;13;p2">
            <a:extLst>
              <a:ext uri="{FF2B5EF4-FFF2-40B4-BE49-F238E27FC236}">
                <a16:creationId xmlns:a16="http://schemas.microsoft.com/office/drawing/2014/main" id="{98834AED-8E65-1CDD-B1A7-AAFDB50A9521}"/>
              </a:ext>
            </a:extLst>
          </p:cNvPr>
          <p:cNvSpPr txBox="1">
            <a:spLocks/>
          </p:cNvSpPr>
          <p:nvPr userDrawn="1"/>
        </p:nvSpPr>
        <p:spPr>
          <a:xfrm>
            <a:off x="6149371" y="5301984"/>
            <a:ext cx="4753818" cy="1333822"/>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lt1"/>
              </a:buClr>
              <a:buSzPts val="4400"/>
              <a:buFont typeface="Arial"/>
              <a:buNone/>
              <a:defRPr sz="2400" b="0" i="0" u="none" strike="noStrike" cap="none">
                <a:solidFill>
                  <a:schemeClr val="bg1"/>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kern="0">
                <a:latin typeface="+mn-lt"/>
              </a:rPr>
              <a:t>For more information, visit: </a:t>
            </a:r>
            <a:r>
              <a:rPr lang="en-US" sz="2000" kern="0">
                <a:latin typeface="+mn-lt"/>
                <a:hlinkClick r:id="rId4"/>
              </a:rPr>
              <a:t>https://globaldrivetozero.org/mou/</a:t>
            </a:r>
            <a:r>
              <a:rPr lang="en-US" sz="2000" kern="0">
                <a:latin typeface="+mn-lt"/>
              </a:rPr>
              <a:t>  </a:t>
            </a:r>
          </a:p>
        </p:txBody>
      </p:sp>
    </p:spTree>
    <p:extLst>
      <p:ext uri="{BB962C8B-B14F-4D97-AF65-F5344CB8AC3E}">
        <p14:creationId xmlns:p14="http://schemas.microsoft.com/office/powerpoint/2010/main" val="88822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2DA50-61BA-48D8-64DA-CADD93884DF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5359254-1CAC-CD63-4CC7-A2AC7270CF19}"/>
              </a:ext>
            </a:extLst>
          </p:cNvPr>
          <p:cNvSpPr>
            <a:spLocks noGrp="1"/>
          </p:cNvSpPr>
          <p:nvPr>
            <p:ph type="dt" sz="half" idx="10"/>
          </p:nvPr>
        </p:nvSpPr>
        <p:spPr/>
        <p:txBody>
          <a:bodyPr/>
          <a:lstStyle/>
          <a:p>
            <a:fld id="{52B9A12F-7CC2-4E66-9D3E-531A13F13E20}" type="datetimeFigureOut">
              <a:rPr lang="fr-FR" smtClean="0"/>
              <a:t>11/11/2024</a:t>
            </a:fld>
            <a:endParaRPr lang="fr-FR"/>
          </a:p>
        </p:txBody>
      </p:sp>
      <p:sp>
        <p:nvSpPr>
          <p:cNvPr id="4" name="Espace réservé du pied de page 3">
            <a:extLst>
              <a:ext uri="{FF2B5EF4-FFF2-40B4-BE49-F238E27FC236}">
                <a16:creationId xmlns:a16="http://schemas.microsoft.com/office/drawing/2014/main" id="{1833FE72-0A4F-D88A-BE73-28CD0860E6B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E1518D7-799A-464C-5442-ABCCDA75676C}"/>
              </a:ext>
            </a:extLst>
          </p:cNvPr>
          <p:cNvSpPr>
            <a:spLocks noGrp="1"/>
          </p:cNvSpPr>
          <p:nvPr>
            <p:ph type="sldNum" sz="quarter" idx="12"/>
          </p:nvPr>
        </p:nvSpPr>
        <p:spPr/>
        <p:txBody>
          <a:bodyPr/>
          <a:lstStyle/>
          <a:p>
            <a:fld id="{181C3BAF-AAE6-4D42-86E6-1864418BA026}" type="slidenum">
              <a:rPr lang="fr-FR" smtClean="0"/>
              <a:t>‹Nr.›</a:t>
            </a:fld>
            <a:endParaRPr lang="fr-FR"/>
          </a:p>
        </p:txBody>
      </p:sp>
    </p:spTree>
    <p:extLst>
      <p:ext uri="{BB962C8B-B14F-4D97-AF65-F5344CB8AC3E}">
        <p14:creationId xmlns:p14="http://schemas.microsoft.com/office/powerpoint/2010/main" val="191670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6F8A1-AE68-FEDD-042C-15CD0A4D1F0E}"/>
              </a:ext>
            </a:extLst>
          </p:cNvPr>
          <p:cNvSpPr>
            <a:spLocks noGrp="1"/>
          </p:cNvSpPr>
          <p:nvPr>
            <p:ph idx="1"/>
          </p:nvPr>
        </p:nvSpPr>
        <p:spPr>
          <a:xfrm>
            <a:off x="1320799" y="1887028"/>
            <a:ext cx="9911442" cy="3692677"/>
          </a:xfrm>
        </p:spPr>
        <p:txBody>
          <a:bodyPr>
            <a:normAutofit/>
          </a:bodyPr>
          <a:lstStyle>
            <a:lvl1pPr>
              <a:defRPr sz="24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sz="20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a:defRPr sz="18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D5AF8C-E9A1-B481-DEAA-D237741DD53A}"/>
              </a:ext>
            </a:extLst>
          </p:cNvPr>
          <p:cNvSpPr>
            <a:spLocks noGrp="1"/>
          </p:cNvSpPr>
          <p:nvPr>
            <p:ph type="title"/>
          </p:nvPr>
        </p:nvSpPr>
        <p:spPr>
          <a:xfrm>
            <a:off x="1320799" y="426529"/>
            <a:ext cx="9911442" cy="1325563"/>
          </a:xfrm>
        </p:spPr>
        <p:txBody>
          <a:bodyPr/>
          <a:lstStyle>
            <a:lvl1pPr>
              <a:defRPr u="none">
                <a:solidFill>
                  <a:srgbClr val="144A88"/>
                </a:solidFill>
                <a:latin typeface="Oswald Medium"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1FC863AD-3FE1-6F25-455A-DC7857027721}"/>
              </a:ext>
            </a:extLst>
          </p:cNvPr>
          <p:cNvSpPr/>
          <p:nvPr userDrawn="1"/>
        </p:nvSpPr>
        <p:spPr>
          <a:xfrm>
            <a:off x="0" y="5943600"/>
            <a:ext cx="12192000" cy="914400"/>
          </a:xfrm>
          <a:prstGeom prst="rect">
            <a:avLst/>
          </a:prstGeom>
          <a:solidFill>
            <a:srgbClr val="144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DEE609C-2321-A069-CE35-E7970EABC2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7974" y="6079139"/>
            <a:ext cx="1653077" cy="640080"/>
          </a:xfrm>
          <a:prstGeom prst="rect">
            <a:avLst/>
          </a:prstGeom>
        </p:spPr>
      </p:pic>
      <p:pic>
        <p:nvPicPr>
          <p:cNvPr id="4" name="Graphic 3">
            <a:extLst>
              <a:ext uri="{FF2B5EF4-FFF2-40B4-BE49-F238E27FC236}">
                <a16:creationId xmlns:a16="http://schemas.microsoft.com/office/drawing/2014/main" id="{C28DEC2F-97E5-8331-1F23-1FCFED0377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0890" y="-185773"/>
            <a:ext cx="1237495" cy="1224604"/>
          </a:xfrm>
          <a:prstGeom prst="rect">
            <a:avLst/>
          </a:prstGeom>
        </p:spPr>
      </p:pic>
    </p:spTree>
    <p:extLst>
      <p:ext uri="{BB962C8B-B14F-4D97-AF65-F5344CB8AC3E}">
        <p14:creationId xmlns:p14="http://schemas.microsoft.com/office/powerpoint/2010/main" val="371346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6F8A1-AE68-FEDD-042C-15CD0A4D1F0E}"/>
              </a:ext>
            </a:extLst>
          </p:cNvPr>
          <p:cNvSpPr>
            <a:spLocks noGrp="1"/>
          </p:cNvSpPr>
          <p:nvPr>
            <p:ph idx="1"/>
          </p:nvPr>
        </p:nvSpPr>
        <p:spPr>
          <a:xfrm>
            <a:off x="1306286" y="1887029"/>
            <a:ext cx="9909109" cy="3935273"/>
          </a:xfrm>
        </p:spPr>
        <p:txBody>
          <a:bodyPr>
            <a:normAutofit/>
          </a:bodyPr>
          <a:lstStyle>
            <a:lvl1pPr>
              <a:defRPr sz="24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sz="20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a:defRPr sz="18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D5AF8C-E9A1-B481-DEAA-D237741DD53A}"/>
              </a:ext>
            </a:extLst>
          </p:cNvPr>
          <p:cNvSpPr>
            <a:spLocks noGrp="1"/>
          </p:cNvSpPr>
          <p:nvPr>
            <p:ph type="title"/>
          </p:nvPr>
        </p:nvSpPr>
        <p:spPr>
          <a:xfrm>
            <a:off x="1306286" y="426529"/>
            <a:ext cx="9909109" cy="1325563"/>
          </a:xfrm>
        </p:spPr>
        <p:txBody>
          <a:bodyPr/>
          <a:lstStyle>
            <a:lvl1pPr>
              <a:defRPr u="none">
                <a:solidFill>
                  <a:srgbClr val="144A88"/>
                </a:solidFill>
                <a:latin typeface="Oswald Medium" pitchFamily="2" charset="77"/>
              </a:defRPr>
            </a:lvl1pPr>
          </a:lstStyle>
          <a:p>
            <a:r>
              <a:rPr lang="en-US"/>
              <a:t>Click to edit Master title style</a:t>
            </a:r>
          </a:p>
        </p:txBody>
      </p:sp>
      <p:pic>
        <p:nvPicPr>
          <p:cNvPr id="26" name="Graphic 25">
            <a:extLst>
              <a:ext uri="{FF2B5EF4-FFF2-40B4-BE49-F238E27FC236}">
                <a16:creationId xmlns:a16="http://schemas.microsoft.com/office/drawing/2014/main" id="{AED4437D-6B1E-3708-DBA4-10F94532B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0558" y="6113908"/>
            <a:ext cx="1653077" cy="640080"/>
          </a:xfrm>
          <a:prstGeom prst="rect">
            <a:avLst/>
          </a:prstGeom>
        </p:spPr>
      </p:pic>
      <p:pic>
        <p:nvPicPr>
          <p:cNvPr id="4" name="Graphic 3">
            <a:extLst>
              <a:ext uri="{FF2B5EF4-FFF2-40B4-BE49-F238E27FC236}">
                <a16:creationId xmlns:a16="http://schemas.microsoft.com/office/drawing/2014/main" id="{F50F67CB-7AEA-3B4D-BDB4-73A3F7CA6F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0890" y="-185773"/>
            <a:ext cx="1237495" cy="1224604"/>
          </a:xfrm>
          <a:prstGeom prst="rect">
            <a:avLst/>
          </a:prstGeom>
        </p:spPr>
      </p:pic>
    </p:spTree>
    <p:extLst>
      <p:ext uri="{BB962C8B-B14F-4D97-AF65-F5344CB8AC3E}">
        <p14:creationId xmlns:p14="http://schemas.microsoft.com/office/powerpoint/2010/main" val="147924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7AE6DD-64D4-5B8A-2449-36C72ACD1063}"/>
              </a:ext>
            </a:extLst>
          </p:cNvPr>
          <p:cNvSpPr/>
          <p:nvPr userDrawn="1"/>
        </p:nvSpPr>
        <p:spPr>
          <a:xfrm>
            <a:off x="6293224" y="0"/>
            <a:ext cx="5898776" cy="6858000"/>
          </a:xfrm>
          <a:prstGeom prst="rect">
            <a:avLst/>
          </a:prstGeom>
          <a:solidFill>
            <a:srgbClr val="144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FDB0C3-6D14-AA0A-4E7E-250C8C090F99}"/>
              </a:ext>
            </a:extLst>
          </p:cNvPr>
          <p:cNvPicPr>
            <a:picLocks noChangeAspect="1"/>
          </p:cNvPicPr>
          <p:nvPr userDrawn="1"/>
        </p:nvPicPr>
        <p:blipFill rotWithShape="1">
          <a:blip r:embed="rId2">
            <a:alphaModFix amt="25000"/>
          </a:blip>
          <a:srcRect l="22895" t="13687" r="30063" b="2881"/>
          <a:stretch/>
        </p:blipFill>
        <p:spPr>
          <a:xfrm>
            <a:off x="6375619" y="-22484"/>
            <a:ext cx="5835587" cy="6902968"/>
          </a:xfrm>
          <a:prstGeom prst="rect">
            <a:avLst/>
          </a:prstGeom>
          <a:effectLst>
            <a:outerShdw blurRad="4582" sx="1000" sy="1000" algn="ctr" rotWithShape="0">
              <a:srgbClr val="000000"/>
            </a:outerShdw>
          </a:effectLst>
        </p:spPr>
      </p:pic>
      <p:pic>
        <p:nvPicPr>
          <p:cNvPr id="8" name="Graphic 7">
            <a:extLst>
              <a:ext uri="{FF2B5EF4-FFF2-40B4-BE49-F238E27FC236}">
                <a16:creationId xmlns:a16="http://schemas.microsoft.com/office/drawing/2014/main" id="{2FD3DEDF-A640-F6B3-FBEA-893640AABA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
            <a:ext cx="7899816" cy="6880485"/>
          </a:xfrm>
          <a:prstGeom prst="rect">
            <a:avLst/>
          </a:prstGeom>
        </p:spPr>
      </p:pic>
      <p:pic>
        <p:nvPicPr>
          <p:cNvPr id="9" name="Graphic 8">
            <a:extLst>
              <a:ext uri="{FF2B5EF4-FFF2-40B4-BE49-F238E27FC236}">
                <a16:creationId xmlns:a16="http://schemas.microsoft.com/office/drawing/2014/main" id="{61E9C32E-D221-83D8-A6FE-64EBD02DC3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1550" y="1868215"/>
            <a:ext cx="4819651" cy="1866195"/>
          </a:xfrm>
          <a:prstGeom prst="rect">
            <a:avLst/>
          </a:prstGeom>
        </p:spPr>
      </p:pic>
      <p:sp>
        <p:nvSpPr>
          <p:cNvPr id="10" name="Rectangle 9">
            <a:extLst>
              <a:ext uri="{FF2B5EF4-FFF2-40B4-BE49-F238E27FC236}">
                <a16:creationId xmlns:a16="http://schemas.microsoft.com/office/drawing/2014/main" id="{4B698D7E-CFC8-5F18-906E-4A281EBE843C}"/>
              </a:ext>
            </a:extLst>
          </p:cNvPr>
          <p:cNvSpPr/>
          <p:nvPr userDrawn="1"/>
        </p:nvSpPr>
        <p:spPr>
          <a:xfrm>
            <a:off x="10595429" y="146369"/>
            <a:ext cx="1291771" cy="6232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cap="all" noProof="0">
                <a:solidFill>
                  <a:schemeClr val="bg1"/>
                </a:solidFill>
                <a:latin typeface="Oswald Light" panose="00000400000000000000" pitchFamily="2" charset="0"/>
              </a:rPr>
              <a:t>Aruba</a:t>
            </a:r>
          </a:p>
          <a:p>
            <a:pPr algn="l"/>
            <a:r>
              <a:rPr lang="en-US" sz="1000" cap="all" noProof="0">
                <a:solidFill>
                  <a:schemeClr val="bg1"/>
                </a:solidFill>
                <a:latin typeface="Oswald Light" panose="00000400000000000000" pitchFamily="2" charset="0"/>
              </a:rPr>
              <a:t>Austria</a:t>
            </a:r>
          </a:p>
          <a:p>
            <a:pPr algn="l"/>
            <a:r>
              <a:rPr lang="en-US" sz="1000" cap="all" noProof="0">
                <a:solidFill>
                  <a:schemeClr val="bg1"/>
                </a:solidFill>
                <a:latin typeface="Oswald Light" panose="00000400000000000000" pitchFamily="2" charset="0"/>
              </a:rPr>
              <a:t>Belgium</a:t>
            </a:r>
          </a:p>
          <a:p>
            <a:pPr algn="l"/>
            <a:r>
              <a:rPr lang="en-US" sz="1000" cap="all" noProof="0">
                <a:solidFill>
                  <a:schemeClr val="bg1"/>
                </a:solidFill>
                <a:latin typeface="Oswald Light" panose="00000400000000000000" pitchFamily="2" charset="0"/>
              </a:rPr>
              <a:t>Canada</a:t>
            </a:r>
          </a:p>
          <a:p>
            <a:pPr algn="l"/>
            <a:r>
              <a:rPr lang="en-US" sz="1000" cap="all" noProof="0">
                <a:solidFill>
                  <a:schemeClr val="bg1"/>
                </a:solidFill>
                <a:latin typeface="Oswald Light" panose="00000400000000000000" pitchFamily="2" charset="0"/>
              </a:rPr>
              <a:t>Cape Verde</a:t>
            </a:r>
          </a:p>
          <a:p>
            <a:pPr algn="l"/>
            <a:r>
              <a:rPr lang="en-US" sz="1000" cap="all" noProof="0">
                <a:solidFill>
                  <a:schemeClr val="bg1"/>
                </a:solidFill>
                <a:latin typeface="Oswald Light" panose="00000400000000000000" pitchFamily="2" charset="0"/>
              </a:rPr>
              <a:t>Chile</a:t>
            </a:r>
          </a:p>
          <a:p>
            <a:pPr algn="l"/>
            <a:r>
              <a:rPr lang="en-US" sz="1000" cap="all" noProof="0">
                <a:solidFill>
                  <a:schemeClr val="bg1"/>
                </a:solidFill>
                <a:latin typeface="Oswald Light" panose="00000400000000000000" pitchFamily="2" charset="0"/>
              </a:rPr>
              <a:t>Colombia</a:t>
            </a:r>
          </a:p>
          <a:p>
            <a:pPr algn="l"/>
            <a:r>
              <a:rPr lang="en-US" sz="1000" cap="all" noProof="0">
                <a:solidFill>
                  <a:schemeClr val="bg1"/>
                </a:solidFill>
                <a:latin typeface="Oswald Light" panose="00000400000000000000" pitchFamily="2" charset="0"/>
              </a:rPr>
              <a:t>COSTA RICA</a:t>
            </a:r>
          </a:p>
          <a:p>
            <a:pPr algn="l"/>
            <a:r>
              <a:rPr lang="en-US" sz="1000" cap="all" noProof="0">
                <a:solidFill>
                  <a:schemeClr val="bg1"/>
                </a:solidFill>
                <a:latin typeface="Oswald Light" panose="00000400000000000000" pitchFamily="2" charset="0"/>
              </a:rPr>
              <a:t>Croatia</a:t>
            </a:r>
          </a:p>
          <a:p>
            <a:r>
              <a:rPr lang="en-US" sz="1000" cap="all" noProof="0">
                <a:solidFill>
                  <a:schemeClr val="bg1"/>
                </a:solidFill>
                <a:latin typeface="Oswald Light" panose="00000400000000000000" pitchFamily="2" charset="0"/>
              </a:rPr>
              <a:t>Curaçao</a:t>
            </a:r>
          </a:p>
          <a:p>
            <a:pPr algn="l"/>
            <a:r>
              <a:rPr lang="en-US" sz="1000" cap="all" noProof="0">
                <a:solidFill>
                  <a:schemeClr val="bg1"/>
                </a:solidFill>
                <a:latin typeface="Oswald Light" panose="00000400000000000000" pitchFamily="2" charset="0"/>
              </a:rPr>
              <a:t>Denmark</a:t>
            </a:r>
          </a:p>
          <a:p>
            <a:pPr algn="l"/>
            <a:r>
              <a:rPr lang="en-US" sz="1000" cap="all" noProof="0">
                <a:solidFill>
                  <a:schemeClr val="bg1"/>
                </a:solidFill>
                <a:latin typeface="Oswald Light" panose="00000400000000000000" pitchFamily="2" charset="0"/>
              </a:rPr>
              <a:t>Dominican Republic</a:t>
            </a:r>
          </a:p>
          <a:p>
            <a:pPr algn="l"/>
            <a:r>
              <a:rPr lang="en-US" sz="1000" cap="all" noProof="0">
                <a:solidFill>
                  <a:schemeClr val="bg1"/>
                </a:solidFill>
                <a:latin typeface="Oswald Light" panose="00000400000000000000" pitchFamily="2" charset="0"/>
              </a:rPr>
              <a:t>Ethiopia</a:t>
            </a:r>
          </a:p>
          <a:p>
            <a:pPr algn="l"/>
            <a:r>
              <a:rPr lang="en-US" sz="1000" cap="all" noProof="0">
                <a:solidFill>
                  <a:schemeClr val="bg1"/>
                </a:solidFill>
                <a:latin typeface="Oswald Light" panose="00000400000000000000" pitchFamily="2" charset="0"/>
              </a:rPr>
              <a:t>Finland</a:t>
            </a:r>
          </a:p>
          <a:p>
            <a:pPr algn="l"/>
            <a:r>
              <a:rPr lang="en-US" sz="1000" cap="all" noProof="0">
                <a:solidFill>
                  <a:schemeClr val="bg1"/>
                </a:solidFill>
                <a:latin typeface="Oswald Light" panose="00000400000000000000" pitchFamily="2" charset="0"/>
              </a:rPr>
              <a:t>Ghana</a:t>
            </a:r>
          </a:p>
          <a:p>
            <a:pPr algn="l"/>
            <a:r>
              <a:rPr lang="en-US" sz="1000" cap="all" noProof="0">
                <a:solidFill>
                  <a:schemeClr val="bg1"/>
                </a:solidFill>
                <a:latin typeface="Oswald Light" panose="00000400000000000000" pitchFamily="2" charset="0"/>
              </a:rPr>
              <a:t>Iceland</a:t>
            </a:r>
          </a:p>
          <a:p>
            <a:pPr algn="l"/>
            <a:r>
              <a:rPr lang="en-US" sz="1000" cap="all" noProof="0">
                <a:solidFill>
                  <a:schemeClr val="bg1"/>
                </a:solidFill>
                <a:latin typeface="Oswald Light" panose="00000400000000000000" pitchFamily="2" charset="0"/>
              </a:rPr>
              <a:t>Ireland</a:t>
            </a:r>
          </a:p>
          <a:p>
            <a:pPr algn="l"/>
            <a:r>
              <a:rPr lang="en-US" sz="1000" cap="all" noProof="0">
                <a:solidFill>
                  <a:schemeClr val="bg1"/>
                </a:solidFill>
                <a:latin typeface="Oswald Light" panose="00000400000000000000" pitchFamily="2" charset="0"/>
              </a:rPr>
              <a:t>Israel</a:t>
            </a:r>
          </a:p>
          <a:p>
            <a:pPr algn="l"/>
            <a:r>
              <a:rPr lang="en-US" sz="1000" cap="all" noProof="0">
                <a:solidFill>
                  <a:schemeClr val="bg1"/>
                </a:solidFill>
                <a:latin typeface="Oswald Light" panose="00000400000000000000" pitchFamily="2" charset="0"/>
              </a:rPr>
              <a:t>Liechtenstein</a:t>
            </a:r>
          </a:p>
          <a:p>
            <a:pPr algn="l"/>
            <a:r>
              <a:rPr lang="en-US" sz="1000" cap="all" noProof="0">
                <a:solidFill>
                  <a:schemeClr val="bg1"/>
                </a:solidFill>
                <a:latin typeface="Oswald Light" panose="00000400000000000000" pitchFamily="2" charset="0"/>
              </a:rPr>
              <a:t>Lithuania</a:t>
            </a:r>
          </a:p>
          <a:p>
            <a:pPr algn="l"/>
            <a:r>
              <a:rPr lang="en-US" sz="1000" cap="all" noProof="0">
                <a:solidFill>
                  <a:schemeClr val="bg1"/>
                </a:solidFill>
                <a:latin typeface="Oswald Light" panose="00000400000000000000" pitchFamily="2" charset="0"/>
              </a:rPr>
              <a:t>Luxembourg</a:t>
            </a:r>
          </a:p>
          <a:p>
            <a:pPr algn="l"/>
            <a:r>
              <a:rPr lang="en-US" sz="1000" cap="all" noProof="0" err="1">
                <a:solidFill>
                  <a:schemeClr val="bg1"/>
                </a:solidFill>
                <a:latin typeface="Oswald Light" panose="00000400000000000000" pitchFamily="2" charset="0"/>
              </a:rPr>
              <a:t>mOZAMBIQUE</a:t>
            </a:r>
            <a:endParaRPr lang="en-US" sz="1000" cap="all" noProof="0">
              <a:solidFill>
                <a:schemeClr val="bg1"/>
              </a:solidFill>
              <a:latin typeface="Oswald Light" panose="00000400000000000000" pitchFamily="2" charset="0"/>
            </a:endParaRPr>
          </a:p>
          <a:p>
            <a:pPr algn="l"/>
            <a:r>
              <a:rPr lang="en-US" sz="1000" cap="all" noProof="0">
                <a:solidFill>
                  <a:schemeClr val="bg1"/>
                </a:solidFill>
                <a:latin typeface="Oswald Light" panose="00000400000000000000" pitchFamily="2" charset="0"/>
              </a:rPr>
              <a:t>Netherlands</a:t>
            </a:r>
          </a:p>
          <a:p>
            <a:pPr algn="l"/>
            <a:r>
              <a:rPr lang="en-US" sz="1000" cap="all" noProof="0">
                <a:solidFill>
                  <a:schemeClr val="bg1"/>
                </a:solidFill>
                <a:latin typeface="Oswald Light" panose="00000400000000000000" pitchFamily="2" charset="0"/>
              </a:rPr>
              <a:t>New Zealand</a:t>
            </a:r>
          </a:p>
          <a:p>
            <a:pPr algn="l"/>
            <a:r>
              <a:rPr lang="en-US" sz="1000" cap="all" noProof="0">
                <a:solidFill>
                  <a:schemeClr val="bg1"/>
                </a:solidFill>
                <a:latin typeface="Oswald Light" panose="00000400000000000000" pitchFamily="2" charset="0"/>
              </a:rPr>
              <a:t>Norway</a:t>
            </a:r>
          </a:p>
          <a:p>
            <a:pPr algn="l"/>
            <a:r>
              <a:rPr lang="en-US" sz="1000" cap="all" noProof="0">
                <a:solidFill>
                  <a:schemeClr val="bg1"/>
                </a:solidFill>
                <a:latin typeface="Oswald Light" panose="00000400000000000000" pitchFamily="2" charset="0"/>
              </a:rPr>
              <a:t>Papua New Guinea</a:t>
            </a:r>
          </a:p>
          <a:p>
            <a:pPr algn="l"/>
            <a:r>
              <a:rPr lang="en-US" sz="1000" cap="all" noProof="0">
                <a:solidFill>
                  <a:schemeClr val="bg1"/>
                </a:solidFill>
                <a:latin typeface="Oswald Light" panose="00000400000000000000" pitchFamily="2" charset="0"/>
              </a:rPr>
              <a:t>Portugal</a:t>
            </a:r>
          </a:p>
          <a:p>
            <a:pPr algn="l"/>
            <a:r>
              <a:rPr lang="en-US" sz="1000" cap="all" noProof="0">
                <a:solidFill>
                  <a:schemeClr val="bg1"/>
                </a:solidFill>
                <a:latin typeface="Oswald Light" panose="00000400000000000000" pitchFamily="2" charset="0"/>
              </a:rPr>
              <a:t>Seychelles</a:t>
            </a:r>
          </a:p>
          <a:p>
            <a:pPr algn="l"/>
            <a:r>
              <a:rPr lang="en-US" sz="1000" cap="all" noProof="0">
                <a:solidFill>
                  <a:schemeClr val="bg1"/>
                </a:solidFill>
                <a:latin typeface="Oswald Light" panose="00000400000000000000" pitchFamily="2" charset="0"/>
              </a:rPr>
              <a:t>Scotland</a:t>
            </a:r>
          </a:p>
          <a:p>
            <a:pPr algn="l"/>
            <a:r>
              <a:rPr lang="en-US" sz="1000" cap="all" noProof="0">
                <a:solidFill>
                  <a:schemeClr val="bg1"/>
                </a:solidFill>
                <a:latin typeface="Oswald Light" panose="00000400000000000000" pitchFamily="2" charset="0"/>
              </a:rPr>
              <a:t>Sint Maarten</a:t>
            </a:r>
          </a:p>
          <a:p>
            <a:pPr algn="l"/>
            <a:r>
              <a:rPr lang="en-US" sz="1000" cap="all" noProof="0">
                <a:solidFill>
                  <a:schemeClr val="bg1"/>
                </a:solidFill>
                <a:latin typeface="Oswald Light" panose="00000400000000000000" pitchFamily="2" charset="0"/>
              </a:rPr>
              <a:t>Switzerland</a:t>
            </a:r>
          </a:p>
          <a:p>
            <a:pPr algn="l"/>
            <a:r>
              <a:rPr lang="en-US" sz="1000" cap="all" noProof="0">
                <a:solidFill>
                  <a:schemeClr val="bg1"/>
                </a:solidFill>
                <a:latin typeface="Oswald Light" panose="00000400000000000000" pitchFamily="2" charset="0"/>
              </a:rPr>
              <a:t>Tonga</a:t>
            </a:r>
          </a:p>
          <a:p>
            <a:pPr algn="l"/>
            <a:r>
              <a:rPr lang="en-US" sz="1000" cap="all" noProof="0">
                <a:solidFill>
                  <a:schemeClr val="bg1"/>
                </a:solidFill>
                <a:latin typeface="Oswald Light" panose="00000400000000000000" pitchFamily="2" charset="0"/>
              </a:rPr>
              <a:t>Turkey</a:t>
            </a:r>
          </a:p>
          <a:p>
            <a:pPr algn="l"/>
            <a:r>
              <a:rPr lang="en-US" sz="1000" cap="all" noProof="0">
                <a:solidFill>
                  <a:schemeClr val="bg1"/>
                </a:solidFill>
                <a:latin typeface="Oswald Light" panose="00000400000000000000" pitchFamily="2" charset="0"/>
              </a:rPr>
              <a:t>Ukraine</a:t>
            </a:r>
          </a:p>
          <a:p>
            <a:pPr algn="l"/>
            <a:r>
              <a:rPr lang="en-US" sz="1000" cap="all" noProof="0">
                <a:solidFill>
                  <a:schemeClr val="bg1"/>
                </a:solidFill>
                <a:latin typeface="Oswald Light" panose="00000400000000000000" pitchFamily="2" charset="0"/>
              </a:rPr>
              <a:t>United Kingdom</a:t>
            </a:r>
          </a:p>
          <a:p>
            <a:pPr algn="l"/>
            <a:r>
              <a:rPr lang="en-US" sz="1000" cap="all" noProof="0">
                <a:solidFill>
                  <a:schemeClr val="bg1"/>
                </a:solidFill>
                <a:latin typeface="Oswald Light" panose="00000400000000000000" pitchFamily="2" charset="0"/>
              </a:rPr>
              <a:t>United States</a:t>
            </a:r>
          </a:p>
          <a:p>
            <a:pPr algn="l"/>
            <a:r>
              <a:rPr lang="en-US" sz="1000" cap="all" noProof="0">
                <a:solidFill>
                  <a:schemeClr val="bg1"/>
                </a:solidFill>
                <a:latin typeface="Oswald Light" panose="00000400000000000000" pitchFamily="2" charset="0"/>
              </a:rPr>
              <a:t>Uruguay</a:t>
            </a:r>
          </a:p>
          <a:p>
            <a:pPr algn="l"/>
            <a:r>
              <a:rPr lang="en-US" sz="1000" cap="all" noProof="0">
                <a:solidFill>
                  <a:schemeClr val="bg1"/>
                </a:solidFill>
                <a:latin typeface="Oswald Light" panose="00000400000000000000" pitchFamily="2" charset="0"/>
              </a:rPr>
              <a:t>Wales</a:t>
            </a:r>
          </a:p>
          <a:p>
            <a:pPr algn="l"/>
            <a:endParaRPr lang="en-US" sz="1000" cap="all" noProof="0">
              <a:solidFill>
                <a:schemeClr val="bg1"/>
              </a:solidFill>
              <a:latin typeface="Oswald Light" panose="00000400000000000000" pitchFamily="2" charset="0"/>
            </a:endParaRPr>
          </a:p>
          <a:p>
            <a:pPr algn="l"/>
            <a:r>
              <a:rPr lang="en-US" sz="1000" cap="all" noProof="0">
                <a:solidFill>
                  <a:schemeClr val="bg1"/>
                </a:solidFill>
                <a:latin typeface="Oswald Light" panose="00000400000000000000" pitchFamily="2" charset="0"/>
              </a:rPr>
              <a:t>+190 endorsers</a:t>
            </a:r>
          </a:p>
        </p:txBody>
      </p:sp>
      <p:sp>
        <p:nvSpPr>
          <p:cNvPr id="14" name="TextBox 13">
            <a:extLst>
              <a:ext uri="{FF2B5EF4-FFF2-40B4-BE49-F238E27FC236}">
                <a16:creationId xmlns:a16="http://schemas.microsoft.com/office/drawing/2014/main" id="{D8F04041-7132-9591-CE37-74AB17D300C2}"/>
              </a:ext>
            </a:extLst>
          </p:cNvPr>
          <p:cNvSpPr txBox="1"/>
          <p:nvPr userDrawn="1"/>
        </p:nvSpPr>
        <p:spPr>
          <a:xfrm>
            <a:off x="7169209" y="6240086"/>
            <a:ext cx="1100701" cy="276999"/>
          </a:xfrm>
          <a:prstGeom prst="rect">
            <a:avLst/>
          </a:prstGeom>
          <a:noFill/>
        </p:spPr>
        <p:txBody>
          <a:bodyPr wrap="square" rtlCol="0">
            <a:spAutoFit/>
          </a:bodyPr>
          <a:lstStyle/>
          <a:p>
            <a:pPr algn="l"/>
            <a:r>
              <a:rPr lang="en-US" sz="1200" spc="20">
                <a:solidFill>
                  <a:schemeClr val="bg1"/>
                </a:solidFill>
                <a:latin typeface="Open Sans" panose="020B0606030504020204" pitchFamily="34" charset="0"/>
                <a:ea typeface="Open Sans" panose="020B0606030504020204" pitchFamily="34" charset="0"/>
                <a:cs typeface="Open Sans" panose="020B0606030504020204" pitchFamily="34" charset="0"/>
              </a:rPr>
              <a:t>Co-Led by:</a:t>
            </a:r>
          </a:p>
        </p:txBody>
      </p:sp>
      <p:sp>
        <p:nvSpPr>
          <p:cNvPr id="16" name="Rectangle 15">
            <a:extLst>
              <a:ext uri="{FF2B5EF4-FFF2-40B4-BE49-F238E27FC236}">
                <a16:creationId xmlns:a16="http://schemas.microsoft.com/office/drawing/2014/main" id="{083EE60A-B4BB-23B4-C6B8-76CE7935AE38}"/>
              </a:ext>
            </a:extLst>
          </p:cNvPr>
          <p:cNvSpPr/>
          <p:nvPr userDrawn="1"/>
        </p:nvSpPr>
        <p:spPr>
          <a:xfrm>
            <a:off x="1115736" y="3951215"/>
            <a:ext cx="3749879"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3344317F-106C-BF16-9654-3847D6AFD418}"/>
              </a:ext>
            </a:extLst>
          </p:cNvPr>
          <p:cNvSpPr>
            <a:spLocks noGrp="1"/>
          </p:cNvSpPr>
          <p:nvPr>
            <p:ph type="ctrTitle" hasCustomPrompt="1"/>
          </p:nvPr>
        </p:nvSpPr>
        <p:spPr>
          <a:xfrm>
            <a:off x="1172403" y="4596747"/>
            <a:ext cx="3497943" cy="913352"/>
          </a:xfrm>
        </p:spPr>
        <p:txBody>
          <a:bodyPr anchor="ctr">
            <a:noAutofit/>
          </a:bodyPr>
          <a:lstStyle>
            <a:lvl1pPr algn="ctr">
              <a:defRPr sz="3200"/>
            </a:lvl1pPr>
          </a:lstStyle>
          <a:p>
            <a:r>
              <a:rPr lang="en-US"/>
              <a:t>TITLE LINE 1</a:t>
            </a:r>
            <a:br>
              <a:rPr lang="en-US"/>
            </a:br>
            <a:r>
              <a:rPr lang="en-US"/>
              <a:t>TITLE LINE 2</a:t>
            </a:r>
          </a:p>
        </p:txBody>
      </p:sp>
      <p:sp>
        <p:nvSpPr>
          <p:cNvPr id="21" name="Subtitle 2">
            <a:extLst>
              <a:ext uri="{FF2B5EF4-FFF2-40B4-BE49-F238E27FC236}">
                <a16:creationId xmlns:a16="http://schemas.microsoft.com/office/drawing/2014/main" id="{B1E66E62-FEA3-4579-52B6-D526FB5BEC57}"/>
              </a:ext>
            </a:extLst>
          </p:cNvPr>
          <p:cNvSpPr>
            <a:spLocks noGrp="1"/>
          </p:cNvSpPr>
          <p:nvPr>
            <p:ph type="subTitle" idx="1" hasCustomPrompt="1"/>
          </p:nvPr>
        </p:nvSpPr>
        <p:spPr>
          <a:xfrm>
            <a:off x="1172403" y="5598847"/>
            <a:ext cx="3497943" cy="36933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June 6, 2023</a:t>
            </a:r>
          </a:p>
        </p:txBody>
      </p:sp>
      <p:pic>
        <p:nvPicPr>
          <p:cNvPr id="23" name="Picture 22" descr="A close-up of a logo&#10;&#10;Description automatically generated with low confidence">
            <a:extLst>
              <a:ext uri="{FF2B5EF4-FFF2-40B4-BE49-F238E27FC236}">
                <a16:creationId xmlns:a16="http://schemas.microsoft.com/office/drawing/2014/main" id="{891DE308-0713-19D0-D4F2-6753B70A990F}"/>
              </a:ext>
            </a:extLst>
          </p:cNvPr>
          <p:cNvPicPr>
            <a:picLocks noChangeAspect="1"/>
          </p:cNvPicPr>
          <p:nvPr userDrawn="1"/>
        </p:nvPicPr>
        <p:blipFill>
          <a:blip r:embed="rId7"/>
          <a:stretch>
            <a:fillRect/>
          </a:stretch>
        </p:blipFill>
        <p:spPr>
          <a:xfrm>
            <a:off x="8200571" y="6026978"/>
            <a:ext cx="3473836" cy="611778"/>
          </a:xfrm>
          <a:prstGeom prst="rect">
            <a:avLst/>
          </a:prstGeom>
        </p:spPr>
      </p:pic>
    </p:spTree>
    <p:extLst>
      <p:ext uri="{BB962C8B-B14F-4D97-AF65-F5344CB8AC3E}">
        <p14:creationId xmlns:p14="http://schemas.microsoft.com/office/powerpoint/2010/main" val="352619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36"/>
        <p:cNvGrpSpPr/>
        <p:nvPr/>
      </p:nvGrpSpPr>
      <p:grpSpPr>
        <a:xfrm>
          <a:off x="0" y="0"/>
          <a:ext cx="0" cy="0"/>
          <a:chOff x="0" y="0"/>
          <a:chExt cx="0" cy="0"/>
        </a:xfrm>
      </p:grpSpPr>
      <p:pic>
        <p:nvPicPr>
          <p:cNvPr id="2" name="Picture 1" descr="A truck driving on the road&#10;&#10;Description automatically generated">
            <a:extLst>
              <a:ext uri="{FF2B5EF4-FFF2-40B4-BE49-F238E27FC236}">
                <a16:creationId xmlns:a16="http://schemas.microsoft.com/office/drawing/2014/main" id="{5D9723E7-ADE1-499E-A669-911EF90F2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1"/>
          <a:stretch/>
        </p:blipFill>
        <p:spPr>
          <a:xfrm>
            <a:off x="-15151" y="0"/>
            <a:ext cx="12207151" cy="6858000"/>
          </a:xfrm>
          <a:prstGeom prst="rect">
            <a:avLst/>
          </a:prstGeom>
        </p:spPr>
      </p:pic>
      <p:sp>
        <p:nvSpPr>
          <p:cNvPr id="237" name="Google Shape;237;p51"/>
          <p:cNvSpPr txBox="1">
            <a:spLocks noGrp="1"/>
          </p:cNvSpPr>
          <p:nvPr>
            <p:ph type="title"/>
          </p:nvPr>
        </p:nvSpPr>
        <p:spPr>
          <a:xfrm>
            <a:off x="6987" y="2721935"/>
            <a:ext cx="12162874" cy="1143000"/>
          </a:xfrm>
          <a:prstGeom prst="rect">
            <a:avLst/>
          </a:prstGeom>
          <a:noFill/>
          <a:ln>
            <a:noFill/>
          </a:ln>
        </p:spPr>
        <p:txBody>
          <a:bodyPr spcFirstLastPara="1" wrap="square" lIns="274320" tIns="274320" rIns="274320" bIns="91440" anchor="t" anchorCtr="0"/>
          <a:lstStyle>
            <a:lvl1pPr lvl="0" algn="l" rtl="0">
              <a:lnSpc>
                <a:spcPct val="90000"/>
              </a:lnSpc>
              <a:spcBef>
                <a:spcPts val="0"/>
              </a:spcBef>
              <a:spcAft>
                <a:spcPts val="0"/>
              </a:spcAft>
              <a:buClr>
                <a:srgbClr val="004788"/>
              </a:buClr>
              <a:buSzPts val="3200"/>
              <a:buFont typeface="Arial"/>
              <a:buNone/>
              <a:defRPr sz="4000" b="0">
                <a:solidFill>
                  <a:schemeClr val="bg1"/>
                </a:solidFill>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 name="Oval 8">
            <a:extLst>
              <a:ext uri="{FF2B5EF4-FFF2-40B4-BE49-F238E27FC236}">
                <a16:creationId xmlns:a16="http://schemas.microsoft.com/office/drawing/2014/main" id="{DF730820-0072-4FC8-A31A-C4CE8D354CD0}"/>
              </a:ext>
            </a:extLst>
          </p:cNvPr>
          <p:cNvSpPr/>
          <p:nvPr userDrawn="1"/>
        </p:nvSpPr>
        <p:spPr>
          <a:xfrm>
            <a:off x="11637880" y="6147579"/>
            <a:ext cx="365760" cy="365760"/>
          </a:xfrm>
          <a:prstGeom prst="ellipse">
            <a:avLst/>
          </a:prstGeom>
          <a:solidFill>
            <a:schemeClr val="accent3"/>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1CAF042-CBEA-4AAD-801C-C816183E6739}"/>
              </a:ext>
            </a:extLst>
          </p:cNvPr>
          <p:cNvSpPr txBox="1"/>
          <p:nvPr userDrawn="1"/>
        </p:nvSpPr>
        <p:spPr>
          <a:xfrm>
            <a:off x="11599220" y="6162160"/>
            <a:ext cx="436337" cy="338554"/>
          </a:xfrm>
          <a:prstGeom prst="rect">
            <a:avLst/>
          </a:prstGeom>
          <a:noFill/>
        </p:spPr>
        <p:txBody>
          <a:bodyPr wrap="none" rtlCol="0" anchor="ctr">
            <a:spAutoFit/>
          </a:bodyPr>
          <a:lstStyle/>
          <a:p>
            <a:pPr algn="ctr"/>
            <a:fld id="{1EB906D0-A97F-44F0-ACE4-44531EEA2A7E}" type="slidenum">
              <a:rPr lang="en-US" sz="1600" smtClean="0">
                <a:solidFill>
                  <a:schemeClr val="bg1"/>
                </a:solidFill>
                <a:latin typeface="Arial" panose="020B0604020202020204" pitchFamily="34" charset="0"/>
                <a:cs typeface="Arial" panose="020B0604020202020204" pitchFamily="34" charset="0"/>
              </a:rPr>
              <a:pPr algn="ctr"/>
              <a:t>‹Nr.›</a:t>
            </a:fld>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011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7AE6DD-64D4-5B8A-2449-36C72ACD1063}"/>
              </a:ext>
            </a:extLst>
          </p:cNvPr>
          <p:cNvSpPr/>
          <p:nvPr userDrawn="1"/>
        </p:nvSpPr>
        <p:spPr>
          <a:xfrm>
            <a:off x="6293224" y="0"/>
            <a:ext cx="5898776" cy="6858000"/>
          </a:xfrm>
          <a:prstGeom prst="rect">
            <a:avLst/>
          </a:prstGeom>
          <a:solidFill>
            <a:srgbClr val="144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FDB0C3-6D14-AA0A-4E7E-250C8C090F99}"/>
              </a:ext>
            </a:extLst>
          </p:cNvPr>
          <p:cNvPicPr>
            <a:picLocks noChangeAspect="1"/>
          </p:cNvPicPr>
          <p:nvPr userDrawn="1"/>
        </p:nvPicPr>
        <p:blipFill rotWithShape="1">
          <a:blip r:embed="rId2">
            <a:alphaModFix amt="25000"/>
          </a:blip>
          <a:srcRect l="22895" t="13687" r="30063" b="2881"/>
          <a:stretch/>
        </p:blipFill>
        <p:spPr>
          <a:xfrm>
            <a:off x="6375619" y="-22484"/>
            <a:ext cx="5835587" cy="6902968"/>
          </a:xfrm>
          <a:prstGeom prst="rect">
            <a:avLst/>
          </a:prstGeom>
          <a:effectLst>
            <a:outerShdw blurRad="4582" sx="1000" sy="1000" algn="ctr" rotWithShape="0">
              <a:srgbClr val="000000"/>
            </a:outerShdw>
          </a:effectLst>
        </p:spPr>
      </p:pic>
      <p:pic>
        <p:nvPicPr>
          <p:cNvPr id="8" name="Graphic 7">
            <a:extLst>
              <a:ext uri="{FF2B5EF4-FFF2-40B4-BE49-F238E27FC236}">
                <a16:creationId xmlns:a16="http://schemas.microsoft.com/office/drawing/2014/main" id="{2FD3DEDF-A640-F6B3-FBEA-893640AABA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
            <a:ext cx="7899816" cy="6880485"/>
          </a:xfrm>
          <a:prstGeom prst="rect">
            <a:avLst/>
          </a:prstGeom>
        </p:spPr>
      </p:pic>
      <p:pic>
        <p:nvPicPr>
          <p:cNvPr id="9" name="Graphic 8">
            <a:extLst>
              <a:ext uri="{FF2B5EF4-FFF2-40B4-BE49-F238E27FC236}">
                <a16:creationId xmlns:a16="http://schemas.microsoft.com/office/drawing/2014/main" id="{61E9C32E-D221-83D8-A6FE-64EBD02DC3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1550" y="1868215"/>
            <a:ext cx="4819651" cy="1866195"/>
          </a:xfrm>
          <a:prstGeom prst="rect">
            <a:avLst/>
          </a:prstGeom>
        </p:spPr>
      </p:pic>
      <p:sp>
        <p:nvSpPr>
          <p:cNvPr id="10" name="Rectangle 9">
            <a:extLst>
              <a:ext uri="{FF2B5EF4-FFF2-40B4-BE49-F238E27FC236}">
                <a16:creationId xmlns:a16="http://schemas.microsoft.com/office/drawing/2014/main" id="{4B698D7E-CFC8-5F18-906E-4A281EBE843C}"/>
              </a:ext>
            </a:extLst>
          </p:cNvPr>
          <p:cNvSpPr/>
          <p:nvPr userDrawn="1"/>
        </p:nvSpPr>
        <p:spPr>
          <a:xfrm>
            <a:off x="10595429" y="146369"/>
            <a:ext cx="1291771" cy="6232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cap="all" noProof="0">
                <a:solidFill>
                  <a:schemeClr val="bg1"/>
                </a:solidFill>
                <a:latin typeface="Oswald Light" panose="00000400000000000000" pitchFamily="2" charset="0"/>
              </a:rPr>
              <a:t>Aruba</a:t>
            </a:r>
          </a:p>
          <a:p>
            <a:pPr algn="l"/>
            <a:r>
              <a:rPr lang="en-US" sz="1000" cap="all" noProof="0">
                <a:solidFill>
                  <a:schemeClr val="bg1"/>
                </a:solidFill>
                <a:latin typeface="Oswald Light" panose="00000400000000000000" pitchFamily="2" charset="0"/>
              </a:rPr>
              <a:t>Austria</a:t>
            </a:r>
          </a:p>
          <a:p>
            <a:pPr algn="l"/>
            <a:r>
              <a:rPr lang="en-US" sz="1000" cap="all" noProof="0">
                <a:solidFill>
                  <a:schemeClr val="bg1"/>
                </a:solidFill>
                <a:latin typeface="Oswald Light" panose="00000400000000000000" pitchFamily="2" charset="0"/>
              </a:rPr>
              <a:t>Belgium</a:t>
            </a:r>
          </a:p>
          <a:p>
            <a:pPr algn="l"/>
            <a:r>
              <a:rPr lang="en-US" sz="1000" cap="all" noProof="0">
                <a:solidFill>
                  <a:schemeClr val="bg1"/>
                </a:solidFill>
                <a:latin typeface="Oswald Light" panose="00000400000000000000" pitchFamily="2" charset="0"/>
              </a:rPr>
              <a:t>Canada</a:t>
            </a:r>
          </a:p>
          <a:p>
            <a:pPr algn="l"/>
            <a:r>
              <a:rPr lang="en-US" sz="1000" cap="all" noProof="0">
                <a:solidFill>
                  <a:schemeClr val="bg1"/>
                </a:solidFill>
                <a:latin typeface="Oswald Light" panose="00000400000000000000" pitchFamily="2" charset="0"/>
              </a:rPr>
              <a:t>Cape Verde</a:t>
            </a:r>
          </a:p>
          <a:p>
            <a:pPr algn="l"/>
            <a:r>
              <a:rPr lang="en-US" sz="1000" cap="all" noProof="0">
                <a:solidFill>
                  <a:schemeClr val="bg1"/>
                </a:solidFill>
                <a:latin typeface="Oswald Light" panose="00000400000000000000" pitchFamily="2" charset="0"/>
              </a:rPr>
              <a:t>Chile</a:t>
            </a:r>
          </a:p>
          <a:p>
            <a:pPr algn="l"/>
            <a:r>
              <a:rPr lang="en-US" sz="1000" cap="all" noProof="0">
                <a:solidFill>
                  <a:schemeClr val="bg1"/>
                </a:solidFill>
                <a:latin typeface="Oswald Light" panose="00000400000000000000" pitchFamily="2" charset="0"/>
              </a:rPr>
              <a:t>Colombia</a:t>
            </a:r>
          </a:p>
          <a:p>
            <a:pPr algn="l"/>
            <a:r>
              <a:rPr lang="en-US" sz="1000" cap="all" noProof="0">
                <a:solidFill>
                  <a:schemeClr val="bg1"/>
                </a:solidFill>
                <a:latin typeface="Oswald Light" panose="00000400000000000000" pitchFamily="2" charset="0"/>
              </a:rPr>
              <a:t>COSTA RICA</a:t>
            </a:r>
          </a:p>
          <a:p>
            <a:pPr algn="l"/>
            <a:r>
              <a:rPr lang="en-US" sz="1000" cap="all" noProof="0">
                <a:solidFill>
                  <a:schemeClr val="bg1"/>
                </a:solidFill>
                <a:latin typeface="Oswald Light" panose="00000400000000000000" pitchFamily="2" charset="0"/>
              </a:rPr>
              <a:t>Croatia</a:t>
            </a:r>
          </a:p>
          <a:p>
            <a:r>
              <a:rPr lang="en-US" sz="1000" cap="all" noProof="0">
                <a:solidFill>
                  <a:schemeClr val="bg1"/>
                </a:solidFill>
                <a:latin typeface="Oswald Light" panose="00000400000000000000" pitchFamily="2" charset="0"/>
              </a:rPr>
              <a:t>Curaçao</a:t>
            </a:r>
          </a:p>
          <a:p>
            <a:pPr algn="l"/>
            <a:r>
              <a:rPr lang="en-US" sz="1000" cap="all" noProof="0">
                <a:solidFill>
                  <a:schemeClr val="bg1"/>
                </a:solidFill>
                <a:latin typeface="Oswald Light" panose="00000400000000000000" pitchFamily="2" charset="0"/>
              </a:rPr>
              <a:t>Denmark</a:t>
            </a:r>
          </a:p>
          <a:p>
            <a:pPr algn="l"/>
            <a:r>
              <a:rPr lang="en-US" sz="1000" cap="all" noProof="0">
                <a:solidFill>
                  <a:schemeClr val="bg1"/>
                </a:solidFill>
                <a:latin typeface="Oswald Light" panose="00000400000000000000" pitchFamily="2" charset="0"/>
              </a:rPr>
              <a:t>Dominican Republic</a:t>
            </a:r>
          </a:p>
          <a:p>
            <a:pPr algn="l"/>
            <a:r>
              <a:rPr lang="en-US" sz="1000" cap="all" noProof="0">
                <a:solidFill>
                  <a:schemeClr val="bg1"/>
                </a:solidFill>
                <a:latin typeface="Oswald Light" panose="00000400000000000000" pitchFamily="2" charset="0"/>
              </a:rPr>
              <a:t>Ethiopia</a:t>
            </a:r>
          </a:p>
          <a:p>
            <a:pPr algn="l"/>
            <a:r>
              <a:rPr lang="en-US" sz="1000" cap="all" noProof="0">
                <a:solidFill>
                  <a:schemeClr val="bg1"/>
                </a:solidFill>
                <a:latin typeface="Oswald Light" panose="00000400000000000000" pitchFamily="2" charset="0"/>
              </a:rPr>
              <a:t>Finland</a:t>
            </a:r>
          </a:p>
          <a:p>
            <a:pPr algn="l"/>
            <a:r>
              <a:rPr lang="en-US" sz="1000" cap="all" noProof="0">
                <a:solidFill>
                  <a:schemeClr val="bg1"/>
                </a:solidFill>
                <a:latin typeface="Oswald Light" panose="00000400000000000000" pitchFamily="2" charset="0"/>
              </a:rPr>
              <a:t>Ghana</a:t>
            </a:r>
          </a:p>
          <a:p>
            <a:pPr algn="l"/>
            <a:r>
              <a:rPr lang="en-US" sz="1000" cap="all" noProof="0">
                <a:solidFill>
                  <a:schemeClr val="bg1"/>
                </a:solidFill>
                <a:latin typeface="Oswald Light" panose="00000400000000000000" pitchFamily="2" charset="0"/>
              </a:rPr>
              <a:t>Iceland</a:t>
            </a:r>
          </a:p>
          <a:p>
            <a:pPr algn="l"/>
            <a:r>
              <a:rPr lang="en-US" sz="1000" cap="all" noProof="0">
                <a:solidFill>
                  <a:schemeClr val="bg1"/>
                </a:solidFill>
                <a:latin typeface="Oswald Light" panose="00000400000000000000" pitchFamily="2" charset="0"/>
              </a:rPr>
              <a:t>Ireland</a:t>
            </a:r>
          </a:p>
          <a:p>
            <a:pPr algn="l"/>
            <a:r>
              <a:rPr lang="en-US" sz="1000" cap="all" noProof="0">
                <a:solidFill>
                  <a:schemeClr val="bg1"/>
                </a:solidFill>
                <a:latin typeface="Oswald Light" panose="00000400000000000000" pitchFamily="2" charset="0"/>
              </a:rPr>
              <a:t>Israel</a:t>
            </a:r>
          </a:p>
          <a:p>
            <a:pPr algn="l"/>
            <a:r>
              <a:rPr lang="en-US" sz="1000" cap="all" noProof="0">
                <a:solidFill>
                  <a:schemeClr val="bg1"/>
                </a:solidFill>
                <a:latin typeface="Oswald Light" panose="00000400000000000000" pitchFamily="2" charset="0"/>
              </a:rPr>
              <a:t>Liechtenstein</a:t>
            </a:r>
          </a:p>
          <a:p>
            <a:pPr algn="l"/>
            <a:r>
              <a:rPr lang="en-US" sz="1000" cap="all" noProof="0">
                <a:solidFill>
                  <a:schemeClr val="bg1"/>
                </a:solidFill>
                <a:latin typeface="Oswald Light" panose="00000400000000000000" pitchFamily="2" charset="0"/>
              </a:rPr>
              <a:t>Lithuania</a:t>
            </a:r>
          </a:p>
          <a:p>
            <a:pPr algn="l"/>
            <a:r>
              <a:rPr lang="en-US" sz="1000" cap="all" noProof="0">
                <a:solidFill>
                  <a:schemeClr val="bg1"/>
                </a:solidFill>
                <a:latin typeface="Oswald Light" panose="00000400000000000000" pitchFamily="2" charset="0"/>
              </a:rPr>
              <a:t>Luxembourg</a:t>
            </a:r>
          </a:p>
          <a:p>
            <a:pPr algn="l"/>
            <a:r>
              <a:rPr lang="en-US" sz="1000" cap="all" noProof="0">
                <a:solidFill>
                  <a:schemeClr val="bg1"/>
                </a:solidFill>
                <a:latin typeface="Oswald Light" panose="00000400000000000000" pitchFamily="2" charset="0"/>
              </a:rPr>
              <a:t>Mozambique</a:t>
            </a:r>
          </a:p>
          <a:p>
            <a:pPr algn="l"/>
            <a:r>
              <a:rPr lang="en-US" sz="1000" cap="all" noProof="0">
                <a:solidFill>
                  <a:schemeClr val="bg1"/>
                </a:solidFill>
                <a:latin typeface="Oswald Light" panose="00000400000000000000" pitchFamily="2" charset="0"/>
              </a:rPr>
              <a:t>Netherlands</a:t>
            </a:r>
          </a:p>
          <a:p>
            <a:pPr algn="l"/>
            <a:r>
              <a:rPr lang="en-US" sz="1000" cap="all" noProof="0">
                <a:solidFill>
                  <a:schemeClr val="bg1"/>
                </a:solidFill>
                <a:latin typeface="Oswald Light" panose="00000400000000000000" pitchFamily="2" charset="0"/>
              </a:rPr>
              <a:t>New Zealand</a:t>
            </a:r>
          </a:p>
          <a:p>
            <a:pPr algn="l"/>
            <a:r>
              <a:rPr lang="en-US" sz="1000" cap="all" noProof="0">
                <a:solidFill>
                  <a:schemeClr val="bg1"/>
                </a:solidFill>
                <a:latin typeface="Oswald Light" panose="00000400000000000000" pitchFamily="2" charset="0"/>
              </a:rPr>
              <a:t>Norway</a:t>
            </a:r>
          </a:p>
          <a:p>
            <a:pPr algn="l"/>
            <a:r>
              <a:rPr lang="en-US" sz="1000" cap="all" noProof="0">
                <a:solidFill>
                  <a:schemeClr val="bg1"/>
                </a:solidFill>
                <a:latin typeface="Oswald Light" panose="00000400000000000000" pitchFamily="2" charset="0"/>
              </a:rPr>
              <a:t>Papua New Guinea</a:t>
            </a:r>
          </a:p>
          <a:p>
            <a:pPr algn="l"/>
            <a:r>
              <a:rPr lang="en-US" sz="1000" cap="all" noProof="0">
                <a:solidFill>
                  <a:schemeClr val="bg1"/>
                </a:solidFill>
                <a:latin typeface="Oswald Light" panose="00000400000000000000" pitchFamily="2" charset="0"/>
              </a:rPr>
              <a:t>Portugal</a:t>
            </a:r>
          </a:p>
          <a:p>
            <a:pPr algn="l"/>
            <a:r>
              <a:rPr lang="en-US" sz="1000" cap="all" noProof="0">
                <a:solidFill>
                  <a:schemeClr val="bg1"/>
                </a:solidFill>
                <a:latin typeface="Oswald Light" panose="00000400000000000000" pitchFamily="2" charset="0"/>
              </a:rPr>
              <a:t>Seychelles</a:t>
            </a:r>
          </a:p>
          <a:p>
            <a:pPr algn="l"/>
            <a:r>
              <a:rPr lang="en-US" sz="1000" cap="all" noProof="0">
                <a:solidFill>
                  <a:schemeClr val="bg1"/>
                </a:solidFill>
                <a:latin typeface="Oswald Light" panose="00000400000000000000" pitchFamily="2" charset="0"/>
              </a:rPr>
              <a:t>Scotland</a:t>
            </a:r>
          </a:p>
          <a:p>
            <a:pPr algn="l"/>
            <a:r>
              <a:rPr lang="en-US" sz="1000" cap="all" noProof="0">
                <a:solidFill>
                  <a:schemeClr val="bg1"/>
                </a:solidFill>
                <a:latin typeface="Oswald Light" panose="00000400000000000000" pitchFamily="2" charset="0"/>
              </a:rPr>
              <a:t>Sint Maarten</a:t>
            </a:r>
          </a:p>
          <a:p>
            <a:pPr algn="l"/>
            <a:r>
              <a:rPr lang="en-US" sz="1000" cap="all" noProof="0">
                <a:solidFill>
                  <a:schemeClr val="bg1"/>
                </a:solidFill>
                <a:latin typeface="Oswald Light" panose="00000400000000000000" pitchFamily="2" charset="0"/>
              </a:rPr>
              <a:t>Switzerland</a:t>
            </a:r>
          </a:p>
          <a:p>
            <a:pPr algn="l"/>
            <a:r>
              <a:rPr lang="en-US" sz="1000" cap="all" noProof="0">
                <a:solidFill>
                  <a:schemeClr val="bg1"/>
                </a:solidFill>
                <a:latin typeface="Oswald Light" panose="00000400000000000000" pitchFamily="2" charset="0"/>
              </a:rPr>
              <a:t>Tonga</a:t>
            </a:r>
          </a:p>
          <a:p>
            <a:pPr algn="l"/>
            <a:r>
              <a:rPr lang="en-US" sz="1000" cap="all" noProof="0">
                <a:solidFill>
                  <a:schemeClr val="bg1"/>
                </a:solidFill>
                <a:latin typeface="Oswald Light" panose="00000400000000000000" pitchFamily="2" charset="0"/>
              </a:rPr>
              <a:t>Turkey</a:t>
            </a:r>
          </a:p>
          <a:p>
            <a:pPr algn="l"/>
            <a:r>
              <a:rPr lang="en-US" sz="1000" cap="all" noProof="0">
                <a:solidFill>
                  <a:schemeClr val="bg1"/>
                </a:solidFill>
                <a:latin typeface="Oswald Light" panose="00000400000000000000" pitchFamily="2" charset="0"/>
              </a:rPr>
              <a:t>Ukraine</a:t>
            </a:r>
          </a:p>
          <a:p>
            <a:pPr algn="l"/>
            <a:r>
              <a:rPr lang="en-US" sz="1000" cap="all" noProof="0">
                <a:solidFill>
                  <a:schemeClr val="bg1"/>
                </a:solidFill>
                <a:latin typeface="Oswald Light" panose="00000400000000000000" pitchFamily="2" charset="0"/>
              </a:rPr>
              <a:t>United Kingdom</a:t>
            </a:r>
          </a:p>
          <a:p>
            <a:pPr algn="l"/>
            <a:r>
              <a:rPr lang="en-US" sz="1000" cap="all" noProof="0">
                <a:solidFill>
                  <a:schemeClr val="bg1"/>
                </a:solidFill>
                <a:latin typeface="Oswald Light" panose="00000400000000000000" pitchFamily="2" charset="0"/>
              </a:rPr>
              <a:t>United States</a:t>
            </a:r>
          </a:p>
          <a:p>
            <a:pPr algn="l"/>
            <a:r>
              <a:rPr lang="en-US" sz="1000" cap="all" noProof="0">
                <a:solidFill>
                  <a:schemeClr val="bg1"/>
                </a:solidFill>
                <a:latin typeface="Oswald Light" panose="00000400000000000000" pitchFamily="2" charset="0"/>
              </a:rPr>
              <a:t>Uruguay</a:t>
            </a:r>
          </a:p>
          <a:p>
            <a:pPr algn="l"/>
            <a:r>
              <a:rPr lang="en-US" sz="1000" cap="all" noProof="0">
                <a:solidFill>
                  <a:schemeClr val="bg1"/>
                </a:solidFill>
                <a:latin typeface="Oswald Light" panose="00000400000000000000" pitchFamily="2" charset="0"/>
              </a:rPr>
              <a:t>Wales</a:t>
            </a:r>
          </a:p>
          <a:p>
            <a:pPr algn="l"/>
            <a:endParaRPr lang="en-US" sz="1000" cap="all" noProof="0">
              <a:solidFill>
                <a:schemeClr val="bg1"/>
              </a:solidFill>
              <a:latin typeface="Oswald Light" panose="00000400000000000000" pitchFamily="2" charset="0"/>
            </a:endParaRPr>
          </a:p>
          <a:p>
            <a:pPr algn="l"/>
            <a:r>
              <a:rPr lang="en-US" sz="1000" cap="all" noProof="0">
                <a:solidFill>
                  <a:schemeClr val="bg1"/>
                </a:solidFill>
                <a:latin typeface="Oswald Light" panose="00000400000000000000" pitchFamily="2" charset="0"/>
              </a:rPr>
              <a:t>+200 endorsers</a:t>
            </a:r>
          </a:p>
        </p:txBody>
      </p:sp>
      <p:sp>
        <p:nvSpPr>
          <p:cNvPr id="14" name="TextBox 13">
            <a:extLst>
              <a:ext uri="{FF2B5EF4-FFF2-40B4-BE49-F238E27FC236}">
                <a16:creationId xmlns:a16="http://schemas.microsoft.com/office/drawing/2014/main" id="{D8F04041-7132-9591-CE37-74AB17D300C2}"/>
              </a:ext>
            </a:extLst>
          </p:cNvPr>
          <p:cNvSpPr txBox="1"/>
          <p:nvPr userDrawn="1"/>
        </p:nvSpPr>
        <p:spPr>
          <a:xfrm>
            <a:off x="7169209" y="6240086"/>
            <a:ext cx="1100701" cy="276999"/>
          </a:xfrm>
          <a:prstGeom prst="rect">
            <a:avLst/>
          </a:prstGeom>
          <a:noFill/>
        </p:spPr>
        <p:txBody>
          <a:bodyPr wrap="square" rtlCol="0">
            <a:spAutoFit/>
          </a:bodyPr>
          <a:lstStyle/>
          <a:p>
            <a:pPr algn="l"/>
            <a:r>
              <a:rPr lang="en-US" sz="1200" spc="20">
                <a:solidFill>
                  <a:schemeClr val="bg1"/>
                </a:solidFill>
                <a:latin typeface="Open Sans" panose="020B0606030504020204" pitchFamily="34" charset="0"/>
                <a:ea typeface="Open Sans" panose="020B0606030504020204" pitchFamily="34" charset="0"/>
                <a:cs typeface="Open Sans" panose="020B0606030504020204" pitchFamily="34" charset="0"/>
              </a:rPr>
              <a:t>Co-Led by:</a:t>
            </a:r>
          </a:p>
        </p:txBody>
      </p:sp>
      <p:sp>
        <p:nvSpPr>
          <p:cNvPr id="16" name="Rectangle 15">
            <a:extLst>
              <a:ext uri="{FF2B5EF4-FFF2-40B4-BE49-F238E27FC236}">
                <a16:creationId xmlns:a16="http://schemas.microsoft.com/office/drawing/2014/main" id="{083EE60A-B4BB-23B4-C6B8-76CE7935AE38}"/>
              </a:ext>
            </a:extLst>
          </p:cNvPr>
          <p:cNvSpPr/>
          <p:nvPr userDrawn="1"/>
        </p:nvSpPr>
        <p:spPr>
          <a:xfrm>
            <a:off x="1115736" y="3951215"/>
            <a:ext cx="3749879"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3344317F-106C-BF16-9654-3847D6AFD418}"/>
              </a:ext>
            </a:extLst>
          </p:cNvPr>
          <p:cNvSpPr>
            <a:spLocks noGrp="1"/>
          </p:cNvSpPr>
          <p:nvPr>
            <p:ph type="ctrTitle" hasCustomPrompt="1"/>
          </p:nvPr>
        </p:nvSpPr>
        <p:spPr>
          <a:xfrm>
            <a:off x="1172403" y="4596747"/>
            <a:ext cx="3497943" cy="913352"/>
          </a:xfrm>
        </p:spPr>
        <p:txBody>
          <a:bodyPr anchor="ctr">
            <a:noAutofit/>
          </a:bodyPr>
          <a:lstStyle>
            <a:lvl1pPr algn="ctr">
              <a:defRPr sz="3200"/>
            </a:lvl1pPr>
          </a:lstStyle>
          <a:p>
            <a:r>
              <a:rPr lang="en-US"/>
              <a:t>TITLE LINE 1</a:t>
            </a:r>
            <a:br>
              <a:rPr lang="en-US"/>
            </a:br>
            <a:r>
              <a:rPr lang="en-US"/>
              <a:t>TITLE LINE 2</a:t>
            </a:r>
          </a:p>
        </p:txBody>
      </p:sp>
      <p:sp>
        <p:nvSpPr>
          <p:cNvPr id="21" name="Subtitle 2">
            <a:extLst>
              <a:ext uri="{FF2B5EF4-FFF2-40B4-BE49-F238E27FC236}">
                <a16:creationId xmlns:a16="http://schemas.microsoft.com/office/drawing/2014/main" id="{B1E66E62-FEA3-4579-52B6-D526FB5BEC57}"/>
              </a:ext>
            </a:extLst>
          </p:cNvPr>
          <p:cNvSpPr>
            <a:spLocks noGrp="1"/>
          </p:cNvSpPr>
          <p:nvPr>
            <p:ph type="subTitle" idx="1" hasCustomPrompt="1"/>
          </p:nvPr>
        </p:nvSpPr>
        <p:spPr>
          <a:xfrm>
            <a:off x="1172403" y="5598847"/>
            <a:ext cx="3497943" cy="36933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June 6, 2023</a:t>
            </a:r>
          </a:p>
        </p:txBody>
      </p:sp>
      <p:pic>
        <p:nvPicPr>
          <p:cNvPr id="23" name="Picture 22" descr="A close-up of a logo&#10;&#10;Description automatically generated with low confidence">
            <a:extLst>
              <a:ext uri="{FF2B5EF4-FFF2-40B4-BE49-F238E27FC236}">
                <a16:creationId xmlns:a16="http://schemas.microsoft.com/office/drawing/2014/main" id="{891DE308-0713-19D0-D4F2-6753B70A990F}"/>
              </a:ext>
            </a:extLst>
          </p:cNvPr>
          <p:cNvPicPr>
            <a:picLocks noChangeAspect="1"/>
          </p:cNvPicPr>
          <p:nvPr userDrawn="1"/>
        </p:nvPicPr>
        <p:blipFill>
          <a:blip r:embed="rId7"/>
          <a:stretch>
            <a:fillRect/>
          </a:stretch>
        </p:blipFill>
        <p:spPr>
          <a:xfrm>
            <a:off x="8200571" y="6026978"/>
            <a:ext cx="3473836" cy="611778"/>
          </a:xfrm>
          <a:prstGeom prst="rect">
            <a:avLst/>
          </a:prstGeom>
        </p:spPr>
      </p:pic>
    </p:spTree>
    <p:extLst>
      <p:ext uri="{BB962C8B-B14F-4D97-AF65-F5344CB8AC3E}">
        <p14:creationId xmlns:p14="http://schemas.microsoft.com/office/powerpoint/2010/main" val="2313147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D955-42A1-E369-2546-C9273A23E594}"/>
              </a:ext>
            </a:extLst>
          </p:cNvPr>
          <p:cNvSpPr/>
          <p:nvPr userDrawn="1"/>
        </p:nvSpPr>
        <p:spPr>
          <a:xfrm>
            <a:off x="0" y="0"/>
            <a:ext cx="12192000" cy="3729789"/>
          </a:xfrm>
          <a:prstGeom prst="rect">
            <a:avLst/>
          </a:prstGeom>
          <a:solidFill>
            <a:srgbClr val="14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47F3336-2B53-5448-92E4-771190780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0558" y="6113908"/>
            <a:ext cx="1653077" cy="640080"/>
          </a:xfrm>
          <a:prstGeom prst="rect">
            <a:avLst/>
          </a:prstGeom>
        </p:spPr>
      </p:pic>
      <p:sp>
        <p:nvSpPr>
          <p:cNvPr id="10" name="Text Placeholder 2">
            <a:extLst>
              <a:ext uri="{FF2B5EF4-FFF2-40B4-BE49-F238E27FC236}">
                <a16:creationId xmlns:a16="http://schemas.microsoft.com/office/drawing/2014/main" id="{EAD7C21C-BD6E-74BD-CB05-2EDCBEF1D701}"/>
              </a:ext>
            </a:extLst>
          </p:cNvPr>
          <p:cNvSpPr>
            <a:spLocks noGrp="1"/>
          </p:cNvSpPr>
          <p:nvPr>
            <p:ph idx="1" hasCustomPrompt="1"/>
          </p:nvPr>
        </p:nvSpPr>
        <p:spPr>
          <a:xfrm>
            <a:off x="597569" y="3917209"/>
            <a:ext cx="4313099" cy="2259753"/>
          </a:xfrm>
          <a:prstGeom prst="rect">
            <a:avLst/>
          </a:prstGeom>
        </p:spPr>
        <p:txBody>
          <a:bodyPr vert="horz" lIns="91440" tIns="45720" rIns="91440" bIns="45720" rtlCol="0">
            <a:normAutofit/>
          </a:bodyPr>
          <a:lstStyle>
            <a:lvl1pPr marL="0" indent="0">
              <a:buNone/>
              <a:defRPr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11" name="Group 10">
            <a:extLst>
              <a:ext uri="{FF2B5EF4-FFF2-40B4-BE49-F238E27FC236}">
                <a16:creationId xmlns:a16="http://schemas.microsoft.com/office/drawing/2014/main" id="{584274CD-1F68-7C45-04F9-78B288A11898}"/>
              </a:ext>
            </a:extLst>
          </p:cNvPr>
          <p:cNvGrpSpPr/>
          <p:nvPr userDrawn="1"/>
        </p:nvGrpSpPr>
        <p:grpSpPr>
          <a:xfrm>
            <a:off x="5657850" y="1087416"/>
            <a:ext cx="1226276" cy="742950"/>
            <a:chOff x="5657850" y="1087416"/>
            <a:chExt cx="1226276" cy="742950"/>
          </a:xfrm>
        </p:grpSpPr>
        <p:grpSp>
          <p:nvGrpSpPr>
            <p:cNvPr id="12" name="Group 11">
              <a:extLst>
                <a:ext uri="{FF2B5EF4-FFF2-40B4-BE49-F238E27FC236}">
                  <a16:creationId xmlns:a16="http://schemas.microsoft.com/office/drawing/2014/main" id="{FE16158F-6FAB-B05A-5612-88D58CEDF00A}"/>
                </a:ext>
              </a:extLst>
            </p:cNvPr>
            <p:cNvGrpSpPr/>
            <p:nvPr/>
          </p:nvGrpSpPr>
          <p:grpSpPr>
            <a:xfrm>
              <a:off x="5657850" y="1087416"/>
              <a:ext cx="742950" cy="742950"/>
              <a:chOff x="5657850" y="990600"/>
              <a:chExt cx="742950" cy="742950"/>
            </a:xfrm>
          </p:grpSpPr>
          <p:sp>
            <p:nvSpPr>
              <p:cNvPr id="14" name="Oval 13">
                <a:extLst>
                  <a:ext uri="{FF2B5EF4-FFF2-40B4-BE49-F238E27FC236}">
                    <a16:creationId xmlns:a16="http://schemas.microsoft.com/office/drawing/2014/main" id="{48AE5C41-0811-5726-DD9B-785DB44AEDA1}"/>
                  </a:ext>
                </a:extLst>
              </p:cNvPr>
              <p:cNvSpPr/>
              <p:nvPr/>
            </p:nvSpPr>
            <p:spPr>
              <a:xfrm>
                <a:off x="5657850" y="990600"/>
                <a:ext cx="742950" cy="7429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35399C-53A7-E87E-4E7B-92804876AFA0}"/>
                  </a:ext>
                </a:extLst>
              </p:cNvPr>
              <p:cNvSpPr txBox="1"/>
              <p:nvPr/>
            </p:nvSpPr>
            <p:spPr>
              <a:xfrm>
                <a:off x="5657850" y="1123324"/>
                <a:ext cx="742950" cy="523220"/>
              </a:xfrm>
              <a:prstGeom prst="rect">
                <a:avLst/>
              </a:prstGeom>
              <a:noFill/>
              <a:ln>
                <a:noFill/>
              </a:ln>
            </p:spPr>
            <p:txBody>
              <a:bodyPr wrap="square" rtlCol="0">
                <a:spAutoFit/>
              </a:bodyPr>
              <a:lstStyle/>
              <a:p>
                <a:pPr algn="ctr"/>
                <a:r>
                  <a:rPr lang="en-US" sz="2800">
                    <a:solidFill>
                      <a:schemeClr val="tx1">
                        <a:lumMod val="65000"/>
                        <a:lumOff val="35000"/>
                      </a:schemeClr>
                    </a:solidFill>
                    <a:latin typeface="Oswald" pitchFamily="2" charset="77"/>
                  </a:rPr>
                  <a:t>1</a:t>
                </a:r>
              </a:p>
            </p:txBody>
          </p:sp>
        </p:grpSp>
        <p:sp>
          <p:nvSpPr>
            <p:cNvPr id="13" name="Rectangle 12">
              <a:extLst>
                <a:ext uri="{FF2B5EF4-FFF2-40B4-BE49-F238E27FC236}">
                  <a16:creationId xmlns:a16="http://schemas.microsoft.com/office/drawing/2014/main" id="{CC81A131-1C25-5843-53F4-EFDCF44DC4DC}"/>
                </a:ext>
              </a:extLst>
            </p:cNvPr>
            <p:cNvSpPr/>
            <p:nvPr/>
          </p:nvSpPr>
          <p:spPr>
            <a:xfrm>
              <a:off x="6400800" y="1458891"/>
              <a:ext cx="4833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1BDB914-FC3C-7E14-3F72-31A436C02B89}"/>
              </a:ext>
            </a:extLst>
          </p:cNvPr>
          <p:cNvGrpSpPr/>
          <p:nvPr userDrawn="1"/>
        </p:nvGrpSpPr>
        <p:grpSpPr>
          <a:xfrm>
            <a:off x="5657850" y="1964901"/>
            <a:ext cx="1226276" cy="742950"/>
            <a:chOff x="5657850" y="1964901"/>
            <a:chExt cx="1226276" cy="742950"/>
          </a:xfrm>
        </p:grpSpPr>
        <p:grpSp>
          <p:nvGrpSpPr>
            <p:cNvPr id="17" name="Group 16">
              <a:extLst>
                <a:ext uri="{FF2B5EF4-FFF2-40B4-BE49-F238E27FC236}">
                  <a16:creationId xmlns:a16="http://schemas.microsoft.com/office/drawing/2014/main" id="{8449A2CC-6DE5-A3AB-B6E6-5478BCC42E8B}"/>
                </a:ext>
              </a:extLst>
            </p:cNvPr>
            <p:cNvGrpSpPr/>
            <p:nvPr/>
          </p:nvGrpSpPr>
          <p:grpSpPr>
            <a:xfrm>
              <a:off x="5657850" y="1964901"/>
              <a:ext cx="742950" cy="742950"/>
              <a:chOff x="5657850" y="1868085"/>
              <a:chExt cx="742950" cy="742950"/>
            </a:xfrm>
          </p:grpSpPr>
          <p:sp>
            <p:nvSpPr>
              <p:cNvPr id="19" name="Oval 18">
                <a:extLst>
                  <a:ext uri="{FF2B5EF4-FFF2-40B4-BE49-F238E27FC236}">
                    <a16:creationId xmlns:a16="http://schemas.microsoft.com/office/drawing/2014/main" id="{54003D02-022C-8B13-B8FF-5537D6E9E987}"/>
                  </a:ext>
                </a:extLst>
              </p:cNvPr>
              <p:cNvSpPr/>
              <p:nvPr/>
            </p:nvSpPr>
            <p:spPr>
              <a:xfrm>
                <a:off x="5657850" y="1868085"/>
                <a:ext cx="742950" cy="7429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5D30C3-2ADF-6A60-48E6-060B57931C09}"/>
                  </a:ext>
                </a:extLst>
              </p:cNvPr>
              <p:cNvSpPr txBox="1"/>
              <p:nvPr/>
            </p:nvSpPr>
            <p:spPr>
              <a:xfrm>
                <a:off x="5657850" y="2003869"/>
                <a:ext cx="742950" cy="523220"/>
              </a:xfrm>
              <a:prstGeom prst="rect">
                <a:avLst/>
              </a:prstGeom>
              <a:noFill/>
              <a:ln>
                <a:noFill/>
              </a:ln>
            </p:spPr>
            <p:txBody>
              <a:bodyPr wrap="square" rtlCol="0">
                <a:spAutoFit/>
              </a:bodyPr>
              <a:lstStyle/>
              <a:p>
                <a:pPr algn="ctr"/>
                <a:r>
                  <a:rPr lang="en-US" sz="2800">
                    <a:solidFill>
                      <a:schemeClr val="tx1">
                        <a:lumMod val="65000"/>
                        <a:lumOff val="35000"/>
                      </a:schemeClr>
                    </a:solidFill>
                    <a:latin typeface="Oswald" pitchFamily="2" charset="77"/>
                  </a:rPr>
                  <a:t>2</a:t>
                </a:r>
              </a:p>
            </p:txBody>
          </p:sp>
        </p:grpSp>
        <p:sp>
          <p:nvSpPr>
            <p:cNvPr id="18" name="Rectangle 17">
              <a:extLst>
                <a:ext uri="{FF2B5EF4-FFF2-40B4-BE49-F238E27FC236}">
                  <a16:creationId xmlns:a16="http://schemas.microsoft.com/office/drawing/2014/main" id="{8D9FCD81-F0F1-3DCF-C397-417ABD10DE5A}"/>
                </a:ext>
              </a:extLst>
            </p:cNvPr>
            <p:cNvSpPr/>
            <p:nvPr/>
          </p:nvSpPr>
          <p:spPr>
            <a:xfrm>
              <a:off x="6400800" y="2290052"/>
              <a:ext cx="4833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3D8B736-EF5F-ECA8-6285-BE7BA6BD811C}"/>
              </a:ext>
            </a:extLst>
          </p:cNvPr>
          <p:cNvGrpSpPr/>
          <p:nvPr userDrawn="1"/>
        </p:nvGrpSpPr>
        <p:grpSpPr>
          <a:xfrm>
            <a:off x="5657850" y="2895753"/>
            <a:ext cx="1226276" cy="742950"/>
            <a:chOff x="5657850" y="2895753"/>
            <a:chExt cx="1226276" cy="742950"/>
          </a:xfrm>
        </p:grpSpPr>
        <p:grpSp>
          <p:nvGrpSpPr>
            <p:cNvPr id="22" name="Group 21">
              <a:extLst>
                <a:ext uri="{FF2B5EF4-FFF2-40B4-BE49-F238E27FC236}">
                  <a16:creationId xmlns:a16="http://schemas.microsoft.com/office/drawing/2014/main" id="{DA046EF7-C6EF-2884-13F6-849B64B94C5A}"/>
                </a:ext>
              </a:extLst>
            </p:cNvPr>
            <p:cNvGrpSpPr/>
            <p:nvPr/>
          </p:nvGrpSpPr>
          <p:grpSpPr>
            <a:xfrm>
              <a:off x="5657850" y="2895753"/>
              <a:ext cx="742950" cy="742950"/>
              <a:chOff x="5657850" y="2798937"/>
              <a:chExt cx="742950" cy="742950"/>
            </a:xfrm>
          </p:grpSpPr>
          <p:sp>
            <p:nvSpPr>
              <p:cNvPr id="24" name="Oval 23">
                <a:extLst>
                  <a:ext uri="{FF2B5EF4-FFF2-40B4-BE49-F238E27FC236}">
                    <a16:creationId xmlns:a16="http://schemas.microsoft.com/office/drawing/2014/main" id="{81BE8BA0-08D9-37CC-F62B-0833BA2EA22A}"/>
                  </a:ext>
                </a:extLst>
              </p:cNvPr>
              <p:cNvSpPr/>
              <p:nvPr/>
            </p:nvSpPr>
            <p:spPr>
              <a:xfrm>
                <a:off x="5657850" y="2798937"/>
                <a:ext cx="742950" cy="7429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23E610C-6C6D-C56D-C288-89BF5457935D}"/>
                  </a:ext>
                </a:extLst>
              </p:cNvPr>
              <p:cNvSpPr txBox="1"/>
              <p:nvPr/>
            </p:nvSpPr>
            <p:spPr>
              <a:xfrm>
                <a:off x="5657850" y="2938078"/>
                <a:ext cx="742950" cy="523220"/>
              </a:xfrm>
              <a:prstGeom prst="rect">
                <a:avLst/>
              </a:prstGeom>
              <a:noFill/>
              <a:ln>
                <a:noFill/>
              </a:ln>
            </p:spPr>
            <p:txBody>
              <a:bodyPr wrap="square" rtlCol="0">
                <a:spAutoFit/>
              </a:bodyPr>
              <a:lstStyle/>
              <a:p>
                <a:pPr algn="ctr"/>
                <a:r>
                  <a:rPr lang="en-US" sz="2800">
                    <a:solidFill>
                      <a:schemeClr val="tx1">
                        <a:lumMod val="65000"/>
                        <a:lumOff val="35000"/>
                      </a:schemeClr>
                    </a:solidFill>
                    <a:latin typeface="Oswald" pitchFamily="2" charset="77"/>
                  </a:rPr>
                  <a:t>3</a:t>
                </a:r>
              </a:p>
            </p:txBody>
          </p:sp>
        </p:grpSp>
        <p:sp>
          <p:nvSpPr>
            <p:cNvPr id="23" name="Rectangle 22">
              <a:extLst>
                <a:ext uri="{FF2B5EF4-FFF2-40B4-BE49-F238E27FC236}">
                  <a16:creationId xmlns:a16="http://schemas.microsoft.com/office/drawing/2014/main" id="{62DBF8E3-596B-B77A-DDB9-399F2373CBA0}"/>
                </a:ext>
              </a:extLst>
            </p:cNvPr>
            <p:cNvSpPr/>
            <p:nvPr/>
          </p:nvSpPr>
          <p:spPr>
            <a:xfrm>
              <a:off x="6400800" y="3221509"/>
              <a:ext cx="4833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E59D8CE-039D-18B3-C970-68A33FE4826A}"/>
              </a:ext>
            </a:extLst>
          </p:cNvPr>
          <p:cNvGrpSpPr/>
          <p:nvPr userDrawn="1"/>
        </p:nvGrpSpPr>
        <p:grpSpPr>
          <a:xfrm>
            <a:off x="5648807" y="3826605"/>
            <a:ext cx="1235319" cy="742950"/>
            <a:chOff x="5648807" y="3826605"/>
            <a:chExt cx="1235319" cy="742950"/>
          </a:xfrm>
        </p:grpSpPr>
        <p:grpSp>
          <p:nvGrpSpPr>
            <p:cNvPr id="27" name="Group 26">
              <a:extLst>
                <a:ext uri="{FF2B5EF4-FFF2-40B4-BE49-F238E27FC236}">
                  <a16:creationId xmlns:a16="http://schemas.microsoft.com/office/drawing/2014/main" id="{43E12046-68D9-C639-0E38-35FB09D001B0}"/>
                </a:ext>
              </a:extLst>
            </p:cNvPr>
            <p:cNvGrpSpPr/>
            <p:nvPr/>
          </p:nvGrpSpPr>
          <p:grpSpPr>
            <a:xfrm>
              <a:off x="5648807" y="3826605"/>
              <a:ext cx="751993" cy="742950"/>
              <a:chOff x="5648807" y="3729789"/>
              <a:chExt cx="751993" cy="742950"/>
            </a:xfrm>
          </p:grpSpPr>
          <p:sp>
            <p:nvSpPr>
              <p:cNvPr id="29" name="Oval 28">
                <a:extLst>
                  <a:ext uri="{FF2B5EF4-FFF2-40B4-BE49-F238E27FC236}">
                    <a16:creationId xmlns:a16="http://schemas.microsoft.com/office/drawing/2014/main" id="{2AD5F084-EBB9-5365-5B2C-2E4E3DAFED66}"/>
                  </a:ext>
                </a:extLst>
              </p:cNvPr>
              <p:cNvSpPr/>
              <p:nvPr/>
            </p:nvSpPr>
            <p:spPr>
              <a:xfrm>
                <a:off x="5657850" y="3729789"/>
                <a:ext cx="742950" cy="742950"/>
              </a:xfrm>
              <a:prstGeom prst="ellipse">
                <a:avLst/>
              </a:prstGeom>
              <a:solidFill>
                <a:srgbClr val="144A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74F6A3-0A73-B45A-8E02-45F27E3FD894}"/>
                  </a:ext>
                </a:extLst>
              </p:cNvPr>
              <p:cNvSpPr txBox="1"/>
              <p:nvPr/>
            </p:nvSpPr>
            <p:spPr>
              <a:xfrm>
                <a:off x="5648807" y="3867643"/>
                <a:ext cx="742950" cy="523220"/>
              </a:xfrm>
              <a:prstGeom prst="rect">
                <a:avLst/>
              </a:prstGeom>
              <a:noFill/>
              <a:ln>
                <a:noFill/>
              </a:ln>
            </p:spPr>
            <p:txBody>
              <a:bodyPr wrap="square" rtlCol="0">
                <a:spAutoFit/>
              </a:bodyPr>
              <a:lstStyle/>
              <a:p>
                <a:pPr algn="ctr"/>
                <a:r>
                  <a:rPr lang="en-US" sz="2800">
                    <a:solidFill>
                      <a:schemeClr val="bg1"/>
                    </a:solidFill>
                    <a:latin typeface="Oswald" pitchFamily="2" charset="77"/>
                  </a:rPr>
                  <a:t>4</a:t>
                </a:r>
              </a:p>
            </p:txBody>
          </p:sp>
        </p:grpSp>
        <p:sp>
          <p:nvSpPr>
            <p:cNvPr id="28" name="Rectangle 27">
              <a:extLst>
                <a:ext uri="{FF2B5EF4-FFF2-40B4-BE49-F238E27FC236}">
                  <a16:creationId xmlns:a16="http://schemas.microsoft.com/office/drawing/2014/main" id="{B2890F22-BB70-F050-9CBD-8E503256CC4B}"/>
                </a:ext>
              </a:extLst>
            </p:cNvPr>
            <p:cNvSpPr/>
            <p:nvPr/>
          </p:nvSpPr>
          <p:spPr>
            <a:xfrm>
              <a:off x="6400800" y="4154189"/>
              <a:ext cx="483326" cy="45719"/>
            </a:xfrm>
            <a:prstGeom prst="rect">
              <a:avLst/>
            </a:prstGeom>
            <a:solidFill>
              <a:srgbClr val="144A88"/>
            </a:solidFill>
            <a:ln>
              <a:solidFill>
                <a:srgbClr val="14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01C50E2-1260-8604-ED44-0E7C265912E8}"/>
              </a:ext>
            </a:extLst>
          </p:cNvPr>
          <p:cNvGrpSpPr/>
          <p:nvPr userDrawn="1"/>
        </p:nvGrpSpPr>
        <p:grpSpPr>
          <a:xfrm>
            <a:off x="5657850" y="4763257"/>
            <a:ext cx="1217233" cy="742950"/>
            <a:chOff x="5657850" y="4763257"/>
            <a:chExt cx="1217233" cy="742950"/>
          </a:xfrm>
        </p:grpSpPr>
        <p:grpSp>
          <p:nvGrpSpPr>
            <p:cNvPr id="32" name="Group 31">
              <a:extLst>
                <a:ext uri="{FF2B5EF4-FFF2-40B4-BE49-F238E27FC236}">
                  <a16:creationId xmlns:a16="http://schemas.microsoft.com/office/drawing/2014/main" id="{ABDF174C-0881-CAAD-0760-6809769A0F1B}"/>
                </a:ext>
              </a:extLst>
            </p:cNvPr>
            <p:cNvGrpSpPr/>
            <p:nvPr/>
          </p:nvGrpSpPr>
          <p:grpSpPr>
            <a:xfrm>
              <a:off x="5657850" y="4763257"/>
              <a:ext cx="742950" cy="742950"/>
              <a:chOff x="5657850" y="4666441"/>
              <a:chExt cx="742950" cy="742950"/>
            </a:xfrm>
          </p:grpSpPr>
          <p:sp>
            <p:nvSpPr>
              <p:cNvPr id="34" name="Oval 33">
                <a:extLst>
                  <a:ext uri="{FF2B5EF4-FFF2-40B4-BE49-F238E27FC236}">
                    <a16:creationId xmlns:a16="http://schemas.microsoft.com/office/drawing/2014/main" id="{F65550B6-1E54-266D-0765-E386692EAAE9}"/>
                  </a:ext>
                </a:extLst>
              </p:cNvPr>
              <p:cNvSpPr/>
              <p:nvPr/>
            </p:nvSpPr>
            <p:spPr>
              <a:xfrm>
                <a:off x="5657850" y="4666441"/>
                <a:ext cx="742950" cy="742950"/>
              </a:xfrm>
              <a:prstGeom prst="ellipse">
                <a:avLst/>
              </a:prstGeom>
              <a:solidFill>
                <a:srgbClr val="144A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108A95A-CA2B-35DF-5B53-D61538366192}"/>
                  </a:ext>
                </a:extLst>
              </p:cNvPr>
              <p:cNvSpPr txBox="1"/>
              <p:nvPr/>
            </p:nvSpPr>
            <p:spPr>
              <a:xfrm>
                <a:off x="5657850" y="4797208"/>
                <a:ext cx="742950" cy="523220"/>
              </a:xfrm>
              <a:prstGeom prst="rect">
                <a:avLst/>
              </a:prstGeom>
              <a:noFill/>
              <a:ln>
                <a:noFill/>
              </a:ln>
            </p:spPr>
            <p:txBody>
              <a:bodyPr wrap="square" rtlCol="0">
                <a:spAutoFit/>
              </a:bodyPr>
              <a:lstStyle/>
              <a:p>
                <a:pPr algn="ctr"/>
                <a:r>
                  <a:rPr lang="en-US" sz="2800">
                    <a:solidFill>
                      <a:schemeClr val="bg1"/>
                    </a:solidFill>
                    <a:latin typeface="Oswald" pitchFamily="2" charset="77"/>
                  </a:rPr>
                  <a:t>5</a:t>
                </a:r>
              </a:p>
            </p:txBody>
          </p:sp>
        </p:grpSp>
        <p:sp>
          <p:nvSpPr>
            <p:cNvPr id="33" name="Rectangle 32">
              <a:extLst>
                <a:ext uri="{FF2B5EF4-FFF2-40B4-BE49-F238E27FC236}">
                  <a16:creationId xmlns:a16="http://schemas.microsoft.com/office/drawing/2014/main" id="{848EE227-C7F1-EB41-401F-72FE8DA35F65}"/>
                </a:ext>
              </a:extLst>
            </p:cNvPr>
            <p:cNvSpPr/>
            <p:nvPr/>
          </p:nvSpPr>
          <p:spPr>
            <a:xfrm>
              <a:off x="6391757" y="5089013"/>
              <a:ext cx="483326" cy="45719"/>
            </a:xfrm>
            <a:prstGeom prst="rect">
              <a:avLst/>
            </a:prstGeom>
            <a:solidFill>
              <a:srgbClr val="144A88"/>
            </a:solidFill>
            <a:ln>
              <a:solidFill>
                <a:srgbClr val="14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D9355CB4-4631-077E-B683-669D15F4D5D0}"/>
              </a:ext>
            </a:extLst>
          </p:cNvPr>
          <p:cNvSpPr txBox="1"/>
          <p:nvPr userDrawn="1"/>
        </p:nvSpPr>
        <p:spPr>
          <a:xfrm>
            <a:off x="597569" y="2290052"/>
            <a:ext cx="4313098" cy="1446550"/>
          </a:xfrm>
          <a:prstGeom prst="rect">
            <a:avLst/>
          </a:prstGeom>
          <a:noFill/>
        </p:spPr>
        <p:txBody>
          <a:bodyPr wrap="square" rtlCol="0">
            <a:spAutoFit/>
          </a:bodyPr>
          <a:lstStyle/>
          <a:p>
            <a:r>
              <a:rPr lang="en-US" sz="8800" b="0" i="0">
                <a:solidFill>
                  <a:schemeClr val="bg1"/>
                </a:solidFill>
                <a:latin typeface="Oswald" pitchFamily="2" charset="77"/>
              </a:rPr>
              <a:t>AGENDA</a:t>
            </a:r>
          </a:p>
        </p:txBody>
      </p:sp>
      <p:sp>
        <p:nvSpPr>
          <p:cNvPr id="45" name="Text Placeholder 44">
            <a:extLst>
              <a:ext uri="{FF2B5EF4-FFF2-40B4-BE49-F238E27FC236}">
                <a16:creationId xmlns:a16="http://schemas.microsoft.com/office/drawing/2014/main" id="{4050FEAF-3F9C-2EF7-05F0-27B0AF8A024C}"/>
              </a:ext>
            </a:extLst>
          </p:cNvPr>
          <p:cNvSpPr>
            <a:spLocks noGrp="1"/>
          </p:cNvSpPr>
          <p:nvPr>
            <p:ph type="body" sz="quarter" idx="15" hasCustomPrompt="1"/>
          </p:nvPr>
        </p:nvSpPr>
        <p:spPr>
          <a:xfrm>
            <a:off x="6893168" y="3882376"/>
            <a:ext cx="4351687" cy="631407"/>
          </a:xfrm>
        </p:spPr>
        <p:txBody>
          <a:bodyPr anchor="ctr"/>
          <a:lstStyle>
            <a:lvl1pPr marL="0" indent="0">
              <a:buNone/>
              <a:defRPr b="0" i="0">
                <a:solidFill>
                  <a:srgbClr val="144A88"/>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6" name="Text Placeholder 44">
            <a:extLst>
              <a:ext uri="{FF2B5EF4-FFF2-40B4-BE49-F238E27FC236}">
                <a16:creationId xmlns:a16="http://schemas.microsoft.com/office/drawing/2014/main" id="{E64769A5-584E-59CA-A454-2F07F5A842FD}"/>
              </a:ext>
            </a:extLst>
          </p:cNvPr>
          <p:cNvSpPr>
            <a:spLocks noGrp="1"/>
          </p:cNvSpPr>
          <p:nvPr>
            <p:ph type="body" sz="quarter" idx="16" hasCustomPrompt="1"/>
          </p:nvPr>
        </p:nvSpPr>
        <p:spPr>
          <a:xfrm>
            <a:off x="6884125" y="2023157"/>
            <a:ext cx="4351687" cy="631407"/>
          </a:xfrm>
        </p:spPr>
        <p:txBody>
          <a:bodyPr anchor="ctr"/>
          <a:lstStyle>
            <a:lvl1pPr marL="0" indent="0">
              <a:buNone/>
              <a:defRPr b="0" i="0">
                <a:solidFill>
                  <a:srgbClr val="FFFFFF"/>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7" name="Text Placeholder 44">
            <a:extLst>
              <a:ext uri="{FF2B5EF4-FFF2-40B4-BE49-F238E27FC236}">
                <a16:creationId xmlns:a16="http://schemas.microsoft.com/office/drawing/2014/main" id="{7E00F886-6BED-7D67-CCCC-11B36F02977B}"/>
              </a:ext>
            </a:extLst>
          </p:cNvPr>
          <p:cNvSpPr>
            <a:spLocks noGrp="1"/>
          </p:cNvSpPr>
          <p:nvPr>
            <p:ph type="body" sz="quarter" idx="17" hasCustomPrompt="1"/>
          </p:nvPr>
        </p:nvSpPr>
        <p:spPr>
          <a:xfrm>
            <a:off x="6893168" y="2926707"/>
            <a:ext cx="4351687" cy="631407"/>
          </a:xfrm>
        </p:spPr>
        <p:txBody>
          <a:bodyPr anchor="ctr"/>
          <a:lstStyle>
            <a:lvl1pPr marL="0" indent="0">
              <a:buNone/>
              <a:defRPr b="0" i="0">
                <a:solidFill>
                  <a:srgbClr val="FFFFFF"/>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8" name="Text Placeholder 44">
            <a:extLst>
              <a:ext uri="{FF2B5EF4-FFF2-40B4-BE49-F238E27FC236}">
                <a16:creationId xmlns:a16="http://schemas.microsoft.com/office/drawing/2014/main" id="{141D8044-CD7B-7A59-10F6-A5A7D4D0DF08}"/>
              </a:ext>
            </a:extLst>
          </p:cNvPr>
          <p:cNvSpPr>
            <a:spLocks noGrp="1"/>
          </p:cNvSpPr>
          <p:nvPr>
            <p:ph type="body" sz="quarter" idx="18" hasCustomPrompt="1"/>
          </p:nvPr>
        </p:nvSpPr>
        <p:spPr>
          <a:xfrm>
            <a:off x="6893168" y="1166046"/>
            <a:ext cx="4351687" cy="631407"/>
          </a:xfrm>
        </p:spPr>
        <p:txBody>
          <a:bodyPr anchor="ctr"/>
          <a:lstStyle>
            <a:lvl1pPr marL="0" indent="0">
              <a:buNone/>
              <a:defRPr b="0" i="0">
                <a:solidFill>
                  <a:srgbClr val="FFFFFF"/>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9" name="Text Placeholder 44">
            <a:extLst>
              <a:ext uri="{FF2B5EF4-FFF2-40B4-BE49-F238E27FC236}">
                <a16:creationId xmlns:a16="http://schemas.microsoft.com/office/drawing/2014/main" id="{71F83C3B-93FF-D768-86AF-EB7DD6EAA677}"/>
              </a:ext>
            </a:extLst>
          </p:cNvPr>
          <p:cNvSpPr>
            <a:spLocks noGrp="1"/>
          </p:cNvSpPr>
          <p:nvPr>
            <p:ph type="body" sz="quarter" idx="19" hasCustomPrompt="1"/>
          </p:nvPr>
        </p:nvSpPr>
        <p:spPr>
          <a:xfrm>
            <a:off x="6893168" y="4819028"/>
            <a:ext cx="4351687" cy="631407"/>
          </a:xfrm>
        </p:spPr>
        <p:txBody>
          <a:bodyPr anchor="ctr"/>
          <a:lstStyle>
            <a:lvl1pPr marL="0" indent="0">
              <a:buNone/>
              <a:defRPr b="0" i="0">
                <a:solidFill>
                  <a:srgbClr val="144A88"/>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Tree>
    <p:extLst>
      <p:ext uri="{BB962C8B-B14F-4D97-AF65-F5344CB8AC3E}">
        <p14:creationId xmlns:p14="http://schemas.microsoft.com/office/powerpoint/2010/main" val="3225978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7AE6DD-64D4-5B8A-2449-36C72ACD1063}"/>
              </a:ext>
            </a:extLst>
          </p:cNvPr>
          <p:cNvSpPr/>
          <p:nvPr userDrawn="1"/>
        </p:nvSpPr>
        <p:spPr>
          <a:xfrm>
            <a:off x="6293224" y="0"/>
            <a:ext cx="5898776" cy="6858000"/>
          </a:xfrm>
          <a:prstGeom prst="rect">
            <a:avLst/>
          </a:prstGeom>
          <a:solidFill>
            <a:srgbClr val="144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FDB0C3-6D14-AA0A-4E7E-250C8C090F99}"/>
              </a:ext>
            </a:extLst>
          </p:cNvPr>
          <p:cNvPicPr>
            <a:picLocks noChangeAspect="1"/>
          </p:cNvPicPr>
          <p:nvPr userDrawn="1"/>
        </p:nvPicPr>
        <p:blipFill rotWithShape="1">
          <a:blip r:embed="rId2">
            <a:alphaModFix amt="25000"/>
          </a:blip>
          <a:srcRect l="22895" t="13687" r="30063" b="2881"/>
          <a:stretch/>
        </p:blipFill>
        <p:spPr>
          <a:xfrm>
            <a:off x="6375619" y="-22484"/>
            <a:ext cx="5835587" cy="6902968"/>
          </a:xfrm>
          <a:prstGeom prst="rect">
            <a:avLst/>
          </a:prstGeom>
          <a:effectLst>
            <a:outerShdw blurRad="4582" sx="1000" sy="1000" algn="ctr" rotWithShape="0">
              <a:srgbClr val="000000"/>
            </a:outerShdw>
          </a:effectLst>
        </p:spPr>
      </p:pic>
      <p:pic>
        <p:nvPicPr>
          <p:cNvPr id="8" name="Graphic 7">
            <a:extLst>
              <a:ext uri="{FF2B5EF4-FFF2-40B4-BE49-F238E27FC236}">
                <a16:creationId xmlns:a16="http://schemas.microsoft.com/office/drawing/2014/main" id="{2FD3DEDF-A640-F6B3-FBEA-893640AABA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
            <a:ext cx="7899816" cy="6880485"/>
          </a:xfrm>
          <a:prstGeom prst="rect">
            <a:avLst/>
          </a:prstGeom>
        </p:spPr>
      </p:pic>
      <p:sp>
        <p:nvSpPr>
          <p:cNvPr id="20" name="Title 1">
            <a:extLst>
              <a:ext uri="{FF2B5EF4-FFF2-40B4-BE49-F238E27FC236}">
                <a16:creationId xmlns:a16="http://schemas.microsoft.com/office/drawing/2014/main" id="{3344317F-106C-BF16-9654-3847D6AFD418}"/>
              </a:ext>
            </a:extLst>
          </p:cNvPr>
          <p:cNvSpPr>
            <a:spLocks noGrp="1"/>
          </p:cNvSpPr>
          <p:nvPr>
            <p:ph type="ctrTitle" hasCustomPrompt="1"/>
          </p:nvPr>
        </p:nvSpPr>
        <p:spPr>
          <a:xfrm>
            <a:off x="1172403" y="2983565"/>
            <a:ext cx="3497943" cy="913352"/>
          </a:xfrm>
        </p:spPr>
        <p:txBody>
          <a:bodyPr anchor="ctr">
            <a:noAutofit/>
          </a:bodyPr>
          <a:lstStyle>
            <a:lvl1pPr algn="ctr">
              <a:defRPr sz="3200"/>
            </a:lvl1pPr>
          </a:lstStyle>
          <a:p>
            <a:r>
              <a:rPr lang="en-US"/>
              <a:t>TITLE LINE 1</a:t>
            </a:r>
            <a:br>
              <a:rPr lang="en-US"/>
            </a:br>
            <a:r>
              <a:rPr lang="en-US"/>
              <a:t>TITLE LINE 2</a:t>
            </a:r>
          </a:p>
        </p:txBody>
      </p:sp>
    </p:spTree>
    <p:extLst>
      <p:ext uri="{BB962C8B-B14F-4D97-AF65-F5344CB8AC3E}">
        <p14:creationId xmlns:p14="http://schemas.microsoft.com/office/powerpoint/2010/main" val="2499132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7AE6DD-64D4-5B8A-2449-36C72ACD1063}"/>
              </a:ext>
            </a:extLst>
          </p:cNvPr>
          <p:cNvSpPr/>
          <p:nvPr userDrawn="1"/>
        </p:nvSpPr>
        <p:spPr>
          <a:xfrm>
            <a:off x="6293224" y="0"/>
            <a:ext cx="5898776" cy="6858000"/>
          </a:xfrm>
          <a:prstGeom prst="rect">
            <a:avLst/>
          </a:prstGeom>
          <a:solidFill>
            <a:srgbClr val="144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FDB0C3-6D14-AA0A-4E7E-250C8C090F99}"/>
              </a:ext>
            </a:extLst>
          </p:cNvPr>
          <p:cNvPicPr>
            <a:picLocks noChangeAspect="1"/>
          </p:cNvPicPr>
          <p:nvPr userDrawn="1"/>
        </p:nvPicPr>
        <p:blipFill rotWithShape="1">
          <a:blip r:embed="rId2">
            <a:alphaModFix amt="25000"/>
          </a:blip>
          <a:srcRect l="22895" t="13687" r="30063" b="2881"/>
          <a:stretch/>
        </p:blipFill>
        <p:spPr>
          <a:xfrm>
            <a:off x="6375619" y="-22484"/>
            <a:ext cx="5835587" cy="6902968"/>
          </a:xfrm>
          <a:prstGeom prst="rect">
            <a:avLst/>
          </a:prstGeom>
          <a:effectLst>
            <a:outerShdw blurRad="4582" sx="1000" sy="1000" algn="ctr" rotWithShape="0">
              <a:srgbClr val="000000"/>
            </a:outerShdw>
          </a:effectLst>
        </p:spPr>
      </p:pic>
      <p:pic>
        <p:nvPicPr>
          <p:cNvPr id="8" name="Graphic 7">
            <a:extLst>
              <a:ext uri="{FF2B5EF4-FFF2-40B4-BE49-F238E27FC236}">
                <a16:creationId xmlns:a16="http://schemas.microsoft.com/office/drawing/2014/main" id="{2FD3DEDF-A640-F6B3-FBEA-893640AABA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
            <a:ext cx="7899816" cy="6880485"/>
          </a:xfrm>
          <a:prstGeom prst="rect">
            <a:avLst/>
          </a:prstGeom>
        </p:spPr>
      </p:pic>
      <p:pic>
        <p:nvPicPr>
          <p:cNvPr id="9" name="Graphic 8">
            <a:extLst>
              <a:ext uri="{FF2B5EF4-FFF2-40B4-BE49-F238E27FC236}">
                <a16:creationId xmlns:a16="http://schemas.microsoft.com/office/drawing/2014/main" id="{61E9C32E-D221-83D8-A6FE-64EBD02DC3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1550" y="1868215"/>
            <a:ext cx="4819651" cy="1866195"/>
          </a:xfrm>
          <a:prstGeom prst="rect">
            <a:avLst/>
          </a:prstGeom>
        </p:spPr>
      </p:pic>
      <p:sp>
        <p:nvSpPr>
          <p:cNvPr id="10" name="Rectangle 9">
            <a:extLst>
              <a:ext uri="{FF2B5EF4-FFF2-40B4-BE49-F238E27FC236}">
                <a16:creationId xmlns:a16="http://schemas.microsoft.com/office/drawing/2014/main" id="{4B698D7E-CFC8-5F18-906E-4A281EBE843C}"/>
              </a:ext>
            </a:extLst>
          </p:cNvPr>
          <p:cNvSpPr/>
          <p:nvPr userDrawn="1"/>
        </p:nvSpPr>
        <p:spPr>
          <a:xfrm>
            <a:off x="10450287" y="-1"/>
            <a:ext cx="1436914" cy="6232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cap="all" noProof="0">
                <a:solidFill>
                  <a:schemeClr val="bg1"/>
                </a:solidFill>
                <a:latin typeface="Oswald" pitchFamily="2" charset="77"/>
              </a:rPr>
              <a:t>Aruba</a:t>
            </a:r>
          </a:p>
          <a:p>
            <a:pPr algn="l"/>
            <a:r>
              <a:rPr lang="en-US" sz="900" cap="all" noProof="0">
                <a:solidFill>
                  <a:schemeClr val="bg1"/>
                </a:solidFill>
                <a:latin typeface="Oswald" pitchFamily="2" charset="77"/>
              </a:rPr>
              <a:t>Austria</a:t>
            </a:r>
          </a:p>
          <a:p>
            <a:pPr algn="l"/>
            <a:r>
              <a:rPr lang="en-US" sz="900" cap="all" noProof="0">
                <a:solidFill>
                  <a:schemeClr val="bg1"/>
                </a:solidFill>
                <a:latin typeface="Oswald" pitchFamily="2" charset="77"/>
              </a:rPr>
              <a:t>Belgium</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Canada</a:t>
            </a:r>
            <a:br>
              <a:rPr lang="en-US" sz="900" cap="all" noProof="0">
                <a:solidFill>
                  <a:schemeClr val="bg1"/>
                </a:solidFill>
                <a:latin typeface="Oswald" pitchFamily="2" charset="77"/>
              </a:rPr>
            </a:br>
            <a:r>
              <a:rPr lang="en-US" sz="900" cap="all" noProof="0">
                <a:solidFill>
                  <a:schemeClr val="bg1"/>
                </a:solidFill>
                <a:latin typeface="Oswald" pitchFamily="2" charset="77"/>
              </a:rPr>
              <a:t>Cape Verde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Chile</a:t>
            </a:r>
            <a:br>
              <a:rPr lang="en-US" sz="900" cap="all" noProof="0">
                <a:solidFill>
                  <a:schemeClr val="bg1"/>
                </a:solidFill>
                <a:latin typeface="Oswald" pitchFamily="2" charset="77"/>
              </a:rPr>
            </a:br>
            <a:r>
              <a:rPr lang="en-US" sz="900" cap="all" noProof="0">
                <a:solidFill>
                  <a:schemeClr val="bg1"/>
                </a:solidFill>
                <a:latin typeface="Oswald" pitchFamily="2" charset="77"/>
              </a:rPr>
              <a:t>Colombia</a:t>
            </a:r>
            <a:br>
              <a:rPr lang="en-US" sz="900" cap="all" noProof="0">
                <a:solidFill>
                  <a:schemeClr val="bg1"/>
                </a:solidFill>
                <a:latin typeface="Oswald" pitchFamily="2" charset="77"/>
              </a:rPr>
            </a:br>
            <a:r>
              <a:rPr lang="en-US" sz="900" cap="all" noProof="0">
                <a:solidFill>
                  <a:schemeClr val="bg1"/>
                </a:solidFill>
                <a:latin typeface="Oswald" pitchFamily="2" charset="77"/>
              </a:rPr>
              <a:t>Costa Rica</a:t>
            </a:r>
          </a:p>
          <a:p>
            <a:pPr algn="l"/>
            <a:r>
              <a:rPr lang="en-US" sz="900" cap="all" noProof="0">
                <a:solidFill>
                  <a:schemeClr val="bg1"/>
                </a:solidFill>
                <a:latin typeface="Oswald" pitchFamily="2" charset="77"/>
              </a:rPr>
              <a:t>Croatia</a:t>
            </a:r>
          </a:p>
          <a:p>
            <a:r>
              <a:rPr lang="en-US" sz="900" cap="all" noProof="0">
                <a:solidFill>
                  <a:schemeClr val="bg1"/>
                </a:solidFill>
                <a:latin typeface="Oswald" pitchFamily="2" charset="77"/>
              </a:rPr>
              <a:t>Curaçao</a:t>
            </a:r>
          </a:p>
          <a:p>
            <a:pPr algn="l"/>
            <a:r>
              <a:rPr lang="en-US" sz="900" cap="all" noProof="0">
                <a:solidFill>
                  <a:schemeClr val="bg1"/>
                </a:solidFill>
                <a:latin typeface="Oswald" pitchFamily="2" charset="77"/>
              </a:rPr>
              <a:t>Denmark</a:t>
            </a:r>
          </a:p>
          <a:p>
            <a:pPr algn="l"/>
            <a:r>
              <a:rPr lang="en-US" sz="900" cap="all" noProof="0">
                <a:solidFill>
                  <a:schemeClr val="bg1"/>
                </a:solidFill>
                <a:latin typeface="Oswald" pitchFamily="2" charset="77"/>
              </a:rPr>
              <a:t>Dominican Republic</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Ethiopia</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Finland</a:t>
            </a:r>
            <a:br>
              <a:rPr lang="en-US" sz="900" cap="all" noProof="0">
                <a:solidFill>
                  <a:schemeClr val="bg1"/>
                </a:solidFill>
                <a:latin typeface="Oswald" pitchFamily="2" charset="77"/>
              </a:rPr>
            </a:br>
            <a:r>
              <a:rPr lang="en-US" sz="900" cap="all" noProof="0">
                <a:solidFill>
                  <a:schemeClr val="bg1"/>
                </a:solidFill>
                <a:latin typeface="Oswald" pitchFamily="2" charset="77"/>
              </a:rPr>
              <a:t>GHANA</a:t>
            </a:r>
            <a:br>
              <a:rPr lang="en-US" sz="900" cap="all" noProof="0">
                <a:solidFill>
                  <a:schemeClr val="bg1"/>
                </a:solidFill>
                <a:latin typeface="Oswald" pitchFamily="2" charset="77"/>
              </a:rPr>
            </a:br>
            <a:r>
              <a:rPr lang="en-US" sz="900" cap="all" noProof="0">
                <a:solidFill>
                  <a:schemeClr val="bg1"/>
                </a:solidFill>
                <a:latin typeface="Oswald" pitchFamily="2" charset="77"/>
              </a:rPr>
              <a:t>Iceland</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Ireland</a:t>
            </a:r>
            <a:br>
              <a:rPr lang="en-US" sz="900" cap="all" noProof="0">
                <a:solidFill>
                  <a:schemeClr val="bg1"/>
                </a:solidFill>
                <a:latin typeface="Oswald" pitchFamily="2" charset="77"/>
              </a:rPr>
            </a:br>
            <a:r>
              <a:rPr lang="en-US" sz="900" cap="all" noProof="0">
                <a:solidFill>
                  <a:schemeClr val="bg1"/>
                </a:solidFill>
                <a:latin typeface="Oswald" pitchFamily="2" charset="77"/>
              </a:rPr>
              <a:t>Israel</a:t>
            </a:r>
          </a:p>
          <a:p>
            <a:pPr algn="l"/>
            <a:r>
              <a:rPr lang="en-US" sz="900" cap="all" noProof="0">
                <a:solidFill>
                  <a:schemeClr val="bg1"/>
                </a:solidFill>
                <a:latin typeface="Oswald" pitchFamily="2" charset="77"/>
              </a:rPr>
              <a:t>Liechtenstein</a:t>
            </a:r>
          </a:p>
          <a:p>
            <a:pPr algn="l"/>
            <a:r>
              <a:rPr lang="en-US" sz="900" cap="all" noProof="0">
                <a:solidFill>
                  <a:schemeClr val="bg1"/>
                </a:solidFill>
                <a:latin typeface="Oswald" pitchFamily="2" charset="77"/>
              </a:rPr>
              <a:t>Lithuania</a:t>
            </a:r>
          </a:p>
          <a:p>
            <a:pPr algn="l"/>
            <a:r>
              <a:rPr lang="en-US" sz="900" cap="all" noProof="0">
                <a:solidFill>
                  <a:schemeClr val="bg1"/>
                </a:solidFill>
                <a:latin typeface="Oswald" pitchFamily="2" charset="77"/>
              </a:rPr>
              <a:t>Luxembourg</a:t>
            </a:r>
          </a:p>
          <a:p>
            <a:pPr algn="l"/>
            <a:r>
              <a:rPr lang="en-US" sz="900" cap="all" noProof="0">
                <a:solidFill>
                  <a:schemeClr val="bg1"/>
                </a:solidFill>
                <a:latin typeface="Oswald" pitchFamily="2" charset="77"/>
              </a:rPr>
              <a:t>Mozambique</a:t>
            </a:r>
          </a:p>
          <a:p>
            <a:pPr algn="l"/>
            <a:r>
              <a:rPr lang="en-US" sz="900" cap="all" noProof="0">
                <a:solidFill>
                  <a:schemeClr val="bg1"/>
                </a:solidFill>
                <a:latin typeface="Oswald" pitchFamily="2" charset="77"/>
              </a:rPr>
              <a:t>Netherlands</a:t>
            </a:r>
          </a:p>
          <a:p>
            <a:pPr algn="l"/>
            <a:r>
              <a:rPr lang="en-US" sz="900" cap="all" noProof="0">
                <a:solidFill>
                  <a:schemeClr val="bg1"/>
                </a:solidFill>
                <a:latin typeface="Oswald" pitchFamily="2" charset="77"/>
              </a:rPr>
              <a:t>New Zealand</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Norway</a:t>
            </a:r>
            <a:br>
              <a:rPr lang="en-US" sz="900" cap="all" noProof="0">
                <a:solidFill>
                  <a:schemeClr val="bg1"/>
                </a:solidFill>
                <a:latin typeface="Oswald" pitchFamily="2" charset="77"/>
              </a:rPr>
            </a:br>
            <a:r>
              <a:rPr lang="en-US" sz="900" cap="all" noProof="0">
                <a:solidFill>
                  <a:schemeClr val="bg1"/>
                </a:solidFill>
                <a:latin typeface="Oswald" pitchFamily="2" charset="77"/>
              </a:rPr>
              <a:t>Papua New Guinea</a:t>
            </a:r>
          </a:p>
          <a:p>
            <a:pPr algn="l"/>
            <a:r>
              <a:rPr lang="en-US" sz="900" cap="all" noProof="0">
                <a:solidFill>
                  <a:schemeClr val="bg1"/>
                </a:solidFill>
                <a:latin typeface="Oswald" pitchFamily="2" charset="77"/>
              </a:rPr>
              <a:t>Portugal</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Scotland</a:t>
            </a:r>
            <a:br>
              <a:rPr lang="en-US" sz="900" cap="all" noProof="0">
                <a:solidFill>
                  <a:schemeClr val="bg1"/>
                </a:solidFill>
                <a:latin typeface="Oswald" pitchFamily="2" charset="77"/>
              </a:rPr>
            </a:br>
            <a:r>
              <a:rPr lang="en-US" sz="900" cap="all" noProof="0">
                <a:solidFill>
                  <a:schemeClr val="bg1"/>
                </a:solidFill>
                <a:latin typeface="Oswald" pitchFamily="2" charset="77"/>
              </a:rPr>
              <a:t>Seychelles</a:t>
            </a:r>
          </a:p>
          <a:p>
            <a:pPr algn="l"/>
            <a:r>
              <a:rPr lang="en-US" sz="900" cap="all" noProof="0">
                <a:solidFill>
                  <a:schemeClr val="bg1"/>
                </a:solidFill>
                <a:latin typeface="Oswald" pitchFamily="2" charset="77"/>
              </a:rPr>
              <a:t>Sint Maarten</a:t>
            </a:r>
          </a:p>
          <a:p>
            <a:pPr algn="l"/>
            <a:r>
              <a:rPr lang="en-US" sz="900" cap="all" noProof="0">
                <a:solidFill>
                  <a:schemeClr val="bg1"/>
                </a:solidFill>
                <a:latin typeface="Oswald" pitchFamily="2" charset="77"/>
              </a:rPr>
              <a:t>Switzerland</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cap="all" noProof="0">
                <a:solidFill>
                  <a:schemeClr val="bg1"/>
                </a:solidFill>
                <a:latin typeface="Oswald" pitchFamily="2" charset="77"/>
              </a:rPr>
              <a:t>Tonga</a:t>
            </a:r>
            <a:br>
              <a:rPr lang="en-US" sz="900" cap="all" noProof="0">
                <a:solidFill>
                  <a:schemeClr val="bg1"/>
                </a:solidFill>
                <a:latin typeface="Oswald" pitchFamily="2" charset="77"/>
              </a:rPr>
            </a:br>
            <a:r>
              <a:rPr lang="en-US" sz="900" cap="all" noProof="0">
                <a:solidFill>
                  <a:schemeClr val="bg1"/>
                </a:solidFill>
                <a:latin typeface="Oswald" pitchFamily="2" charset="77"/>
              </a:rPr>
              <a:t>Turkey</a:t>
            </a:r>
          </a:p>
          <a:p>
            <a:pPr algn="l"/>
            <a:r>
              <a:rPr lang="en-US" sz="900" cap="all" noProof="0">
                <a:solidFill>
                  <a:schemeClr val="bg1"/>
                </a:solidFill>
                <a:latin typeface="Oswald" pitchFamily="2" charset="77"/>
              </a:rPr>
              <a:t>Ukraine</a:t>
            </a:r>
          </a:p>
          <a:p>
            <a:pPr algn="l"/>
            <a:r>
              <a:rPr lang="en-US" sz="900" cap="all" noProof="0">
                <a:solidFill>
                  <a:schemeClr val="bg1"/>
                </a:solidFill>
                <a:latin typeface="Oswald" pitchFamily="2" charset="77"/>
              </a:rPr>
              <a:t>United Kingdom</a:t>
            </a:r>
          </a:p>
          <a:p>
            <a:pPr algn="l"/>
            <a:r>
              <a:rPr lang="en-US" sz="900" cap="all" noProof="0">
                <a:solidFill>
                  <a:schemeClr val="bg1"/>
                </a:solidFill>
                <a:latin typeface="Oswald" pitchFamily="2" charset="77"/>
              </a:rPr>
              <a:t>United States</a:t>
            </a:r>
          </a:p>
          <a:p>
            <a:pPr algn="l"/>
            <a:r>
              <a:rPr lang="en-US" sz="900" cap="all" noProof="0">
                <a:solidFill>
                  <a:schemeClr val="bg1"/>
                </a:solidFill>
                <a:latin typeface="Oswald" pitchFamily="2" charset="77"/>
              </a:rPr>
              <a:t>Uruguay</a:t>
            </a:r>
          </a:p>
          <a:p>
            <a:pPr algn="l"/>
            <a:r>
              <a:rPr lang="en-US" sz="900" cap="all" noProof="0">
                <a:solidFill>
                  <a:schemeClr val="bg1"/>
                </a:solidFill>
                <a:latin typeface="Oswald" pitchFamily="2" charset="77"/>
              </a:rPr>
              <a:t>Wales</a:t>
            </a:r>
          </a:p>
          <a:p>
            <a:pPr algn="l"/>
            <a:endParaRPr lang="en-US" sz="900" cap="all" noProof="0">
              <a:solidFill>
                <a:schemeClr val="bg1"/>
              </a:solidFill>
              <a:latin typeface="Oswald" pitchFamily="2" charset="77"/>
            </a:endParaRPr>
          </a:p>
          <a:p>
            <a:pPr algn="l"/>
            <a:r>
              <a:rPr lang="en-US" sz="900" cap="all" noProof="0">
                <a:solidFill>
                  <a:schemeClr val="bg1"/>
                </a:solidFill>
                <a:latin typeface="Oswald" pitchFamily="2" charset="77"/>
              </a:rPr>
              <a:t>+200 endorsers</a:t>
            </a:r>
          </a:p>
        </p:txBody>
      </p:sp>
      <p:sp>
        <p:nvSpPr>
          <p:cNvPr id="14" name="TextBox 13">
            <a:extLst>
              <a:ext uri="{FF2B5EF4-FFF2-40B4-BE49-F238E27FC236}">
                <a16:creationId xmlns:a16="http://schemas.microsoft.com/office/drawing/2014/main" id="{D8F04041-7132-9591-CE37-74AB17D300C2}"/>
              </a:ext>
            </a:extLst>
          </p:cNvPr>
          <p:cNvSpPr txBox="1"/>
          <p:nvPr userDrawn="1"/>
        </p:nvSpPr>
        <p:spPr>
          <a:xfrm>
            <a:off x="7169209" y="6240086"/>
            <a:ext cx="1100701" cy="276999"/>
          </a:xfrm>
          <a:prstGeom prst="rect">
            <a:avLst/>
          </a:prstGeom>
          <a:noFill/>
        </p:spPr>
        <p:txBody>
          <a:bodyPr wrap="square" rtlCol="0">
            <a:spAutoFit/>
          </a:bodyPr>
          <a:lstStyle/>
          <a:p>
            <a:pPr algn="l"/>
            <a:r>
              <a:rPr lang="en-US" sz="1200" spc="20">
                <a:solidFill>
                  <a:schemeClr val="bg1"/>
                </a:solidFill>
                <a:latin typeface="Open Sans" panose="020B0606030504020204" pitchFamily="34" charset="0"/>
                <a:ea typeface="Open Sans" panose="020B0606030504020204" pitchFamily="34" charset="0"/>
                <a:cs typeface="Open Sans" panose="020B0606030504020204" pitchFamily="34" charset="0"/>
              </a:rPr>
              <a:t>Co-Led by:</a:t>
            </a:r>
          </a:p>
        </p:txBody>
      </p:sp>
      <p:sp>
        <p:nvSpPr>
          <p:cNvPr id="16" name="Rectangle 15">
            <a:extLst>
              <a:ext uri="{FF2B5EF4-FFF2-40B4-BE49-F238E27FC236}">
                <a16:creationId xmlns:a16="http://schemas.microsoft.com/office/drawing/2014/main" id="{083EE60A-B4BB-23B4-C6B8-76CE7935AE38}"/>
              </a:ext>
            </a:extLst>
          </p:cNvPr>
          <p:cNvSpPr/>
          <p:nvPr userDrawn="1"/>
        </p:nvSpPr>
        <p:spPr>
          <a:xfrm>
            <a:off x="1115736" y="3951215"/>
            <a:ext cx="3749879"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3344317F-106C-BF16-9654-3847D6AFD418}"/>
              </a:ext>
            </a:extLst>
          </p:cNvPr>
          <p:cNvSpPr>
            <a:spLocks noGrp="1"/>
          </p:cNvSpPr>
          <p:nvPr>
            <p:ph type="ctrTitle" hasCustomPrompt="1"/>
          </p:nvPr>
        </p:nvSpPr>
        <p:spPr>
          <a:xfrm>
            <a:off x="1172403" y="4596747"/>
            <a:ext cx="3497943" cy="913352"/>
          </a:xfrm>
        </p:spPr>
        <p:txBody>
          <a:bodyPr anchor="ctr">
            <a:noAutofit/>
          </a:bodyPr>
          <a:lstStyle>
            <a:lvl1pPr algn="ctr">
              <a:defRPr sz="3200"/>
            </a:lvl1pPr>
          </a:lstStyle>
          <a:p>
            <a:r>
              <a:rPr lang="en-US"/>
              <a:t>TITLE LINE 1</a:t>
            </a:r>
            <a:br>
              <a:rPr lang="en-US"/>
            </a:br>
            <a:r>
              <a:rPr lang="en-US"/>
              <a:t>TITLE LINE 2</a:t>
            </a:r>
          </a:p>
        </p:txBody>
      </p:sp>
      <p:sp>
        <p:nvSpPr>
          <p:cNvPr id="21" name="Subtitle 2">
            <a:extLst>
              <a:ext uri="{FF2B5EF4-FFF2-40B4-BE49-F238E27FC236}">
                <a16:creationId xmlns:a16="http://schemas.microsoft.com/office/drawing/2014/main" id="{B1E66E62-FEA3-4579-52B6-D526FB5BEC57}"/>
              </a:ext>
            </a:extLst>
          </p:cNvPr>
          <p:cNvSpPr>
            <a:spLocks noGrp="1"/>
          </p:cNvSpPr>
          <p:nvPr>
            <p:ph type="subTitle" idx="1" hasCustomPrompt="1"/>
          </p:nvPr>
        </p:nvSpPr>
        <p:spPr>
          <a:xfrm>
            <a:off x="1172403" y="5598847"/>
            <a:ext cx="3497943" cy="36933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June 6, 2023</a:t>
            </a:r>
          </a:p>
        </p:txBody>
      </p:sp>
      <p:pic>
        <p:nvPicPr>
          <p:cNvPr id="23" name="Picture 22" descr="A close-up of a logo&#10;&#10;Description automatically generated with low confidence">
            <a:extLst>
              <a:ext uri="{FF2B5EF4-FFF2-40B4-BE49-F238E27FC236}">
                <a16:creationId xmlns:a16="http://schemas.microsoft.com/office/drawing/2014/main" id="{891DE308-0713-19D0-D4F2-6753B70A990F}"/>
              </a:ext>
            </a:extLst>
          </p:cNvPr>
          <p:cNvPicPr>
            <a:picLocks noChangeAspect="1"/>
          </p:cNvPicPr>
          <p:nvPr userDrawn="1"/>
        </p:nvPicPr>
        <p:blipFill>
          <a:blip r:embed="rId7"/>
          <a:stretch>
            <a:fillRect/>
          </a:stretch>
        </p:blipFill>
        <p:spPr>
          <a:xfrm>
            <a:off x="8200571" y="6026978"/>
            <a:ext cx="3473836" cy="611778"/>
          </a:xfrm>
          <a:prstGeom prst="rect">
            <a:avLst/>
          </a:prstGeom>
        </p:spPr>
      </p:pic>
    </p:spTree>
    <p:extLst>
      <p:ext uri="{BB962C8B-B14F-4D97-AF65-F5344CB8AC3E}">
        <p14:creationId xmlns:p14="http://schemas.microsoft.com/office/powerpoint/2010/main" val="3274723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D955-42A1-E369-2546-C9273A23E594}"/>
              </a:ext>
            </a:extLst>
          </p:cNvPr>
          <p:cNvSpPr/>
          <p:nvPr userDrawn="1"/>
        </p:nvSpPr>
        <p:spPr>
          <a:xfrm>
            <a:off x="0" y="0"/>
            <a:ext cx="12192000" cy="3729789"/>
          </a:xfrm>
          <a:prstGeom prst="rect">
            <a:avLst/>
          </a:prstGeom>
          <a:solidFill>
            <a:srgbClr val="14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47F3336-2B53-5448-92E4-771190780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0558" y="6113908"/>
            <a:ext cx="1653077" cy="640080"/>
          </a:xfrm>
          <a:prstGeom prst="rect">
            <a:avLst/>
          </a:prstGeom>
        </p:spPr>
      </p:pic>
      <p:sp>
        <p:nvSpPr>
          <p:cNvPr id="10" name="Text Placeholder 2">
            <a:extLst>
              <a:ext uri="{FF2B5EF4-FFF2-40B4-BE49-F238E27FC236}">
                <a16:creationId xmlns:a16="http://schemas.microsoft.com/office/drawing/2014/main" id="{EAD7C21C-BD6E-74BD-CB05-2EDCBEF1D701}"/>
              </a:ext>
            </a:extLst>
          </p:cNvPr>
          <p:cNvSpPr>
            <a:spLocks noGrp="1"/>
          </p:cNvSpPr>
          <p:nvPr>
            <p:ph idx="1" hasCustomPrompt="1"/>
          </p:nvPr>
        </p:nvSpPr>
        <p:spPr>
          <a:xfrm>
            <a:off x="597569" y="3917209"/>
            <a:ext cx="4313099" cy="2259753"/>
          </a:xfrm>
          <a:prstGeom prst="rect">
            <a:avLst/>
          </a:prstGeom>
        </p:spPr>
        <p:txBody>
          <a:bodyPr vert="horz" lIns="91440" tIns="45720" rIns="91440" bIns="45720" rtlCol="0">
            <a:normAutofit/>
          </a:bodyPr>
          <a:lstStyle>
            <a:lvl1pPr marL="0" indent="0">
              <a:buNone/>
              <a:defRPr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11" name="Group 10">
            <a:extLst>
              <a:ext uri="{FF2B5EF4-FFF2-40B4-BE49-F238E27FC236}">
                <a16:creationId xmlns:a16="http://schemas.microsoft.com/office/drawing/2014/main" id="{584274CD-1F68-7C45-04F9-78B288A11898}"/>
              </a:ext>
            </a:extLst>
          </p:cNvPr>
          <p:cNvGrpSpPr/>
          <p:nvPr userDrawn="1"/>
        </p:nvGrpSpPr>
        <p:grpSpPr>
          <a:xfrm>
            <a:off x="5657850" y="1087416"/>
            <a:ext cx="1226276" cy="742950"/>
            <a:chOff x="5657850" y="1087416"/>
            <a:chExt cx="1226276" cy="742950"/>
          </a:xfrm>
        </p:grpSpPr>
        <p:grpSp>
          <p:nvGrpSpPr>
            <p:cNvPr id="12" name="Group 11">
              <a:extLst>
                <a:ext uri="{FF2B5EF4-FFF2-40B4-BE49-F238E27FC236}">
                  <a16:creationId xmlns:a16="http://schemas.microsoft.com/office/drawing/2014/main" id="{FE16158F-6FAB-B05A-5612-88D58CEDF00A}"/>
                </a:ext>
              </a:extLst>
            </p:cNvPr>
            <p:cNvGrpSpPr/>
            <p:nvPr/>
          </p:nvGrpSpPr>
          <p:grpSpPr>
            <a:xfrm>
              <a:off x="5657850" y="1087416"/>
              <a:ext cx="742950" cy="742950"/>
              <a:chOff x="5657850" y="990600"/>
              <a:chExt cx="742950" cy="742950"/>
            </a:xfrm>
          </p:grpSpPr>
          <p:sp>
            <p:nvSpPr>
              <p:cNvPr id="14" name="Oval 13">
                <a:extLst>
                  <a:ext uri="{FF2B5EF4-FFF2-40B4-BE49-F238E27FC236}">
                    <a16:creationId xmlns:a16="http://schemas.microsoft.com/office/drawing/2014/main" id="{48AE5C41-0811-5726-DD9B-785DB44AEDA1}"/>
                  </a:ext>
                </a:extLst>
              </p:cNvPr>
              <p:cNvSpPr/>
              <p:nvPr/>
            </p:nvSpPr>
            <p:spPr>
              <a:xfrm>
                <a:off x="5657850" y="990600"/>
                <a:ext cx="742950" cy="7429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35399C-53A7-E87E-4E7B-92804876AFA0}"/>
                  </a:ext>
                </a:extLst>
              </p:cNvPr>
              <p:cNvSpPr txBox="1"/>
              <p:nvPr/>
            </p:nvSpPr>
            <p:spPr>
              <a:xfrm>
                <a:off x="5657850" y="1123324"/>
                <a:ext cx="742950" cy="523220"/>
              </a:xfrm>
              <a:prstGeom prst="rect">
                <a:avLst/>
              </a:prstGeom>
              <a:noFill/>
              <a:ln>
                <a:noFill/>
              </a:ln>
            </p:spPr>
            <p:txBody>
              <a:bodyPr wrap="square" rtlCol="0">
                <a:spAutoFit/>
              </a:bodyPr>
              <a:lstStyle/>
              <a:p>
                <a:pPr algn="ctr"/>
                <a:r>
                  <a:rPr lang="en-US" sz="2800">
                    <a:solidFill>
                      <a:schemeClr val="tx1">
                        <a:lumMod val="65000"/>
                        <a:lumOff val="35000"/>
                      </a:schemeClr>
                    </a:solidFill>
                    <a:latin typeface="Oswald" pitchFamily="2" charset="77"/>
                  </a:rPr>
                  <a:t>1</a:t>
                </a:r>
              </a:p>
            </p:txBody>
          </p:sp>
        </p:grpSp>
        <p:sp>
          <p:nvSpPr>
            <p:cNvPr id="13" name="Rectangle 12">
              <a:extLst>
                <a:ext uri="{FF2B5EF4-FFF2-40B4-BE49-F238E27FC236}">
                  <a16:creationId xmlns:a16="http://schemas.microsoft.com/office/drawing/2014/main" id="{CC81A131-1C25-5843-53F4-EFDCF44DC4DC}"/>
                </a:ext>
              </a:extLst>
            </p:cNvPr>
            <p:cNvSpPr/>
            <p:nvPr/>
          </p:nvSpPr>
          <p:spPr>
            <a:xfrm>
              <a:off x="6400800" y="1458891"/>
              <a:ext cx="4833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1BDB914-FC3C-7E14-3F72-31A436C02B89}"/>
              </a:ext>
            </a:extLst>
          </p:cNvPr>
          <p:cNvGrpSpPr/>
          <p:nvPr userDrawn="1"/>
        </p:nvGrpSpPr>
        <p:grpSpPr>
          <a:xfrm>
            <a:off x="5657850" y="1964901"/>
            <a:ext cx="1226276" cy="742950"/>
            <a:chOff x="5657850" y="1964901"/>
            <a:chExt cx="1226276" cy="742950"/>
          </a:xfrm>
        </p:grpSpPr>
        <p:grpSp>
          <p:nvGrpSpPr>
            <p:cNvPr id="17" name="Group 16">
              <a:extLst>
                <a:ext uri="{FF2B5EF4-FFF2-40B4-BE49-F238E27FC236}">
                  <a16:creationId xmlns:a16="http://schemas.microsoft.com/office/drawing/2014/main" id="{8449A2CC-6DE5-A3AB-B6E6-5478BCC42E8B}"/>
                </a:ext>
              </a:extLst>
            </p:cNvPr>
            <p:cNvGrpSpPr/>
            <p:nvPr/>
          </p:nvGrpSpPr>
          <p:grpSpPr>
            <a:xfrm>
              <a:off x="5657850" y="1964901"/>
              <a:ext cx="742950" cy="742950"/>
              <a:chOff x="5657850" y="1868085"/>
              <a:chExt cx="742950" cy="742950"/>
            </a:xfrm>
          </p:grpSpPr>
          <p:sp>
            <p:nvSpPr>
              <p:cNvPr id="19" name="Oval 18">
                <a:extLst>
                  <a:ext uri="{FF2B5EF4-FFF2-40B4-BE49-F238E27FC236}">
                    <a16:creationId xmlns:a16="http://schemas.microsoft.com/office/drawing/2014/main" id="{54003D02-022C-8B13-B8FF-5537D6E9E987}"/>
                  </a:ext>
                </a:extLst>
              </p:cNvPr>
              <p:cNvSpPr/>
              <p:nvPr/>
            </p:nvSpPr>
            <p:spPr>
              <a:xfrm>
                <a:off x="5657850" y="1868085"/>
                <a:ext cx="742950" cy="7429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5D30C3-2ADF-6A60-48E6-060B57931C09}"/>
                  </a:ext>
                </a:extLst>
              </p:cNvPr>
              <p:cNvSpPr txBox="1"/>
              <p:nvPr/>
            </p:nvSpPr>
            <p:spPr>
              <a:xfrm>
                <a:off x="5657850" y="2003869"/>
                <a:ext cx="742950" cy="523220"/>
              </a:xfrm>
              <a:prstGeom prst="rect">
                <a:avLst/>
              </a:prstGeom>
              <a:noFill/>
              <a:ln>
                <a:noFill/>
              </a:ln>
            </p:spPr>
            <p:txBody>
              <a:bodyPr wrap="square" rtlCol="0">
                <a:spAutoFit/>
              </a:bodyPr>
              <a:lstStyle/>
              <a:p>
                <a:pPr algn="ctr"/>
                <a:r>
                  <a:rPr lang="en-US" sz="2800">
                    <a:solidFill>
                      <a:schemeClr val="tx1">
                        <a:lumMod val="65000"/>
                        <a:lumOff val="35000"/>
                      </a:schemeClr>
                    </a:solidFill>
                    <a:latin typeface="Oswald" pitchFamily="2" charset="77"/>
                  </a:rPr>
                  <a:t>2</a:t>
                </a:r>
              </a:p>
            </p:txBody>
          </p:sp>
        </p:grpSp>
        <p:sp>
          <p:nvSpPr>
            <p:cNvPr id="18" name="Rectangle 17">
              <a:extLst>
                <a:ext uri="{FF2B5EF4-FFF2-40B4-BE49-F238E27FC236}">
                  <a16:creationId xmlns:a16="http://schemas.microsoft.com/office/drawing/2014/main" id="{8D9FCD81-F0F1-3DCF-C397-417ABD10DE5A}"/>
                </a:ext>
              </a:extLst>
            </p:cNvPr>
            <p:cNvSpPr/>
            <p:nvPr/>
          </p:nvSpPr>
          <p:spPr>
            <a:xfrm>
              <a:off x="6400800" y="2290052"/>
              <a:ext cx="4833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3D8B736-EF5F-ECA8-6285-BE7BA6BD811C}"/>
              </a:ext>
            </a:extLst>
          </p:cNvPr>
          <p:cNvGrpSpPr/>
          <p:nvPr userDrawn="1"/>
        </p:nvGrpSpPr>
        <p:grpSpPr>
          <a:xfrm>
            <a:off x="5657850" y="2895753"/>
            <a:ext cx="1226276" cy="742950"/>
            <a:chOff x="5657850" y="2895753"/>
            <a:chExt cx="1226276" cy="742950"/>
          </a:xfrm>
        </p:grpSpPr>
        <p:grpSp>
          <p:nvGrpSpPr>
            <p:cNvPr id="22" name="Group 21">
              <a:extLst>
                <a:ext uri="{FF2B5EF4-FFF2-40B4-BE49-F238E27FC236}">
                  <a16:creationId xmlns:a16="http://schemas.microsoft.com/office/drawing/2014/main" id="{DA046EF7-C6EF-2884-13F6-849B64B94C5A}"/>
                </a:ext>
              </a:extLst>
            </p:cNvPr>
            <p:cNvGrpSpPr/>
            <p:nvPr/>
          </p:nvGrpSpPr>
          <p:grpSpPr>
            <a:xfrm>
              <a:off x="5657850" y="2895753"/>
              <a:ext cx="742950" cy="742950"/>
              <a:chOff x="5657850" y="2798937"/>
              <a:chExt cx="742950" cy="742950"/>
            </a:xfrm>
          </p:grpSpPr>
          <p:sp>
            <p:nvSpPr>
              <p:cNvPr id="24" name="Oval 23">
                <a:extLst>
                  <a:ext uri="{FF2B5EF4-FFF2-40B4-BE49-F238E27FC236}">
                    <a16:creationId xmlns:a16="http://schemas.microsoft.com/office/drawing/2014/main" id="{81BE8BA0-08D9-37CC-F62B-0833BA2EA22A}"/>
                  </a:ext>
                </a:extLst>
              </p:cNvPr>
              <p:cNvSpPr/>
              <p:nvPr/>
            </p:nvSpPr>
            <p:spPr>
              <a:xfrm>
                <a:off x="5657850" y="2798937"/>
                <a:ext cx="742950" cy="7429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23E610C-6C6D-C56D-C288-89BF5457935D}"/>
                  </a:ext>
                </a:extLst>
              </p:cNvPr>
              <p:cNvSpPr txBox="1"/>
              <p:nvPr/>
            </p:nvSpPr>
            <p:spPr>
              <a:xfrm>
                <a:off x="5657850" y="2938078"/>
                <a:ext cx="742950" cy="523220"/>
              </a:xfrm>
              <a:prstGeom prst="rect">
                <a:avLst/>
              </a:prstGeom>
              <a:noFill/>
              <a:ln>
                <a:noFill/>
              </a:ln>
            </p:spPr>
            <p:txBody>
              <a:bodyPr wrap="square" rtlCol="0">
                <a:spAutoFit/>
              </a:bodyPr>
              <a:lstStyle/>
              <a:p>
                <a:pPr algn="ctr"/>
                <a:r>
                  <a:rPr lang="en-US" sz="2800">
                    <a:solidFill>
                      <a:schemeClr val="tx1">
                        <a:lumMod val="65000"/>
                        <a:lumOff val="35000"/>
                      </a:schemeClr>
                    </a:solidFill>
                    <a:latin typeface="Oswald" pitchFamily="2" charset="77"/>
                  </a:rPr>
                  <a:t>3</a:t>
                </a:r>
              </a:p>
            </p:txBody>
          </p:sp>
        </p:grpSp>
        <p:sp>
          <p:nvSpPr>
            <p:cNvPr id="23" name="Rectangle 22">
              <a:extLst>
                <a:ext uri="{FF2B5EF4-FFF2-40B4-BE49-F238E27FC236}">
                  <a16:creationId xmlns:a16="http://schemas.microsoft.com/office/drawing/2014/main" id="{62DBF8E3-596B-B77A-DDB9-399F2373CBA0}"/>
                </a:ext>
              </a:extLst>
            </p:cNvPr>
            <p:cNvSpPr/>
            <p:nvPr/>
          </p:nvSpPr>
          <p:spPr>
            <a:xfrm>
              <a:off x="6400800" y="3221509"/>
              <a:ext cx="4833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E59D8CE-039D-18B3-C970-68A33FE4826A}"/>
              </a:ext>
            </a:extLst>
          </p:cNvPr>
          <p:cNvGrpSpPr/>
          <p:nvPr userDrawn="1"/>
        </p:nvGrpSpPr>
        <p:grpSpPr>
          <a:xfrm>
            <a:off x="5648807" y="3826605"/>
            <a:ext cx="1235319" cy="742950"/>
            <a:chOff x="5648807" y="3826605"/>
            <a:chExt cx="1235319" cy="742950"/>
          </a:xfrm>
        </p:grpSpPr>
        <p:grpSp>
          <p:nvGrpSpPr>
            <p:cNvPr id="27" name="Group 26">
              <a:extLst>
                <a:ext uri="{FF2B5EF4-FFF2-40B4-BE49-F238E27FC236}">
                  <a16:creationId xmlns:a16="http://schemas.microsoft.com/office/drawing/2014/main" id="{43E12046-68D9-C639-0E38-35FB09D001B0}"/>
                </a:ext>
              </a:extLst>
            </p:cNvPr>
            <p:cNvGrpSpPr/>
            <p:nvPr/>
          </p:nvGrpSpPr>
          <p:grpSpPr>
            <a:xfrm>
              <a:off x="5648807" y="3826605"/>
              <a:ext cx="751993" cy="742950"/>
              <a:chOff x="5648807" y="3729789"/>
              <a:chExt cx="751993" cy="742950"/>
            </a:xfrm>
          </p:grpSpPr>
          <p:sp>
            <p:nvSpPr>
              <p:cNvPr id="29" name="Oval 28">
                <a:extLst>
                  <a:ext uri="{FF2B5EF4-FFF2-40B4-BE49-F238E27FC236}">
                    <a16:creationId xmlns:a16="http://schemas.microsoft.com/office/drawing/2014/main" id="{2AD5F084-EBB9-5365-5B2C-2E4E3DAFED66}"/>
                  </a:ext>
                </a:extLst>
              </p:cNvPr>
              <p:cNvSpPr/>
              <p:nvPr/>
            </p:nvSpPr>
            <p:spPr>
              <a:xfrm>
                <a:off x="5657850" y="3729789"/>
                <a:ext cx="742950" cy="742950"/>
              </a:xfrm>
              <a:prstGeom prst="ellipse">
                <a:avLst/>
              </a:prstGeom>
              <a:solidFill>
                <a:srgbClr val="144A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74F6A3-0A73-B45A-8E02-45F27E3FD894}"/>
                  </a:ext>
                </a:extLst>
              </p:cNvPr>
              <p:cNvSpPr txBox="1"/>
              <p:nvPr/>
            </p:nvSpPr>
            <p:spPr>
              <a:xfrm>
                <a:off x="5648807" y="3867643"/>
                <a:ext cx="742950" cy="523220"/>
              </a:xfrm>
              <a:prstGeom prst="rect">
                <a:avLst/>
              </a:prstGeom>
              <a:noFill/>
              <a:ln>
                <a:noFill/>
              </a:ln>
            </p:spPr>
            <p:txBody>
              <a:bodyPr wrap="square" rtlCol="0">
                <a:spAutoFit/>
              </a:bodyPr>
              <a:lstStyle/>
              <a:p>
                <a:pPr algn="ctr"/>
                <a:r>
                  <a:rPr lang="en-US" sz="2800">
                    <a:solidFill>
                      <a:schemeClr val="bg1"/>
                    </a:solidFill>
                    <a:latin typeface="Oswald" pitchFamily="2" charset="77"/>
                  </a:rPr>
                  <a:t>4</a:t>
                </a:r>
              </a:p>
            </p:txBody>
          </p:sp>
        </p:grpSp>
        <p:sp>
          <p:nvSpPr>
            <p:cNvPr id="28" name="Rectangle 27">
              <a:extLst>
                <a:ext uri="{FF2B5EF4-FFF2-40B4-BE49-F238E27FC236}">
                  <a16:creationId xmlns:a16="http://schemas.microsoft.com/office/drawing/2014/main" id="{B2890F22-BB70-F050-9CBD-8E503256CC4B}"/>
                </a:ext>
              </a:extLst>
            </p:cNvPr>
            <p:cNvSpPr/>
            <p:nvPr/>
          </p:nvSpPr>
          <p:spPr>
            <a:xfrm>
              <a:off x="6400800" y="4154189"/>
              <a:ext cx="483326" cy="45719"/>
            </a:xfrm>
            <a:prstGeom prst="rect">
              <a:avLst/>
            </a:prstGeom>
            <a:solidFill>
              <a:srgbClr val="144A88"/>
            </a:solidFill>
            <a:ln>
              <a:solidFill>
                <a:srgbClr val="14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01C50E2-1260-8604-ED44-0E7C265912E8}"/>
              </a:ext>
            </a:extLst>
          </p:cNvPr>
          <p:cNvGrpSpPr/>
          <p:nvPr userDrawn="1"/>
        </p:nvGrpSpPr>
        <p:grpSpPr>
          <a:xfrm>
            <a:off x="5657850" y="4763257"/>
            <a:ext cx="1217233" cy="742950"/>
            <a:chOff x="5657850" y="4763257"/>
            <a:chExt cx="1217233" cy="742950"/>
          </a:xfrm>
        </p:grpSpPr>
        <p:grpSp>
          <p:nvGrpSpPr>
            <p:cNvPr id="32" name="Group 31">
              <a:extLst>
                <a:ext uri="{FF2B5EF4-FFF2-40B4-BE49-F238E27FC236}">
                  <a16:creationId xmlns:a16="http://schemas.microsoft.com/office/drawing/2014/main" id="{ABDF174C-0881-CAAD-0760-6809769A0F1B}"/>
                </a:ext>
              </a:extLst>
            </p:cNvPr>
            <p:cNvGrpSpPr/>
            <p:nvPr/>
          </p:nvGrpSpPr>
          <p:grpSpPr>
            <a:xfrm>
              <a:off x="5657850" y="4763257"/>
              <a:ext cx="742950" cy="742950"/>
              <a:chOff x="5657850" y="4666441"/>
              <a:chExt cx="742950" cy="742950"/>
            </a:xfrm>
          </p:grpSpPr>
          <p:sp>
            <p:nvSpPr>
              <p:cNvPr id="34" name="Oval 33">
                <a:extLst>
                  <a:ext uri="{FF2B5EF4-FFF2-40B4-BE49-F238E27FC236}">
                    <a16:creationId xmlns:a16="http://schemas.microsoft.com/office/drawing/2014/main" id="{F65550B6-1E54-266D-0765-E386692EAAE9}"/>
                  </a:ext>
                </a:extLst>
              </p:cNvPr>
              <p:cNvSpPr/>
              <p:nvPr/>
            </p:nvSpPr>
            <p:spPr>
              <a:xfrm>
                <a:off x="5657850" y="4666441"/>
                <a:ext cx="742950" cy="742950"/>
              </a:xfrm>
              <a:prstGeom prst="ellipse">
                <a:avLst/>
              </a:prstGeom>
              <a:solidFill>
                <a:srgbClr val="144A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108A95A-CA2B-35DF-5B53-D61538366192}"/>
                  </a:ext>
                </a:extLst>
              </p:cNvPr>
              <p:cNvSpPr txBox="1"/>
              <p:nvPr/>
            </p:nvSpPr>
            <p:spPr>
              <a:xfrm>
                <a:off x="5657850" y="4797208"/>
                <a:ext cx="742950" cy="523220"/>
              </a:xfrm>
              <a:prstGeom prst="rect">
                <a:avLst/>
              </a:prstGeom>
              <a:noFill/>
              <a:ln>
                <a:noFill/>
              </a:ln>
            </p:spPr>
            <p:txBody>
              <a:bodyPr wrap="square" rtlCol="0">
                <a:spAutoFit/>
              </a:bodyPr>
              <a:lstStyle/>
              <a:p>
                <a:pPr algn="ctr"/>
                <a:r>
                  <a:rPr lang="en-US" sz="2800">
                    <a:solidFill>
                      <a:schemeClr val="bg1"/>
                    </a:solidFill>
                    <a:latin typeface="Oswald" pitchFamily="2" charset="77"/>
                  </a:rPr>
                  <a:t>5</a:t>
                </a:r>
              </a:p>
            </p:txBody>
          </p:sp>
        </p:grpSp>
        <p:sp>
          <p:nvSpPr>
            <p:cNvPr id="33" name="Rectangle 32">
              <a:extLst>
                <a:ext uri="{FF2B5EF4-FFF2-40B4-BE49-F238E27FC236}">
                  <a16:creationId xmlns:a16="http://schemas.microsoft.com/office/drawing/2014/main" id="{848EE227-C7F1-EB41-401F-72FE8DA35F65}"/>
                </a:ext>
              </a:extLst>
            </p:cNvPr>
            <p:cNvSpPr/>
            <p:nvPr/>
          </p:nvSpPr>
          <p:spPr>
            <a:xfrm>
              <a:off x="6391757" y="5089013"/>
              <a:ext cx="483326" cy="45719"/>
            </a:xfrm>
            <a:prstGeom prst="rect">
              <a:avLst/>
            </a:prstGeom>
            <a:solidFill>
              <a:srgbClr val="144A88"/>
            </a:solidFill>
            <a:ln>
              <a:solidFill>
                <a:srgbClr val="14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D9355CB4-4631-077E-B683-669D15F4D5D0}"/>
              </a:ext>
            </a:extLst>
          </p:cNvPr>
          <p:cNvSpPr txBox="1"/>
          <p:nvPr userDrawn="1"/>
        </p:nvSpPr>
        <p:spPr>
          <a:xfrm>
            <a:off x="597569" y="2290052"/>
            <a:ext cx="4313098" cy="1446550"/>
          </a:xfrm>
          <a:prstGeom prst="rect">
            <a:avLst/>
          </a:prstGeom>
          <a:noFill/>
        </p:spPr>
        <p:txBody>
          <a:bodyPr wrap="square" rtlCol="0">
            <a:spAutoFit/>
          </a:bodyPr>
          <a:lstStyle/>
          <a:p>
            <a:r>
              <a:rPr lang="en-US" sz="8800" b="0" i="0">
                <a:solidFill>
                  <a:schemeClr val="bg1"/>
                </a:solidFill>
                <a:latin typeface="Oswald" pitchFamily="2" charset="77"/>
              </a:rPr>
              <a:t>AGENDA</a:t>
            </a:r>
          </a:p>
        </p:txBody>
      </p:sp>
      <p:sp>
        <p:nvSpPr>
          <p:cNvPr id="45" name="Text Placeholder 44">
            <a:extLst>
              <a:ext uri="{FF2B5EF4-FFF2-40B4-BE49-F238E27FC236}">
                <a16:creationId xmlns:a16="http://schemas.microsoft.com/office/drawing/2014/main" id="{4050FEAF-3F9C-2EF7-05F0-27B0AF8A024C}"/>
              </a:ext>
            </a:extLst>
          </p:cNvPr>
          <p:cNvSpPr>
            <a:spLocks noGrp="1"/>
          </p:cNvSpPr>
          <p:nvPr>
            <p:ph type="body" sz="quarter" idx="15" hasCustomPrompt="1"/>
          </p:nvPr>
        </p:nvSpPr>
        <p:spPr>
          <a:xfrm>
            <a:off x="6893168" y="3882376"/>
            <a:ext cx="4351687" cy="631407"/>
          </a:xfrm>
        </p:spPr>
        <p:txBody>
          <a:bodyPr anchor="ctr"/>
          <a:lstStyle>
            <a:lvl1pPr marL="0" indent="0">
              <a:buNone/>
              <a:defRPr b="0" i="0">
                <a:solidFill>
                  <a:srgbClr val="144A88"/>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6" name="Text Placeholder 44">
            <a:extLst>
              <a:ext uri="{FF2B5EF4-FFF2-40B4-BE49-F238E27FC236}">
                <a16:creationId xmlns:a16="http://schemas.microsoft.com/office/drawing/2014/main" id="{E64769A5-584E-59CA-A454-2F07F5A842FD}"/>
              </a:ext>
            </a:extLst>
          </p:cNvPr>
          <p:cNvSpPr>
            <a:spLocks noGrp="1"/>
          </p:cNvSpPr>
          <p:nvPr>
            <p:ph type="body" sz="quarter" idx="16" hasCustomPrompt="1"/>
          </p:nvPr>
        </p:nvSpPr>
        <p:spPr>
          <a:xfrm>
            <a:off x="6884125" y="2023157"/>
            <a:ext cx="4351687" cy="631407"/>
          </a:xfrm>
        </p:spPr>
        <p:txBody>
          <a:bodyPr anchor="ctr"/>
          <a:lstStyle>
            <a:lvl1pPr marL="0" indent="0">
              <a:buNone/>
              <a:defRPr b="0" i="0">
                <a:solidFill>
                  <a:srgbClr val="FFFFFF"/>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7" name="Text Placeholder 44">
            <a:extLst>
              <a:ext uri="{FF2B5EF4-FFF2-40B4-BE49-F238E27FC236}">
                <a16:creationId xmlns:a16="http://schemas.microsoft.com/office/drawing/2014/main" id="{7E00F886-6BED-7D67-CCCC-11B36F02977B}"/>
              </a:ext>
            </a:extLst>
          </p:cNvPr>
          <p:cNvSpPr>
            <a:spLocks noGrp="1"/>
          </p:cNvSpPr>
          <p:nvPr>
            <p:ph type="body" sz="quarter" idx="17" hasCustomPrompt="1"/>
          </p:nvPr>
        </p:nvSpPr>
        <p:spPr>
          <a:xfrm>
            <a:off x="6893168" y="2926707"/>
            <a:ext cx="4351687" cy="631407"/>
          </a:xfrm>
        </p:spPr>
        <p:txBody>
          <a:bodyPr anchor="ctr"/>
          <a:lstStyle>
            <a:lvl1pPr marL="0" indent="0">
              <a:buNone/>
              <a:defRPr b="0" i="0">
                <a:solidFill>
                  <a:srgbClr val="FFFFFF"/>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8" name="Text Placeholder 44">
            <a:extLst>
              <a:ext uri="{FF2B5EF4-FFF2-40B4-BE49-F238E27FC236}">
                <a16:creationId xmlns:a16="http://schemas.microsoft.com/office/drawing/2014/main" id="{141D8044-CD7B-7A59-10F6-A5A7D4D0DF08}"/>
              </a:ext>
            </a:extLst>
          </p:cNvPr>
          <p:cNvSpPr>
            <a:spLocks noGrp="1"/>
          </p:cNvSpPr>
          <p:nvPr>
            <p:ph type="body" sz="quarter" idx="18" hasCustomPrompt="1"/>
          </p:nvPr>
        </p:nvSpPr>
        <p:spPr>
          <a:xfrm>
            <a:off x="6893168" y="1166046"/>
            <a:ext cx="4351687" cy="631407"/>
          </a:xfrm>
        </p:spPr>
        <p:txBody>
          <a:bodyPr anchor="ctr"/>
          <a:lstStyle>
            <a:lvl1pPr marL="0" indent="0">
              <a:buNone/>
              <a:defRPr b="0" i="0">
                <a:solidFill>
                  <a:srgbClr val="FFFFFF"/>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
        <p:nvSpPr>
          <p:cNvPr id="49" name="Text Placeholder 44">
            <a:extLst>
              <a:ext uri="{FF2B5EF4-FFF2-40B4-BE49-F238E27FC236}">
                <a16:creationId xmlns:a16="http://schemas.microsoft.com/office/drawing/2014/main" id="{71F83C3B-93FF-D768-86AF-EB7DD6EAA677}"/>
              </a:ext>
            </a:extLst>
          </p:cNvPr>
          <p:cNvSpPr>
            <a:spLocks noGrp="1"/>
          </p:cNvSpPr>
          <p:nvPr>
            <p:ph type="body" sz="quarter" idx="19" hasCustomPrompt="1"/>
          </p:nvPr>
        </p:nvSpPr>
        <p:spPr>
          <a:xfrm>
            <a:off x="6893168" y="4819028"/>
            <a:ext cx="4351687" cy="631407"/>
          </a:xfrm>
        </p:spPr>
        <p:txBody>
          <a:bodyPr anchor="ctr"/>
          <a:lstStyle>
            <a:lvl1pPr marL="0" indent="0">
              <a:buNone/>
              <a:defRPr b="0" i="0">
                <a:solidFill>
                  <a:srgbClr val="144A88"/>
                </a:solidFill>
                <a:latin typeface="Oswald"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sz="2800">
                <a:solidFill>
                  <a:schemeClr val="bg1"/>
                </a:solidFill>
                <a:latin typeface="Oswald Light" pitchFamily="2" charset="77"/>
              </a:rPr>
              <a:t>Agenda Item</a:t>
            </a:r>
          </a:p>
        </p:txBody>
      </p:sp>
    </p:spTree>
    <p:extLst>
      <p:ext uri="{BB962C8B-B14F-4D97-AF65-F5344CB8AC3E}">
        <p14:creationId xmlns:p14="http://schemas.microsoft.com/office/powerpoint/2010/main" val="2507702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6F8A1-AE68-FEDD-042C-15CD0A4D1F0E}"/>
              </a:ext>
            </a:extLst>
          </p:cNvPr>
          <p:cNvSpPr>
            <a:spLocks noGrp="1"/>
          </p:cNvSpPr>
          <p:nvPr>
            <p:ph idx="1"/>
          </p:nvPr>
        </p:nvSpPr>
        <p:spPr>
          <a:xfrm>
            <a:off x="1306286" y="1887029"/>
            <a:ext cx="9909109" cy="3935273"/>
          </a:xfrm>
        </p:spPr>
        <p:txBody>
          <a:bodyPr>
            <a:normAutofit/>
          </a:bodyPr>
          <a:lstStyle>
            <a:lvl1pPr>
              <a:defRPr sz="24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sz="20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a:defRPr sz="18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D5AF8C-E9A1-B481-DEAA-D237741DD53A}"/>
              </a:ext>
            </a:extLst>
          </p:cNvPr>
          <p:cNvSpPr>
            <a:spLocks noGrp="1"/>
          </p:cNvSpPr>
          <p:nvPr>
            <p:ph type="title"/>
          </p:nvPr>
        </p:nvSpPr>
        <p:spPr>
          <a:xfrm>
            <a:off x="1306286" y="426529"/>
            <a:ext cx="9909109" cy="1325563"/>
          </a:xfrm>
        </p:spPr>
        <p:txBody>
          <a:bodyPr/>
          <a:lstStyle>
            <a:lvl1pPr>
              <a:defRPr u="none">
                <a:solidFill>
                  <a:srgbClr val="144A88"/>
                </a:solidFill>
                <a:latin typeface="Oswald" pitchFamily="2" charset="77"/>
              </a:defRPr>
            </a:lvl1pPr>
          </a:lstStyle>
          <a:p>
            <a:r>
              <a:rPr lang="en-US"/>
              <a:t>Click to edit Master title style</a:t>
            </a:r>
          </a:p>
        </p:txBody>
      </p:sp>
      <p:pic>
        <p:nvPicPr>
          <p:cNvPr id="26" name="Graphic 25">
            <a:extLst>
              <a:ext uri="{FF2B5EF4-FFF2-40B4-BE49-F238E27FC236}">
                <a16:creationId xmlns:a16="http://schemas.microsoft.com/office/drawing/2014/main" id="{AED4437D-6B1E-3708-DBA4-10F94532B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0558" y="6113908"/>
            <a:ext cx="1653077" cy="640080"/>
          </a:xfrm>
          <a:prstGeom prst="rect">
            <a:avLst/>
          </a:prstGeom>
        </p:spPr>
      </p:pic>
      <p:pic>
        <p:nvPicPr>
          <p:cNvPr id="4" name="Graphic 3">
            <a:extLst>
              <a:ext uri="{FF2B5EF4-FFF2-40B4-BE49-F238E27FC236}">
                <a16:creationId xmlns:a16="http://schemas.microsoft.com/office/drawing/2014/main" id="{F50F67CB-7AEA-3B4D-BDB4-73A3F7CA6F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0890" y="-185773"/>
            <a:ext cx="1237495" cy="1224604"/>
          </a:xfrm>
          <a:prstGeom prst="rect">
            <a:avLst/>
          </a:prstGeom>
        </p:spPr>
      </p:pic>
    </p:spTree>
    <p:extLst>
      <p:ext uri="{BB962C8B-B14F-4D97-AF65-F5344CB8AC3E}">
        <p14:creationId xmlns:p14="http://schemas.microsoft.com/office/powerpoint/2010/main" val="289227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6F8A1-AE68-FEDD-042C-15CD0A4D1F0E}"/>
              </a:ext>
            </a:extLst>
          </p:cNvPr>
          <p:cNvSpPr>
            <a:spLocks noGrp="1"/>
          </p:cNvSpPr>
          <p:nvPr>
            <p:ph idx="1"/>
          </p:nvPr>
        </p:nvSpPr>
        <p:spPr>
          <a:xfrm>
            <a:off x="1320799" y="1887028"/>
            <a:ext cx="9911442" cy="3692677"/>
          </a:xfrm>
        </p:spPr>
        <p:txBody>
          <a:bodyPr>
            <a:normAutofit/>
          </a:bodyPr>
          <a:lstStyle>
            <a:lvl1pPr>
              <a:defRPr sz="24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sz="20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a:defRPr sz="18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a:defRPr sz="1600" b="0" i="0"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D5AF8C-E9A1-B481-DEAA-D237741DD53A}"/>
              </a:ext>
            </a:extLst>
          </p:cNvPr>
          <p:cNvSpPr>
            <a:spLocks noGrp="1"/>
          </p:cNvSpPr>
          <p:nvPr>
            <p:ph type="title"/>
          </p:nvPr>
        </p:nvSpPr>
        <p:spPr>
          <a:xfrm>
            <a:off x="1320799" y="426529"/>
            <a:ext cx="9911442" cy="1325563"/>
          </a:xfrm>
        </p:spPr>
        <p:txBody>
          <a:bodyPr/>
          <a:lstStyle>
            <a:lvl1pPr>
              <a:defRPr u="none">
                <a:solidFill>
                  <a:srgbClr val="144A88"/>
                </a:solidFill>
                <a:latin typeface="Oswa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1FC863AD-3FE1-6F25-455A-DC7857027721}"/>
              </a:ext>
            </a:extLst>
          </p:cNvPr>
          <p:cNvSpPr/>
          <p:nvPr userDrawn="1"/>
        </p:nvSpPr>
        <p:spPr>
          <a:xfrm>
            <a:off x="0" y="5943600"/>
            <a:ext cx="12192000" cy="914400"/>
          </a:xfrm>
          <a:prstGeom prst="rect">
            <a:avLst/>
          </a:prstGeom>
          <a:solidFill>
            <a:srgbClr val="144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DEE609C-2321-A069-CE35-E7970EABC2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7974" y="6079139"/>
            <a:ext cx="1653077" cy="640080"/>
          </a:xfrm>
          <a:prstGeom prst="rect">
            <a:avLst/>
          </a:prstGeom>
        </p:spPr>
      </p:pic>
      <p:pic>
        <p:nvPicPr>
          <p:cNvPr id="4" name="Graphic 3">
            <a:extLst>
              <a:ext uri="{FF2B5EF4-FFF2-40B4-BE49-F238E27FC236}">
                <a16:creationId xmlns:a16="http://schemas.microsoft.com/office/drawing/2014/main" id="{C28DEC2F-97E5-8331-1F23-1FCFED0377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0890" y="-185773"/>
            <a:ext cx="1237495" cy="1224604"/>
          </a:xfrm>
          <a:prstGeom prst="rect">
            <a:avLst/>
          </a:prstGeom>
        </p:spPr>
      </p:pic>
    </p:spTree>
    <p:extLst>
      <p:ext uri="{BB962C8B-B14F-4D97-AF65-F5344CB8AC3E}">
        <p14:creationId xmlns:p14="http://schemas.microsoft.com/office/powerpoint/2010/main" val="2629079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6"/>
        <p:cNvGrpSpPr/>
        <p:nvPr/>
      </p:nvGrpSpPr>
      <p:grpSpPr>
        <a:xfrm>
          <a:off x="0" y="0"/>
          <a:ext cx="0" cy="0"/>
          <a:chOff x="0" y="0"/>
          <a:chExt cx="0" cy="0"/>
        </a:xfrm>
      </p:grpSpPr>
      <p:sp>
        <p:nvSpPr>
          <p:cNvPr id="237" name="Google Shape;237;p51"/>
          <p:cNvSpPr txBox="1">
            <a:spLocks noGrp="1"/>
          </p:cNvSpPr>
          <p:nvPr>
            <p:ph type="title"/>
          </p:nvPr>
        </p:nvSpPr>
        <p:spPr>
          <a:xfrm>
            <a:off x="29126" y="0"/>
            <a:ext cx="12162874" cy="1143000"/>
          </a:xfrm>
          <a:prstGeom prst="rect">
            <a:avLst/>
          </a:prstGeom>
          <a:noFill/>
          <a:ln>
            <a:noFill/>
          </a:ln>
        </p:spPr>
        <p:txBody>
          <a:bodyPr spcFirstLastPara="1" wrap="square" lIns="274320" tIns="274320" rIns="274320" bIns="91440" anchor="t" anchorCtr="0"/>
          <a:lstStyle>
            <a:lvl1pPr lvl="0" algn="l" rtl="0">
              <a:lnSpc>
                <a:spcPct val="90000"/>
              </a:lnSpc>
              <a:spcBef>
                <a:spcPts val="0"/>
              </a:spcBef>
              <a:spcAft>
                <a:spcPts val="0"/>
              </a:spcAft>
              <a:buClr>
                <a:srgbClr val="004788"/>
              </a:buClr>
              <a:buSzPts val="3200"/>
              <a:buFont typeface="Arial"/>
              <a:buNone/>
              <a:defRPr sz="3200">
                <a:solidFill>
                  <a:schemeClr val="accent2"/>
                </a:solidFill>
                <a:latin typeface="Arial Nova Cond" panose="020B0506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51"/>
          <p:cNvSpPr txBox="1">
            <a:spLocks noGrp="1"/>
          </p:cNvSpPr>
          <p:nvPr>
            <p:ph type="body" idx="1"/>
          </p:nvPr>
        </p:nvSpPr>
        <p:spPr>
          <a:xfrm>
            <a:off x="6721761" y="1148601"/>
            <a:ext cx="5171600" cy="4084400"/>
          </a:xfrm>
          <a:prstGeom prst="rect">
            <a:avLst/>
          </a:prstGeom>
          <a:noFill/>
          <a:ln>
            <a:noFill/>
          </a:ln>
        </p:spPr>
        <p:txBody>
          <a:bodyPr spcFirstLastPara="1" wrap="square" lIns="91425" tIns="45700" rIns="91425" bIns="45700" anchor="ctr" anchorCtr="0"/>
          <a:lstStyle>
            <a:lvl1pPr marL="609585" lvl="0" indent="-440256" algn="l" rtl="0">
              <a:lnSpc>
                <a:spcPct val="100000"/>
              </a:lnSpc>
              <a:spcBef>
                <a:spcPts val="427"/>
              </a:spcBef>
              <a:spcAft>
                <a:spcPts val="0"/>
              </a:spcAft>
              <a:buClr>
                <a:srgbClr val="A6A6A6"/>
              </a:buClr>
              <a:buSzPts val="1600"/>
              <a:buChar char="•"/>
              <a:defRPr sz="2400" b="0" i="0">
                <a:solidFill>
                  <a:schemeClr val="tx1">
                    <a:lumMod val="85000"/>
                    <a:lumOff val="15000"/>
                  </a:schemeClr>
                </a:solidFill>
                <a:latin typeface="Arial"/>
                <a:ea typeface="Arial"/>
                <a:cs typeface="Arial"/>
                <a:sym typeface="Arial"/>
              </a:defRPr>
            </a:lvl1pPr>
            <a:lvl2pPr marL="1219170" lvl="1" indent="-440256" algn="l" rtl="0">
              <a:lnSpc>
                <a:spcPct val="100000"/>
              </a:lnSpc>
              <a:spcBef>
                <a:spcPts val="427"/>
              </a:spcBef>
              <a:spcAft>
                <a:spcPts val="0"/>
              </a:spcAft>
              <a:buClr>
                <a:srgbClr val="A6A6A6"/>
              </a:buClr>
              <a:buSzPts val="1600"/>
              <a:buChar char="–"/>
              <a:defRPr sz="2133" b="0" i="0">
                <a:solidFill>
                  <a:srgbClr val="A6A6A6"/>
                </a:solidFill>
                <a:latin typeface="Arial"/>
                <a:ea typeface="Arial"/>
                <a:cs typeface="Arial"/>
                <a:sym typeface="Arial"/>
              </a:defRPr>
            </a:lvl2pPr>
            <a:lvl3pPr marL="1828754" lvl="2" indent="-440256" algn="l" rtl="0">
              <a:lnSpc>
                <a:spcPct val="100000"/>
              </a:lnSpc>
              <a:spcBef>
                <a:spcPts val="427"/>
              </a:spcBef>
              <a:spcAft>
                <a:spcPts val="0"/>
              </a:spcAft>
              <a:buClr>
                <a:srgbClr val="A6A6A6"/>
              </a:buClr>
              <a:buSzPts val="1600"/>
              <a:buChar char="•"/>
              <a:defRPr sz="2133" b="0" i="0">
                <a:solidFill>
                  <a:srgbClr val="A6A6A6"/>
                </a:solidFill>
                <a:latin typeface="Arial"/>
                <a:ea typeface="Arial"/>
                <a:cs typeface="Arial"/>
                <a:sym typeface="Arial"/>
              </a:defRPr>
            </a:lvl3pPr>
            <a:lvl4pPr marL="2438339" lvl="3" indent="-440256" algn="l" rtl="0">
              <a:lnSpc>
                <a:spcPct val="100000"/>
              </a:lnSpc>
              <a:spcBef>
                <a:spcPts val="427"/>
              </a:spcBef>
              <a:spcAft>
                <a:spcPts val="0"/>
              </a:spcAft>
              <a:buClr>
                <a:srgbClr val="A6A6A6"/>
              </a:buClr>
              <a:buSzPts val="1600"/>
              <a:buChar char="–"/>
              <a:defRPr sz="2133" b="0" i="0">
                <a:solidFill>
                  <a:srgbClr val="A6A6A6"/>
                </a:solidFill>
                <a:latin typeface="Arial"/>
                <a:ea typeface="Arial"/>
                <a:cs typeface="Arial"/>
                <a:sym typeface="Arial"/>
              </a:defRPr>
            </a:lvl4pPr>
            <a:lvl5pPr marL="3047924" lvl="4" indent="-440256" algn="l" rtl="0">
              <a:lnSpc>
                <a:spcPct val="100000"/>
              </a:lnSpc>
              <a:spcBef>
                <a:spcPts val="427"/>
              </a:spcBef>
              <a:spcAft>
                <a:spcPts val="0"/>
              </a:spcAft>
              <a:buClr>
                <a:srgbClr val="A6A6A6"/>
              </a:buClr>
              <a:buSzPts val="1600"/>
              <a:buChar char="»"/>
              <a:defRPr sz="2133" b="0" i="0">
                <a:solidFill>
                  <a:srgbClr val="A6A6A6"/>
                </a:solidFill>
                <a:latin typeface="Arial"/>
                <a:ea typeface="Arial"/>
                <a:cs typeface="Arial"/>
                <a:sym typeface="Aria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8" name="Right Triangle 7">
            <a:extLst>
              <a:ext uri="{FF2B5EF4-FFF2-40B4-BE49-F238E27FC236}">
                <a16:creationId xmlns:a16="http://schemas.microsoft.com/office/drawing/2014/main" id="{08876F5B-C411-4485-9536-B084330CA62B}"/>
              </a:ext>
            </a:extLst>
          </p:cNvPr>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DF730820-0072-4FC8-A31A-C4CE8D354CD0}"/>
              </a:ext>
            </a:extLst>
          </p:cNvPr>
          <p:cNvSpPr/>
          <p:nvPr userDrawn="1"/>
        </p:nvSpPr>
        <p:spPr>
          <a:xfrm>
            <a:off x="11637880" y="6147579"/>
            <a:ext cx="365760" cy="365760"/>
          </a:xfrm>
          <a:prstGeom prst="ellipse">
            <a:avLst/>
          </a:prstGeom>
          <a:solidFill>
            <a:schemeClr val="accent3"/>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1CAF042-CBEA-4AAD-801C-C816183E6739}"/>
              </a:ext>
            </a:extLst>
          </p:cNvPr>
          <p:cNvSpPr txBox="1"/>
          <p:nvPr userDrawn="1"/>
        </p:nvSpPr>
        <p:spPr>
          <a:xfrm>
            <a:off x="11599220" y="6162160"/>
            <a:ext cx="436337" cy="338554"/>
          </a:xfrm>
          <a:prstGeom prst="rect">
            <a:avLst/>
          </a:prstGeom>
          <a:noFill/>
        </p:spPr>
        <p:txBody>
          <a:bodyPr wrap="none" rtlCol="0" anchor="ctr">
            <a:spAutoFit/>
          </a:bodyPr>
          <a:lstStyle/>
          <a:p>
            <a:pPr algn="ctr"/>
            <a:fld id="{1EB906D0-A97F-44F0-ACE4-44531EEA2A7E}" type="slidenum">
              <a:rPr lang="en-US" sz="1600" smtClean="0">
                <a:solidFill>
                  <a:schemeClr val="bg1"/>
                </a:solidFill>
                <a:latin typeface="Arial" panose="020B0604020202020204" pitchFamily="34" charset="0"/>
                <a:cs typeface="Arial" panose="020B0604020202020204" pitchFamily="34" charset="0"/>
              </a:rPr>
              <a:pPr algn="ctr"/>
              <a:t>‹Nr.›</a:t>
            </a:fld>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46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177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349682B5-8541-88F2-FD83-40D2D4C83B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6482E4-91AA-3DC0-B93C-AA74B5A77D48}"/>
              </a:ext>
            </a:extLst>
          </p:cNvPr>
          <p:cNvSpPr>
            <a:spLocks noGrp="1"/>
          </p:cNvSpPr>
          <p:nvPr>
            <p:ph type="title"/>
          </p:nvPr>
        </p:nvSpPr>
        <p:spPr>
          <a:xfrm>
            <a:off x="497907" y="785813"/>
            <a:ext cx="11349535" cy="942975"/>
          </a:xfrm>
          <a:prstGeom prst="rect">
            <a:avLst/>
          </a:prstGeom>
        </p:spPr>
        <p:txBody>
          <a:bodyPr vert="horz" lIns="91440" tIns="45720" rIns="91440" bIns="45720" rtlCol="0" anchor="t">
            <a:normAutofit/>
          </a:bodyPr>
          <a:lstStyle>
            <a:lvl1pPr>
              <a:defRPr sz="2600" b="0" i="0">
                <a:latin typeface="Avenir Next" panose="020B0503020202020204" pitchFamily="34" charset="0"/>
              </a:defRPr>
            </a:lvl1pPr>
          </a:lstStyle>
          <a:p>
            <a:endParaRPr lang="en-ZA"/>
          </a:p>
        </p:txBody>
      </p:sp>
      <p:sp>
        <p:nvSpPr>
          <p:cNvPr id="4" name="Slide Number Placeholder 2">
            <a:extLst>
              <a:ext uri="{FF2B5EF4-FFF2-40B4-BE49-F238E27FC236}">
                <a16:creationId xmlns:a16="http://schemas.microsoft.com/office/drawing/2014/main" id="{CD9D0B52-3F18-D65C-FCB2-FFFD3D7DDE58}"/>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22557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2DA50-61BA-48D8-64DA-CADD93884DF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5359254-1CAC-CD63-4CC7-A2AC7270CF19}"/>
              </a:ext>
            </a:extLst>
          </p:cNvPr>
          <p:cNvSpPr>
            <a:spLocks noGrp="1"/>
          </p:cNvSpPr>
          <p:nvPr>
            <p:ph type="dt" sz="half" idx="10"/>
          </p:nvPr>
        </p:nvSpPr>
        <p:spPr/>
        <p:txBody>
          <a:bodyPr/>
          <a:lstStyle/>
          <a:p>
            <a:fld id="{52B9A12F-7CC2-4E66-9D3E-531A13F13E20}" type="datetimeFigureOut">
              <a:rPr lang="fr-FR" smtClean="0"/>
              <a:t>11/11/2024</a:t>
            </a:fld>
            <a:endParaRPr lang="fr-FR"/>
          </a:p>
        </p:txBody>
      </p:sp>
      <p:sp>
        <p:nvSpPr>
          <p:cNvPr id="4" name="Espace réservé du pied de page 3">
            <a:extLst>
              <a:ext uri="{FF2B5EF4-FFF2-40B4-BE49-F238E27FC236}">
                <a16:creationId xmlns:a16="http://schemas.microsoft.com/office/drawing/2014/main" id="{1833FE72-0A4F-D88A-BE73-28CD0860E6B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E1518D7-799A-464C-5442-ABCCDA75676C}"/>
              </a:ext>
            </a:extLst>
          </p:cNvPr>
          <p:cNvSpPr>
            <a:spLocks noGrp="1"/>
          </p:cNvSpPr>
          <p:nvPr>
            <p:ph type="sldNum" sz="quarter" idx="12"/>
          </p:nvPr>
        </p:nvSpPr>
        <p:spPr/>
        <p:txBody>
          <a:bodyPr/>
          <a:lstStyle/>
          <a:p>
            <a:fld id="{181C3BAF-AAE6-4D42-86E6-1864418BA026}" type="slidenum">
              <a:rPr lang="fr-FR" smtClean="0"/>
              <a:t>‹Nr.›</a:t>
            </a:fld>
            <a:endParaRPr lang="fr-FR"/>
          </a:p>
        </p:txBody>
      </p:sp>
    </p:spTree>
    <p:extLst>
      <p:ext uri="{BB962C8B-B14F-4D97-AF65-F5344CB8AC3E}">
        <p14:creationId xmlns:p14="http://schemas.microsoft.com/office/powerpoint/2010/main" val="3733172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3AE9AFC2-4C3C-F045-4FD3-2ABC6FD4C9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5624B11-DB58-9958-2865-B04BCEC25165}"/>
              </a:ext>
            </a:extLst>
          </p:cNvPr>
          <p:cNvSpPr>
            <a:spLocks noGrp="1"/>
          </p:cNvSpPr>
          <p:nvPr>
            <p:ph type="title"/>
          </p:nvPr>
        </p:nvSpPr>
        <p:spPr>
          <a:xfrm>
            <a:off x="497907" y="785813"/>
            <a:ext cx="11349535" cy="942975"/>
          </a:xfrm>
          <a:prstGeom prst="rect">
            <a:avLst/>
          </a:prstGeom>
        </p:spPr>
        <p:txBody>
          <a:bodyPr vert="horz" lIns="91440" tIns="45720" rIns="91440" bIns="45720" rtlCol="0" anchor="t">
            <a:normAutofit/>
          </a:bodyPr>
          <a:lstStyle>
            <a:lvl1pPr>
              <a:defRPr sz="2600" b="0" i="0">
                <a:latin typeface="Avenir Next" panose="020B0503020202020204" pitchFamily="34" charset="0"/>
              </a:defRPr>
            </a:lvl1pPr>
          </a:lstStyle>
          <a:p>
            <a:endParaRPr lang="en-ZA"/>
          </a:p>
        </p:txBody>
      </p:sp>
      <p:sp>
        <p:nvSpPr>
          <p:cNvPr id="4" name="Slide Number Placeholder 2">
            <a:extLst>
              <a:ext uri="{FF2B5EF4-FFF2-40B4-BE49-F238E27FC236}">
                <a16:creationId xmlns:a16="http://schemas.microsoft.com/office/drawing/2014/main" id="{0D0DD372-4F13-D375-F9BF-AC91B46836BD}"/>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259869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night sky&#10;&#10;Description automatically generated">
            <a:extLst>
              <a:ext uri="{FF2B5EF4-FFF2-40B4-BE49-F238E27FC236}">
                <a16:creationId xmlns:a16="http://schemas.microsoft.com/office/drawing/2014/main" id="{29BB7794-6BFC-72B6-FE7A-C87E2CBF60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A8E3E9D-1BBA-1C89-4F8F-749E447F95E4}"/>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chemeClr val="bg1"/>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710368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349682B5-8541-88F2-FD83-40D2D4C83B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6482E4-91AA-3DC0-B93C-AA74B5A77D48}"/>
              </a:ext>
            </a:extLst>
          </p:cNvPr>
          <p:cNvSpPr>
            <a:spLocks noGrp="1"/>
          </p:cNvSpPr>
          <p:nvPr>
            <p:ph type="title"/>
          </p:nvPr>
        </p:nvSpPr>
        <p:spPr>
          <a:xfrm>
            <a:off x="497907" y="785813"/>
            <a:ext cx="11349535" cy="942975"/>
          </a:xfrm>
          <a:prstGeom prst="rect">
            <a:avLst/>
          </a:prstGeom>
        </p:spPr>
        <p:txBody>
          <a:bodyPr vert="horz" lIns="91440" tIns="45720" rIns="91440" bIns="45720" rtlCol="0" anchor="t">
            <a:normAutofit/>
          </a:bodyPr>
          <a:lstStyle>
            <a:lvl1pPr>
              <a:defRPr sz="2600" b="0" i="0">
                <a:latin typeface="Avenir Next" panose="020B0503020202020204" pitchFamily="34" charset="0"/>
              </a:defRPr>
            </a:lvl1pPr>
          </a:lstStyle>
          <a:p>
            <a:endParaRPr lang="en-ZA"/>
          </a:p>
        </p:txBody>
      </p:sp>
      <p:sp>
        <p:nvSpPr>
          <p:cNvPr id="4" name="Slide Number Placeholder 2">
            <a:extLst>
              <a:ext uri="{FF2B5EF4-FFF2-40B4-BE49-F238E27FC236}">
                <a16:creationId xmlns:a16="http://schemas.microsoft.com/office/drawing/2014/main" id="{CD9D0B52-3F18-D65C-FCB2-FFFD3D7DDE58}"/>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3814520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3AE9AFC2-4C3C-F045-4FD3-2ABC6FD4C9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5624B11-DB58-9958-2865-B04BCEC25165}"/>
              </a:ext>
            </a:extLst>
          </p:cNvPr>
          <p:cNvSpPr>
            <a:spLocks noGrp="1"/>
          </p:cNvSpPr>
          <p:nvPr>
            <p:ph type="title"/>
          </p:nvPr>
        </p:nvSpPr>
        <p:spPr>
          <a:xfrm>
            <a:off x="497907" y="785813"/>
            <a:ext cx="11349535" cy="942975"/>
          </a:xfrm>
          <a:prstGeom prst="rect">
            <a:avLst/>
          </a:prstGeom>
        </p:spPr>
        <p:txBody>
          <a:bodyPr vert="horz" lIns="91440" tIns="45720" rIns="91440" bIns="45720" rtlCol="0" anchor="t">
            <a:normAutofit/>
          </a:bodyPr>
          <a:lstStyle>
            <a:lvl1pPr>
              <a:defRPr sz="2600" b="0" i="0">
                <a:latin typeface="Avenir Next" panose="020B0503020202020204" pitchFamily="34" charset="0"/>
              </a:defRPr>
            </a:lvl1pPr>
          </a:lstStyle>
          <a:p>
            <a:endParaRPr lang="en-ZA"/>
          </a:p>
        </p:txBody>
      </p:sp>
      <p:sp>
        <p:nvSpPr>
          <p:cNvPr id="4" name="Slide Number Placeholder 2">
            <a:extLst>
              <a:ext uri="{FF2B5EF4-FFF2-40B4-BE49-F238E27FC236}">
                <a16:creationId xmlns:a16="http://schemas.microsoft.com/office/drawing/2014/main" id="{0D0DD372-4F13-D375-F9BF-AC91B46836BD}"/>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1590414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night sky&#10;&#10;Description automatically generated">
            <a:extLst>
              <a:ext uri="{FF2B5EF4-FFF2-40B4-BE49-F238E27FC236}">
                <a16:creationId xmlns:a16="http://schemas.microsoft.com/office/drawing/2014/main" id="{29BB7794-6BFC-72B6-FE7A-C87E2CBF60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A8E3E9D-1BBA-1C89-4F8F-749E447F95E4}"/>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chemeClr val="bg1"/>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3348347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051E37-D2E3-6D09-9345-0AA919F03AF3}"/>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33639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2A21D9-2DCD-AEFA-2582-F794C0C19B52}"/>
              </a:ext>
            </a:extLst>
          </p:cNvPr>
          <p:cNvGrpSpPr/>
          <p:nvPr userDrawn="1"/>
        </p:nvGrpSpPr>
        <p:grpSpPr>
          <a:xfrm>
            <a:off x="239698" y="6917128"/>
            <a:ext cx="2245075" cy="238766"/>
            <a:chOff x="239697" y="6917128"/>
            <a:chExt cx="2245075" cy="238766"/>
          </a:xfrm>
        </p:grpSpPr>
        <p:sp>
          <p:nvSpPr>
            <p:cNvPr id="4" name="Oval 3">
              <a:extLst>
                <a:ext uri="{FF2B5EF4-FFF2-40B4-BE49-F238E27FC236}">
                  <a16:creationId xmlns:a16="http://schemas.microsoft.com/office/drawing/2014/main" id="{225B7448-29F7-F773-1295-D659EC7D46B0}"/>
                </a:ext>
              </a:extLst>
            </p:cNvPr>
            <p:cNvSpPr/>
            <p:nvPr userDrawn="1"/>
          </p:nvSpPr>
          <p:spPr>
            <a:xfrm>
              <a:off x="239697" y="6917128"/>
              <a:ext cx="238766" cy="238766"/>
            </a:xfrm>
            <a:prstGeom prst="ellipse">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5" name="Oval 4">
              <a:extLst>
                <a:ext uri="{FF2B5EF4-FFF2-40B4-BE49-F238E27FC236}">
                  <a16:creationId xmlns:a16="http://schemas.microsoft.com/office/drawing/2014/main" id="{99966CBA-8A68-D637-60A3-5175E02797D4}"/>
                </a:ext>
              </a:extLst>
            </p:cNvPr>
            <p:cNvSpPr/>
            <p:nvPr userDrawn="1"/>
          </p:nvSpPr>
          <p:spPr>
            <a:xfrm>
              <a:off x="440328" y="6917128"/>
              <a:ext cx="238766" cy="238766"/>
            </a:xfrm>
            <a:prstGeom prst="ellips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6" name="Oval 5">
              <a:extLst>
                <a:ext uri="{FF2B5EF4-FFF2-40B4-BE49-F238E27FC236}">
                  <a16:creationId xmlns:a16="http://schemas.microsoft.com/office/drawing/2014/main" id="{570FFA5F-17ED-3214-9E19-2406E73ED432}"/>
                </a:ext>
              </a:extLst>
            </p:cNvPr>
            <p:cNvSpPr/>
            <p:nvPr userDrawn="1"/>
          </p:nvSpPr>
          <p:spPr>
            <a:xfrm>
              <a:off x="640959" y="6917128"/>
              <a:ext cx="238766" cy="238766"/>
            </a:xfrm>
            <a:prstGeom prst="ellipse">
              <a:avLst/>
            </a:prstGeom>
            <a:solidFill>
              <a:srgbClr val="E7B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7" name="Oval 6">
              <a:extLst>
                <a:ext uri="{FF2B5EF4-FFF2-40B4-BE49-F238E27FC236}">
                  <a16:creationId xmlns:a16="http://schemas.microsoft.com/office/drawing/2014/main" id="{8290384C-3854-37C0-8C40-029F8F597C36}"/>
                </a:ext>
              </a:extLst>
            </p:cNvPr>
            <p:cNvSpPr/>
            <p:nvPr userDrawn="1"/>
          </p:nvSpPr>
          <p:spPr>
            <a:xfrm>
              <a:off x="841590" y="6917128"/>
              <a:ext cx="238766" cy="238766"/>
            </a:xfrm>
            <a:prstGeom prst="ellipse">
              <a:avLst/>
            </a:prstGeom>
            <a:solidFill>
              <a:srgbClr val="695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8" name="Oval 7">
              <a:extLst>
                <a:ext uri="{FF2B5EF4-FFF2-40B4-BE49-F238E27FC236}">
                  <a16:creationId xmlns:a16="http://schemas.microsoft.com/office/drawing/2014/main" id="{7F7481BD-0B84-E130-D17E-7934E0066DBC}"/>
                </a:ext>
              </a:extLst>
            </p:cNvPr>
            <p:cNvSpPr/>
            <p:nvPr userDrawn="1"/>
          </p:nvSpPr>
          <p:spPr>
            <a:xfrm>
              <a:off x="1042221" y="6917128"/>
              <a:ext cx="238766" cy="238766"/>
            </a:xfrm>
            <a:prstGeom prst="ellipse">
              <a:avLst/>
            </a:prstGeom>
            <a:solidFill>
              <a:srgbClr val="2A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9" name="Oval 8">
              <a:extLst>
                <a:ext uri="{FF2B5EF4-FFF2-40B4-BE49-F238E27FC236}">
                  <a16:creationId xmlns:a16="http://schemas.microsoft.com/office/drawing/2014/main" id="{F06B389E-3335-9B8D-604A-059688EEE317}"/>
                </a:ext>
              </a:extLst>
            </p:cNvPr>
            <p:cNvSpPr/>
            <p:nvPr userDrawn="1"/>
          </p:nvSpPr>
          <p:spPr>
            <a:xfrm>
              <a:off x="1242852" y="6917128"/>
              <a:ext cx="238766" cy="238766"/>
            </a:xfrm>
            <a:prstGeom prst="ellipse">
              <a:avLst/>
            </a:prstGeom>
            <a:solidFill>
              <a:srgbClr val="BD0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0" name="Oval 9">
              <a:extLst>
                <a:ext uri="{FF2B5EF4-FFF2-40B4-BE49-F238E27FC236}">
                  <a16:creationId xmlns:a16="http://schemas.microsoft.com/office/drawing/2014/main" id="{1D7B0C84-CFE0-C855-837E-7261AB47E4EE}"/>
                </a:ext>
              </a:extLst>
            </p:cNvPr>
            <p:cNvSpPr/>
            <p:nvPr userDrawn="1"/>
          </p:nvSpPr>
          <p:spPr>
            <a:xfrm>
              <a:off x="1443483" y="6917128"/>
              <a:ext cx="238766" cy="238766"/>
            </a:xfrm>
            <a:prstGeom prst="ellipse">
              <a:avLst/>
            </a:prstGeom>
            <a:solidFill>
              <a:srgbClr val="ED7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1" name="Oval 10">
              <a:extLst>
                <a:ext uri="{FF2B5EF4-FFF2-40B4-BE49-F238E27FC236}">
                  <a16:creationId xmlns:a16="http://schemas.microsoft.com/office/drawing/2014/main" id="{E98E4ACB-B870-08ED-4A71-32EE322645ED}"/>
                </a:ext>
              </a:extLst>
            </p:cNvPr>
            <p:cNvSpPr/>
            <p:nvPr userDrawn="1"/>
          </p:nvSpPr>
          <p:spPr>
            <a:xfrm>
              <a:off x="1644114" y="6917128"/>
              <a:ext cx="238766" cy="238766"/>
            </a:xfrm>
            <a:prstGeom prst="ellipse">
              <a:avLst/>
            </a:prstGeom>
            <a:solidFill>
              <a:srgbClr val="4AC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2" name="Oval 11">
              <a:extLst>
                <a:ext uri="{FF2B5EF4-FFF2-40B4-BE49-F238E27FC236}">
                  <a16:creationId xmlns:a16="http://schemas.microsoft.com/office/drawing/2014/main" id="{4EC77A08-5BF9-3FDE-0B23-3DC24C60FE6C}"/>
                </a:ext>
              </a:extLst>
            </p:cNvPr>
            <p:cNvSpPr/>
            <p:nvPr userDrawn="1"/>
          </p:nvSpPr>
          <p:spPr>
            <a:xfrm>
              <a:off x="1844745" y="6917128"/>
              <a:ext cx="238766" cy="238766"/>
            </a:xfrm>
            <a:prstGeom prst="ellipse">
              <a:avLst/>
            </a:prstGeom>
            <a:solidFill>
              <a:srgbClr val="EED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3" name="Oval 12">
              <a:extLst>
                <a:ext uri="{FF2B5EF4-FFF2-40B4-BE49-F238E27FC236}">
                  <a16:creationId xmlns:a16="http://schemas.microsoft.com/office/drawing/2014/main" id="{C5E8DC5C-B11F-23F0-CD09-48CE5B9FD22B}"/>
                </a:ext>
              </a:extLst>
            </p:cNvPr>
            <p:cNvSpPr/>
            <p:nvPr userDrawn="1"/>
          </p:nvSpPr>
          <p:spPr>
            <a:xfrm>
              <a:off x="2045376" y="6917128"/>
              <a:ext cx="238766" cy="238766"/>
            </a:xfrm>
            <a:prstGeom prst="ellipse">
              <a:avLst/>
            </a:prstGeom>
            <a:solidFill>
              <a:srgbClr val="CD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4" name="Oval 13">
              <a:extLst>
                <a:ext uri="{FF2B5EF4-FFF2-40B4-BE49-F238E27FC236}">
                  <a16:creationId xmlns:a16="http://schemas.microsoft.com/office/drawing/2014/main" id="{51E2ECCA-DF73-FEFA-624E-B2B4E7895C5A}"/>
                </a:ext>
              </a:extLst>
            </p:cNvPr>
            <p:cNvSpPr/>
            <p:nvPr userDrawn="1"/>
          </p:nvSpPr>
          <p:spPr>
            <a:xfrm>
              <a:off x="2246006" y="6917128"/>
              <a:ext cx="238766" cy="238766"/>
            </a:xfrm>
            <a:prstGeom prst="ellipse">
              <a:avLst/>
            </a:prstGeom>
            <a:solidFill>
              <a:srgbClr val="DC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grpSp>
      <p:sp>
        <p:nvSpPr>
          <p:cNvPr id="15" name="TextBox 14">
            <a:extLst>
              <a:ext uri="{FF2B5EF4-FFF2-40B4-BE49-F238E27FC236}">
                <a16:creationId xmlns:a16="http://schemas.microsoft.com/office/drawing/2014/main" id="{2F4F61D9-9074-E55E-8B2F-C4D3B904F138}"/>
              </a:ext>
            </a:extLst>
          </p:cNvPr>
          <p:cNvSpPr txBox="1"/>
          <p:nvPr userDrawn="1"/>
        </p:nvSpPr>
        <p:spPr>
          <a:xfrm>
            <a:off x="359081" y="6519368"/>
            <a:ext cx="1084403" cy="230832"/>
          </a:xfrm>
          <a:prstGeom prst="rect">
            <a:avLst/>
          </a:prstGeom>
          <a:noFill/>
        </p:spPr>
        <p:txBody>
          <a:bodyPr wrap="square" rtlCol="0">
            <a:spAutoFit/>
          </a:bodyPr>
          <a:lstStyle/>
          <a:p>
            <a:r>
              <a:rPr lang="en-GB" sz="900" b="1">
                <a:solidFill>
                  <a:srgbClr val="BD062D"/>
                </a:solidFill>
                <a:latin typeface="Avenir" pitchFamily="50" charset="0"/>
              </a:rPr>
              <a:t>CONFIDENTIAL</a:t>
            </a:r>
            <a:endParaRPr lang="en-GB" sz="700" b="1">
              <a:solidFill>
                <a:srgbClr val="BD062D"/>
              </a:solidFill>
              <a:latin typeface="Avenir" pitchFamily="50" charset="0"/>
            </a:endParaRPr>
          </a:p>
        </p:txBody>
      </p:sp>
      <p:sp>
        <p:nvSpPr>
          <p:cNvPr id="16" name="TextBox 15">
            <a:extLst>
              <a:ext uri="{FF2B5EF4-FFF2-40B4-BE49-F238E27FC236}">
                <a16:creationId xmlns:a16="http://schemas.microsoft.com/office/drawing/2014/main" id="{5A9A47BA-FE4D-62E7-0221-4EBB2041F09A}"/>
              </a:ext>
            </a:extLst>
          </p:cNvPr>
          <p:cNvSpPr txBox="1"/>
          <p:nvPr userDrawn="1"/>
        </p:nvSpPr>
        <p:spPr>
          <a:xfrm>
            <a:off x="359081" y="6683328"/>
            <a:ext cx="1550403" cy="200055"/>
          </a:xfrm>
          <a:prstGeom prst="rect">
            <a:avLst/>
          </a:prstGeom>
          <a:noFill/>
        </p:spPr>
        <p:txBody>
          <a:bodyPr wrap="square" rtlCol="0">
            <a:spAutoFit/>
          </a:bodyPr>
          <a:lstStyle/>
          <a:p>
            <a:r>
              <a:rPr lang="en-GB" sz="700">
                <a:solidFill>
                  <a:schemeClr val="accent3">
                    <a:lumMod val="60000"/>
                    <a:lumOff val="40000"/>
                  </a:schemeClr>
                </a:solidFill>
                <a:latin typeface="Calibri" panose="020F0502020204030204" pitchFamily="34" charset="0"/>
                <a:cs typeface="Calibri" panose="020F0502020204030204" pitchFamily="34" charset="0"/>
              </a:rPr>
              <a:t>© </a:t>
            </a:r>
            <a:r>
              <a:rPr lang="en-GB" sz="700">
                <a:solidFill>
                  <a:schemeClr val="accent3">
                    <a:lumMod val="60000"/>
                    <a:lumOff val="40000"/>
                  </a:schemeClr>
                </a:solidFill>
                <a:latin typeface="Avenir" pitchFamily="50" charset="0"/>
              </a:rPr>
              <a:t>Copyright OX Global 2022</a:t>
            </a:r>
            <a:endParaRPr lang="en-GB" sz="550">
              <a:solidFill>
                <a:schemeClr val="accent3">
                  <a:lumMod val="60000"/>
                  <a:lumOff val="40000"/>
                </a:schemeClr>
              </a:solidFill>
              <a:latin typeface="Avenir" pitchFamily="50" charset="0"/>
            </a:endParaRPr>
          </a:p>
        </p:txBody>
      </p:sp>
      <p:sp>
        <p:nvSpPr>
          <p:cNvPr id="18" name="Slide Number Placeholder 2">
            <a:extLst>
              <a:ext uri="{FF2B5EF4-FFF2-40B4-BE49-F238E27FC236}">
                <a16:creationId xmlns:a16="http://schemas.microsoft.com/office/drawing/2014/main" id="{A8964BA4-1772-1B64-3B04-FFAE5C5F0924}"/>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1346607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349682B5-8541-88F2-FD83-40D2D4C83B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6482E4-91AA-3DC0-B93C-AA74B5A77D48}"/>
              </a:ext>
            </a:extLst>
          </p:cNvPr>
          <p:cNvSpPr>
            <a:spLocks noGrp="1"/>
          </p:cNvSpPr>
          <p:nvPr>
            <p:ph type="title"/>
          </p:nvPr>
        </p:nvSpPr>
        <p:spPr>
          <a:xfrm>
            <a:off x="497907" y="785813"/>
            <a:ext cx="11349535" cy="942975"/>
          </a:xfrm>
          <a:prstGeom prst="rect">
            <a:avLst/>
          </a:prstGeom>
        </p:spPr>
        <p:txBody>
          <a:bodyPr vert="horz" lIns="91440" tIns="45720" rIns="91440" bIns="45720" rtlCol="0" anchor="t">
            <a:normAutofit/>
          </a:bodyPr>
          <a:lstStyle>
            <a:lvl1pPr>
              <a:defRPr sz="2600" b="0" i="0">
                <a:latin typeface="Avenir Next" panose="020B0503020202020204" pitchFamily="34" charset="0"/>
              </a:defRPr>
            </a:lvl1pPr>
          </a:lstStyle>
          <a:p>
            <a:endParaRPr lang="en-ZA"/>
          </a:p>
        </p:txBody>
      </p:sp>
      <p:sp>
        <p:nvSpPr>
          <p:cNvPr id="4" name="Slide Number Placeholder 2">
            <a:extLst>
              <a:ext uri="{FF2B5EF4-FFF2-40B4-BE49-F238E27FC236}">
                <a16:creationId xmlns:a16="http://schemas.microsoft.com/office/drawing/2014/main" id="{CD9D0B52-3F18-D65C-FCB2-FFFD3D7DDE58}"/>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3926619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616380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7472BE-722D-4041-AE88-737C4DA71A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2" name="Title 1">
            <a:extLst>
              <a:ext uri="{FF2B5EF4-FFF2-40B4-BE49-F238E27FC236}">
                <a16:creationId xmlns:a16="http://schemas.microsoft.com/office/drawing/2014/main" id="{6EFE999C-8E58-4117-9358-33F8ECA5184D}"/>
              </a:ext>
            </a:extLst>
          </p:cNvPr>
          <p:cNvSpPr>
            <a:spLocks noGrp="1"/>
          </p:cNvSpPr>
          <p:nvPr>
            <p:ph type="ctrTitle" hasCustomPrompt="1"/>
          </p:nvPr>
        </p:nvSpPr>
        <p:spPr>
          <a:xfrm>
            <a:off x="506895" y="1476325"/>
            <a:ext cx="4835125" cy="1851746"/>
          </a:xfrm>
        </p:spPr>
        <p:txBody>
          <a:bodyPr anchor="t" anchorCtr="0">
            <a:noAutofit/>
          </a:bodyPr>
          <a:lstStyle>
            <a:lvl1pPr algn="l">
              <a:lnSpc>
                <a:spcPct val="100000"/>
              </a:lnSpc>
              <a:defRPr sz="3200" b="1">
                <a:solidFill>
                  <a:srgbClr val="DE0000"/>
                </a:solidFill>
                <a:latin typeface="Arial" panose="020B0604020202020204" pitchFamily="34" charset="0"/>
                <a:cs typeface="Arial" panose="020B0604020202020204" pitchFamily="34" charset="0"/>
              </a:defRPr>
            </a:lvl1pPr>
          </a:lstStyle>
          <a:p>
            <a:r>
              <a:rPr lang="en-US"/>
              <a:t>Click here to add presentation title</a:t>
            </a:r>
          </a:p>
        </p:txBody>
      </p:sp>
      <p:sp>
        <p:nvSpPr>
          <p:cNvPr id="3" name="Subtitle 2">
            <a:extLst>
              <a:ext uri="{FF2B5EF4-FFF2-40B4-BE49-F238E27FC236}">
                <a16:creationId xmlns:a16="http://schemas.microsoft.com/office/drawing/2014/main" id="{119BCF6D-7DDB-4EBE-BD05-8E539F42EF29}"/>
              </a:ext>
            </a:extLst>
          </p:cNvPr>
          <p:cNvSpPr>
            <a:spLocks noGrp="1"/>
          </p:cNvSpPr>
          <p:nvPr>
            <p:ph type="subTitle" idx="1" hasCustomPrompt="1"/>
          </p:nvPr>
        </p:nvSpPr>
        <p:spPr>
          <a:xfrm>
            <a:off x="506896" y="3859402"/>
            <a:ext cx="4835124" cy="2387394"/>
          </a:xfrm>
        </p:spPr>
        <p:txBody>
          <a:bodyPr>
            <a:noAutofit/>
          </a:bodyPr>
          <a:lstStyle>
            <a:lvl1pPr marL="0" indent="0" algn="l">
              <a:lnSpc>
                <a:spcPct val="100000"/>
              </a:lnSpc>
              <a:buNone/>
              <a:defRPr sz="2400" b="0">
                <a:solidFill>
                  <a:schemeClr val="tx2">
                    <a:lumMod val="60000"/>
                    <a:lumOff val="4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contact details</a:t>
            </a:r>
          </a:p>
        </p:txBody>
      </p:sp>
    </p:spTree>
    <p:extLst>
      <p:ext uri="{BB962C8B-B14F-4D97-AF65-F5344CB8AC3E}">
        <p14:creationId xmlns:p14="http://schemas.microsoft.com/office/powerpoint/2010/main" val="2282123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52"/>
        <p:cNvGrpSpPr/>
        <p:nvPr/>
      </p:nvGrpSpPr>
      <p:grpSpPr>
        <a:xfrm>
          <a:off x="0" y="0"/>
          <a:ext cx="0" cy="0"/>
          <a:chOff x="0" y="0"/>
          <a:chExt cx="0" cy="0"/>
        </a:xfrm>
      </p:grpSpPr>
      <p:sp>
        <p:nvSpPr>
          <p:cNvPr id="53" name="Google Shape;53;p15"/>
          <p:cNvSpPr/>
          <p:nvPr/>
        </p:nvSpPr>
        <p:spPr>
          <a:xfrm flipH="1">
            <a:off x="5190929" y="6715658"/>
            <a:ext cx="7015667" cy="156941"/>
          </a:xfrm>
          <a:prstGeom prst="rtTriangle">
            <a:avLst/>
          </a:prstGeom>
          <a:solidFill>
            <a:srgbClr val="77BC1F"/>
          </a:solidFill>
          <a:ln>
            <a:noFill/>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54" name="Google Shape;54;p15"/>
          <p:cNvSpPr txBox="1">
            <a:spLocks noGrp="1"/>
          </p:cNvSpPr>
          <p:nvPr>
            <p:ph type="title"/>
          </p:nvPr>
        </p:nvSpPr>
        <p:spPr>
          <a:xfrm>
            <a:off x="372534" y="79199"/>
            <a:ext cx="11446933"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2800"/>
              <a:buFont typeface="Arial"/>
              <a:buNone/>
              <a:defRPr sz="3733"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5" name="Google Shape;55;p15"/>
          <p:cNvSpPr txBox="1">
            <a:spLocks noGrp="1"/>
          </p:cNvSpPr>
          <p:nvPr>
            <p:ph type="body" idx="1"/>
          </p:nvPr>
        </p:nvSpPr>
        <p:spPr>
          <a:xfrm>
            <a:off x="372531" y="1526327"/>
            <a:ext cx="11446933" cy="4681072"/>
          </a:xfrm>
          <a:prstGeom prst="rect">
            <a:avLst/>
          </a:prstGeom>
          <a:noFill/>
          <a:ln>
            <a:noFill/>
          </a:ln>
        </p:spPr>
        <p:txBody>
          <a:bodyPr spcFirstLastPara="1" wrap="square" lIns="91425" tIns="45700" rIns="91425" bIns="45700" anchor="t" anchorCtr="0">
            <a:normAutofit/>
          </a:bodyPr>
          <a:lstStyle>
            <a:lvl1pPr marL="609585" marR="0" lvl="0" indent="-507987" algn="l" rtl="0">
              <a:lnSpc>
                <a:spcPct val="100000"/>
              </a:lnSpc>
              <a:spcBef>
                <a:spcPts val="640"/>
              </a:spcBef>
              <a:spcAft>
                <a:spcPts val="0"/>
              </a:spcAft>
              <a:buClr>
                <a:schemeClr val="accent2"/>
              </a:buClr>
              <a:buSzPts val="2400"/>
              <a:buFont typeface="Arial"/>
              <a:buChar char="•"/>
              <a:defRPr sz="3200" b="0" i="0" u="none" strike="noStrike" cap="none">
                <a:solidFill>
                  <a:schemeClr val="accent3"/>
                </a:solidFill>
                <a:latin typeface="Arial"/>
                <a:ea typeface="Arial"/>
                <a:cs typeface="Arial"/>
                <a:sym typeface="Arial"/>
              </a:defRPr>
            </a:lvl1pPr>
            <a:lvl2pPr marL="1219170" marR="0" lvl="1" indent="-474121" algn="l" rtl="0">
              <a:lnSpc>
                <a:spcPct val="100000"/>
              </a:lnSpc>
              <a:spcBef>
                <a:spcPts val="533"/>
              </a:spcBef>
              <a:spcAft>
                <a:spcPts val="0"/>
              </a:spcAft>
              <a:buClr>
                <a:schemeClr val="accent3"/>
              </a:buClr>
              <a:buSzPts val="2000"/>
              <a:buFont typeface="Arial"/>
              <a:buChar char="–"/>
              <a:defRPr sz="2667" b="0" i="0" u="none" strike="noStrike" cap="none">
                <a:solidFill>
                  <a:schemeClr val="accent3"/>
                </a:solidFill>
                <a:latin typeface="Arial"/>
                <a:ea typeface="Arial"/>
                <a:cs typeface="Arial"/>
                <a:sym typeface="Arial"/>
              </a:defRPr>
            </a:lvl2pPr>
            <a:lvl3pPr marL="1828754" marR="0" lvl="2" indent="-457189" algn="l" rtl="0">
              <a:lnSpc>
                <a:spcPct val="100000"/>
              </a:lnSpc>
              <a:spcBef>
                <a:spcPts val="480"/>
              </a:spcBef>
              <a:spcAft>
                <a:spcPts val="0"/>
              </a:spcAft>
              <a:buClr>
                <a:schemeClr val="accent3"/>
              </a:buClr>
              <a:buSzPts val="1800"/>
              <a:buFont typeface="Arial"/>
              <a:buChar char="•"/>
              <a:defRPr sz="2400" b="0" i="0" u="none" strike="noStrike" cap="none">
                <a:solidFill>
                  <a:schemeClr val="accent3"/>
                </a:solidFill>
                <a:latin typeface="Arial"/>
                <a:ea typeface="Arial"/>
                <a:cs typeface="Arial"/>
                <a:sym typeface="Arial"/>
              </a:defRPr>
            </a:lvl3pPr>
            <a:lvl4pPr marL="2438339" marR="0" lvl="3" indent="-440256" algn="l" rtl="0">
              <a:lnSpc>
                <a:spcPct val="100000"/>
              </a:lnSpc>
              <a:spcBef>
                <a:spcPts val="427"/>
              </a:spcBef>
              <a:spcAft>
                <a:spcPts val="0"/>
              </a:spcAft>
              <a:buClr>
                <a:schemeClr val="accent3"/>
              </a:buClr>
              <a:buSzPts val="1600"/>
              <a:buFont typeface="Arial"/>
              <a:buChar char="–"/>
              <a:defRPr sz="2133" b="0" i="0" u="none" strike="noStrike" cap="none">
                <a:solidFill>
                  <a:schemeClr val="accent3"/>
                </a:solidFill>
                <a:latin typeface="Arial"/>
                <a:ea typeface="Arial"/>
                <a:cs typeface="Arial"/>
                <a:sym typeface="Arial"/>
              </a:defRPr>
            </a:lvl4pPr>
            <a:lvl5pPr marL="3047924" marR="0" lvl="4" indent="-423323" algn="l" rtl="0">
              <a:lnSpc>
                <a:spcPct val="100000"/>
              </a:lnSpc>
              <a:spcBef>
                <a:spcPts val="373"/>
              </a:spcBef>
              <a:spcAft>
                <a:spcPts val="0"/>
              </a:spcAft>
              <a:buClr>
                <a:schemeClr val="accent3"/>
              </a:buClr>
              <a:buSzPts val="1400"/>
              <a:buFont typeface="Arial"/>
              <a:buChar char="»"/>
              <a:defRPr sz="1867" b="0" i="0" u="none" strike="noStrike" cap="none">
                <a:solidFill>
                  <a:schemeClr val="accent3"/>
                </a:solidFill>
                <a:latin typeface="Arial"/>
                <a:ea typeface="Arial"/>
                <a:cs typeface="Arial"/>
                <a:sym typeface="Arial"/>
              </a:defRPr>
            </a:lvl5pPr>
            <a:lvl6pPr marL="3657509" marR="0" lvl="5" indent="-440256" algn="l" rtl="0">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6pPr>
            <a:lvl7pPr marL="4267093" marR="0" lvl="6" indent="-440256" algn="l" rtl="0">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7pPr>
            <a:lvl8pPr marL="4876678" marR="0" lvl="7" indent="-440256" algn="l" rtl="0">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8pPr>
            <a:lvl9pPr marL="5486263" marR="0" lvl="8" indent="-440256" algn="l" rtl="0">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56" name="Google Shape;56;p15"/>
          <p:cNvSpPr txBox="1"/>
          <p:nvPr/>
        </p:nvSpPr>
        <p:spPr>
          <a:xfrm>
            <a:off x="11569244" y="6087080"/>
            <a:ext cx="496291" cy="615499"/>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 sz="1600" b="0" i="0" u="none" strike="noStrike" cap="none">
                <a:solidFill>
                  <a:schemeClr val="accent3"/>
                </a:solidFill>
                <a:latin typeface="Arial"/>
                <a:ea typeface="Arial"/>
                <a:cs typeface="Arial"/>
                <a:sym typeface="Arial"/>
              </a:rPr>
              <a:pPr marL="0" marR="0" lvl="0" indent="0" algn="ctr" rtl="0">
                <a:lnSpc>
                  <a:spcPct val="100000"/>
                </a:lnSpc>
                <a:spcBef>
                  <a:spcPts val="0"/>
                </a:spcBef>
                <a:spcAft>
                  <a:spcPts val="0"/>
                </a:spcAft>
                <a:buClr>
                  <a:srgbClr val="000000"/>
                </a:buClr>
                <a:buSzPts val="1200"/>
                <a:buFont typeface="Arial"/>
                <a:buNone/>
              </a:pPr>
              <a:t>‹Nr.›</a:t>
            </a:fld>
            <a:endParaRPr sz="1600" b="0" i="0" u="none" strike="noStrike" cap="none">
              <a:solidFill>
                <a:schemeClr val="accent3"/>
              </a:solidFill>
              <a:latin typeface="Arial"/>
              <a:ea typeface="Arial"/>
              <a:cs typeface="Arial"/>
              <a:sym typeface="Arial"/>
            </a:endParaRPr>
          </a:p>
        </p:txBody>
      </p:sp>
      <p:sp>
        <p:nvSpPr>
          <p:cNvPr id="57" name="Google Shape;57;p15"/>
          <p:cNvSpPr/>
          <p:nvPr/>
        </p:nvSpPr>
        <p:spPr>
          <a:xfrm>
            <a:off x="11637880" y="6210971"/>
            <a:ext cx="365760" cy="365760"/>
          </a:xfrm>
          <a:prstGeom prst="ellipse">
            <a:avLst/>
          </a:prstGeom>
          <a:noFill/>
          <a:ln w="1905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6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908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FooterWaveLogo">
            <a:extLst>
              <a:ext uri="{FF2B5EF4-FFF2-40B4-BE49-F238E27FC236}">
                <a16:creationId xmlns:a16="http://schemas.microsoft.com/office/drawing/2014/main" id="{E482309F-89F5-45F8-9C15-04158B83435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74" y="-9539"/>
            <a:ext cx="12192000" cy="6858000"/>
          </a:xfrm>
          <a:prstGeom prst="rect">
            <a:avLst/>
          </a:prstGeom>
        </p:spPr>
      </p:pic>
      <p:sp>
        <p:nvSpPr>
          <p:cNvPr id="2" name="Title 1">
            <a:extLst>
              <a:ext uri="{FF2B5EF4-FFF2-40B4-BE49-F238E27FC236}">
                <a16:creationId xmlns:a16="http://schemas.microsoft.com/office/drawing/2014/main" id="{8BED80EE-648F-4438-B7CE-33FB33AE88DF}"/>
              </a:ext>
            </a:extLst>
          </p:cNvPr>
          <p:cNvSpPr>
            <a:spLocks noGrp="1"/>
          </p:cNvSpPr>
          <p:nvPr>
            <p:ph type="title"/>
          </p:nvPr>
        </p:nvSpPr>
        <p:spPr>
          <a:xfrm>
            <a:off x="838199" y="377825"/>
            <a:ext cx="10515600" cy="1325563"/>
          </a:xfrm>
        </p:spPr>
        <p:txBody>
          <a:bodyPr anchor="t" anchorCtr="0">
            <a:noAutofit/>
          </a:bodyPr>
          <a:lstStyle>
            <a:lvl1pPr>
              <a:lnSpc>
                <a:spcPct val="100000"/>
              </a:lnSpc>
              <a:defRPr sz="3200" b="1">
                <a:solidFill>
                  <a:srgbClr val="DE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91237B5-7A89-4728-94A8-3F16653ECD80}"/>
              </a:ext>
            </a:extLst>
          </p:cNvPr>
          <p:cNvSpPr>
            <a:spLocks noGrp="1"/>
          </p:cNvSpPr>
          <p:nvPr>
            <p:ph idx="1"/>
          </p:nvPr>
        </p:nvSpPr>
        <p:spPr>
          <a:xfrm>
            <a:off x="838199" y="1854687"/>
            <a:ext cx="10515600" cy="4526014"/>
          </a:xfrm>
        </p:spPr>
        <p:txBody>
          <a:bodyPr>
            <a:noAutofit/>
          </a:bodyPr>
          <a:lstStyle>
            <a:lvl1pPr marL="228600" indent="-228600">
              <a:lnSpc>
                <a:spcPct val="100000"/>
              </a:lnSpc>
              <a:buClr>
                <a:srgbClr val="DE0000"/>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685800" indent="-228600">
              <a:lnSpc>
                <a:spcPct val="100000"/>
              </a:lnSpc>
              <a:buClr>
                <a:schemeClr val="tx1">
                  <a:lumMod val="50000"/>
                  <a:lumOff val="50000"/>
                </a:schemeClr>
              </a:buClr>
              <a:buFont typeface="Wingdings" panose="05000000000000000000" pitchFamily="2" charset="2"/>
              <a:buChar char="§"/>
              <a:defRPr sz="2000">
                <a:solidFill>
                  <a:schemeClr val="tx2">
                    <a:lumMod val="60000"/>
                    <a:lumOff val="40000"/>
                  </a:schemeClr>
                </a:solidFill>
                <a:latin typeface="Arial" panose="020B0604020202020204" pitchFamily="34" charset="0"/>
                <a:cs typeface="Arial" panose="020B0604020202020204" pitchFamily="34" charset="0"/>
              </a:defRPr>
            </a:lvl2pPr>
            <a:lvl3pPr marL="1143000" indent="-228600">
              <a:lnSpc>
                <a:spcPct val="100000"/>
              </a:lnSpc>
              <a:buClr>
                <a:schemeClr val="tx1">
                  <a:lumMod val="50000"/>
                  <a:lumOff val="50000"/>
                </a:schemeClr>
              </a:buClr>
              <a:buFont typeface="Wingdings" panose="05000000000000000000" pitchFamily="2" charset="2"/>
              <a:buChar char="§"/>
              <a:defRPr sz="1800">
                <a:solidFill>
                  <a:schemeClr val="tx2">
                    <a:lumMod val="60000"/>
                    <a:lumOff val="40000"/>
                  </a:schemeClr>
                </a:solidFill>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Box 6">
            <a:extLst>
              <a:ext uri="{FF2B5EF4-FFF2-40B4-BE49-F238E27FC236}">
                <a16:creationId xmlns:a16="http://schemas.microsoft.com/office/drawing/2014/main" id="{C800BCF8-D9B5-4355-8C30-7DA6E747B3E7}"/>
              </a:ext>
            </a:extLst>
          </p:cNvPr>
          <p:cNvSpPr txBox="1"/>
          <p:nvPr userDrawn="1"/>
        </p:nvSpPr>
        <p:spPr>
          <a:xfrm>
            <a:off x="9385475" y="6388268"/>
            <a:ext cx="269626" cy="230832"/>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74651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FooterWaveLogo">
            <a:extLst>
              <a:ext uri="{FF2B5EF4-FFF2-40B4-BE49-F238E27FC236}">
                <a16:creationId xmlns:a16="http://schemas.microsoft.com/office/drawing/2014/main" id="{E482309F-89F5-45F8-9C15-04158B83435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ED80EE-648F-4438-B7CE-33FB33AE88DF}"/>
              </a:ext>
            </a:extLst>
          </p:cNvPr>
          <p:cNvSpPr>
            <a:spLocks noGrp="1"/>
          </p:cNvSpPr>
          <p:nvPr>
            <p:ph type="title"/>
          </p:nvPr>
        </p:nvSpPr>
        <p:spPr>
          <a:xfrm>
            <a:off x="838199" y="377825"/>
            <a:ext cx="10515600" cy="1325563"/>
          </a:xfrm>
        </p:spPr>
        <p:txBody>
          <a:bodyPr anchor="t" anchorCtr="0">
            <a:noAutofit/>
          </a:bodyPr>
          <a:lstStyle>
            <a:lvl1pPr>
              <a:lnSpc>
                <a:spcPct val="100000"/>
              </a:lnSpc>
              <a:defRPr sz="3200" b="1">
                <a:solidFill>
                  <a:srgbClr val="DE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91237B5-7A89-4728-94A8-3F16653ECD80}"/>
              </a:ext>
            </a:extLst>
          </p:cNvPr>
          <p:cNvSpPr>
            <a:spLocks noGrp="1"/>
          </p:cNvSpPr>
          <p:nvPr>
            <p:ph idx="1"/>
          </p:nvPr>
        </p:nvSpPr>
        <p:spPr>
          <a:xfrm>
            <a:off x="838200" y="1825625"/>
            <a:ext cx="5257800" cy="4526014"/>
          </a:xfrm>
        </p:spPr>
        <p:txBody>
          <a:bodyPr>
            <a:noAutofit/>
          </a:bodyPr>
          <a:lstStyle>
            <a:lvl1pPr marL="228600" indent="-228600">
              <a:lnSpc>
                <a:spcPct val="100000"/>
              </a:lnSpc>
              <a:buClr>
                <a:srgbClr val="DE0000"/>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685800" indent="-228600">
              <a:lnSpc>
                <a:spcPct val="100000"/>
              </a:lnSpc>
              <a:buClr>
                <a:schemeClr val="tx1">
                  <a:lumMod val="50000"/>
                  <a:lumOff val="50000"/>
                </a:schemeClr>
              </a:buClr>
              <a:buFont typeface="Wingdings" panose="05000000000000000000" pitchFamily="2" charset="2"/>
              <a:buChar char="§"/>
              <a:defRPr sz="2000">
                <a:solidFill>
                  <a:schemeClr val="tx2">
                    <a:lumMod val="60000"/>
                    <a:lumOff val="40000"/>
                  </a:schemeClr>
                </a:solidFill>
                <a:latin typeface="Arial" panose="020B0604020202020204" pitchFamily="34" charset="0"/>
                <a:cs typeface="Arial" panose="020B0604020202020204" pitchFamily="34" charset="0"/>
              </a:defRPr>
            </a:lvl2pPr>
            <a:lvl3pPr marL="1143000" indent="-228600">
              <a:lnSpc>
                <a:spcPct val="100000"/>
              </a:lnSpc>
              <a:buClr>
                <a:schemeClr val="tx1">
                  <a:lumMod val="50000"/>
                  <a:lumOff val="50000"/>
                </a:schemeClr>
              </a:buClr>
              <a:buFont typeface="Wingdings" panose="05000000000000000000" pitchFamily="2" charset="2"/>
              <a:buChar char="§"/>
              <a:defRPr sz="1800">
                <a:solidFill>
                  <a:schemeClr val="tx2">
                    <a:lumMod val="60000"/>
                    <a:lumOff val="40000"/>
                  </a:schemeClr>
                </a:solidFill>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0C4DB882-65B9-B84E-93A8-467AAFCD43CD}"/>
              </a:ext>
            </a:extLst>
          </p:cNvPr>
          <p:cNvSpPr>
            <a:spLocks noGrp="1"/>
          </p:cNvSpPr>
          <p:nvPr>
            <p:ph idx="10"/>
          </p:nvPr>
        </p:nvSpPr>
        <p:spPr>
          <a:xfrm>
            <a:off x="6215605" y="1825625"/>
            <a:ext cx="5138194" cy="4526014"/>
          </a:xfrm>
        </p:spPr>
        <p:txBody>
          <a:bodyPr>
            <a:noAutofit/>
          </a:bodyPr>
          <a:lstStyle>
            <a:lvl1pPr marL="228600" indent="-228600">
              <a:lnSpc>
                <a:spcPct val="100000"/>
              </a:lnSpc>
              <a:buClr>
                <a:srgbClr val="DE0000"/>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685800" indent="-228600">
              <a:lnSpc>
                <a:spcPct val="100000"/>
              </a:lnSpc>
              <a:buClr>
                <a:schemeClr val="tx1">
                  <a:lumMod val="50000"/>
                  <a:lumOff val="50000"/>
                </a:schemeClr>
              </a:buClr>
              <a:buFont typeface="Wingdings" panose="05000000000000000000" pitchFamily="2" charset="2"/>
              <a:buChar char="§"/>
              <a:defRPr sz="2000">
                <a:solidFill>
                  <a:schemeClr val="tx2">
                    <a:lumMod val="60000"/>
                    <a:lumOff val="40000"/>
                  </a:schemeClr>
                </a:solidFill>
                <a:latin typeface="Arial" panose="020B0604020202020204" pitchFamily="34" charset="0"/>
                <a:cs typeface="Arial" panose="020B0604020202020204" pitchFamily="34" charset="0"/>
              </a:defRPr>
            </a:lvl2pPr>
            <a:lvl3pPr marL="1143000" indent="-228600">
              <a:lnSpc>
                <a:spcPct val="100000"/>
              </a:lnSpc>
              <a:buClr>
                <a:schemeClr val="tx1">
                  <a:lumMod val="50000"/>
                  <a:lumOff val="50000"/>
                </a:schemeClr>
              </a:buClr>
              <a:buFont typeface="Wingdings" panose="05000000000000000000" pitchFamily="2" charset="2"/>
              <a:buChar char="§"/>
              <a:defRPr sz="1800">
                <a:solidFill>
                  <a:schemeClr val="tx2">
                    <a:lumMod val="60000"/>
                    <a:lumOff val="40000"/>
                  </a:schemeClr>
                </a:solidFill>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99D99954-F281-5B49-8F55-1F04717B6731}"/>
              </a:ext>
            </a:extLst>
          </p:cNvPr>
          <p:cNvSpPr txBox="1"/>
          <p:nvPr userDrawn="1"/>
        </p:nvSpPr>
        <p:spPr>
          <a:xfrm>
            <a:off x="9385475" y="6388268"/>
            <a:ext cx="269626" cy="230832"/>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73335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FooterWaveLogo">
            <a:extLst>
              <a:ext uri="{FF2B5EF4-FFF2-40B4-BE49-F238E27FC236}">
                <a16:creationId xmlns:a16="http://schemas.microsoft.com/office/drawing/2014/main" id="{3D74B2EB-B341-D445-95CE-33A5C57EB81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072" y="28561"/>
            <a:ext cx="12192000" cy="6858000"/>
          </a:xfrm>
          <a:prstGeom prst="rect">
            <a:avLst/>
          </a:prstGeom>
        </p:spPr>
      </p:pic>
      <p:sp>
        <p:nvSpPr>
          <p:cNvPr id="2" name="Title 1">
            <a:extLst>
              <a:ext uri="{FF2B5EF4-FFF2-40B4-BE49-F238E27FC236}">
                <a16:creationId xmlns:a16="http://schemas.microsoft.com/office/drawing/2014/main" id="{5B17799D-90E3-440A-92E3-8E80D31879DA}"/>
              </a:ext>
            </a:extLst>
          </p:cNvPr>
          <p:cNvSpPr>
            <a:spLocks noGrp="1"/>
          </p:cNvSpPr>
          <p:nvPr>
            <p:ph type="title"/>
          </p:nvPr>
        </p:nvSpPr>
        <p:spPr>
          <a:xfrm>
            <a:off x="825500" y="377825"/>
            <a:ext cx="10528299" cy="1325563"/>
          </a:xfrm>
        </p:spPr>
        <p:txBody>
          <a:bodyPr anchor="t" anchorCtr="0">
            <a:noAutofit/>
          </a:bodyPr>
          <a:lstStyle>
            <a:lvl1pPr>
              <a:lnSpc>
                <a:spcPct val="100000"/>
              </a:lnSpc>
              <a:defRPr sz="3200" b="1">
                <a:solidFill>
                  <a:srgbClr val="DE0000"/>
                </a:solidFill>
              </a:defRPr>
            </a:lvl1pPr>
          </a:lstStyle>
          <a:p>
            <a:r>
              <a:rPr lang="en-US"/>
              <a:t>Click to edit Master title style</a:t>
            </a:r>
          </a:p>
        </p:txBody>
      </p:sp>
      <p:sp>
        <p:nvSpPr>
          <p:cNvPr id="6" name="TextBox 5">
            <a:extLst>
              <a:ext uri="{FF2B5EF4-FFF2-40B4-BE49-F238E27FC236}">
                <a16:creationId xmlns:a16="http://schemas.microsoft.com/office/drawing/2014/main" id="{5DBC4E2A-FF74-FC4B-917F-56B5A0D8814A}"/>
              </a:ext>
            </a:extLst>
          </p:cNvPr>
          <p:cNvSpPr txBox="1"/>
          <p:nvPr userDrawn="1"/>
        </p:nvSpPr>
        <p:spPr>
          <a:xfrm>
            <a:off x="9385475" y="6388268"/>
            <a:ext cx="269626" cy="230832"/>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1867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7" name="FooterWaveLogo">
            <a:extLst>
              <a:ext uri="{FF2B5EF4-FFF2-40B4-BE49-F238E27FC236}">
                <a16:creationId xmlns:a16="http://schemas.microsoft.com/office/drawing/2014/main" id="{3D74B2EB-B341-D445-95CE-33A5C57EB81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072" y="47611"/>
            <a:ext cx="12192000" cy="6858000"/>
          </a:xfrm>
          <a:prstGeom prst="rect">
            <a:avLst/>
          </a:prstGeom>
        </p:spPr>
      </p:pic>
      <p:sp>
        <p:nvSpPr>
          <p:cNvPr id="2" name="Title 1">
            <a:extLst>
              <a:ext uri="{FF2B5EF4-FFF2-40B4-BE49-F238E27FC236}">
                <a16:creationId xmlns:a16="http://schemas.microsoft.com/office/drawing/2014/main" id="{5B17799D-90E3-440A-92E3-8E80D31879DA}"/>
              </a:ext>
            </a:extLst>
          </p:cNvPr>
          <p:cNvSpPr>
            <a:spLocks noGrp="1"/>
          </p:cNvSpPr>
          <p:nvPr>
            <p:ph type="title"/>
          </p:nvPr>
        </p:nvSpPr>
        <p:spPr>
          <a:xfrm>
            <a:off x="825500" y="377825"/>
            <a:ext cx="10528299" cy="1325563"/>
          </a:xfrm>
        </p:spPr>
        <p:txBody>
          <a:bodyPr anchor="t" anchorCtr="0">
            <a:noAutofit/>
          </a:bodyPr>
          <a:lstStyle>
            <a:lvl1pPr>
              <a:lnSpc>
                <a:spcPct val="100000"/>
              </a:lnSpc>
              <a:defRPr sz="3200" b="1">
                <a:solidFill>
                  <a:srgbClr val="DE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29542B-7FD1-4E9D-9709-E66CB7A033E5}"/>
              </a:ext>
            </a:extLst>
          </p:cNvPr>
          <p:cNvSpPr>
            <a:spLocks noGrp="1"/>
          </p:cNvSpPr>
          <p:nvPr>
            <p:ph sz="half" idx="1" hasCustomPrompt="1"/>
          </p:nvPr>
        </p:nvSpPr>
        <p:spPr>
          <a:xfrm>
            <a:off x="838200" y="1825625"/>
            <a:ext cx="5181600" cy="4251084"/>
          </a:xfrm>
        </p:spPr>
        <p:txBody>
          <a:bodyPr>
            <a:noAutofit/>
          </a:bodyPr>
          <a:lstStyle>
            <a:lvl1pPr marL="0" indent="0">
              <a:lnSpc>
                <a:spcPct val="100000"/>
              </a:lnSpc>
              <a:buClr>
                <a:srgbClr val="DE0000"/>
              </a:buClr>
              <a:buFont typeface="Wingdings" panose="05000000000000000000" pitchFamily="2" charset="2"/>
              <a:buNone/>
              <a:defRPr sz="2400">
                <a:solidFill>
                  <a:schemeClr val="tx2"/>
                </a:solidFill>
              </a:defRPr>
            </a:lvl1pPr>
            <a:lvl2pPr marL="800100" indent="-342900">
              <a:buClr>
                <a:srgbClr val="002087"/>
              </a:buClr>
              <a:buFont typeface="Wingdings" panose="05000000000000000000" pitchFamily="2" charset="2"/>
              <a:buChar char="§"/>
              <a:defRPr sz="2000">
                <a:solidFill>
                  <a:schemeClr val="bg1">
                    <a:lumMod val="50000"/>
                  </a:schemeClr>
                </a:solidFill>
              </a:defRPr>
            </a:lvl2pPr>
            <a:lvl3pPr marL="1257300" indent="-342900">
              <a:buFont typeface="Wingdings" panose="05000000000000000000" pitchFamily="2" charset="2"/>
              <a:buChar char="§"/>
              <a:defRPr sz="1800">
                <a:solidFill>
                  <a:schemeClr val="bg1">
                    <a:lumMod val="50000"/>
                  </a:schemeClr>
                </a:solidFill>
              </a:defRPr>
            </a:lvl3pPr>
          </a:lstStyle>
          <a:p>
            <a:pPr lvl="0"/>
            <a:r>
              <a:rPr lang="en-GB"/>
              <a:t>Click to add text</a:t>
            </a:r>
          </a:p>
        </p:txBody>
      </p:sp>
      <p:sp>
        <p:nvSpPr>
          <p:cNvPr id="4" name="Content Placeholder 3">
            <a:extLst>
              <a:ext uri="{FF2B5EF4-FFF2-40B4-BE49-F238E27FC236}">
                <a16:creationId xmlns:a16="http://schemas.microsoft.com/office/drawing/2014/main" id="{4D1746B2-B394-452B-B14D-EE3E8E8B6A92}"/>
              </a:ext>
            </a:extLst>
          </p:cNvPr>
          <p:cNvSpPr>
            <a:spLocks noGrp="1"/>
          </p:cNvSpPr>
          <p:nvPr>
            <p:ph sz="half" idx="2" hasCustomPrompt="1"/>
          </p:nvPr>
        </p:nvSpPr>
        <p:spPr>
          <a:xfrm>
            <a:off x="6172200" y="1825625"/>
            <a:ext cx="5181600" cy="4251084"/>
          </a:xfrm>
        </p:spPr>
        <p:txBody>
          <a:bodyPr>
            <a:noAutofit/>
          </a:bodyPr>
          <a:lstStyle>
            <a:lvl1pPr marL="0" marR="0" indent="0" algn="l" defTabSz="914400" rtl="0" eaLnBrk="1" fontAlgn="auto" latinLnBrk="0" hangingPunct="1">
              <a:lnSpc>
                <a:spcPct val="100000"/>
              </a:lnSpc>
              <a:spcBef>
                <a:spcPts val="1000"/>
              </a:spcBef>
              <a:spcAft>
                <a:spcPts val="0"/>
              </a:spcAft>
              <a:buClr>
                <a:srgbClr val="DE0000"/>
              </a:buClr>
              <a:buSzTx/>
              <a:buFont typeface="Wingdings" panose="05000000000000000000" pitchFamily="2" charset="2"/>
              <a:buNone/>
              <a:tabLst/>
              <a:defRPr sz="2400">
                <a:solidFill>
                  <a:schemeClr val="tx2"/>
                </a:solidFill>
              </a:defRPr>
            </a:lvl1pPr>
            <a:lvl2pPr marL="685800" indent="-228600">
              <a:buClr>
                <a:srgbClr val="002087"/>
              </a:buClr>
              <a:buFont typeface="Wingdings" panose="05000000000000000000" pitchFamily="2" charset="2"/>
              <a:buChar char="§"/>
              <a:defRPr sz="2000">
                <a:solidFill>
                  <a:schemeClr val="bg1">
                    <a:lumMod val="50000"/>
                  </a:schemeClr>
                </a:solidFill>
              </a:defRPr>
            </a:lvl2pPr>
            <a:lvl3pPr marL="1143000" indent="-228600">
              <a:buFont typeface="Wingdings" panose="05000000000000000000" pitchFamily="2" charset="2"/>
              <a:buChar char="§"/>
              <a:defRPr sz="1800">
                <a:solidFill>
                  <a:schemeClr val="bg1">
                    <a:lumMod val="50000"/>
                  </a:schemeClr>
                </a:solidFill>
              </a:defRPr>
            </a:lvl3pPr>
          </a:lstStyle>
          <a:p>
            <a:pPr marL="0" marR="0" lvl="0" indent="0" algn="l" defTabSz="914400" rtl="0" eaLnBrk="1" fontAlgn="auto" latinLnBrk="0" hangingPunct="1">
              <a:lnSpc>
                <a:spcPct val="90000"/>
              </a:lnSpc>
              <a:spcBef>
                <a:spcPts val="1000"/>
              </a:spcBef>
              <a:spcAft>
                <a:spcPts val="0"/>
              </a:spcAft>
              <a:buClr>
                <a:srgbClr val="DE0000"/>
              </a:buClr>
              <a:buSzTx/>
              <a:buFont typeface="Wingdings" panose="05000000000000000000" pitchFamily="2" charset="2"/>
              <a:buNone/>
              <a:tabLst/>
              <a:defRPr/>
            </a:pPr>
            <a:r>
              <a:rPr lang="en-GB"/>
              <a:t>Click to add text</a:t>
            </a:r>
          </a:p>
          <a:p>
            <a:pPr lvl="0"/>
            <a:endParaRPr lang="en-GB"/>
          </a:p>
        </p:txBody>
      </p:sp>
      <p:sp>
        <p:nvSpPr>
          <p:cNvPr id="9" name="TextBox 8">
            <a:extLst>
              <a:ext uri="{FF2B5EF4-FFF2-40B4-BE49-F238E27FC236}">
                <a16:creationId xmlns:a16="http://schemas.microsoft.com/office/drawing/2014/main" id="{B99DAD0A-1C0B-1D46-95D1-29550256DBBC}"/>
              </a:ext>
            </a:extLst>
          </p:cNvPr>
          <p:cNvSpPr txBox="1"/>
          <p:nvPr userDrawn="1"/>
        </p:nvSpPr>
        <p:spPr>
          <a:xfrm>
            <a:off x="9385475" y="6388268"/>
            <a:ext cx="269626" cy="230832"/>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05993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DE9B86-ADB6-1E43-8A41-51B88E3D2F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5E83EA04-0CAB-A940-955D-360B4CEA3BAF}"/>
              </a:ext>
            </a:extLst>
          </p:cNvPr>
          <p:cNvSpPr>
            <a:spLocks noGrp="1"/>
          </p:cNvSpPr>
          <p:nvPr>
            <p:ph type="ctrTitle" hasCustomPrompt="1"/>
          </p:nvPr>
        </p:nvSpPr>
        <p:spPr>
          <a:xfrm>
            <a:off x="6699351" y="1577254"/>
            <a:ext cx="4835125" cy="1851746"/>
          </a:xfrm>
        </p:spPr>
        <p:txBody>
          <a:bodyPr anchor="t" anchorCtr="0">
            <a:noAutofit/>
          </a:bodyPr>
          <a:lstStyle>
            <a:lvl1pPr algn="l">
              <a:lnSpc>
                <a:spcPct val="100000"/>
              </a:lnSpc>
              <a:defRPr sz="2400" b="1">
                <a:solidFill>
                  <a:srgbClr val="DE0000"/>
                </a:solidFill>
                <a:latin typeface="Arial" panose="020B0604020202020204" pitchFamily="34" charset="0"/>
                <a:cs typeface="Arial" panose="020B0604020202020204" pitchFamily="34" charset="0"/>
              </a:defRPr>
            </a:lvl1pPr>
          </a:lstStyle>
          <a:p>
            <a:r>
              <a:rPr lang="en-US"/>
              <a:t>Join our journey towards efficient and zero-emissions global freight and logistics</a:t>
            </a:r>
          </a:p>
        </p:txBody>
      </p:sp>
      <p:sp>
        <p:nvSpPr>
          <p:cNvPr id="19" name="Subtitle 2">
            <a:extLst>
              <a:ext uri="{FF2B5EF4-FFF2-40B4-BE49-F238E27FC236}">
                <a16:creationId xmlns:a16="http://schemas.microsoft.com/office/drawing/2014/main" id="{BDF1A2AF-2388-504B-954A-74AA2C4CE094}"/>
              </a:ext>
            </a:extLst>
          </p:cNvPr>
          <p:cNvSpPr>
            <a:spLocks noGrp="1"/>
          </p:cNvSpPr>
          <p:nvPr>
            <p:ph type="subTitle" idx="1" hasCustomPrompt="1"/>
          </p:nvPr>
        </p:nvSpPr>
        <p:spPr>
          <a:xfrm>
            <a:off x="6699352" y="3440213"/>
            <a:ext cx="4835124" cy="2387394"/>
          </a:xfrm>
        </p:spPr>
        <p:txBody>
          <a:bodyPr>
            <a:noAutofit/>
          </a:bodyPr>
          <a:lstStyle>
            <a:lvl1pPr marL="0" indent="0" algn="l">
              <a:lnSpc>
                <a:spcPct val="100000"/>
              </a:lnSpc>
              <a:spcBef>
                <a:spcPts val="0"/>
              </a:spcBef>
              <a:buNone/>
              <a:defRPr sz="2400" b="0">
                <a:solidFill>
                  <a:schemeClr val="tx2">
                    <a:lumMod val="60000"/>
                    <a:lumOff val="4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Name</a:t>
            </a:r>
          </a:p>
          <a:p>
            <a:r>
              <a:rPr lang="en-GB"/>
              <a:t>Title </a:t>
            </a:r>
          </a:p>
          <a:p>
            <a:endParaRPr lang="en-GB"/>
          </a:p>
          <a:p>
            <a:r>
              <a:rPr lang="en-GB"/>
              <a:t>E-mail </a:t>
            </a:r>
          </a:p>
          <a:p>
            <a:r>
              <a:rPr lang="en-GB"/>
              <a:t>Phone</a:t>
            </a:r>
          </a:p>
          <a:p>
            <a:r>
              <a:rPr lang="en-GB" err="1"/>
              <a:t>smartfreightcentre.org</a:t>
            </a:r>
            <a:endParaRPr lang="en-GB"/>
          </a:p>
        </p:txBody>
      </p:sp>
      <p:pic>
        <p:nvPicPr>
          <p:cNvPr id="5" name="Picture 6" descr="Image result for linkedin logo">
            <a:hlinkClick r:id="rId3"/>
            <a:extLst>
              <a:ext uri="{FF2B5EF4-FFF2-40B4-BE49-F238E27FC236}">
                <a16:creationId xmlns:a16="http://schemas.microsoft.com/office/drawing/2014/main" id="{788E8FC4-2207-40FB-A5AF-9E41520D6C54}"/>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6820549" y="5847846"/>
            <a:ext cx="582386" cy="5823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twitter logo">
            <a:hlinkClick r:id="rId5"/>
            <a:extLst>
              <a:ext uri="{FF2B5EF4-FFF2-40B4-BE49-F238E27FC236}">
                <a16:creationId xmlns:a16="http://schemas.microsoft.com/office/drawing/2014/main" id="{F055C1B2-AE9A-459F-96C3-1DE2409097C8}"/>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866260" y="5847846"/>
            <a:ext cx="717892" cy="58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49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E5BE8-E71A-423F-B178-87A2CA29F220}"/>
              </a:ext>
            </a:extLst>
          </p:cNvPr>
          <p:cNvSpPr>
            <a:spLocks noGrp="1"/>
          </p:cNvSpPr>
          <p:nvPr>
            <p:ph type="title" hasCustomPrompt="1"/>
          </p:nvPr>
        </p:nvSpPr>
        <p:spPr>
          <a:xfrm>
            <a:off x="358220" y="2985998"/>
            <a:ext cx="5118754" cy="1305110"/>
          </a:xfrm>
        </p:spPr>
        <p:txBody>
          <a:bodyPr anchor="t">
            <a:normAutofit/>
          </a:bodyPr>
          <a:lstStyle>
            <a:lvl1pPr>
              <a:defRPr sz="3600">
                <a:solidFill>
                  <a:srgbClr val="E50101"/>
                </a:solidFill>
              </a:defRPr>
            </a:lvl1pPr>
          </a:lstStyle>
          <a:p>
            <a:r>
              <a:rPr lang="en-US"/>
              <a:t>Title</a:t>
            </a:r>
            <a:endParaRPr lang="en-NL"/>
          </a:p>
        </p:txBody>
      </p:sp>
      <p:sp>
        <p:nvSpPr>
          <p:cNvPr id="10" name="Picture Placeholder 9">
            <a:extLst>
              <a:ext uri="{FF2B5EF4-FFF2-40B4-BE49-F238E27FC236}">
                <a16:creationId xmlns:a16="http://schemas.microsoft.com/office/drawing/2014/main" id="{1DF4F226-4198-4E27-9F72-57CCA462F105}"/>
              </a:ext>
            </a:extLst>
          </p:cNvPr>
          <p:cNvSpPr>
            <a:spLocks noGrp="1"/>
          </p:cNvSpPr>
          <p:nvPr>
            <p:ph type="pic" sz="quarter" idx="11" hasCustomPrompt="1"/>
          </p:nvPr>
        </p:nvSpPr>
        <p:spPr>
          <a:xfrm>
            <a:off x="3022372" y="367545"/>
            <a:ext cx="2454601" cy="961992"/>
          </a:xfrm>
          <a:prstGeom prst="rect">
            <a:avLst/>
          </a:prstGeom>
        </p:spPr>
        <p:txBody>
          <a:bodyPr anchor="ctr">
            <a:noAutofit/>
          </a:bodyPr>
          <a:lstStyle>
            <a:lvl1pPr algn="ctr">
              <a:defRPr sz="2000"/>
            </a:lvl1pPr>
          </a:lstStyle>
          <a:p>
            <a:r>
              <a:rPr lang="en-US"/>
              <a:t>Partner </a:t>
            </a:r>
            <a:br>
              <a:rPr lang="en-US"/>
            </a:br>
            <a:r>
              <a:rPr lang="en-US"/>
              <a:t>logo</a:t>
            </a:r>
            <a:endParaRPr lang="en-NL"/>
          </a:p>
        </p:txBody>
      </p:sp>
      <p:sp>
        <p:nvSpPr>
          <p:cNvPr id="14" name="Text Placeholder 13">
            <a:extLst>
              <a:ext uri="{FF2B5EF4-FFF2-40B4-BE49-F238E27FC236}">
                <a16:creationId xmlns:a16="http://schemas.microsoft.com/office/drawing/2014/main" id="{D20DE516-A595-4E7A-84E2-37B89D6B3F7B}"/>
              </a:ext>
            </a:extLst>
          </p:cNvPr>
          <p:cNvSpPr>
            <a:spLocks noGrp="1"/>
          </p:cNvSpPr>
          <p:nvPr>
            <p:ph type="body" sz="quarter" idx="12" hasCustomPrompt="1"/>
          </p:nvPr>
        </p:nvSpPr>
        <p:spPr>
          <a:xfrm>
            <a:off x="358775" y="4600575"/>
            <a:ext cx="5118100" cy="1804988"/>
          </a:xfrm>
        </p:spPr>
        <p:txBody>
          <a:bodyPr/>
          <a:lstStyle>
            <a:lvl1pPr>
              <a:defRPr/>
            </a:lvl1pPr>
            <a:lvl2pPr>
              <a:defRPr/>
            </a:lvl2pPr>
          </a:lstStyle>
          <a:p>
            <a:pPr lvl="0"/>
            <a:r>
              <a:rPr lang="en-US"/>
              <a:t>Subtitle</a:t>
            </a:r>
          </a:p>
          <a:p>
            <a:pPr lvl="1"/>
            <a:r>
              <a:rPr lang="en-US"/>
              <a:t>Place and date</a:t>
            </a:r>
          </a:p>
        </p:txBody>
      </p:sp>
      <p:pic>
        <p:nvPicPr>
          <p:cNvPr id="3" name="Picture 2" descr="Logo Smart Freight Centre">
            <a:extLst>
              <a:ext uri="{FF2B5EF4-FFF2-40B4-BE49-F238E27FC236}">
                <a16:creationId xmlns:a16="http://schemas.microsoft.com/office/drawing/2014/main" id="{9C6D1DC9-5504-4DA3-9122-F71D60D859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395" y="367545"/>
            <a:ext cx="2885976" cy="961992"/>
          </a:xfrm>
          <a:prstGeom prst="rect">
            <a:avLst/>
          </a:prstGeom>
        </p:spPr>
      </p:pic>
      <p:sp>
        <p:nvSpPr>
          <p:cNvPr id="8" name="Picture Placeholder 6">
            <a:extLst>
              <a:ext uri="{FF2B5EF4-FFF2-40B4-BE49-F238E27FC236}">
                <a16:creationId xmlns:a16="http://schemas.microsoft.com/office/drawing/2014/main" id="{D7E35F9B-1105-4D51-B87B-DAB254D9FFAC}"/>
              </a:ext>
            </a:extLst>
          </p:cNvPr>
          <p:cNvSpPr>
            <a:spLocks noGrp="1"/>
          </p:cNvSpPr>
          <p:nvPr>
            <p:ph type="pic" sz="quarter" idx="14"/>
          </p:nvPr>
        </p:nvSpPr>
        <p:spPr>
          <a:xfrm>
            <a:off x="5908347" y="-4254"/>
            <a:ext cx="6335696" cy="6862254"/>
          </a:xfrm>
          <a:custGeom>
            <a:avLst/>
            <a:gdLst>
              <a:gd name="connsiteX0" fmla="*/ 0 w 6385822"/>
              <a:gd name="connsiteY0" fmla="*/ 0 h 6853629"/>
              <a:gd name="connsiteX1" fmla="*/ 6385822 w 6385822"/>
              <a:gd name="connsiteY1" fmla="*/ 0 h 6853629"/>
              <a:gd name="connsiteX2" fmla="*/ 6385822 w 6385822"/>
              <a:gd name="connsiteY2" fmla="*/ 0 h 6853629"/>
              <a:gd name="connsiteX3" fmla="*/ 6385822 w 6385822"/>
              <a:gd name="connsiteY3" fmla="*/ 6853629 h 6853629"/>
              <a:gd name="connsiteX4" fmla="*/ 6385822 w 6385822"/>
              <a:gd name="connsiteY4" fmla="*/ 6853629 h 6853629"/>
              <a:gd name="connsiteX5" fmla="*/ 0 w 6385822"/>
              <a:gd name="connsiteY5" fmla="*/ 6853629 h 6853629"/>
              <a:gd name="connsiteX6" fmla="*/ 0 w 6385822"/>
              <a:gd name="connsiteY6" fmla="*/ 6853629 h 6853629"/>
              <a:gd name="connsiteX7" fmla="*/ 0 w 6385822"/>
              <a:gd name="connsiteY7" fmla="*/ 0 h 6853629"/>
              <a:gd name="connsiteX0" fmla="*/ 9227 w 6395049"/>
              <a:gd name="connsiteY0" fmla="*/ 0 h 6853629"/>
              <a:gd name="connsiteX1" fmla="*/ 6395049 w 6395049"/>
              <a:gd name="connsiteY1" fmla="*/ 0 h 6853629"/>
              <a:gd name="connsiteX2" fmla="*/ 6395049 w 6395049"/>
              <a:gd name="connsiteY2" fmla="*/ 0 h 6853629"/>
              <a:gd name="connsiteX3" fmla="*/ 6395049 w 6395049"/>
              <a:gd name="connsiteY3" fmla="*/ 6853629 h 6853629"/>
              <a:gd name="connsiteX4" fmla="*/ 6395049 w 6395049"/>
              <a:gd name="connsiteY4" fmla="*/ 6853629 h 6853629"/>
              <a:gd name="connsiteX5" fmla="*/ 9227 w 6395049"/>
              <a:gd name="connsiteY5" fmla="*/ 6853629 h 6853629"/>
              <a:gd name="connsiteX6" fmla="*/ 9227 w 6395049"/>
              <a:gd name="connsiteY6" fmla="*/ 6853629 h 6853629"/>
              <a:gd name="connsiteX7" fmla="*/ 0 w 6395049"/>
              <a:gd name="connsiteY7" fmla="*/ 690114 h 6853629"/>
              <a:gd name="connsiteX8" fmla="*/ 9227 w 6395049"/>
              <a:gd name="connsiteY8" fmla="*/ 0 h 6853629"/>
              <a:gd name="connsiteX0" fmla="*/ 120 w 6385942"/>
              <a:gd name="connsiteY0" fmla="*/ 0 h 6853629"/>
              <a:gd name="connsiteX1" fmla="*/ 6385942 w 6385942"/>
              <a:gd name="connsiteY1" fmla="*/ 0 h 6853629"/>
              <a:gd name="connsiteX2" fmla="*/ 6385942 w 6385942"/>
              <a:gd name="connsiteY2" fmla="*/ 0 h 6853629"/>
              <a:gd name="connsiteX3" fmla="*/ 6385942 w 6385942"/>
              <a:gd name="connsiteY3" fmla="*/ 6853629 h 6853629"/>
              <a:gd name="connsiteX4" fmla="*/ 6385942 w 6385942"/>
              <a:gd name="connsiteY4" fmla="*/ 6853629 h 6853629"/>
              <a:gd name="connsiteX5" fmla="*/ 120 w 6385942"/>
              <a:gd name="connsiteY5" fmla="*/ 6853629 h 6853629"/>
              <a:gd name="connsiteX6" fmla="*/ 120 w 6385942"/>
              <a:gd name="connsiteY6" fmla="*/ 6853629 h 6853629"/>
              <a:gd name="connsiteX7" fmla="*/ 51277 w 6385942"/>
              <a:gd name="connsiteY7" fmla="*/ 1699405 h 6853629"/>
              <a:gd name="connsiteX8" fmla="*/ 120 w 6385942"/>
              <a:gd name="connsiteY8" fmla="*/ 0 h 6853629"/>
              <a:gd name="connsiteX0" fmla="*/ 120 w 6385942"/>
              <a:gd name="connsiteY0" fmla="*/ 8625 h 6862254"/>
              <a:gd name="connsiteX1" fmla="*/ 456719 w 6385942"/>
              <a:gd name="connsiteY1" fmla="*/ 0 h 6862254"/>
              <a:gd name="connsiteX2" fmla="*/ 6385942 w 6385942"/>
              <a:gd name="connsiteY2" fmla="*/ 8625 h 6862254"/>
              <a:gd name="connsiteX3" fmla="*/ 6385942 w 6385942"/>
              <a:gd name="connsiteY3" fmla="*/ 8625 h 6862254"/>
              <a:gd name="connsiteX4" fmla="*/ 6385942 w 6385942"/>
              <a:gd name="connsiteY4" fmla="*/ 6862254 h 6862254"/>
              <a:gd name="connsiteX5" fmla="*/ 6385942 w 6385942"/>
              <a:gd name="connsiteY5" fmla="*/ 6862254 h 6862254"/>
              <a:gd name="connsiteX6" fmla="*/ 120 w 6385942"/>
              <a:gd name="connsiteY6" fmla="*/ 6862254 h 6862254"/>
              <a:gd name="connsiteX7" fmla="*/ 120 w 6385942"/>
              <a:gd name="connsiteY7" fmla="*/ 6862254 h 6862254"/>
              <a:gd name="connsiteX8" fmla="*/ 51277 w 6385942"/>
              <a:gd name="connsiteY8" fmla="*/ 1708030 h 6862254"/>
              <a:gd name="connsiteX9" fmla="*/ 120 w 6385942"/>
              <a:gd name="connsiteY9" fmla="*/ 8625 h 6862254"/>
              <a:gd name="connsiteX0" fmla="*/ 60505 w 6385942"/>
              <a:gd name="connsiteY0" fmla="*/ 1423357 h 6862254"/>
              <a:gd name="connsiteX1" fmla="*/ 456719 w 6385942"/>
              <a:gd name="connsiteY1" fmla="*/ 0 h 6862254"/>
              <a:gd name="connsiteX2" fmla="*/ 6385942 w 6385942"/>
              <a:gd name="connsiteY2" fmla="*/ 8625 h 6862254"/>
              <a:gd name="connsiteX3" fmla="*/ 6385942 w 6385942"/>
              <a:gd name="connsiteY3" fmla="*/ 8625 h 6862254"/>
              <a:gd name="connsiteX4" fmla="*/ 6385942 w 6385942"/>
              <a:gd name="connsiteY4" fmla="*/ 6862254 h 6862254"/>
              <a:gd name="connsiteX5" fmla="*/ 6385942 w 6385942"/>
              <a:gd name="connsiteY5" fmla="*/ 6862254 h 6862254"/>
              <a:gd name="connsiteX6" fmla="*/ 120 w 6385942"/>
              <a:gd name="connsiteY6" fmla="*/ 6862254 h 6862254"/>
              <a:gd name="connsiteX7" fmla="*/ 120 w 6385942"/>
              <a:gd name="connsiteY7" fmla="*/ 6862254 h 6862254"/>
              <a:gd name="connsiteX8" fmla="*/ 51277 w 6385942"/>
              <a:gd name="connsiteY8" fmla="*/ 1708030 h 6862254"/>
              <a:gd name="connsiteX9" fmla="*/ 60505 w 6385942"/>
              <a:gd name="connsiteY9" fmla="*/ 1423357 h 6862254"/>
              <a:gd name="connsiteX0" fmla="*/ 60393 w 6385830"/>
              <a:gd name="connsiteY0" fmla="*/ 1423357 h 6862254"/>
              <a:gd name="connsiteX1" fmla="*/ 456607 w 6385830"/>
              <a:gd name="connsiteY1" fmla="*/ 0 h 6862254"/>
              <a:gd name="connsiteX2" fmla="*/ 6385830 w 6385830"/>
              <a:gd name="connsiteY2" fmla="*/ 8625 h 6862254"/>
              <a:gd name="connsiteX3" fmla="*/ 6385830 w 6385830"/>
              <a:gd name="connsiteY3" fmla="*/ 8625 h 6862254"/>
              <a:gd name="connsiteX4" fmla="*/ 6385830 w 6385830"/>
              <a:gd name="connsiteY4" fmla="*/ 6862254 h 6862254"/>
              <a:gd name="connsiteX5" fmla="*/ 6385830 w 6385830"/>
              <a:gd name="connsiteY5" fmla="*/ 6862254 h 6862254"/>
              <a:gd name="connsiteX6" fmla="*/ 8 w 6385830"/>
              <a:gd name="connsiteY6" fmla="*/ 6862254 h 6862254"/>
              <a:gd name="connsiteX7" fmla="*/ 8 w 6385830"/>
              <a:gd name="connsiteY7" fmla="*/ 6862254 h 6862254"/>
              <a:gd name="connsiteX8" fmla="*/ 887928 w 6385830"/>
              <a:gd name="connsiteY8" fmla="*/ 4960188 h 6862254"/>
              <a:gd name="connsiteX9" fmla="*/ 60393 w 6385830"/>
              <a:gd name="connsiteY9" fmla="*/ 1423357 h 6862254"/>
              <a:gd name="connsiteX0" fmla="*/ 60393 w 6385830"/>
              <a:gd name="connsiteY0" fmla="*/ 1423357 h 6862254"/>
              <a:gd name="connsiteX1" fmla="*/ 456607 w 6385830"/>
              <a:gd name="connsiteY1" fmla="*/ 0 h 6862254"/>
              <a:gd name="connsiteX2" fmla="*/ 6385830 w 6385830"/>
              <a:gd name="connsiteY2" fmla="*/ 8625 h 6862254"/>
              <a:gd name="connsiteX3" fmla="*/ 6385830 w 6385830"/>
              <a:gd name="connsiteY3" fmla="*/ 8625 h 6862254"/>
              <a:gd name="connsiteX4" fmla="*/ 6385830 w 6385830"/>
              <a:gd name="connsiteY4" fmla="*/ 6862254 h 6862254"/>
              <a:gd name="connsiteX5" fmla="*/ 6385830 w 6385830"/>
              <a:gd name="connsiteY5" fmla="*/ 6862254 h 6862254"/>
              <a:gd name="connsiteX6" fmla="*/ 430728 w 6385830"/>
              <a:gd name="connsiteY6" fmla="*/ 6849373 h 6862254"/>
              <a:gd name="connsiteX7" fmla="*/ 8 w 6385830"/>
              <a:gd name="connsiteY7" fmla="*/ 6862254 h 6862254"/>
              <a:gd name="connsiteX8" fmla="*/ 8 w 6385830"/>
              <a:gd name="connsiteY8" fmla="*/ 6862254 h 6862254"/>
              <a:gd name="connsiteX9" fmla="*/ 887928 w 6385830"/>
              <a:gd name="connsiteY9" fmla="*/ 4960188 h 6862254"/>
              <a:gd name="connsiteX10" fmla="*/ 60393 w 6385830"/>
              <a:gd name="connsiteY10" fmla="*/ 1423357 h 6862254"/>
              <a:gd name="connsiteX0" fmla="*/ 60385 w 6385822"/>
              <a:gd name="connsiteY0" fmla="*/ 1423357 h 6862254"/>
              <a:gd name="connsiteX1" fmla="*/ 456599 w 6385822"/>
              <a:gd name="connsiteY1" fmla="*/ 0 h 6862254"/>
              <a:gd name="connsiteX2" fmla="*/ 6385822 w 6385822"/>
              <a:gd name="connsiteY2" fmla="*/ 8625 h 6862254"/>
              <a:gd name="connsiteX3" fmla="*/ 6385822 w 6385822"/>
              <a:gd name="connsiteY3" fmla="*/ 8625 h 6862254"/>
              <a:gd name="connsiteX4" fmla="*/ 6385822 w 6385822"/>
              <a:gd name="connsiteY4" fmla="*/ 6862254 h 6862254"/>
              <a:gd name="connsiteX5" fmla="*/ 6385822 w 6385822"/>
              <a:gd name="connsiteY5" fmla="*/ 6862254 h 6862254"/>
              <a:gd name="connsiteX6" fmla="*/ 430720 w 6385822"/>
              <a:gd name="connsiteY6" fmla="*/ 6849373 h 6862254"/>
              <a:gd name="connsiteX7" fmla="*/ 0 w 6385822"/>
              <a:gd name="connsiteY7" fmla="*/ 6862254 h 6862254"/>
              <a:gd name="connsiteX8" fmla="*/ 887920 w 6385822"/>
              <a:gd name="connsiteY8" fmla="*/ 4960188 h 6862254"/>
              <a:gd name="connsiteX9" fmla="*/ 60385 w 6385822"/>
              <a:gd name="connsiteY9" fmla="*/ 1423357 h 6862254"/>
              <a:gd name="connsiteX0" fmla="*/ 0 w 6325437"/>
              <a:gd name="connsiteY0" fmla="*/ 1423357 h 6862254"/>
              <a:gd name="connsiteX1" fmla="*/ 396214 w 6325437"/>
              <a:gd name="connsiteY1" fmla="*/ 0 h 6862254"/>
              <a:gd name="connsiteX2" fmla="*/ 6325437 w 6325437"/>
              <a:gd name="connsiteY2" fmla="*/ 8625 h 6862254"/>
              <a:gd name="connsiteX3" fmla="*/ 6325437 w 6325437"/>
              <a:gd name="connsiteY3" fmla="*/ 8625 h 6862254"/>
              <a:gd name="connsiteX4" fmla="*/ 6325437 w 6325437"/>
              <a:gd name="connsiteY4" fmla="*/ 6862254 h 6862254"/>
              <a:gd name="connsiteX5" fmla="*/ 6325437 w 6325437"/>
              <a:gd name="connsiteY5" fmla="*/ 6862254 h 6862254"/>
              <a:gd name="connsiteX6" fmla="*/ 370335 w 6325437"/>
              <a:gd name="connsiteY6" fmla="*/ 6849373 h 6862254"/>
              <a:gd name="connsiteX7" fmla="*/ 827535 w 6325437"/>
              <a:gd name="connsiteY7" fmla="*/ 4960188 h 6862254"/>
              <a:gd name="connsiteX8" fmla="*/ 0 w 6325437"/>
              <a:gd name="connsiteY8" fmla="*/ 1423357 h 6862254"/>
              <a:gd name="connsiteX0" fmla="*/ 0 w 6325437"/>
              <a:gd name="connsiteY0" fmla="*/ 1423357 h 6862254"/>
              <a:gd name="connsiteX1" fmla="*/ 396214 w 6325437"/>
              <a:gd name="connsiteY1" fmla="*/ 0 h 6862254"/>
              <a:gd name="connsiteX2" fmla="*/ 6325437 w 6325437"/>
              <a:gd name="connsiteY2" fmla="*/ 8625 h 6862254"/>
              <a:gd name="connsiteX3" fmla="*/ 6325437 w 6325437"/>
              <a:gd name="connsiteY3" fmla="*/ 8625 h 6862254"/>
              <a:gd name="connsiteX4" fmla="*/ 6325437 w 6325437"/>
              <a:gd name="connsiteY4" fmla="*/ 6862254 h 6862254"/>
              <a:gd name="connsiteX5" fmla="*/ 6325437 w 6325437"/>
              <a:gd name="connsiteY5" fmla="*/ 6862254 h 6862254"/>
              <a:gd name="connsiteX6" fmla="*/ 370335 w 6325437"/>
              <a:gd name="connsiteY6" fmla="*/ 6849373 h 6862254"/>
              <a:gd name="connsiteX7" fmla="*/ 827535 w 6325437"/>
              <a:gd name="connsiteY7" fmla="*/ 4960188 h 6862254"/>
              <a:gd name="connsiteX8" fmla="*/ 0 w 6325437"/>
              <a:gd name="connsiteY8" fmla="*/ 1423357 h 6862254"/>
              <a:gd name="connsiteX0" fmla="*/ 772942 w 6270844"/>
              <a:gd name="connsiteY0" fmla="*/ 4960188 h 6862254"/>
              <a:gd name="connsiteX1" fmla="*/ 341621 w 6270844"/>
              <a:gd name="connsiteY1" fmla="*/ 0 h 6862254"/>
              <a:gd name="connsiteX2" fmla="*/ 6270844 w 6270844"/>
              <a:gd name="connsiteY2" fmla="*/ 8625 h 6862254"/>
              <a:gd name="connsiteX3" fmla="*/ 6270844 w 6270844"/>
              <a:gd name="connsiteY3" fmla="*/ 8625 h 6862254"/>
              <a:gd name="connsiteX4" fmla="*/ 6270844 w 6270844"/>
              <a:gd name="connsiteY4" fmla="*/ 6862254 h 6862254"/>
              <a:gd name="connsiteX5" fmla="*/ 6270844 w 6270844"/>
              <a:gd name="connsiteY5" fmla="*/ 6862254 h 6862254"/>
              <a:gd name="connsiteX6" fmla="*/ 315742 w 6270844"/>
              <a:gd name="connsiteY6" fmla="*/ 6849373 h 6862254"/>
              <a:gd name="connsiteX7" fmla="*/ 772942 w 6270844"/>
              <a:gd name="connsiteY7" fmla="*/ 4960188 h 6862254"/>
              <a:gd name="connsiteX0" fmla="*/ 364160 w 6379647"/>
              <a:gd name="connsiteY0" fmla="*/ 3234905 h 6862254"/>
              <a:gd name="connsiteX1" fmla="*/ 450424 w 6379647"/>
              <a:gd name="connsiteY1" fmla="*/ 0 h 6862254"/>
              <a:gd name="connsiteX2" fmla="*/ 6379647 w 6379647"/>
              <a:gd name="connsiteY2" fmla="*/ 8625 h 6862254"/>
              <a:gd name="connsiteX3" fmla="*/ 6379647 w 6379647"/>
              <a:gd name="connsiteY3" fmla="*/ 8625 h 6862254"/>
              <a:gd name="connsiteX4" fmla="*/ 6379647 w 6379647"/>
              <a:gd name="connsiteY4" fmla="*/ 6862254 h 6862254"/>
              <a:gd name="connsiteX5" fmla="*/ 6379647 w 6379647"/>
              <a:gd name="connsiteY5" fmla="*/ 6862254 h 6862254"/>
              <a:gd name="connsiteX6" fmla="*/ 424545 w 6379647"/>
              <a:gd name="connsiteY6" fmla="*/ 6849373 h 6862254"/>
              <a:gd name="connsiteX7" fmla="*/ 364160 w 6379647"/>
              <a:gd name="connsiteY7" fmla="*/ 3234905 h 6862254"/>
              <a:gd name="connsiteX0" fmla="*/ 423738 w 6439225"/>
              <a:gd name="connsiteY0" fmla="*/ 3234905 h 6862254"/>
              <a:gd name="connsiteX1" fmla="*/ 510002 w 6439225"/>
              <a:gd name="connsiteY1" fmla="*/ 0 h 6862254"/>
              <a:gd name="connsiteX2" fmla="*/ 6439225 w 6439225"/>
              <a:gd name="connsiteY2" fmla="*/ 8625 h 6862254"/>
              <a:gd name="connsiteX3" fmla="*/ 6439225 w 6439225"/>
              <a:gd name="connsiteY3" fmla="*/ 8625 h 6862254"/>
              <a:gd name="connsiteX4" fmla="*/ 6439225 w 6439225"/>
              <a:gd name="connsiteY4" fmla="*/ 6862254 h 6862254"/>
              <a:gd name="connsiteX5" fmla="*/ 6439225 w 6439225"/>
              <a:gd name="connsiteY5" fmla="*/ 6862254 h 6862254"/>
              <a:gd name="connsiteX6" fmla="*/ 484123 w 6439225"/>
              <a:gd name="connsiteY6" fmla="*/ 6849373 h 6862254"/>
              <a:gd name="connsiteX7" fmla="*/ 423738 w 6439225"/>
              <a:gd name="connsiteY7" fmla="*/ 3234905 h 6862254"/>
              <a:gd name="connsiteX0" fmla="*/ 423738 w 6439225"/>
              <a:gd name="connsiteY0" fmla="*/ 3234905 h 6862254"/>
              <a:gd name="connsiteX1" fmla="*/ 510002 w 6439225"/>
              <a:gd name="connsiteY1" fmla="*/ 0 h 6862254"/>
              <a:gd name="connsiteX2" fmla="*/ 6439225 w 6439225"/>
              <a:gd name="connsiteY2" fmla="*/ 8625 h 6862254"/>
              <a:gd name="connsiteX3" fmla="*/ 6439225 w 6439225"/>
              <a:gd name="connsiteY3" fmla="*/ 8625 h 6862254"/>
              <a:gd name="connsiteX4" fmla="*/ 6439225 w 6439225"/>
              <a:gd name="connsiteY4" fmla="*/ 6862254 h 6862254"/>
              <a:gd name="connsiteX5" fmla="*/ 6439225 w 6439225"/>
              <a:gd name="connsiteY5" fmla="*/ 6862254 h 6862254"/>
              <a:gd name="connsiteX6" fmla="*/ 484123 w 6439225"/>
              <a:gd name="connsiteY6" fmla="*/ 6849373 h 6862254"/>
              <a:gd name="connsiteX7" fmla="*/ 423738 w 6439225"/>
              <a:gd name="connsiteY7" fmla="*/ 3234905 h 6862254"/>
              <a:gd name="connsiteX0" fmla="*/ 532762 w 6548249"/>
              <a:gd name="connsiteY0" fmla="*/ 3234905 h 6862254"/>
              <a:gd name="connsiteX1" fmla="*/ 619026 w 6548249"/>
              <a:gd name="connsiteY1" fmla="*/ 0 h 6862254"/>
              <a:gd name="connsiteX2" fmla="*/ 6548249 w 6548249"/>
              <a:gd name="connsiteY2" fmla="*/ 8625 h 6862254"/>
              <a:gd name="connsiteX3" fmla="*/ 6548249 w 6548249"/>
              <a:gd name="connsiteY3" fmla="*/ 8625 h 6862254"/>
              <a:gd name="connsiteX4" fmla="*/ 6548249 w 6548249"/>
              <a:gd name="connsiteY4" fmla="*/ 6862254 h 6862254"/>
              <a:gd name="connsiteX5" fmla="*/ 6548249 w 6548249"/>
              <a:gd name="connsiteY5" fmla="*/ 6862254 h 6862254"/>
              <a:gd name="connsiteX6" fmla="*/ 593147 w 6548249"/>
              <a:gd name="connsiteY6" fmla="*/ 6849373 h 6862254"/>
              <a:gd name="connsiteX7" fmla="*/ 532762 w 6548249"/>
              <a:gd name="connsiteY7" fmla="*/ 3234905 h 6862254"/>
              <a:gd name="connsiteX0" fmla="*/ 324025 w 6339512"/>
              <a:gd name="connsiteY0" fmla="*/ 3234905 h 6862254"/>
              <a:gd name="connsiteX1" fmla="*/ 410289 w 6339512"/>
              <a:gd name="connsiteY1" fmla="*/ 0 h 6862254"/>
              <a:gd name="connsiteX2" fmla="*/ 6339512 w 6339512"/>
              <a:gd name="connsiteY2" fmla="*/ 8625 h 6862254"/>
              <a:gd name="connsiteX3" fmla="*/ 6339512 w 6339512"/>
              <a:gd name="connsiteY3" fmla="*/ 8625 h 6862254"/>
              <a:gd name="connsiteX4" fmla="*/ 6339512 w 6339512"/>
              <a:gd name="connsiteY4" fmla="*/ 6862254 h 6862254"/>
              <a:gd name="connsiteX5" fmla="*/ 6339512 w 6339512"/>
              <a:gd name="connsiteY5" fmla="*/ 6862254 h 6862254"/>
              <a:gd name="connsiteX6" fmla="*/ 384410 w 6339512"/>
              <a:gd name="connsiteY6" fmla="*/ 6849373 h 6862254"/>
              <a:gd name="connsiteX7" fmla="*/ 324025 w 6339512"/>
              <a:gd name="connsiteY7" fmla="*/ 3234905 h 6862254"/>
              <a:gd name="connsiteX0" fmla="*/ 262396 w 6277883"/>
              <a:gd name="connsiteY0" fmla="*/ 3234905 h 6862254"/>
              <a:gd name="connsiteX1" fmla="*/ 348660 w 6277883"/>
              <a:gd name="connsiteY1" fmla="*/ 0 h 6862254"/>
              <a:gd name="connsiteX2" fmla="*/ 6277883 w 6277883"/>
              <a:gd name="connsiteY2" fmla="*/ 8625 h 6862254"/>
              <a:gd name="connsiteX3" fmla="*/ 6277883 w 6277883"/>
              <a:gd name="connsiteY3" fmla="*/ 8625 h 6862254"/>
              <a:gd name="connsiteX4" fmla="*/ 6277883 w 6277883"/>
              <a:gd name="connsiteY4" fmla="*/ 6862254 h 6862254"/>
              <a:gd name="connsiteX5" fmla="*/ 6277883 w 6277883"/>
              <a:gd name="connsiteY5" fmla="*/ 6862254 h 6862254"/>
              <a:gd name="connsiteX6" fmla="*/ 322781 w 6277883"/>
              <a:gd name="connsiteY6" fmla="*/ 6849373 h 6862254"/>
              <a:gd name="connsiteX7" fmla="*/ 262396 w 6277883"/>
              <a:gd name="connsiteY7" fmla="*/ 3234905 h 6862254"/>
              <a:gd name="connsiteX0" fmla="*/ 319802 w 6335289"/>
              <a:gd name="connsiteY0" fmla="*/ 3234905 h 6862254"/>
              <a:gd name="connsiteX1" fmla="*/ 406066 w 6335289"/>
              <a:gd name="connsiteY1" fmla="*/ 0 h 6862254"/>
              <a:gd name="connsiteX2" fmla="*/ 6335289 w 6335289"/>
              <a:gd name="connsiteY2" fmla="*/ 8625 h 6862254"/>
              <a:gd name="connsiteX3" fmla="*/ 6335289 w 6335289"/>
              <a:gd name="connsiteY3" fmla="*/ 8625 h 6862254"/>
              <a:gd name="connsiteX4" fmla="*/ 6335289 w 6335289"/>
              <a:gd name="connsiteY4" fmla="*/ 6862254 h 6862254"/>
              <a:gd name="connsiteX5" fmla="*/ 6335289 w 6335289"/>
              <a:gd name="connsiteY5" fmla="*/ 6862254 h 6862254"/>
              <a:gd name="connsiteX6" fmla="*/ 380187 w 6335289"/>
              <a:gd name="connsiteY6" fmla="*/ 6849373 h 6862254"/>
              <a:gd name="connsiteX7" fmla="*/ 319802 w 6335289"/>
              <a:gd name="connsiteY7" fmla="*/ 3234905 h 6862254"/>
              <a:gd name="connsiteX0" fmla="*/ 319802 w 6335289"/>
              <a:gd name="connsiteY0" fmla="*/ 3234905 h 6862254"/>
              <a:gd name="connsiteX1" fmla="*/ 406066 w 6335289"/>
              <a:gd name="connsiteY1" fmla="*/ 0 h 6862254"/>
              <a:gd name="connsiteX2" fmla="*/ 6335289 w 6335289"/>
              <a:gd name="connsiteY2" fmla="*/ 8625 h 6862254"/>
              <a:gd name="connsiteX3" fmla="*/ 6335289 w 6335289"/>
              <a:gd name="connsiteY3" fmla="*/ 8625 h 6862254"/>
              <a:gd name="connsiteX4" fmla="*/ 6335289 w 6335289"/>
              <a:gd name="connsiteY4" fmla="*/ 6862254 h 6862254"/>
              <a:gd name="connsiteX5" fmla="*/ 6335289 w 6335289"/>
              <a:gd name="connsiteY5" fmla="*/ 6862254 h 6862254"/>
              <a:gd name="connsiteX6" fmla="*/ 380187 w 6335289"/>
              <a:gd name="connsiteY6" fmla="*/ 6849373 h 6862254"/>
              <a:gd name="connsiteX7" fmla="*/ 319802 w 6335289"/>
              <a:gd name="connsiteY7" fmla="*/ 3234905 h 6862254"/>
              <a:gd name="connsiteX0" fmla="*/ 304491 w 6319978"/>
              <a:gd name="connsiteY0" fmla="*/ 3234905 h 6862254"/>
              <a:gd name="connsiteX1" fmla="*/ 390755 w 6319978"/>
              <a:gd name="connsiteY1" fmla="*/ 0 h 6862254"/>
              <a:gd name="connsiteX2" fmla="*/ 6319978 w 6319978"/>
              <a:gd name="connsiteY2" fmla="*/ 8625 h 6862254"/>
              <a:gd name="connsiteX3" fmla="*/ 6319978 w 6319978"/>
              <a:gd name="connsiteY3" fmla="*/ 8625 h 6862254"/>
              <a:gd name="connsiteX4" fmla="*/ 6319978 w 6319978"/>
              <a:gd name="connsiteY4" fmla="*/ 6862254 h 6862254"/>
              <a:gd name="connsiteX5" fmla="*/ 6319978 w 6319978"/>
              <a:gd name="connsiteY5" fmla="*/ 6862254 h 6862254"/>
              <a:gd name="connsiteX6" fmla="*/ 364876 w 6319978"/>
              <a:gd name="connsiteY6" fmla="*/ 6849373 h 6862254"/>
              <a:gd name="connsiteX7" fmla="*/ 304491 w 6319978"/>
              <a:gd name="connsiteY7" fmla="*/ 3234905 h 6862254"/>
              <a:gd name="connsiteX0" fmla="*/ 324209 w 6262058"/>
              <a:gd name="connsiteY0" fmla="*/ 3459192 h 6862254"/>
              <a:gd name="connsiteX1" fmla="*/ 332835 w 6262058"/>
              <a:gd name="connsiteY1" fmla="*/ 0 h 6862254"/>
              <a:gd name="connsiteX2" fmla="*/ 6262058 w 6262058"/>
              <a:gd name="connsiteY2" fmla="*/ 8625 h 6862254"/>
              <a:gd name="connsiteX3" fmla="*/ 6262058 w 6262058"/>
              <a:gd name="connsiteY3" fmla="*/ 8625 h 6862254"/>
              <a:gd name="connsiteX4" fmla="*/ 6262058 w 6262058"/>
              <a:gd name="connsiteY4" fmla="*/ 6862254 h 6862254"/>
              <a:gd name="connsiteX5" fmla="*/ 6262058 w 6262058"/>
              <a:gd name="connsiteY5" fmla="*/ 6862254 h 6862254"/>
              <a:gd name="connsiteX6" fmla="*/ 306956 w 6262058"/>
              <a:gd name="connsiteY6" fmla="*/ 6849373 h 6862254"/>
              <a:gd name="connsiteX7" fmla="*/ 324209 w 6262058"/>
              <a:gd name="connsiteY7" fmla="*/ 3459192 h 6862254"/>
              <a:gd name="connsiteX0" fmla="*/ 385530 w 6323379"/>
              <a:gd name="connsiteY0" fmla="*/ 3459192 h 6862254"/>
              <a:gd name="connsiteX1" fmla="*/ 394156 w 6323379"/>
              <a:gd name="connsiteY1" fmla="*/ 0 h 6862254"/>
              <a:gd name="connsiteX2" fmla="*/ 6323379 w 6323379"/>
              <a:gd name="connsiteY2" fmla="*/ 8625 h 6862254"/>
              <a:gd name="connsiteX3" fmla="*/ 6323379 w 6323379"/>
              <a:gd name="connsiteY3" fmla="*/ 8625 h 6862254"/>
              <a:gd name="connsiteX4" fmla="*/ 6323379 w 6323379"/>
              <a:gd name="connsiteY4" fmla="*/ 6862254 h 6862254"/>
              <a:gd name="connsiteX5" fmla="*/ 6323379 w 6323379"/>
              <a:gd name="connsiteY5" fmla="*/ 6862254 h 6862254"/>
              <a:gd name="connsiteX6" fmla="*/ 368277 w 6323379"/>
              <a:gd name="connsiteY6" fmla="*/ 6849373 h 6862254"/>
              <a:gd name="connsiteX7" fmla="*/ 385530 w 6323379"/>
              <a:gd name="connsiteY7" fmla="*/ 3459192 h 6862254"/>
              <a:gd name="connsiteX0" fmla="*/ 458357 w 6396206"/>
              <a:gd name="connsiteY0" fmla="*/ 3459192 h 6862254"/>
              <a:gd name="connsiteX1" fmla="*/ 466983 w 6396206"/>
              <a:gd name="connsiteY1" fmla="*/ 0 h 6862254"/>
              <a:gd name="connsiteX2" fmla="*/ 6396206 w 6396206"/>
              <a:gd name="connsiteY2" fmla="*/ 8625 h 6862254"/>
              <a:gd name="connsiteX3" fmla="*/ 6396206 w 6396206"/>
              <a:gd name="connsiteY3" fmla="*/ 8625 h 6862254"/>
              <a:gd name="connsiteX4" fmla="*/ 6396206 w 6396206"/>
              <a:gd name="connsiteY4" fmla="*/ 6862254 h 6862254"/>
              <a:gd name="connsiteX5" fmla="*/ 6396206 w 6396206"/>
              <a:gd name="connsiteY5" fmla="*/ 6862254 h 6862254"/>
              <a:gd name="connsiteX6" fmla="*/ 441104 w 6396206"/>
              <a:gd name="connsiteY6" fmla="*/ 6849373 h 6862254"/>
              <a:gd name="connsiteX7" fmla="*/ 458357 w 6396206"/>
              <a:gd name="connsiteY7" fmla="*/ 3459192 h 6862254"/>
              <a:gd name="connsiteX0" fmla="*/ 453609 w 6391458"/>
              <a:gd name="connsiteY0" fmla="*/ 3459192 h 6862254"/>
              <a:gd name="connsiteX1" fmla="*/ 462235 w 6391458"/>
              <a:gd name="connsiteY1" fmla="*/ 0 h 6862254"/>
              <a:gd name="connsiteX2" fmla="*/ 6391458 w 6391458"/>
              <a:gd name="connsiteY2" fmla="*/ 8625 h 6862254"/>
              <a:gd name="connsiteX3" fmla="*/ 6391458 w 6391458"/>
              <a:gd name="connsiteY3" fmla="*/ 8625 h 6862254"/>
              <a:gd name="connsiteX4" fmla="*/ 6391458 w 6391458"/>
              <a:gd name="connsiteY4" fmla="*/ 6862254 h 6862254"/>
              <a:gd name="connsiteX5" fmla="*/ 6391458 w 6391458"/>
              <a:gd name="connsiteY5" fmla="*/ 6862254 h 6862254"/>
              <a:gd name="connsiteX6" fmla="*/ 436356 w 6391458"/>
              <a:gd name="connsiteY6" fmla="*/ 6849373 h 6862254"/>
              <a:gd name="connsiteX7" fmla="*/ 453609 w 6391458"/>
              <a:gd name="connsiteY7" fmla="*/ 3459192 h 6862254"/>
              <a:gd name="connsiteX0" fmla="*/ 670694 w 6608543"/>
              <a:gd name="connsiteY0" fmla="*/ 3459192 h 6862254"/>
              <a:gd name="connsiteX1" fmla="*/ 679320 w 6608543"/>
              <a:gd name="connsiteY1" fmla="*/ 0 h 6862254"/>
              <a:gd name="connsiteX2" fmla="*/ 6608543 w 6608543"/>
              <a:gd name="connsiteY2" fmla="*/ 8625 h 6862254"/>
              <a:gd name="connsiteX3" fmla="*/ 6608543 w 6608543"/>
              <a:gd name="connsiteY3" fmla="*/ 8625 h 6862254"/>
              <a:gd name="connsiteX4" fmla="*/ 6608543 w 6608543"/>
              <a:gd name="connsiteY4" fmla="*/ 6862254 h 6862254"/>
              <a:gd name="connsiteX5" fmla="*/ 6608543 w 6608543"/>
              <a:gd name="connsiteY5" fmla="*/ 6862254 h 6862254"/>
              <a:gd name="connsiteX6" fmla="*/ 653441 w 6608543"/>
              <a:gd name="connsiteY6" fmla="*/ 6849373 h 6862254"/>
              <a:gd name="connsiteX7" fmla="*/ 670694 w 6608543"/>
              <a:gd name="connsiteY7" fmla="*/ 3459192 h 6862254"/>
              <a:gd name="connsiteX0" fmla="*/ 398926 w 6336775"/>
              <a:gd name="connsiteY0" fmla="*/ 3459192 h 6862254"/>
              <a:gd name="connsiteX1" fmla="*/ 407552 w 6336775"/>
              <a:gd name="connsiteY1" fmla="*/ 0 h 6862254"/>
              <a:gd name="connsiteX2" fmla="*/ 6336775 w 6336775"/>
              <a:gd name="connsiteY2" fmla="*/ 8625 h 6862254"/>
              <a:gd name="connsiteX3" fmla="*/ 6336775 w 6336775"/>
              <a:gd name="connsiteY3" fmla="*/ 8625 h 6862254"/>
              <a:gd name="connsiteX4" fmla="*/ 6336775 w 6336775"/>
              <a:gd name="connsiteY4" fmla="*/ 6862254 h 6862254"/>
              <a:gd name="connsiteX5" fmla="*/ 6336775 w 6336775"/>
              <a:gd name="connsiteY5" fmla="*/ 6862254 h 6862254"/>
              <a:gd name="connsiteX6" fmla="*/ 381673 w 6336775"/>
              <a:gd name="connsiteY6" fmla="*/ 6849373 h 6862254"/>
              <a:gd name="connsiteX7" fmla="*/ 398926 w 6336775"/>
              <a:gd name="connsiteY7" fmla="*/ 3459192 h 6862254"/>
              <a:gd name="connsiteX0" fmla="*/ 398926 w 6336775"/>
              <a:gd name="connsiteY0" fmla="*/ 3459192 h 6862254"/>
              <a:gd name="connsiteX1" fmla="*/ 407552 w 6336775"/>
              <a:gd name="connsiteY1" fmla="*/ 0 h 6862254"/>
              <a:gd name="connsiteX2" fmla="*/ 6336775 w 6336775"/>
              <a:gd name="connsiteY2" fmla="*/ 8625 h 6862254"/>
              <a:gd name="connsiteX3" fmla="*/ 6336775 w 6336775"/>
              <a:gd name="connsiteY3" fmla="*/ 8625 h 6862254"/>
              <a:gd name="connsiteX4" fmla="*/ 6336775 w 6336775"/>
              <a:gd name="connsiteY4" fmla="*/ 6862254 h 6862254"/>
              <a:gd name="connsiteX5" fmla="*/ 6336775 w 6336775"/>
              <a:gd name="connsiteY5" fmla="*/ 6862254 h 6862254"/>
              <a:gd name="connsiteX6" fmla="*/ 381673 w 6336775"/>
              <a:gd name="connsiteY6" fmla="*/ 6849373 h 6862254"/>
              <a:gd name="connsiteX7" fmla="*/ 398926 w 6336775"/>
              <a:gd name="connsiteY7" fmla="*/ 3459192 h 6862254"/>
              <a:gd name="connsiteX0" fmla="*/ 71853 w 6009702"/>
              <a:gd name="connsiteY0" fmla="*/ 3459192 h 6862254"/>
              <a:gd name="connsiteX1" fmla="*/ 80479 w 6009702"/>
              <a:gd name="connsiteY1" fmla="*/ 0 h 6862254"/>
              <a:gd name="connsiteX2" fmla="*/ 6009702 w 6009702"/>
              <a:gd name="connsiteY2" fmla="*/ 8625 h 6862254"/>
              <a:gd name="connsiteX3" fmla="*/ 6009702 w 6009702"/>
              <a:gd name="connsiteY3" fmla="*/ 8625 h 6862254"/>
              <a:gd name="connsiteX4" fmla="*/ 6009702 w 6009702"/>
              <a:gd name="connsiteY4" fmla="*/ 6862254 h 6862254"/>
              <a:gd name="connsiteX5" fmla="*/ 6009702 w 6009702"/>
              <a:gd name="connsiteY5" fmla="*/ 6862254 h 6862254"/>
              <a:gd name="connsiteX6" fmla="*/ 47457 w 6009702"/>
              <a:gd name="connsiteY6" fmla="*/ 6858898 h 6862254"/>
              <a:gd name="connsiteX7" fmla="*/ 71853 w 6009702"/>
              <a:gd name="connsiteY7" fmla="*/ 3459192 h 6862254"/>
              <a:gd name="connsiteX0" fmla="*/ 330822 w 6268671"/>
              <a:gd name="connsiteY0" fmla="*/ 3459192 h 6862254"/>
              <a:gd name="connsiteX1" fmla="*/ 339448 w 6268671"/>
              <a:gd name="connsiteY1" fmla="*/ 0 h 6862254"/>
              <a:gd name="connsiteX2" fmla="*/ 6268671 w 6268671"/>
              <a:gd name="connsiteY2" fmla="*/ 8625 h 6862254"/>
              <a:gd name="connsiteX3" fmla="*/ 6268671 w 6268671"/>
              <a:gd name="connsiteY3" fmla="*/ 8625 h 6862254"/>
              <a:gd name="connsiteX4" fmla="*/ 6268671 w 6268671"/>
              <a:gd name="connsiteY4" fmla="*/ 6862254 h 6862254"/>
              <a:gd name="connsiteX5" fmla="*/ 6268671 w 6268671"/>
              <a:gd name="connsiteY5" fmla="*/ 6862254 h 6862254"/>
              <a:gd name="connsiteX6" fmla="*/ 306426 w 6268671"/>
              <a:gd name="connsiteY6" fmla="*/ 6858898 h 6862254"/>
              <a:gd name="connsiteX7" fmla="*/ 330822 w 6268671"/>
              <a:gd name="connsiteY7" fmla="*/ 3459192 h 6862254"/>
              <a:gd name="connsiteX0" fmla="*/ 364297 w 6302146"/>
              <a:gd name="connsiteY0" fmla="*/ 3459192 h 6862254"/>
              <a:gd name="connsiteX1" fmla="*/ 372923 w 6302146"/>
              <a:gd name="connsiteY1" fmla="*/ 0 h 6862254"/>
              <a:gd name="connsiteX2" fmla="*/ 6302146 w 6302146"/>
              <a:gd name="connsiteY2" fmla="*/ 8625 h 6862254"/>
              <a:gd name="connsiteX3" fmla="*/ 6302146 w 6302146"/>
              <a:gd name="connsiteY3" fmla="*/ 8625 h 6862254"/>
              <a:gd name="connsiteX4" fmla="*/ 6302146 w 6302146"/>
              <a:gd name="connsiteY4" fmla="*/ 6862254 h 6862254"/>
              <a:gd name="connsiteX5" fmla="*/ 6302146 w 6302146"/>
              <a:gd name="connsiteY5" fmla="*/ 6862254 h 6862254"/>
              <a:gd name="connsiteX6" fmla="*/ 339901 w 6302146"/>
              <a:gd name="connsiteY6" fmla="*/ 6858898 h 6862254"/>
              <a:gd name="connsiteX7" fmla="*/ 364297 w 6302146"/>
              <a:gd name="connsiteY7" fmla="*/ 3459192 h 6862254"/>
              <a:gd name="connsiteX0" fmla="*/ 418844 w 6356693"/>
              <a:gd name="connsiteY0" fmla="*/ 3459192 h 6862254"/>
              <a:gd name="connsiteX1" fmla="*/ 427470 w 6356693"/>
              <a:gd name="connsiteY1" fmla="*/ 0 h 6862254"/>
              <a:gd name="connsiteX2" fmla="*/ 6356693 w 6356693"/>
              <a:gd name="connsiteY2" fmla="*/ 8625 h 6862254"/>
              <a:gd name="connsiteX3" fmla="*/ 6356693 w 6356693"/>
              <a:gd name="connsiteY3" fmla="*/ 8625 h 6862254"/>
              <a:gd name="connsiteX4" fmla="*/ 6356693 w 6356693"/>
              <a:gd name="connsiteY4" fmla="*/ 6862254 h 6862254"/>
              <a:gd name="connsiteX5" fmla="*/ 6356693 w 6356693"/>
              <a:gd name="connsiteY5" fmla="*/ 6862254 h 6862254"/>
              <a:gd name="connsiteX6" fmla="*/ 394448 w 6356693"/>
              <a:gd name="connsiteY6" fmla="*/ 6858898 h 6862254"/>
              <a:gd name="connsiteX7" fmla="*/ 418844 w 6356693"/>
              <a:gd name="connsiteY7" fmla="*/ 3459192 h 6862254"/>
              <a:gd name="connsiteX0" fmla="*/ 397847 w 6335696"/>
              <a:gd name="connsiteY0" fmla="*/ 3459192 h 6862254"/>
              <a:gd name="connsiteX1" fmla="*/ 406473 w 6335696"/>
              <a:gd name="connsiteY1" fmla="*/ 0 h 6862254"/>
              <a:gd name="connsiteX2" fmla="*/ 6335696 w 6335696"/>
              <a:gd name="connsiteY2" fmla="*/ 8625 h 6862254"/>
              <a:gd name="connsiteX3" fmla="*/ 6335696 w 6335696"/>
              <a:gd name="connsiteY3" fmla="*/ 8625 h 6862254"/>
              <a:gd name="connsiteX4" fmla="*/ 6335696 w 6335696"/>
              <a:gd name="connsiteY4" fmla="*/ 6862254 h 6862254"/>
              <a:gd name="connsiteX5" fmla="*/ 6335696 w 6335696"/>
              <a:gd name="connsiteY5" fmla="*/ 6862254 h 6862254"/>
              <a:gd name="connsiteX6" fmla="*/ 373451 w 6335696"/>
              <a:gd name="connsiteY6" fmla="*/ 6858898 h 6862254"/>
              <a:gd name="connsiteX7" fmla="*/ 397847 w 6335696"/>
              <a:gd name="connsiteY7" fmla="*/ 3459192 h 68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696" h="6862254">
                <a:moveTo>
                  <a:pt x="397847" y="3459192"/>
                </a:moveTo>
                <a:cubicBezTo>
                  <a:pt x="-406274" y="1868367"/>
                  <a:pt x="227715" y="411192"/>
                  <a:pt x="406473" y="0"/>
                </a:cubicBezTo>
                <a:lnTo>
                  <a:pt x="6335696" y="8625"/>
                </a:lnTo>
                <a:lnTo>
                  <a:pt x="6335696" y="8625"/>
                </a:lnTo>
                <a:lnTo>
                  <a:pt x="6335696" y="6862254"/>
                </a:lnTo>
                <a:lnTo>
                  <a:pt x="6335696" y="6862254"/>
                </a:lnTo>
                <a:lnTo>
                  <a:pt x="373451" y="6858898"/>
                </a:lnTo>
                <a:cubicBezTo>
                  <a:pt x="660519" y="6412490"/>
                  <a:pt x="1201968" y="5050017"/>
                  <a:pt x="397847" y="3459192"/>
                </a:cubicBezTo>
                <a:close/>
              </a:path>
            </a:pathLst>
          </a:custGeom>
          <a:solidFill>
            <a:schemeClr val="accent3"/>
          </a:solidFill>
          <a:ln>
            <a:noFill/>
          </a:ln>
        </p:spPr>
        <p:txBody>
          <a:bodyPr tIns="1656000" anchor="t"/>
          <a:lstStyle>
            <a:lvl1pPr algn="ctr">
              <a:defRPr>
                <a:solidFill>
                  <a:schemeClr val="bg1"/>
                </a:solidFill>
              </a:defRPr>
            </a:lvl1pPr>
          </a:lstStyle>
          <a:p>
            <a:r>
              <a:rPr lang="en-GB"/>
              <a:t>Click icon to add picture</a:t>
            </a:r>
            <a:endParaRPr lang="en-NL"/>
          </a:p>
        </p:txBody>
      </p:sp>
    </p:spTree>
    <p:extLst>
      <p:ext uri="{BB962C8B-B14F-4D97-AF65-F5344CB8AC3E}">
        <p14:creationId xmlns:p14="http://schemas.microsoft.com/office/powerpoint/2010/main" val="3156347126"/>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9EBA54F-9A1E-4741-84E9-A5B1774DFC4D}"/>
              </a:ext>
            </a:extLst>
          </p:cNvPr>
          <p:cNvSpPr>
            <a:spLocks noGrp="1"/>
          </p:cNvSpPr>
          <p:nvPr>
            <p:ph type="title" hasCustomPrompt="1"/>
          </p:nvPr>
        </p:nvSpPr>
        <p:spPr>
          <a:xfrm>
            <a:off x="526916" y="529166"/>
            <a:ext cx="11209267" cy="418486"/>
          </a:xfrm>
        </p:spPr>
        <p:txBody>
          <a:bodyPr anchor="t"/>
          <a:lstStyle>
            <a:lvl1pPr>
              <a:defRPr b="0">
                <a:solidFill>
                  <a:srgbClr val="E50101"/>
                </a:solidFill>
              </a:defRPr>
            </a:lvl1pPr>
          </a:lstStyle>
          <a:p>
            <a:r>
              <a:rPr lang="en-US"/>
              <a:t>Title</a:t>
            </a:r>
            <a:endParaRPr lang="en-NL"/>
          </a:p>
        </p:txBody>
      </p:sp>
      <p:sp>
        <p:nvSpPr>
          <p:cNvPr id="21" name="Text Placeholder 15">
            <a:extLst>
              <a:ext uri="{FF2B5EF4-FFF2-40B4-BE49-F238E27FC236}">
                <a16:creationId xmlns:a16="http://schemas.microsoft.com/office/drawing/2014/main" id="{43962CAD-9C8C-4C06-814E-946124C3D8A3}"/>
              </a:ext>
            </a:extLst>
          </p:cNvPr>
          <p:cNvSpPr>
            <a:spLocks noGrp="1"/>
          </p:cNvSpPr>
          <p:nvPr>
            <p:ph type="body" sz="quarter" idx="10" hasCustomPrompt="1"/>
          </p:nvPr>
        </p:nvSpPr>
        <p:spPr>
          <a:xfrm>
            <a:off x="526913" y="975168"/>
            <a:ext cx="11209269" cy="301625"/>
          </a:xfrm>
          <a:prstGeom prst="rect">
            <a:avLst/>
          </a:prstGeom>
        </p:spPr>
        <p:txBody>
          <a:bodyPr lIns="0" tIns="0" rIns="0" bIns="0">
            <a:noAutofit/>
          </a:bodyPr>
          <a:lstStyle>
            <a:lvl1pPr>
              <a:defRPr sz="2000" b="0">
                <a:solidFill>
                  <a:schemeClr val="bg1">
                    <a:lumMod val="50000"/>
                  </a:schemeClr>
                </a:solidFill>
              </a:defRPr>
            </a:lvl1pPr>
          </a:lstStyle>
          <a:p>
            <a:pPr lvl="0"/>
            <a:r>
              <a:rPr lang="en-US"/>
              <a:t>Subtitle</a:t>
            </a:r>
            <a:endParaRPr lang="en-NL"/>
          </a:p>
        </p:txBody>
      </p:sp>
      <p:sp>
        <p:nvSpPr>
          <p:cNvPr id="31" name="Content Placeholder 30">
            <a:extLst>
              <a:ext uri="{FF2B5EF4-FFF2-40B4-BE49-F238E27FC236}">
                <a16:creationId xmlns:a16="http://schemas.microsoft.com/office/drawing/2014/main" id="{5ADF3F0B-208B-4BC0-8386-ABA8BD4A75BF}"/>
              </a:ext>
            </a:extLst>
          </p:cNvPr>
          <p:cNvSpPr>
            <a:spLocks noGrp="1"/>
          </p:cNvSpPr>
          <p:nvPr>
            <p:ph sz="quarter" idx="11" hasCustomPrompt="1"/>
          </p:nvPr>
        </p:nvSpPr>
        <p:spPr>
          <a:xfrm>
            <a:off x="527050" y="1677971"/>
            <a:ext cx="11209338" cy="4498991"/>
          </a:xfrm>
        </p:spPr>
        <p:txBody>
          <a:bodyPr/>
          <a:lstStyle>
            <a:lvl1pPr>
              <a:defRPr sz="2800" b="0"/>
            </a:lvl1pPr>
          </a:lstStyle>
          <a:p>
            <a:pPr lvl="0"/>
            <a:r>
              <a:rPr lang="en-US"/>
              <a:t>Heading</a:t>
            </a:r>
          </a:p>
          <a:p>
            <a:pPr lvl="1"/>
            <a:r>
              <a:rPr lang="en-US"/>
              <a:t>Second level</a:t>
            </a:r>
          </a:p>
          <a:p>
            <a:pPr lvl="2"/>
            <a:r>
              <a:rPr lang="en-US"/>
              <a:t>Third level</a:t>
            </a:r>
          </a:p>
          <a:p>
            <a:pPr lvl="3"/>
            <a:r>
              <a:rPr lang="en-US"/>
              <a:t>Fourth level</a:t>
            </a:r>
          </a:p>
          <a:p>
            <a:pPr lvl="4"/>
            <a:r>
              <a:rPr lang="en-US"/>
              <a:t>Fifth level</a:t>
            </a:r>
            <a:endParaRPr lang="en-NL"/>
          </a:p>
        </p:txBody>
      </p:sp>
      <p:sp>
        <p:nvSpPr>
          <p:cNvPr id="2" name="Footer Placeholder 1">
            <a:extLst>
              <a:ext uri="{FF2B5EF4-FFF2-40B4-BE49-F238E27FC236}">
                <a16:creationId xmlns:a16="http://schemas.microsoft.com/office/drawing/2014/main" id="{A3B1299C-7B31-483B-9087-BC88C327E2F0}"/>
              </a:ext>
            </a:extLst>
          </p:cNvPr>
          <p:cNvSpPr>
            <a:spLocks noGrp="1"/>
          </p:cNvSpPr>
          <p:nvPr>
            <p:ph type="ftr" sz="quarter" idx="12"/>
          </p:nvPr>
        </p:nvSpPr>
        <p:spPr/>
        <p:txBody>
          <a:bodyPr/>
          <a:lstStyle>
            <a:lvl1pPr algn="ctr">
              <a:defRPr/>
            </a:lvl1pPr>
          </a:lstStyle>
          <a:p>
            <a:r>
              <a:rPr lang="en-US"/>
              <a:t>Sustainable Logistics Roadmap - Session 2 Calculate and Report</a:t>
            </a:r>
            <a:endParaRPr lang="en-NL"/>
          </a:p>
        </p:txBody>
      </p:sp>
      <p:sp>
        <p:nvSpPr>
          <p:cNvPr id="3" name="Slide Number Placeholder 2">
            <a:extLst>
              <a:ext uri="{FF2B5EF4-FFF2-40B4-BE49-F238E27FC236}">
                <a16:creationId xmlns:a16="http://schemas.microsoft.com/office/drawing/2014/main" id="{5E2795D3-3658-44CE-82BD-FA0A92A0580C}"/>
              </a:ext>
            </a:extLst>
          </p:cNvPr>
          <p:cNvSpPr>
            <a:spLocks noGrp="1"/>
          </p:cNvSpPr>
          <p:nvPr>
            <p:ph type="sldNum" sz="quarter" idx="13"/>
          </p:nvPr>
        </p:nvSpPr>
        <p:spPr/>
        <p:txBody>
          <a:bodyPr/>
          <a:lstStyle>
            <a:lvl1pPr algn="l">
              <a:defRPr/>
            </a:lvl1pPr>
          </a:lstStyle>
          <a:p>
            <a:pPr algn="l"/>
            <a:fld id="{B633933E-4C9F-4560-81A1-EA4AAACC146C}" type="slidenum">
              <a:rPr lang="en-NL" smtClean="0"/>
              <a:pPr algn="l"/>
              <a:t>‹Nr.›</a:t>
            </a:fld>
            <a:endParaRPr lang="en-NL"/>
          </a:p>
        </p:txBody>
      </p:sp>
    </p:spTree>
    <p:custDataLst>
      <p:tags r:id="rId1"/>
    </p:custDataLst>
    <p:extLst>
      <p:ext uri="{BB962C8B-B14F-4D97-AF65-F5344CB8AC3E}">
        <p14:creationId xmlns:p14="http://schemas.microsoft.com/office/powerpoint/2010/main" val="3450405807"/>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6"/>
            <a:ext cx="11082528" cy="276999"/>
          </a:xfrm>
        </p:spPr>
        <p:txBody>
          <a:bodyPr wrap="square">
            <a:noAutofit/>
          </a:bodyPr>
          <a:lstStyle>
            <a:lvl1pPr marL="0" indent="0" algn="l">
              <a:buNone/>
              <a:defRPr sz="1800" b="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p:custDataLst>
              <p:tags r:id="rId5"/>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75"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75" fontAlgn="auto">
                <a:spcBef>
                  <a:spcPts val="0"/>
                </a:spcBef>
                <a:spcAft>
                  <a:spcPts val="0"/>
                </a:spcAft>
                <a:defRPr/>
              </a:pPr>
              <a:t>‹Nr.›</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p:custDataLst>
              <p:tags r:id="rId6"/>
            </p:custDataLst>
          </p:nvPr>
        </p:nvSpPr>
        <p:spPr>
          <a:xfrm>
            <a:off x="554736" y="6501670"/>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95476"/>
            <a:ext cx="4480560" cy="110799"/>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562806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01139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3928-8B70-CC5F-CE09-6CADC2561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KE"/>
          </a:p>
        </p:txBody>
      </p:sp>
      <p:sp>
        <p:nvSpPr>
          <p:cNvPr id="3" name="Subtitle 2">
            <a:extLst>
              <a:ext uri="{FF2B5EF4-FFF2-40B4-BE49-F238E27FC236}">
                <a16:creationId xmlns:a16="http://schemas.microsoft.com/office/drawing/2014/main" id="{8DE83951-606F-AC8C-EB08-90FD37A8BC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E"/>
          </a:p>
        </p:txBody>
      </p:sp>
      <p:sp>
        <p:nvSpPr>
          <p:cNvPr id="4" name="Date Placeholder 3">
            <a:extLst>
              <a:ext uri="{FF2B5EF4-FFF2-40B4-BE49-F238E27FC236}">
                <a16:creationId xmlns:a16="http://schemas.microsoft.com/office/drawing/2014/main" id="{9486EDAB-8663-BCBC-4269-5244D76F7330}"/>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5" name="Footer Placeholder 4">
            <a:extLst>
              <a:ext uri="{FF2B5EF4-FFF2-40B4-BE49-F238E27FC236}">
                <a16:creationId xmlns:a16="http://schemas.microsoft.com/office/drawing/2014/main" id="{FF467AFD-6DF4-DF01-0D45-9DCB042E427B}"/>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E05BF72E-3284-5083-FC6D-C8920ECA22F6}"/>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174750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 Light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284A-F17D-2168-D4AA-74D4754ADB2C}"/>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p>
        </p:txBody>
      </p:sp>
      <p:pic>
        <p:nvPicPr>
          <p:cNvPr id="8" name="Picture 7" descr="A black screen with green lines&#10;&#10;Description automatically generated">
            <a:extLst>
              <a:ext uri="{FF2B5EF4-FFF2-40B4-BE49-F238E27FC236}">
                <a16:creationId xmlns:a16="http://schemas.microsoft.com/office/drawing/2014/main" id="{2F11AFE4-A2D5-84C2-70E2-781F87FD6878}"/>
              </a:ext>
            </a:extLst>
          </p:cNvPr>
          <p:cNvPicPr>
            <a:picLocks noChangeAspect="1"/>
          </p:cNvPicPr>
          <p:nvPr userDrawn="1"/>
        </p:nvPicPr>
        <p:blipFill>
          <a:blip r:embed="rId2"/>
          <a:stretch>
            <a:fillRect/>
          </a:stretch>
        </p:blipFill>
        <p:spPr>
          <a:xfrm>
            <a:off x="228600" y="3429000"/>
            <a:ext cx="3873500" cy="3136900"/>
          </a:xfrm>
          <a:prstGeom prst="rect">
            <a:avLst/>
          </a:prstGeom>
        </p:spPr>
      </p:pic>
      <p:pic>
        <p:nvPicPr>
          <p:cNvPr id="10" name="Picture 9" descr="A black and green rectangle with a black background&#10;&#10;Description automatically generated">
            <a:extLst>
              <a:ext uri="{FF2B5EF4-FFF2-40B4-BE49-F238E27FC236}">
                <a16:creationId xmlns:a16="http://schemas.microsoft.com/office/drawing/2014/main" id="{9D3F0802-5939-5AB1-8C1F-0111FE867818}"/>
              </a:ext>
            </a:extLst>
          </p:cNvPr>
          <p:cNvPicPr>
            <a:picLocks noChangeAspect="1"/>
          </p:cNvPicPr>
          <p:nvPr userDrawn="1"/>
        </p:nvPicPr>
        <p:blipFill>
          <a:blip r:embed="rId3"/>
          <a:stretch>
            <a:fillRect/>
          </a:stretch>
        </p:blipFill>
        <p:spPr>
          <a:xfrm>
            <a:off x="11811000" y="0"/>
            <a:ext cx="381000" cy="3136900"/>
          </a:xfrm>
          <a:prstGeom prst="rect">
            <a:avLst/>
          </a:prstGeom>
        </p:spPr>
      </p:pic>
      <p:sp>
        <p:nvSpPr>
          <p:cNvPr id="18" name="Content Placeholder 17">
            <a:extLst>
              <a:ext uri="{FF2B5EF4-FFF2-40B4-BE49-F238E27FC236}">
                <a16:creationId xmlns:a16="http://schemas.microsoft.com/office/drawing/2014/main" id="{B208CBF4-A428-959A-395A-2B3F664733A6}"/>
              </a:ext>
            </a:extLst>
          </p:cNvPr>
          <p:cNvSpPr>
            <a:spLocks noGrp="1"/>
          </p:cNvSpPr>
          <p:nvPr>
            <p:ph sz="quarter" idx="10"/>
          </p:nvPr>
        </p:nvSpPr>
        <p:spPr>
          <a:xfrm>
            <a:off x="838200" y="2076450"/>
            <a:ext cx="10515600" cy="40528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933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50FC-4C26-3F7C-081A-A49DA9583D2F}"/>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BB2AA145-CDFE-ADCC-FE1D-B5A4F383E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E1016ED7-5AE7-2A6C-A069-4CC82C468B76}"/>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5" name="Footer Placeholder 4">
            <a:extLst>
              <a:ext uri="{FF2B5EF4-FFF2-40B4-BE49-F238E27FC236}">
                <a16:creationId xmlns:a16="http://schemas.microsoft.com/office/drawing/2014/main" id="{B7FD805E-6F91-10E6-7963-E0AB4A6F6411}"/>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6FA99E1D-2282-B3E2-181F-95F93B2E23A1}"/>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2092340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9DCC-FA73-D516-DF0A-D47F82EB12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E"/>
          </a:p>
        </p:txBody>
      </p:sp>
      <p:sp>
        <p:nvSpPr>
          <p:cNvPr id="3" name="Text Placeholder 2">
            <a:extLst>
              <a:ext uri="{FF2B5EF4-FFF2-40B4-BE49-F238E27FC236}">
                <a16:creationId xmlns:a16="http://schemas.microsoft.com/office/drawing/2014/main" id="{7E3CA632-0C6F-6B1B-C863-25C3C63629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1E130E-AD49-9185-C201-9C5BC9141D18}"/>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5" name="Footer Placeholder 4">
            <a:extLst>
              <a:ext uri="{FF2B5EF4-FFF2-40B4-BE49-F238E27FC236}">
                <a16:creationId xmlns:a16="http://schemas.microsoft.com/office/drawing/2014/main" id="{7A530EB7-CED6-E5FC-57CE-DED45D81A565}"/>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E0210619-8A92-BA07-A121-DD0FEFCA5FD3}"/>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2883102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1D8B-040C-7C53-A646-5C844B44642D}"/>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23158F0F-BB3C-DB47-9196-652A3EA57A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Content Placeholder 3">
            <a:extLst>
              <a:ext uri="{FF2B5EF4-FFF2-40B4-BE49-F238E27FC236}">
                <a16:creationId xmlns:a16="http://schemas.microsoft.com/office/drawing/2014/main" id="{2AB11695-21EE-C248-7EBF-C2EEB856B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Date Placeholder 4">
            <a:extLst>
              <a:ext uri="{FF2B5EF4-FFF2-40B4-BE49-F238E27FC236}">
                <a16:creationId xmlns:a16="http://schemas.microsoft.com/office/drawing/2014/main" id="{49153B8F-FDBF-CE6A-F815-97126046C9D4}"/>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6" name="Footer Placeholder 5">
            <a:extLst>
              <a:ext uri="{FF2B5EF4-FFF2-40B4-BE49-F238E27FC236}">
                <a16:creationId xmlns:a16="http://schemas.microsoft.com/office/drawing/2014/main" id="{D790BAD7-BCA1-8D30-45F5-666A903E3D4C}"/>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A868B682-5B6A-2797-9326-AB4FE07422AF}"/>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3615309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53A3-8299-ED1D-0915-2B509D267172}"/>
              </a:ext>
            </a:extLst>
          </p:cNvPr>
          <p:cNvSpPr>
            <a:spLocks noGrp="1"/>
          </p:cNvSpPr>
          <p:nvPr>
            <p:ph type="title"/>
          </p:nvPr>
        </p:nvSpPr>
        <p:spPr>
          <a:xfrm>
            <a:off x="839788" y="365125"/>
            <a:ext cx="10515600" cy="1325563"/>
          </a:xfrm>
        </p:spPr>
        <p:txBody>
          <a:bodyPr/>
          <a:lstStyle/>
          <a:p>
            <a:r>
              <a:rPr lang="en-US"/>
              <a:t>Click to edit Master title style</a:t>
            </a:r>
            <a:endParaRPr lang="en-KE"/>
          </a:p>
        </p:txBody>
      </p:sp>
      <p:sp>
        <p:nvSpPr>
          <p:cNvPr id="3" name="Text Placeholder 2">
            <a:extLst>
              <a:ext uri="{FF2B5EF4-FFF2-40B4-BE49-F238E27FC236}">
                <a16:creationId xmlns:a16="http://schemas.microsoft.com/office/drawing/2014/main" id="{D69F5D4F-A228-809C-F847-1BC5E6466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8F75A7-1284-E0BB-58A1-E14480920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Text Placeholder 4">
            <a:extLst>
              <a:ext uri="{FF2B5EF4-FFF2-40B4-BE49-F238E27FC236}">
                <a16:creationId xmlns:a16="http://schemas.microsoft.com/office/drawing/2014/main" id="{67F96820-4731-60FA-50BC-C5A87A9C9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08FC58-0F77-DADA-61CB-DBCC79CA27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7" name="Date Placeholder 6">
            <a:extLst>
              <a:ext uri="{FF2B5EF4-FFF2-40B4-BE49-F238E27FC236}">
                <a16:creationId xmlns:a16="http://schemas.microsoft.com/office/drawing/2014/main" id="{C8784D3D-C5B5-898E-0806-3B66B91810C4}"/>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8" name="Footer Placeholder 7">
            <a:extLst>
              <a:ext uri="{FF2B5EF4-FFF2-40B4-BE49-F238E27FC236}">
                <a16:creationId xmlns:a16="http://schemas.microsoft.com/office/drawing/2014/main" id="{C08267A0-95EE-9512-BFF8-07F659DEDD0C}"/>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40A505B2-3DED-D56F-8CD4-B07FB6712C69}"/>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3841466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E72-E788-B3CA-581D-1FB243140620}"/>
              </a:ext>
            </a:extLst>
          </p:cNvPr>
          <p:cNvSpPr>
            <a:spLocks noGrp="1"/>
          </p:cNvSpPr>
          <p:nvPr>
            <p:ph type="title"/>
          </p:nvPr>
        </p:nvSpPr>
        <p:spPr/>
        <p:txBody>
          <a:bodyPr/>
          <a:lstStyle/>
          <a:p>
            <a:r>
              <a:rPr lang="en-US"/>
              <a:t>Click to edit Master title style</a:t>
            </a:r>
            <a:endParaRPr lang="en-KE"/>
          </a:p>
        </p:txBody>
      </p:sp>
      <p:sp>
        <p:nvSpPr>
          <p:cNvPr id="3" name="Date Placeholder 2">
            <a:extLst>
              <a:ext uri="{FF2B5EF4-FFF2-40B4-BE49-F238E27FC236}">
                <a16:creationId xmlns:a16="http://schemas.microsoft.com/office/drawing/2014/main" id="{893CA1F9-7060-9A62-F404-47193859B486}"/>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4" name="Footer Placeholder 3">
            <a:extLst>
              <a:ext uri="{FF2B5EF4-FFF2-40B4-BE49-F238E27FC236}">
                <a16:creationId xmlns:a16="http://schemas.microsoft.com/office/drawing/2014/main" id="{B8B9D5E6-E4A1-E033-B8B5-D8ACFEEB7610}"/>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A6AEBE2E-9F27-502D-3384-10A202792404}"/>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1401796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E6DCDB-5F02-00F2-6BEE-F26FDEAE8D09}"/>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3" name="Footer Placeholder 2">
            <a:extLst>
              <a:ext uri="{FF2B5EF4-FFF2-40B4-BE49-F238E27FC236}">
                <a16:creationId xmlns:a16="http://schemas.microsoft.com/office/drawing/2014/main" id="{8A0A875A-6772-88C3-7C9D-C796B240809A}"/>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2A00E19B-DFE6-E083-54E3-C27EED4A3FB8}"/>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2203255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F9D3-5A15-6050-9EE6-E9EF1DBF1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Content Placeholder 2">
            <a:extLst>
              <a:ext uri="{FF2B5EF4-FFF2-40B4-BE49-F238E27FC236}">
                <a16:creationId xmlns:a16="http://schemas.microsoft.com/office/drawing/2014/main" id="{5F6F58FE-667D-66BD-9A41-9798424C2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Text Placeholder 3">
            <a:extLst>
              <a:ext uri="{FF2B5EF4-FFF2-40B4-BE49-F238E27FC236}">
                <a16:creationId xmlns:a16="http://schemas.microsoft.com/office/drawing/2014/main" id="{55AB20C6-5922-40B8-31A5-43ED96426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4798A5-91A4-D6BE-4984-699590700CA5}"/>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6" name="Footer Placeholder 5">
            <a:extLst>
              <a:ext uri="{FF2B5EF4-FFF2-40B4-BE49-F238E27FC236}">
                <a16:creationId xmlns:a16="http://schemas.microsoft.com/office/drawing/2014/main" id="{DF202527-958F-3EA4-D288-CD8F6B1A01D7}"/>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2D67DB5E-73FB-4394-084E-4556C5EFAE53}"/>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269285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337-28A4-600A-4EFC-51FACA21BC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Picture Placeholder 2">
            <a:extLst>
              <a:ext uri="{FF2B5EF4-FFF2-40B4-BE49-F238E27FC236}">
                <a16:creationId xmlns:a16="http://schemas.microsoft.com/office/drawing/2014/main" id="{0AB390FC-2EAF-C994-EA36-E7830BCB9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2B5BA454-8627-0867-B970-59DAA7330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C8F29-9720-365A-941B-545B51610E44}"/>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6" name="Footer Placeholder 5">
            <a:extLst>
              <a:ext uri="{FF2B5EF4-FFF2-40B4-BE49-F238E27FC236}">
                <a16:creationId xmlns:a16="http://schemas.microsoft.com/office/drawing/2014/main" id="{D6B43364-8F64-023F-3B89-42BCECB940BC}"/>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72EA85DF-6B7A-77FF-CB1B-E18BE9445239}"/>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3886834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6D3C-360E-B806-5FEF-8CE398F135FE}"/>
              </a:ext>
            </a:extLst>
          </p:cNvPr>
          <p:cNvSpPr>
            <a:spLocks noGrp="1"/>
          </p:cNvSpPr>
          <p:nvPr>
            <p:ph type="title"/>
          </p:nvPr>
        </p:nvSpPr>
        <p:spPr/>
        <p:txBody>
          <a:bodyPr/>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9698AB1D-F6AF-2439-B035-389DBF745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275955ED-D9B8-9B98-0EB9-5B5AA8D93ED0}"/>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5" name="Footer Placeholder 4">
            <a:extLst>
              <a:ext uri="{FF2B5EF4-FFF2-40B4-BE49-F238E27FC236}">
                <a16:creationId xmlns:a16="http://schemas.microsoft.com/office/drawing/2014/main" id="{9B4D91FD-D6CC-791D-AE4C-5C0904B0B156}"/>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6748AFA0-D6DF-B09A-7A37-CB30D7C9AEA7}"/>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437477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8716F-E8B9-4C2D-190D-AF9B8A7F30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56C63F0B-C27B-5365-B0B0-6FAD3F4A47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0E87692C-1644-A459-B4C1-E277A5A4147A}"/>
              </a:ext>
            </a:extLst>
          </p:cNvPr>
          <p:cNvSpPr>
            <a:spLocks noGrp="1"/>
          </p:cNvSpPr>
          <p:nvPr>
            <p:ph type="dt" sz="half" idx="10"/>
          </p:nvPr>
        </p:nvSpPr>
        <p:spPr/>
        <p:txBody>
          <a:bodyPr/>
          <a:lstStyle/>
          <a:p>
            <a:fld id="{9D503C58-A564-4940-A89C-DC14B622E84F}" type="datetimeFigureOut">
              <a:rPr lang="en-KE" smtClean="0"/>
              <a:t>11/11/2024</a:t>
            </a:fld>
            <a:endParaRPr lang="en-KE"/>
          </a:p>
        </p:txBody>
      </p:sp>
      <p:sp>
        <p:nvSpPr>
          <p:cNvPr id="5" name="Footer Placeholder 4">
            <a:extLst>
              <a:ext uri="{FF2B5EF4-FFF2-40B4-BE49-F238E27FC236}">
                <a16:creationId xmlns:a16="http://schemas.microsoft.com/office/drawing/2014/main" id="{D13798BE-2C6B-2F1D-80CB-0A33F94F50A9}"/>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3F7BC616-AC9D-E9F6-351A-04F00A8E7A98}"/>
              </a:ext>
            </a:extLst>
          </p:cNvPr>
          <p:cNvSpPr>
            <a:spLocks noGrp="1"/>
          </p:cNvSpPr>
          <p:nvPr>
            <p:ph type="sldNum" sz="quarter" idx="12"/>
          </p:nvPr>
        </p:nvSpPr>
        <p:spPr/>
        <p:txBody>
          <a:bodyPr/>
          <a:lstStyle/>
          <a:p>
            <a:fld id="{1F400BAC-6BCE-4F8F-9A69-AA712EA3AA36}" type="slidenum">
              <a:rPr lang="en-KE" smtClean="0"/>
              <a:t>‹Nr.›</a:t>
            </a:fld>
            <a:endParaRPr lang="en-KE"/>
          </a:p>
        </p:txBody>
      </p:sp>
    </p:spTree>
    <p:extLst>
      <p:ext uri="{BB962C8B-B14F-4D97-AF65-F5344CB8AC3E}">
        <p14:creationId xmlns:p14="http://schemas.microsoft.com/office/powerpoint/2010/main" val="347443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8835070"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b="0" baseline="0" dirty="0">
                <a:solidFill>
                  <a:schemeClr val="accent3"/>
                </a:solidFill>
              </a:defRPr>
            </a:lvl1pPr>
          </a:lstStyle>
          <a:p>
            <a:pPr lvl="0">
              <a:buNone/>
            </a:pPr>
            <a:r>
              <a:rPr lang="en-GB"/>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GB"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‹Nr.›</a:t>
            </a:fld>
            <a:endParaRPr lang="en-GB" sz="900" b="0">
              <a:solidFill>
                <a:schemeClr val="tx1"/>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GB"/>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8835070" cy="731520"/>
          </a:xfrm>
          <a:prstGeom prst="rect">
            <a:avLst/>
          </a:prstGeom>
        </p:spPr>
        <p:txBody>
          <a:bodyPr vert="horz" wrap="square" lIns="0" tIns="0" rIns="0" bIns="0" rtlCol="0" anchor="b" anchorCtr="0">
            <a:noAutofit/>
          </a:bodyPr>
          <a:lstStyle>
            <a:lvl1pPr rtl="0">
              <a:defRPr lang="en-US" b="0" dirty="0">
                <a:solidFill>
                  <a:schemeClr val="accent1"/>
                </a:solidFill>
              </a:defRPr>
            </a:lvl1pPr>
          </a:lstStyle>
          <a:p>
            <a:pPr lvl="0"/>
            <a:r>
              <a:rPr lang="en-GB"/>
              <a:t>Click to edit Master title style</a:t>
            </a:r>
          </a:p>
        </p:txBody>
      </p:sp>
      <p:sp>
        <p:nvSpPr>
          <p:cNvPr id="19" name="5. Source" hidden="1">
            <a:extLst>
              <a:ext uri="{FF2B5EF4-FFF2-40B4-BE49-F238E27FC236}">
                <a16:creationId xmlns:a16="http://schemas.microsoft.com/office/drawing/2014/main" id="{350976AD-0B67-4EDB-B99F-29259986E0B0}"/>
              </a:ext>
            </a:extLst>
          </p:cNvPr>
          <p:cNvSpPr txBox="1"/>
          <p:nvPr userDrawn="1">
            <p:custDataLst>
              <p:tags r:id="rId7"/>
            </p:custDataLst>
          </p:nvPr>
        </p:nvSpPr>
        <p:spPr>
          <a:xfrm>
            <a:off x="554736"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GB" sz="800"/>
              <a:t>Source: …</a:t>
            </a:r>
          </a:p>
        </p:txBody>
      </p:sp>
    </p:spTree>
    <p:extLst>
      <p:ext uri="{BB962C8B-B14F-4D97-AF65-F5344CB8AC3E}">
        <p14:creationId xmlns:p14="http://schemas.microsoft.com/office/powerpoint/2010/main" val="2306436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300" b="1" i="0">
                <a:solidFill>
                  <a:schemeClr val="tx1"/>
                </a:solidFill>
                <a:latin typeface="Century Gothic"/>
                <a:cs typeface="Century 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1" i="0">
                <a:solidFill>
                  <a:srgbClr val="44536A"/>
                </a:solidFill>
                <a:latin typeface="Malgun Gothic"/>
                <a:cs typeface="Malgun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tx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800" b="1" i="0">
                <a:solidFill>
                  <a:srgbClr val="44536A"/>
                </a:solidFill>
                <a:latin typeface="Malgun Gothic"/>
                <a:cs typeface="Malgun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tx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tx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段文字版式">
    <p:spTree>
      <p:nvGrpSpPr>
        <p:cNvPr id="1" name=""/>
        <p:cNvGrpSpPr/>
        <p:nvPr/>
      </p:nvGrpSpPr>
      <p:grpSpPr>
        <a:xfrm>
          <a:off x="0" y="0"/>
          <a:ext cx="0" cy="0"/>
          <a:chOff x="0" y="0"/>
          <a:chExt cx="0" cy="0"/>
        </a:xfrm>
      </p:grpSpPr>
      <p:sp>
        <p:nvSpPr>
          <p:cNvPr id="12" name="文本占位符 11"/>
          <p:cNvSpPr>
            <a:spLocks noGrp="1"/>
          </p:cNvSpPr>
          <p:nvPr>
            <p:ph type="body" sz="quarter" idx="12" hasCustomPrompt="1"/>
          </p:nvPr>
        </p:nvSpPr>
        <p:spPr>
          <a:xfrm>
            <a:off x="660400" y="315249"/>
            <a:ext cx="7601971" cy="507831"/>
          </a:xfrm>
          <a:prstGeom prst="rect">
            <a:avLst/>
          </a:prstGeom>
        </p:spPr>
        <p:txBody>
          <a:bodyPr/>
          <a:lstStyle>
            <a:lvl1pPr marL="0" indent="0">
              <a:buFontTx/>
              <a:buNone/>
              <a:defRPr sz="2800" b="1" spc="300">
                <a:solidFill>
                  <a:schemeClr val="accent6"/>
                </a:solidFill>
                <a:latin typeface="+mj-ea"/>
                <a:ea typeface="+mj-ea"/>
              </a:defRPr>
            </a:lvl1pPr>
            <a:lvl2pPr marL="457200" indent="0">
              <a:buFontTx/>
              <a:buNone/>
              <a:defRPr sz="2800" b="1">
                <a:solidFill>
                  <a:schemeClr val="bg1"/>
                </a:solidFill>
                <a:latin typeface="+mj-ea"/>
                <a:ea typeface="+mj-ea"/>
              </a:defRPr>
            </a:lvl2pPr>
            <a:lvl3pPr marL="914400" indent="0">
              <a:buFontTx/>
              <a:buNone/>
              <a:defRPr sz="2800" b="1">
                <a:solidFill>
                  <a:schemeClr val="bg1"/>
                </a:solidFill>
                <a:latin typeface="+mj-ea"/>
                <a:ea typeface="+mj-ea"/>
              </a:defRPr>
            </a:lvl3pPr>
            <a:lvl4pPr marL="1371600" indent="0">
              <a:buFontTx/>
              <a:buNone/>
              <a:defRPr sz="2800" b="1">
                <a:solidFill>
                  <a:schemeClr val="bg1"/>
                </a:solidFill>
                <a:latin typeface="+mj-ea"/>
                <a:ea typeface="+mj-ea"/>
              </a:defRPr>
            </a:lvl4pPr>
            <a:lvl5pPr marL="1828800" indent="0">
              <a:buFontTx/>
              <a:buNone/>
              <a:defRPr sz="2800" b="1">
                <a:solidFill>
                  <a:schemeClr val="bg1"/>
                </a:solidFill>
                <a:latin typeface="+mj-ea"/>
                <a:ea typeface="+mj-ea"/>
              </a:defRPr>
            </a:lvl5pPr>
          </a:lstStyle>
          <a:p>
            <a:pPr lvl="0"/>
            <a:r>
              <a:rPr lang="en-US" altLang="zh-CN"/>
              <a:t>Click to edit Master title style</a:t>
            </a:r>
          </a:p>
        </p:txBody>
      </p:sp>
      <p:sp>
        <p:nvSpPr>
          <p:cNvPr id="20" name="内容占位符 19"/>
          <p:cNvSpPr>
            <a:spLocks noGrp="1"/>
          </p:cNvSpPr>
          <p:nvPr>
            <p:ph sz="quarter" idx="14"/>
          </p:nvPr>
        </p:nvSpPr>
        <p:spPr>
          <a:xfrm>
            <a:off x="660399" y="1547789"/>
            <a:ext cx="10858500" cy="4586311"/>
          </a:xfrm>
          <a:prstGeom prst="rect">
            <a:avLst/>
          </a:prstGeom>
        </p:spPr>
        <p:txBody>
          <a:bodyPr/>
          <a:lstStyle>
            <a:lvl1pPr marL="0" indent="0" algn="just">
              <a:lnSpc>
                <a:spcPct val="130000"/>
              </a:lnSpc>
              <a:spcBef>
                <a:spcPts val="1200"/>
              </a:spcBef>
              <a:buFontTx/>
              <a:buNone/>
              <a:defRPr sz="1800" b="0">
                <a:solidFill>
                  <a:schemeClr val="tx1"/>
                </a:solidFill>
                <a:latin typeface="+mn-ea"/>
                <a:ea typeface="+mn-ea"/>
              </a:defRPr>
            </a:lvl1pPr>
            <a:lvl2pPr marL="457200" indent="0">
              <a:buFontTx/>
              <a:buNone/>
              <a:defRPr sz="2400" b="1">
                <a:solidFill>
                  <a:schemeClr val="tx1"/>
                </a:solidFill>
                <a:latin typeface="+mj-ea"/>
                <a:ea typeface="+mj-ea"/>
              </a:defRPr>
            </a:lvl2pPr>
            <a:lvl3pPr marL="914400" indent="0">
              <a:buFontTx/>
              <a:buNone/>
              <a:defRPr sz="2400" b="1">
                <a:solidFill>
                  <a:schemeClr val="tx1"/>
                </a:solidFill>
                <a:latin typeface="+mj-ea"/>
                <a:ea typeface="+mj-ea"/>
              </a:defRPr>
            </a:lvl3pPr>
            <a:lvl4pPr marL="1371600" indent="0">
              <a:buFontTx/>
              <a:buNone/>
              <a:defRPr sz="2400" b="1">
                <a:solidFill>
                  <a:schemeClr val="tx1"/>
                </a:solidFill>
                <a:latin typeface="+mj-ea"/>
                <a:ea typeface="+mj-ea"/>
              </a:defRPr>
            </a:lvl4pPr>
            <a:lvl5pPr marL="1828800" indent="0">
              <a:buFontTx/>
              <a:buNone/>
              <a:defRPr sz="2400" b="1">
                <a:solidFill>
                  <a:schemeClr val="tx1"/>
                </a:solidFill>
                <a:latin typeface="+mj-ea"/>
                <a:ea typeface="+mj-ea"/>
              </a:defRPr>
            </a:lvl5pPr>
          </a:lstStyle>
          <a:p>
            <a:pPr lvl="0"/>
            <a:r>
              <a:rPr lang="zh-CN" altLang="en-US"/>
              <a:t>单击此处编辑母版文本样式</a:t>
            </a:r>
          </a:p>
        </p:txBody>
      </p:sp>
      <p:sp>
        <p:nvSpPr>
          <p:cNvPr id="21" name="内容占位符 20"/>
          <p:cNvSpPr>
            <a:spLocks noGrp="1"/>
          </p:cNvSpPr>
          <p:nvPr>
            <p:ph sz="quarter" idx="13"/>
          </p:nvPr>
        </p:nvSpPr>
        <p:spPr>
          <a:xfrm>
            <a:off x="660399" y="1028700"/>
            <a:ext cx="10674350" cy="370501"/>
          </a:xfrm>
          <a:prstGeom prst="rect">
            <a:avLst/>
          </a:prstGeom>
        </p:spPr>
        <p:txBody>
          <a:bodyPr/>
          <a:lstStyle>
            <a:lvl1pPr marL="0" indent="0">
              <a:buFontTx/>
              <a:buNone/>
              <a:defRPr sz="2400" b="1">
                <a:solidFill>
                  <a:schemeClr val="accent6"/>
                </a:solidFill>
                <a:latin typeface="+mj-ea"/>
                <a:ea typeface="+mj-ea"/>
              </a:defRPr>
            </a:lvl1pPr>
            <a:lvl2pPr marL="457200" indent="0">
              <a:buFontTx/>
              <a:buNone/>
              <a:defRPr sz="2400" b="1">
                <a:solidFill>
                  <a:schemeClr val="tx1"/>
                </a:solidFill>
                <a:latin typeface="+mj-ea"/>
                <a:ea typeface="+mj-ea"/>
              </a:defRPr>
            </a:lvl2pPr>
            <a:lvl3pPr marL="914400" indent="0">
              <a:buFontTx/>
              <a:buNone/>
              <a:defRPr sz="2400" b="1">
                <a:solidFill>
                  <a:schemeClr val="tx1"/>
                </a:solidFill>
                <a:latin typeface="+mj-ea"/>
                <a:ea typeface="+mj-ea"/>
              </a:defRPr>
            </a:lvl3pPr>
            <a:lvl4pPr marL="1371600" indent="0">
              <a:buFontTx/>
              <a:buNone/>
              <a:defRPr sz="2400" b="1">
                <a:solidFill>
                  <a:schemeClr val="tx1"/>
                </a:solidFill>
                <a:latin typeface="+mj-ea"/>
                <a:ea typeface="+mj-ea"/>
              </a:defRPr>
            </a:lvl4pPr>
            <a:lvl5pPr marL="1828800" indent="0">
              <a:buFontTx/>
              <a:buNone/>
              <a:defRPr sz="2400" b="1">
                <a:solidFill>
                  <a:schemeClr val="tx1"/>
                </a:solidFill>
                <a:latin typeface="+mj-ea"/>
                <a:ea typeface="+mj-ea"/>
              </a:defRPr>
            </a:lvl5pPr>
          </a:lstStyle>
          <a:p>
            <a:pPr lvl="0"/>
            <a:r>
              <a:rPr lang="zh-CN" altLang="en-US"/>
              <a:t>单击此处编辑母版文本样式</a:t>
            </a:r>
          </a:p>
        </p:txBody>
      </p:sp>
      <p:pic>
        <p:nvPicPr>
          <p:cNvPr id="2" name="FooterWaveLogo">
            <a:extLst>
              <a:ext uri="{FF2B5EF4-FFF2-40B4-BE49-F238E27FC236}">
                <a16:creationId xmlns:a16="http://schemas.microsoft.com/office/drawing/2014/main" id="{C7F63C73-576C-BE8D-AF2F-C23F2CB5C948}"/>
              </a:ext>
            </a:extLst>
          </p:cNvPr>
          <p:cNvPicPr>
            <a:picLocks noChangeAspect="1"/>
          </p:cNvPicPr>
          <p:nvPr userDrawn="1"/>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65179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37531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3" name="Google Shape;13;p2">
            <a:extLst>
              <a:ext uri="{FF2B5EF4-FFF2-40B4-BE49-F238E27FC236}">
                <a16:creationId xmlns:a16="http://schemas.microsoft.com/office/drawing/2014/main" id="{86E59F55-3822-837D-3E79-11891E5017D7}"/>
              </a:ext>
            </a:extLst>
          </p:cNvPr>
          <p:cNvSpPr txBox="1">
            <a:spLocks noGrp="1"/>
          </p:cNvSpPr>
          <p:nvPr>
            <p:ph type="ctrTitle"/>
          </p:nvPr>
        </p:nvSpPr>
        <p:spPr>
          <a:xfrm>
            <a:off x="1075765" y="2422431"/>
            <a:ext cx="5464413" cy="261509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Arial"/>
              <a:buNone/>
              <a:defRPr>
                <a:solidFill>
                  <a:schemeClr val="tx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noProof="0"/>
              <a:t>Click to edit Master title style</a:t>
            </a:r>
          </a:p>
        </p:txBody>
      </p:sp>
      <p:sp>
        <p:nvSpPr>
          <p:cNvPr id="4" name="Google Shape;14;p2">
            <a:extLst>
              <a:ext uri="{FF2B5EF4-FFF2-40B4-BE49-F238E27FC236}">
                <a16:creationId xmlns:a16="http://schemas.microsoft.com/office/drawing/2014/main" id="{2BF88E5E-99C4-4670-B6A6-BEAE256FF639}"/>
              </a:ext>
            </a:extLst>
          </p:cNvPr>
          <p:cNvSpPr txBox="1">
            <a:spLocks noGrp="1"/>
          </p:cNvSpPr>
          <p:nvPr>
            <p:ph type="subTitle" idx="1"/>
          </p:nvPr>
        </p:nvSpPr>
        <p:spPr>
          <a:xfrm>
            <a:off x="1075765" y="5490104"/>
            <a:ext cx="5639576" cy="583207"/>
          </a:xfrm>
          <a:prstGeom prst="rect">
            <a:avLst/>
          </a:prstGeom>
          <a:noFill/>
          <a:ln>
            <a:noFill/>
          </a:ln>
        </p:spPr>
        <p:txBody>
          <a:bodyPr spcFirstLastPara="1" wrap="square" lIns="91425" tIns="45700" rIns="91425" bIns="45700" anchor="ctr" anchorCtr="0"/>
          <a:lstStyle>
            <a:lvl1pPr lvl="0" algn="l">
              <a:spcBef>
                <a:spcPts val="480"/>
              </a:spcBef>
              <a:spcAft>
                <a:spcPts val="0"/>
              </a:spcAft>
              <a:buClr>
                <a:srgbClr val="FFFFFF"/>
              </a:buClr>
              <a:buSzPts val="1800"/>
              <a:buNone/>
              <a:defRPr sz="2400" b="0">
                <a:solidFill>
                  <a:schemeClr val="tx2">
                    <a:lumMod val="75000"/>
                  </a:schemeClr>
                </a:solidFill>
                <a:latin typeface="+mn-lt"/>
                <a:ea typeface="Helvetica Neue"/>
                <a:cs typeface="Helvetica Neue"/>
                <a:sym typeface="Helvetica Neue"/>
              </a:defRPr>
            </a:lvl1pPr>
            <a:lvl2pPr lvl="1" algn="ctr">
              <a:spcBef>
                <a:spcPts val="480"/>
              </a:spcBef>
              <a:spcAft>
                <a:spcPts val="0"/>
              </a:spcAft>
              <a:buClr>
                <a:srgbClr val="888888"/>
              </a:buClr>
              <a:buSzPts val="1800"/>
              <a:buNone/>
              <a:defRPr>
                <a:solidFill>
                  <a:srgbClr val="888888"/>
                </a:solidFill>
              </a:defRPr>
            </a:lvl2pPr>
            <a:lvl3pPr lvl="2" algn="ctr">
              <a:spcBef>
                <a:spcPts val="480"/>
              </a:spcBef>
              <a:spcAft>
                <a:spcPts val="0"/>
              </a:spcAft>
              <a:buClr>
                <a:srgbClr val="888888"/>
              </a:buClr>
              <a:buSzPts val="1800"/>
              <a:buNone/>
              <a:defRPr>
                <a:solidFill>
                  <a:srgbClr val="888888"/>
                </a:solidFill>
              </a:defRPr>
            </a:lvl3pPr>
            <a:lvl4pPr lvl="3" algn="ctr">
              <a:spcBef>
                <a:spcPts val="480"/>
              </a:spcBef>
              <a:spcAft>
                <a:spcPts val="0"/>
              </a:spcAft>
              <a:buClr>
                <a:srgbClr val="888888"/>
              </a:buClr>
              <a:buSzPts val="1800"/>
              <a:buNone/>
              <a:defRPr>
                <a:solidFill>
                  <a:srgbClr val="888888"/>
                </a:solidFill>
              </a:defRPr>
            </a:lvl4pPr>
            <a:lvl5pPr lvl="4" algn="ctr">
              <a:spcBef>
                <a:spcPts val="480"/>
              </a:spcBef>
              <a:spcAft>
                <a:spcPts val="0"/>
              </a:spcAft>
              <a:buClr>
                <a:srgbClr val="888888"/>
              </a:buClr>
              <a:buSzPts val="18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r>
              <a:rPr lang="en-US" noProof="0"/>
              <a:t>Click to edit Master subtitle style</a:t>
            </a:r>
          </a:p>
        </p:txBody>
      </p:sp>
      <p:pic>
        <p:nvPicPr>
          <p:cNvPr id="5" name="Picture 4" descr="A picture containing text, font, graphics, screenshot&#10;&#10;Description automatically generated">
            <a:extLst>
              <a:ext uri="{FF2B5EF4-FFF2-40B4-BE49-F238E27FC236}">
                <a16:creationId xmlns:a16="http://schemas.microsoft.com/office/drawing/2014/main" id="{D3FB0335-3EAB-9FCF-99D7-9F86E8AA3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65" y="490620"/>
            <a:ext cx="4361628" cy="1691783"/>
          </a:xfrm>
          <a:prstGeom prst="rect">
            <a:avLst/>
          </a:prstGeom>
        </p:spPr>
      </p:pic>
      <p:pic>
        <p:nvPicPr>
          <p:cNvPr id="6" name="Google Shape;98;p23">
            <a:extLst>
              <a:ext uri="{FF2B5EF4-FFF2-40B4-BE49-F238E27FC236}">
                <a16:creationId xmlns:a16="http://schemas.microsoft.com/office/drawing/2014/main" id="{35E13671-6E72-2836-C2ED-B0D226996978}"/>
              </a:ext>
            </a:extLst>
          </p:cNvPr>
          <p:cNvPicPr preferRelativeResize="0"/>
          <p:nvPr userDrawn="1"/>
        </p:nvPicPr>
        <p:blipFill rotWithShape="1">
          <a:blip r:embed="rId3">
            <a:alphaModFix/>
          </a:blip>
          <a:srcRect l="4744" r="4743"/>
          <a:stretch/>
        </p:blipFill>
        <p:spPr>
          <a:xfrm>
            <a:off x="9212653" y="6097433"/>
            <a:ext cx="1107997" cy="652776"/>
          </a:xfrm>
          <a:prstGeom prst="rect">
            <a:avLst/>
          </a:prstGeom>
          <a:noFill/>
          <a:ln>
            <a:noFill/>
          </a:ln>
        </p:spPr>
      </p:pic>
      <p:pic>
        <p:nvPicPr>
          <p:cNvPr id="7" name="Google Shape;96;p23" descr="A picture containing text&#10;&#10;Description automatically generated">
            <a:extLst>
              <a:ext uri="{FF2B5EF4-FFF2-40B4-BE49-F238E27FC236}">
                <a16:creationId xmlns:a16="http://schemas.microsoft.com/office/drawing/2014/main" id="{B4FD4370-ADF6-8E71-A6C3-183BD04721AB}"/>
              </a:ext>
            </a:extLst>
          </p:cNvPr>
          <p:cNvPicPr preferRelativeResize="0"/>
          <p:nvPr userDrawn="1"/>
        </p:nvPicPr>
        <p:blipFill rotWithShape="1">
          <a:blip r:embed="rId4">
            <a:alphaModFix/>
          </a:blip>
          <a:srcRect/>
          <a:stretch/>
        </p:blipFill>
        <p:spPr>
          <a:xfrm>
            <a:off x="10387463" y="6151880"/>
            <a:ext cx="919828" cy="529949"/>
          </a:xfrm>
          <a:prstGeom prst="rect">
            <a:avLst/>
          </a:prstGeom>
          <a:noFill/>
          <a:ln>
            <a:noFill/>
          </a:ln>
        </p:spPr>
      </p:pic>
      <p:pic>
        <p:nvPicPr>
          <p:cNvPr id="8" name="Google Shape;97;p23">
            <a:extLst>
              <a:ext uri="{FF2B5EF4-FFF2-40B4-BE49-F238E27FC236}">
                <a16:creationId xmlns:a16="http://schemas.microsoft.com/office/drawing/2014/main" id="{EBFB81CE-7988-A6CC-4BAF-A05FF13298A0}"/>
              </a:ext>
            </a:extLst>
          </p:cNvPr>
          <p:cNvPicPr preferRelativeResize="0"/>
          <p:nvPr userDrawn="1"/>
        </p:nvPicPr>
        <p:blipFill rotWithShape="1">
          <a:blip r:embed="rId5">
            <a:alphaModFix/>
          </a:blip>
          <a:srcRect l="34033" r="28886" b="55552"/>
          <a:stretch/>
        </p:blipFill>
        <p:spPr>
          <a:xfrm>
            <a:off x="11380986" y="6038581"/>
            <a:ext cx="601935" cy="643248"/>
          </a:xfrm>
          <a:prstGeom prst="rect">
            <a:avLst/>
          </a:prstGeom>
          <a:noFill/>
          <a:ln>
            <a:noFill/>
          </a:ln>
        </p:spPr>
      </p:pic>
      <p:sp>
        <p:nvSpPr>
          <p:cNvPr id="9" name="Rectangle 8">
            <a:extLst>
              <a:ext uri="{FF2B5EF4-FFF2-40B4-BE49-F238E27FC236}">
                <a16:creationId xmlns:a16="http://schemas.microsoft.com/office/drawing/2014/main" id="{57EF64AA-E954-944C-8BE6-A90A135203D8}"/>
              </a:ext>
            </a:extLst>
          </p:cNvPr>
          <p:cNvSpPr/>
          <p:nvPr userDrawn="1"/>
        </p:nvSpPr>
        <p:spPr>
          <a:xfrm>
            <a:off x="9125035" y="5716921"/>
            <a:ext cx="1283234" cy="307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r>
              <a:rPr lang="en-US" sz="900" noProof="0">
                <a:solidFill>
                  <a:schemeClr val="accent3">
                    <a:lumMod val="40000"/>
                    <a:lumOff val="60000"/>
                  </a:schemeClr>
                </a:solidFill>
              </a:rPr>
              <a:t>Co-led by</a:t>
            </a:r>
          </a:p>
        </p:txBody>
      </p:sp>
      <p:sp>
        <p:nvSpPr>
          <p:cNvPr id="11" name="Rectangle 10">
            <a:extLst>
              <a:ext uri="{FF2B5EF4-FFF2-40B4-BE49-F238E27FC236}">
                <a16:creationId xmlns:a16="http://schemas.microsoft.com/office/drawing/2014/main" id="{047C7435-3514-1A7E-4F18-B8FCCE3FADAE}"/>
              </a:ext>
            </a:extLst>
          </p:cNvPr>
          <p:cNvSpPr/>
          <p:nvPr userDrawn="1"/>
        </p:nvSpPr>
        <p:spPr>
          <a:xfrm>
            <a:off x="9994556" y="833718"/>
            <a:ext cx="1024347" cy="438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900" noProof="0">
                <a:solidFill>
                  <a:schemeClr val="accent3">
                    <a:lumMod val="40000"/>
                    <a:lumOff val="60000"/>
                  </a:schemeClr>
                </a:solidFill>
              </a:rPr>
              <a:t>Aruba</a:t>
            </a:r>
          </a:p>
          <a:p>
            <a:pPr algn="just"/>
            <a:r>
              <a:rPr lang="en-US" sz="900" noProof="0">
                <a:solidFill>
                  <a:schemeClr val="accent3">
                    <a:lumMod val="40000"/>
                    <a:lumOff val="60000"/>
                  </a:schemeClr>
                </a:solidFill>
              </a:rPr>
              <a:t>Austria</a:t>
            </a:r>
          </a:p>
          <a:p>
            <a:pPr algn="just"/>
            <a:r>
              <a:rPr lang="en-US" sz="900" noProof="0">
                <a:solidFill>
                  <a:schemeClr val="accent3">
                    <a:lumMod val="40000"/>
                    <a:lumOff val="60000"/>
                  </a:schemeClr>
                </a:solidFill>
              </a:rPr>
              <a:t>Belgium</a:t>
            </a:r>
          </a:p>
          <a:p>
            <a:pPr algn="just"/>
            <a:r>
              <a:rPr lang="en-US" sz="900" noProof="0">
                <a:solidFill>
                  <a:schemeClr val="accent3">
                    <a:lumMod val="40000"/>
                    <a:lumOff val="60000"/>
                  </a:schemeClr>
                </a:solidFill>
              </a:rPr>
              <a:t>Canada</a:t>
            </a:r>
          </a:p>
          <a:p>
            <a:pPr algn="just"/>
            <a:r>
              <a:rPr lang="en-US" sz="900" noProof="0">
                <a:solidFill>
                  <a:schemeClr val="accent3">
                    <a:lumMod val="40000"/>
                    <a:lumOff val="60000"/>
                  </a:schemeClr>
                </a:solidFill>
              </a:rPr>
              <a:t>Chile</a:t>
            </a:r>
          </a:p>
          <a:p>
            <a:pPr algn="just"/>
            <a:r>
              <a:rPr lang="en-US" sz="900" noProof="0">
                <a:solidFill>
                  <a:schemeClr val="accent3">
                    <a:lumMod val="40000"/>
                    <a:lumOff val="60000"/>
                  </a:schemeClr>
                </a:solidFill>
              </a:rPr>
              <a:t>Croatia</a:t>
            </a:r>
          </a:p>
          <a:p>
            <a:pPr algn="just"/>
            <a:r>
              <a:rPr lang="en-US" sz="900" noProof="0">
                <a:solidFill>
                  <a:schemeClr val="accent3">
                    <a:lumMod val="40000"/>
                    <a:lumOff val="60000"/>
                  </a:schemeClr>
                </a:solidFill>
              </a:rPr>
              <a:t>Curaçao</a:t>
            </a:r>
          </a:p>
          <a:p>
            <a:pPr algn="just"/>
            <a:r>
              <a:rPr lang="en-US" sz="900" noProof="0">
                <a:solidFill>
                  <a:schemeClr val="accent3">
                    <a:lumMod val="40000"/>
                    <a:lumOff val="60000"/>
                  </a:schemeClr>
                </a:solidFill>
              </a:rPr>
              <a:t>Denmark</a:t>
            </a:r>
          </a:p>
          <a:p>
            <a:pPr algn="just"/>
            <a:r>
              <a:rPr lang="en-US" sz="900" noProof="0">
                <a:solidFill>
                  <a:schemeClr val="accent3">
                    <a:lumMod val="40000"/>
                    <a:lumOff val="60000"/>
                  </a:schemeClr>
                </a:solidFill>
              </a:rPr>
              <a:t>Dominican Republic</a:t>
            </a:r>
          </a:p>
          <a:p>
            <a:pPr algn="just"/>
            <a:r>
              <a:rPr lang="en-US" sz="900" noProof="0">
                <a:solidFill>
                  <a:schemeClr val="accent3">
                    <a:lumMod val="40000"/>
                    <a:lumOff val="60000"/>
                  </a:schemeClr>
                </a:solidFill>
              </a:rPr>
              <a:t>Finland</a:t>
            </a:r>
          </a:p>
          <a:p>
            <a:pPr algn="just"/>
            <a:r>
              <a:rPr lang="en-US" sz="900" noProof="0">
                <a:solidFill>
                  <a:schemeClr val="accent3">
                    <a:lumMod val="40000"/>
                    <a:lumOff val="60000"/>
                  </a:schemeClr>
                </a:solidFill>
              </a:rPr>
              <a:t>Ireland</a:t>
            </a:r>
          </a:p>
          <a:p>
            <a:pPr algn="just"/>
            <a:r>
              <a:rPr lang="en-US" sz="900" noProof="0">
                <a:solidFill>
                  <a:schemeClr val="accent3">
                    <a:lumMod val="40000"/>
                    <a:lumOff val="60000"/>
                  </a:schemeClr>
                </a:solidFill>
              </a:rPr>
              <a:t>Liechtenstein</a:t>
            </a:r>
          </a:p>
          <a:p>
            <a:pPr algn="just"/>
            <a:r>
              <a:rPr lang="en-US" sz="900" noProof="0">
                <a:solidFill>
                  <a:schemeClr val="accent3">
                    <a:lumMod val="40000"/>
                    <a:lumOff val="60000"/>
                  </a:schemeClr>
                </a:solidFill>
              </a:rPr>
              <a:t>Lithuania</a:t>
            </a:r>
          </a:p>
          <a:p>
            <a:pPr algn="just"/>
            <a:r>
              <a:rPr lang="en-US" sz="900" noProof="0">
                <a:solidFill>
                  <a:schemeClr val="accent3">
                    <a:lumMod val="40000"/>
                    <a:lumOff val="60000"/>
                  </a:schemeClr>
                </a:solidFill>
              </a:rPr>
              <a:t>Luxembourg</a:t>
            </a:r>
          </a:p>
          <a:p>
            <a:pPr algn="just"/>
            <a:r>
              <a:rPr lang="en-US" sz="900" noProof="0">
                <a:solidFill>
                  <a:schemeClr val="accent3">
                    <a:lumMod val="40000"/>
                    <a:lumOff val="60000"/>
                  </a:schemeClr>
                </a:solidFill>
              </a:rPr>
              <a:t>Netherlands</a:t>
            </a:r>
          </a:p>
          <a:p>
            <a:pPr algn="just"/>
            <a:r>
              <a:rPr lang="en-US" sz="900" noProof="0">
                <a:solidFill>
                  <a:schemeClr val="accent3">
                    <a:lumMod val="40000"/>
                    <a:lumOff val="60000"/>
                  </a:schemeClr>
                </a:solidFill>
              </a:rPr>
              <a:t>New Zealand</a:t>
            </a:r>
          </a:p>
          <a:p>
            <a:pPr algn="just"/>
            <a:r>
              <a:rPr lang="en-US" sz="900" noProof="0">
                <a:solidFill>
                  <a:schemeClr val="accent3">
                    <a:lumMod val="40000"/>
                    <a:lumOff val="60000"/>
                  </a:schemeClr>
                </a:solidFill>
              </a:rPr>
              <a:t>Norway</a:t>
            </a:r>
          </a:p>
          <a:p>
            <a:pPr algn="just"/>
            <a:r>
              <a:rPr lang="en-US" sz="900" noProof="0">
                <a:solidFill>
                  <a:schemeClr val="accent3">
                    <a:lumMod val="40000"/>
                    <a:lumOff val="60000"/>
                  </a:schemeClr>
                </a:solidFill>
              </a:rPr>
              <a:t>Portugal</a:t>
            </a:r>
          </a:p>
          <a:p>
            <a:pPr algn="just"/>
            <a:r>
              <a:rPr lang="en-US" sz="900" noProof="0">
                <a:solidFill>
                  <a:schemeClr val="accent3">
                    <a:lumMod val="40000"/>
                    <a:lumOff val="60000"/>
                  </a:schemeClr>
                </a:solidFill>
              </a:rPr>
              <a:t>Scotland</a:t>
            </a:r>
          </a:p>
          <a:p>
            <a:pPr algn="just"/>
            <a:r>
              <a:rPr lang="en-US" sz="900" noProof="0">
                <a:solidFill>
                  <a:schemeClr val="accent3">
                    <a:lumMod val="40000"/>
                    <a:lumOff val="60000"/>
                  </a:schemeClr>
                </a:solidFill>
              </a:rPr>
              <a:t>Sint Maarten</a:t>
            </a:r>
          </a:p>
          <a:p>
            <a:pPr algn="just"/>
            <a:r>
              <a:rPr lang="en-US" sz="900" noProof="0">
                <a:solidFill>
                  <a:schemeClr val="accent3">
                    <a:lumMod val="40000"/>
                    <a:lumOff val="60000"/>
                  </a:schemeClr>
                </a:solidFill>
              </a:rPr>
              <a:t>Switzerland</a:t>
            </a:r>
          </a:p>
          <a:p>
            <a:pPr algn="just"/>
            <a:r>
              <a:rPr lang="en-US" sz="900" noProof="0">
                <a:solidFill>
                  <a:schemeClr val="accent3">
                    <a:lumMod val="40000"/>
                    <a:lumOff val="60000"/>
                  </a:schemeClr>
                </a:solidFill>
              </a:rPr>
              <a:t>Turkey</a:t>
            </a:r>
          </a:p>
          <a:p>
            <a:pPr algn="just"/>
            <a:r>
              <a:rPr lang="en-US" sz="900" noProof="0">
                <a:solidFill>
                  <a:schemeClr val="accent3">
                    <a:lumMod val="40000"/>
                    <a:lumOff val="60000"/>
                  </a:schemeClr>
                </a:solidFill>
              </a:rPr>
              <a:t>Ukraine</a:t>
            </a:r>
          </a:p>
          <a:p>
            <a:pPr algn="just"/>
            <a:r>
              <a:rPr lang="en-US" sz="900" noProof="0">
                <a:solidFill>
                  <a:schemeClr val="accent3">
                    <a:lumMod val="40000"/>
                    <a:lumOff val="60000"/>
                  </a:schemeClr>
                </a:solidFill>
              </a:rPr>
              <a:t>United Kingdom</a:t>
            </a:r>
          </a:p>
          <a:p>
            <a:pPr algn="just"/>
            <a:r>
              <a:rPr lang="en-US" sz="900" noProof="0">
                <a:solidFill>
                  <a:schemeClr val="accent3">
                    <a:lumMod val="40000"/>
                    <a:lumOff val="60000"/>
                  </a:schemeClr>
                </a:solidFill>
              </a:rPr>
              <a:t>United States</a:t>
            </a:r>
          </a:p>
          <a:p>
            <a:pPr algn="just"/>
            <a:r>
              <a:rPr lang="en-US" sz="900" noProof="0">
                <a:solidFill>
                  <a:schemeClr val="accent3">
                    <a:lumMod val="40000"/>
                    <a:lumOff val="60000"/>
                  </a:schemeClr>
                </a:solidFill>
              </a:rPr>
              <a:t>Uruguay</a:t>
            </a:r>
          </a:p>
          <a:p>
            <a:pPr algn="just"/>
            <a:r>
              <a:rPr lang="en-US" sz="900" noProof="0">
                <a:solidFill>
                  <a:schemeClr val="accent3">
                    <a:lumMod val="40000"/>
                    <a:lumOff val="60000"/>
                  </a:schemeClr>
                </a:solidFill>
              </a:rPr>
              <a:t>Wales</a:t>
            </a:r>
          </a:p>
          <a:p>
            <a:pPr algn="just"/>
            <a:endParaRPr lang="en-US" sz="900" noProof="0">
              <a:solidFill>
                <a:schemeClr val="accent3">
                  <a:lumMod val="40000"/>
                  <a:lumOff val="60000"/>
                </a:schemeClr>
              </a:solidFill>
            </a:endParaRPr>
          </a:p>
          <a:p>
            <a:pPr algn="just"/>
            <a:endParaRPr lang="en-US" sz="900" noProof="0">
              <a:solidFill>
                <a:schemeClr val="accent3">
                  <a:lumMod val="40000"/>
                  <a:lumOff val="60000"/>
                </a:schemeClr>
              </a:solidFill>
            </a:endParaRPr>
          </a:p>
          <a:p>
            <a:pPr algn="just"/>
            <a:r>
              <a:rPr lang="en-US" sz="900" noProof="0">
                <a:solidFill>
                  <a:schemeClr val="accent3">
                    <a:lumMod val="40000"/>
                    <a:lumOff val="60000"/>
                  </a:schemeClr>
                </a:solidFill>
              </a:rPr>
              <a:t>+80 endorsers</a:t>
            </a:r>
          </a:p>
        </p:txBody>
      </p:sp>
    </p:spTree>
    <p:extLst>
      <p:ext uri="{BB962C8B-B14F-4D97-AF65-F5344CB8AC3E}">
        <p14:creationId xmlns:p14="http://schemas.microsoft.com/office/powerpoint/2010/main" val="54364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8.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4788"/>
              </a:buClr>
              <a:buSzPts val="4400"/>
              <a:buFont typeface="Arial"/>
              <a:buNone/>
              <a:defRPr sz="4400" b="0" i="0" u="none" strike="noStrike" cap="none">
                <a:solidFill>
                  <a:srgbClr val="00478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2"/>
            <a:ext cx="10972800" cy="2486607"/>
          </a:xfrm>
          <a:prstGeom prst="rect">
            <a:avLst/>
          </a:prstGeom>
          <a:noFill/>
          <a:ln>
            <a:noFill/>
          </a:ln>
        </p:spPr>
        <p:txBody>
          <a:bodyPr spcFirstLastPara="1" wrap="square" lIns="91425" tIns="45700" rIns="91425" bIns="45700"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37264757"/>
      </p:ext>
    </p:extLst>
  </p:cSld>
  <p:clrMap bg1="lt1" tx1="dk1" bg2="dk2" tx2="lt2" accent1="accent1" accent2="accent2" accent3="accent3" accent4="accent4" accent5="accent5" accent6="accent6" hlink="hlink" folHlink="folHlink"/>
  <p:sldLayoutIdLst>
    <p:sldLayoutId id="2147483750" r:id="rId1"/>
    <p:sldLayoutId id="2147483743" r:id="rId2"/>
    <p:sldLayoutId id="2147483742" r:id="rId3"/>
    <p:sldLayoutId id="2147483744" r:id="rId4"/>
    <p:sldLayoutId id="2147483707" r:id="rId5"/>
    <p:sldLayoutId id="2147483758" r:id="rId6"/>
    <p:sldLayoutId id="2147483759" r:id="rId7"/>
    <p:sldLayoutId id="21474837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4788"/>
              </a:buClr>
              <a:buSzPts val="4400"/>
              <a:buFont typeface="Arial"/>
              <a:buNone/>
              <a:defRPr sz="4400" b="0" i="0" u="none" strike="noStrike" cap="none">
                <a:solidFill>
                  <a:srgbClr val="00478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en-US" noProof="0"/>
          </a:p>
        </p:txBody>
      </p:sp>
      <p:sp>
        <p:nvSpPr>
          <p:cNvPr id="11" name="Google Shape;11;p1"/>
          <p:cNvSpPr txBox="1">
            <a:spLocks noGrp="1"/>
          </p:cNvSpPr>
          <p:nvPr>
            <p:ph type="body" idx="1"/>
          </p:nvPr>
        </p:nvSpPr>
        <p:spPr>
          <a:xfrm>
            <a:off x="609600" y="1600202"/>
            <a:ext cx="10972800" cy="2486607"/>
          </a:xfrm>
          <a:prstGeom prst="rect">
            <a:avLst/>
          </a:prstGeom>
          <a:noFill/>
          <a:ln>
            <a:noFill/>
          </a:ln>
        </p:spPr>
        <p:txBody>
          <a:bodyPr spcFirstLastPara="1" wrap="square" lIns="91425" tIns="45700" rIns="91425" bIns="45700"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lang="en-US" noProof="0"/>
          </a:p>
        </p:txBody>
      </p:sp>
      <p:sp>
        <p:nvSpPr>
          <p:cNvPr id="3" name="Tekstvak 2">
            <a:extLst>
              <a:ext uri="{FF2B5EF4-FFF2-40B4-BE49-F238E27FC236}">
                <a16:creationId xmlns:a16="http://schemas.microsoft.com/office/drawing/2014/main" id="{0D01EE62-36E7-E395-FE38-F9ECA2B8E115}"/>
              </a:ext>
            </a:extLst>
          </p:cNvPr>
          <p:cNvSpPr txBox="1"/>
          <p:nvPr>
            <p:extLst>
              <p:ext uri="{1162E1C5-73C7-4A58-AE30-91384D911F3F}">
                <p184:classification xmlns:p184="http://schemas.microsoft.com/office/powerpoint/2018/4/main" val="ftr"/>
              </p:ext>
            </p:extLst>
          </p:nvPr>
        </p:nvSpPr>
        <p:spPr>
          <a:xfrm>
            <a:off x="0" y="6705600"/>
            <a:ext cx="760413"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Intern gebruik</a:t>
            </a:r>
          </a:p>
        </p:txBody>
      </p:sp>
    </p:spTree>
    <p:extLst>
      <p:ext uri="{BB962C8B-B14F-4D97-AF65-F5344CB8AC3E}">
        <p14:creationId xmlns:p14="http://schemas.microsoft.com/office/powerpoint/2010/main" val="142285500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747" r:id="rId3"/>
    <p:sldLayoutId id="2147483694" r:id="rId4"/>
    <p:sldLayoutId id="2147483695" r:id="rId5"/>
    <p:sldLayoutId id="2147483745" r:id="rId6"/>
    <p:sldLayoutId id="2147483746" r:id="rId7"/>
    <p:sldLayoutId id="2147483749" r:id="rId8"/>
    <p:sldLayoutId id="2147483716" r:id="rId9"/>
    <p:sldLayoutId id="2147483718" r:id="rId10"/>
    <p:sldLayoutId id="2147483740" r:id="rId1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Oswald" panose="00000500000000000000" pitchFamily="2" charset="0"/>
          <a:ea typeface="Oswald" panose="00000500000000000000"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n-lt"/>
          <a:ea typeface="Montserrat" panose="00000500000000000000" pitchFamily="2" charset="0"/>
          <a:cs typeface="Mongolian Baiti" panose="03000500000000000000" pitchFamily="66"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888624"/>
      </p:ext>
    </p:extLst>
  </p:cSld>
  <p:clrMap bg1="lt1" tx1="dk1" bg2="lt2" tx2="dk2" accent1="accent1" accent2="accent2" accent3="accent3" accent4="accent4" accent5="accent5" accent6="accent6" hlink="hlink" folHlink="folHlink"/>
  <p:sldLayoutIdLst>
    <p:sldLayoutId id="2147483679" r:id="rId1"/>
    <p:sldLayoutId id="2147483739" r:id="rId2"/>
    <p:sldLayoutId id="2147483687" r:id="rId3"/>
    <p:sldLayoutId id="2147483701" r:id="rId4"/>
    <p:sldLayoutId id="2147483751" r:id="rId5"/>
    <p:sldLayoutId id="2147483704" r:id="rId6"/>
    <p:sldLayoutId id="2147483705" r:id="rId7"/>
    <p:sldLayoutId id="2147483706" r:id="rId8"/>
  </p:sldLayoutIdLst>
  <p:txStyles>
    <p:titleStyle>
      <a:lvl1pPr algn="l" defTabSz="914400" rtl="0" eaLnBrk="1" latinLnBrk="0" hangingPunct="1">
        <a:lnSpc>
          <a:spcPct val="90000"/>
        </a:lnSpc>
        <a:spcBef>
          <a:spcPct val="0"/>
        </a:spcBef>
        <a:buNone/>
        <a:defRPr sz="4400" b="0" i="0" kern="1200" cap="all" baseline="0">
          <a:solidFill>
            <a:srgbClr val="144A88"/>
          </a:solidFill>
          <a:latin typeface="Oswa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6675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6675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6675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6675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6675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610281"/>
      </p:ext>
    </p:extLst>
  </p:cSld>
  <p:clrMap bg1="lt1" tx1="dk1" bg2="lt2" tx2="dk2" accent1="accent1" accent2="accent2" accent3="accent3" accent4="accent4" accent5="accent5" accent6="accent6" hlink="hlink" folHlink="folHlink"/>
  <p:sldLayoutIdLst>
    <p:sldLayoutId id="2147483697" r:id="rId1"/>
    <p:sldLayoutId id="2147483693" r:id="rId2"/>
    <p:sldLayoutId id="2147483699" r:id="rId3"/>
    <p:sldLayoutId id="214748370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E26818-DBE5-E6E4-368E-35559D0EFA08}"/>
              </a:ext>
            </a:extLst>
          </p:cNvPr>
          <p:cNvSpPr>
            <a:spLocks noGrp="1"/>
          </p:cNvSpPr>
          <p:nvPr>
            <p:ph type="sldNum" sz="quarter" idx="4"/>
          </p:nvPr>
        </p:nvSpPr>
        <p:spPr>
          <a:xfrm>
            <a:off x="10552882" y="6366829"/>
            <a:ext cx="1524325" cy="365125"/>
          </a:xfrm>
          <a:prstGeom prst="rect">
            <a:avLst/>
          </a:prstGeom>
        </p:spPr>
        <p:txBody>
          <a:bodyPr vert="horz" lIns="91440" tIns="45720" rIns="91440" bIns="45720" rtlCol="0" anchor="ctr"/>
          <a:lstStyle>
            <a:lvl1pPr algn="r">
              <a:defRPr sz="1400" b="0" i="0">
                <a:solidFill>
                  <a:srgbClr val="272626"/>
                </a:solidFill>
                <a:latin typeface="Avenir Book" panose="02000503020000020003" pitchFamily="2" charset="0"/>
              </a:defRPr>
            </a:lvl1pPr>
          </a:lstStyle>
          <a:p>
            <a:fld id="{15D5A20E-0D1C-A547-8134-DD0CA4A81D16}" type="slidenum">
              <a:rPr lang="en-JP" smtClean="0"/>
              <a:pPr/>
              <a:t>‹Nr.›</a:t>
            </a:fld>
            <a:endParaRPr lang="en-JP"/>
          </a:p>
        </p:txBody>
      </p:sp>
    </p:spTree>
    <p:extLst>
      <p:ext uri="{BB962C8B-B14F-4D97-AF65-F5344CB8AC3E}">
        <p14:creationId xmlns:p14="http://schemas.microsoft.com/office/powerpoint/2010/main" val="73718257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0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58DB2-0278-4F37-84A1-12066BF7F54B}"/>
              </a:ext>
            </a:extLst>
          </p:cNvPr>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D7ACC59-D0CE-413E-B7D1-5656C31B4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50279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dt="0"/>
  <p:txStyles>
    <p:titleStyle>
      <a:lvl1pPr algn="l" defTabSz="914400" rtl="0" eaLnBrk="1" latinLnBrk="0" hangingPunct="1">
        <a:lnSpc>
          <a:spcPct val="90000"/>
        </a:lnSpc>
        <a:spcBef>
          <a:spcPct val="0"/>
        </a:spcBef>
        <a:buNone/>
        <a:defRPr sz="3200" b="1" kern="1200">
          <a:solidFill>
            <a:srgbClr val="DE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2734B-424A-2185-A199-F032245473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KE"/>
          </a:p>
        </p:txBody>
      </p:sp>
      <p:sp>
        <p:nvSpPr>
          <p:cNvPr id="3" name="Text Placeholder 2">
            <a:extLst>
              <a:ext uri="{FF2B5EF4-FFF2-40B4-BE49-F238E27FC236}">
                <a16:creationId xmlns:a16="http://schemas.microsoft.com/office/drawing/2014/main" id="{7A04876E-73BD-9ECF-63CD-E8808BD1D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455D64AB-F8A3-E896-B26F-0683F49E7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03C58-A564-4940-A89C-DC14B622E84F}" type="datetimeFigureOut">
              <a:rPr lang="en-KE" smtClean="0"/>
              <a:t>11/11/2024</a:t>
            </a:fld>
            <a:endParaRPr lang="en-KE"/>
          </a:p>
        </p:txBody>
      </p:sp>
      <p:sp>
        <p:nvSpPr>
          <p:cNvPr id="5" name="Footer Placeholder 4">
            <a:extLst>
              <a:ext uri="{FF2B5EF4-FFF2-40B4-BE49-F238E27FC236}">
                <a16:creationId xmlns:a16="http://schemas.microsoft.com/office/drawing/2014/main" id="{B44248DA-A29A-3FCE-FA43-F688CCF1DF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67953D3B-1745-360E-CE8A-C0B7B84F6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00BAC-6BCE-4F8F-9A69-AA712EA3AA36}" type="slidenum">
              <a:rPr lang="en-KE" smtClean="0"/>
              <a:t>‹Nr.›</a:t>
            </a:fld>
            <a:endParaRPr lang="en-KE"/>
          </a:p>
        </p:txBody>
      </p:sp>
    </p:spTree>
    <p:extLst>
      <p:ext uri="{BB962C8B-B14F-4D97-AF65-F5344CB8AC3E}">
        <p14:creationId xmlns:p14="http://schemas.microsoft.com/office/powerpoint/2010/main" val="122864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723" y="37541"/>
            <a:ext cx="11998553" cy="933195"/>
          </a:xfrm>
          <a:prstGeom prst="rect">
            <a:avLst/>
          </a:prstGeom>
        </p:spPr>
        <p:txBody>
          <a:bodyPr wrap="square" lIns="0" tIns="0" rIns="0" bIns="0">
            <a:spAutoFit/>
          </a:bodyPr>
          <a:lstStyle>
            <a:lvl1pPr>
              <a:defRPr sz="3300" b="1" i="0">
                <a:solidFill>
                  <a:schemeClr val="tx1"/>
                </a:solidFill>
                <a:latin typeface="Century Gothic"/>
                <a:cs typeface="Century Gothic"/>
              </a:defRPr>
            </a:lvl1pPr>
          </a:lstStyle>
          <a:p>
            <a:endParaRPr/>
          </a:p>
        </p:txBody>
      </p:sp>
      <p:sp>
        <p:nvSpPr>
          <p:cNvPr id="3" name="Holder 3"/>
          <p:cNvSpPr>
            <a:spLocks noGrp="1"/>
          </p:cNvSpPr>
          <p:nvPr>
            <p:ph type="body" idx="1"/>
          </p:nvPr>
        </p:nvSpPr>
        <p:spPr>
          <a:xfrm>
            <a:off x="3629659" y="1890776"/>
            <a:ext cx="6002020" cy="4065270"/>
          </a:xfrm>
          <a:prstGeom prst="rect">
            <a:avLst/>
          </a:prstGeom>
        </p:spPr>
        <p:txBody>
          <a:bodyPr wrap="square" lIns="0" tIns="0" rIns="0" bIns="0">
            <a:spAutoFit/>
          </a:bodyPr>
          <a:lstStyle>
            <a:lvl1pPr>
              <a:defRPr sz="1800" b="1" i="0">
                <a:solidFill>
                  <a:srgbClr val="44536A"/>
                </a:solidFill>
                <a:latin typeface="Malgun Gothic"/>
                <a:cs typeface="Malgun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hyperlink" Target="https://globaldrivetozero.org/tools/zeti-data-explorer/" TargetMode="External"/><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www.mckinsey.com/industries/automotive-and-assembly/our-insights/mobilitys-net-zero-transition-a-look-at-opportunities-and-risks"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hyperlink" Target="https://fred.stlouisfed.org/series/DCOILBRENTE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hyperlink" Target="https://globaldrivetozero.org/progress-dashboard-beta/" TargetMode="Externa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hyperlink" Target="https://global-tipping-points.org/wp-content/uploads/2024/09/A-positive-tipping-cascade-in-power-transport-and-heating_GTP-230924.pdf" TargetMode="External"/><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ww2.arb.ca.gov/sites/default/files/barcu/regact/2019/act2019/30dayattc.pdf" TargetMode="External"/><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hyperlink" Target="https://globaldrivetozero.org/policy-suite/" TargetMode="External"/><Relationship Id="rId5" Type="http://schemas.openxmlformats.org/officeDocument/2006/relationships/hyperlink" Target="https://globaldrivetozero.org/event_cat/zevwise/" TargetMode="External"/><Relationship Id="rId4" Type="http://schemas.openxmlformats.org/officeDocument/2006/relationships/hyperlink" Target="https://globaldrivetozero.org/tools/zeti/"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2.png"/><Relationship Id="rId7"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hyperlink" Target="https://zevtc.org/global-commitment/zev-rapid-response-facility/" TargetMode="External"/><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s://zevtc.org/global-commitment/zev-rapid-response-facility/" TargetMode="External"/><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mailto:rgarciacoyne@calstart.org" TargetMode="External"/><Relationship Id="rId2" Type="http://schemas.openxmlformats.org/officeDocument/2006/relationships/hyperlink" Target="mailto:marise.meijer@rvo.nl" TargetMode="Externa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1.png"/><Relationship Id="rId1" Type="http://schemas.openxmlformats.org/officeDocument/2006/relationships/slideLayout" Target="../slideLayouts/slideLayout22.xml"/><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113.sv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7.png"/><Relationship Id="rId7" Type="http://schemas.openxmlformats.org/officeDocument/2006/relationships/diagramQuickStyle" Target="../diagrams/quickStyle1.xml"/><Relationship Id="rId2" Type="http://schemas.openxmlformats.org/officeDocument/2006/relationships/image" Target="../media/image126.png"/><Relationship Id="rId1" Type="http://schemas.openxmlformats.org/officeDocument/2006/relationships/slideLayout" Target="../slideLayouts/slideLayout4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9.png"/><Relationship Id="rId4" Type="http://schemas.openxmlformats.org/officeDocument/2006/relationships/image" Target="../media/image128.jpeg"/><Relationship Id="rId9" Type="http://schemas.microsoft.com/office/2007/relationships/diagramDrawing" Target="../diagrams/drawing1.xml"/></Relationships>
</file>

<file path=ppt/slides/_rels/slide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6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1.xml.rels><?xml version="1.0" encoding="UTF-8" standalone="yes"?>
<Relationships xmlns="http://schemas.openxmlformats.org/package/2006/relationships"><Relationship Id="rId3" Type="http://schemas.openxmlformats.org/officeDocument/2006/relationships/hyperlink" Target="http://www.zoomlionghana.com/" TargetMode="External"/><Relationship Id="rId2" Type="http://schemas.openxmlformats.org/officeDocument/2006/relationships/hyperlink" Target="http://www.jospongroup.com/" TargetMode="External"/><Relationship Id="rId1" Type="http://schemas.openxmlformats.org/officeDocument/2006/relationships/slideLayout" Target="../slideLayouts/slideLayout64.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png"/></Relationships>
</file>

<file path=ppt/slides/_rels/slide4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jpg"/><Relationship Id="rId2" Type="http://schemas.openxmlformats.org/officeDocument/2006/relationships/hyperlink" Target="http://www.jospongroup.com/" TargetMode="External"/><Relationship Id="rId1" Type="http://schemas.openxmlformats.org/officeDocument/2006/relationships/slideLayout" Target="../slideLayouts/slideLayout62.xml"/><Relationship Id="rId6" Type="http://schemas.openxmlformats.org/officeDocument/2006/relationships/hyperlink" Target="http://www.zoomlionghana.com/" TargetMode="External"/><Relationship Id="rId5" Type="http://schemas.openxmlformats.org/officeDocument/2006/relationships/image" Target="../media/image139.jpg"/><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3" Type="http://schemas.openxmlformats.org/officeDocument/2006/relationships/hyperlink" Target="http://www.zoomlionghana.com/" TargetMode="External"/><Relationship Id="rId7" Type="http://schemas.openxmlformats.org/officeDocument/2006/relationships/image" Target="../media/image143.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42.jp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hyperlink" Target="http://www.zoomlionghana.com/" TargetMode="External"/><Relationship Id="rId7" Type="http://schemas.openxmlformats.org/officeDocument/2006/relationships/image" Target="../media/image145.png"/><Relationship Id="rId12" Type="http://schemas.openxmlformats.org/officeDocument/2006/relationships/image" Target="../media/image150.jpg"/><Relationship Id="rId2" Type="http://schemas.openxmlformats.org/officeDocument/2006/relationships/hyperlink" Target="http://www.jospongroup.com/" TargetMode="External"/><Relationship Id="rId1" Type="http://schemas.openxmlformats.org/officeDocument/2006/relationships/slideLayout" Target="../slideLayouts/slideLayout62.xml"/><Relationship Id="rId6" Type="http://schemas.openxmlformats.org/officeDocument/2006/relationships/image" Target="../media/image144.png"/><Relationship Id="rId11" Type="http://schemas.openxmlformats.org/officeDocument/2006/relationships/image" Target="../media/image149.jpg"/><Relationship Id="rId5" Type="http://schemas.openxmlformats.org/officeDocument/2006/relationships/image" Target="../media/image137.png"/><Relationship Id="rId10" Type="http://schemas.openxmlformats.org/officeDocument/2006/relationships/image" Target="../media/image148.jpg"/><Relationship Id="rId4" Type="http://schemas.openxmlformats.org/officeDocument/2006/relationships/image" Target="../media/image136.png"/><Relationship Id="rId9" Type="http://schemas.openxmlformats.org/officeDocument/2006/relationships/image" Target="../media/image147.jpg"/></Relationships>
</file>

<file path=ppt/slides/_rels/slide4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hyperlink" Target="http://www.zoomlionghana.com/" TargetMode="External"/><Relationship Id="rId7" Type="http://schemas.openxmlformats.org/officeDocument/2006/relationships/image" Target="../media/image152.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51.jpg"/><Relationship Id="rId5" Type="http://schemas.openxmlformats.org/officeDocument/2006/relationships/image" Target="../media/image137.png"/><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www.zoomlionghana.com/" TargetMode="External"/><Relationship Id="rId7" Type="http://schemas.openxmlformats.org/officeDocument/2006/relationships/image" Target="../media/image155.png"/><Relationship Id="rId2" Type="http://schemas.openxmlformats.org/officeDocument/2006/relationships/hyperlink" Target="http://www.jospongroup.com/" TargetMode="External"/><Relationship Id="rId1" Type="http://schemas.openxmlformats.org/officeDocument/2006/relationships/slideLayout" Target="../slideLayouts/slideLayout62.xml"/><Relationship Id="rId6" Type="http://schemas.openxmlformats.org/officeDocument/2006/relationships/image" Target="../media/image154.jp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hyperlink" Target="http://www.zoomlionghana.com/" TargetMode="External"/><Relationship Id="rId7" Type="http://schemas.openxmlformats.org/officeDocument/2006/relationships/image" Target="../media/image158.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57.jpg"/><Relationship Id="rId5" Type="http://schemas.openxmlformats.org/officeDocument/2006/relationships/image" Target="../media/image137.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60.jpg"/><Relationship Id="rId5" Type="http://schemas.openxmlformats.org/officeDocument/2006/relationships/hyperlink" Target="http://www.zoomlionghana.com/" TargetMode="Externa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62.jp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61.png"/><Relationship Id="rId1" Type="http://schemas.openxmlformats.org/officeDocument/2006/relationships/slideLayout" Target="../slideLayouts/slideLayout61.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jpg"/><Relationship Id="rId9" Type="http://schemas.openxmlformats.org/officeDocument/2006/relationships/image" Target="../media/image168.png"/><Relationship Id="rId14" Type="http://schemas.openxmlformats.org/officeDocument/2006/relationships/image" Target="../media/image173.png"/></Relationships>
</file>

<file path=ppt/slides/_rels/slide5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hyperlink" Target="http://www.zoomlionghana.com/" TargetMode="External"/><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74.jpg"/><Relationship Id="rId11" Type="http://schemas.openxmlformats.org/officeDocument/2006/relationships/image" Target="../media/image179.png"/><Relationship Id="rId5" Type="http://schemas.openxmlformats.org/officeDocument/2006/relationships/image" Target="../media/image137.png"/><Relationship Id="rId10" Type="http://schemas.openxmlformats.org/officeDocument/2006/relationships/image" Target="../media/image178.png"/><Relationship Id="rId4" Type="http://schemas.openxmlformats.org/officeDocument/2006/relationships/image" Target="../media/image136.png"/><Relationship Id="rId9" Type="http://schemas.openxmlformats.org/officeDocument/2006/relationships/image" Target="../media/image177.png"/></Relationships>
</file>

<file path=ppt/slides/_rels/slide52.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hyperlink" Target="http://www.zoomlionghana.com/" TargetMode="External"/><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37.png"/><Relationship Id="rId15" Type="http://schemas.openxmlformats.org/officeDocument/2006/relationships/image" Target="../media/image190.png"/><Relationship Id="rId10" Type="http://schemas.openxmlformats.org/officeDocument/2006/relationships/image" Target="../media/image185.png"/><Relationship Id="rId4" Type="http://schemas.openxmlformats.org/officeDocument/2006/relationships/image" Target="../media/image136.png"/><Relationship Id="rId9" Type="http://schemas.openxmlformats.org/officeDocument/2006/relationships/image" Target="../media/image184.png"/><Relationship Id="rId14" Type="http://schemas.openxmlformats.org/officeDocument/2006/relationships/image" Target="../media/image189.png"/></Relationships>
</file>

<file path=ppt/slides/_rels/slide53.xml.rels><?xml version="1.0" encoding="UTF-8" standalone="yes"?>
<Relationships xmlns="http://schemas.openxmlformats.org/package/2006/relationships"><Relationship Id="rId8" Type="http://schemas.openxmlformats.org/officeDocument/2006/relationships/image" Target="../media/image193.jpg"/><Relationship Id="rId3" Type="http://schemas.openxmlformats.org/officeDocument/2006/relationships/image" Target="../media/image136.png"/><Relationship Id="rId7" Type="http://schemas.openxmlformats.org/officeDocument/2006/relationships/image" Target="../media/image192.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91.png"/><Relationship Id="rId5" Type="http://schemas.openxmlformats.org/officeDocument/2006/relationships/hyperlink" Target="http://www.zoomlionghana.com/" TargetMode="External"/><Relationship Id="rId10" Type="http://schemas.openxmlformats.org/officeDocument/2006/relationships/image" Target="../media/image195.png"/><Relationship Id="rId4" Type="http://schemas.openxmlformats.org/officeDocument/2006/relationships/image" Target="../media/image137.png"/><Relationship Id="rId9" Type="http://schemas.openxmlformats.org/officeDocument/2006/relationships/image" Target="../media/image194.jpg"/></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5" Type="http://schemas.openxmlformats.org/officeDocument/2006/relationships/hyperlink" Target="http://www.zoomlionghana.com/" TargetMode="External"/><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97.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196.png"/><Relationship Id="rId5" Type="http://schemas.openxmlformats.org/officeDocument/2006/relationships/hyperlink" Target="http://www.zoomlionghana.com/" TargetMode="External"/><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g"/><Relationship Id="rId1" Type="http://schemas.openxmlformats.org/officeDocument/2006/relationships/slideLayout" Target="../slideLayouts/slideLayout61.xml"/><Relationship Id="rId4" Type="http://schemas.openxmlformats.org/officeDocument/2006/relationships/image" Target="../media/image200.jpg"/></Relationships>
</file>

<file path=ppt/slides/_rels/slide57.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36.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hyperlink" Target="http://www.zoomlionghana.com/" TargetMode="External"/><Relationship Id="rId10" Type="http://schemas.openxmlformats.org/officeDocument/2006/relationships/image" Target="../media/image205.png"/><Relationship Id="rId4" Type="http://schemas.openxmlformats.org/officeDocument/2006/relationships/image" Target="../media/image137.png"/><Relationship Id="rId9" Type="http://schemas.openxmlformats.org/officeDocument/2006/relationships/image" Target="../media/image204.png"/></Relationships>
</file>

<file path=ppt/slides/_rels/slide58.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jpg"/><Relationship Id="rId3" Type="http://schemas.openxmlformats.org/officeDocument/2006/relationships/image" Target="../media/image136.png"/><Relationship Id="rId7" Type="http://schemas.openxmlformats.org/officeDocument/2006/relationships/image" Target="../media/image210.png"/><Relationship Id="rId12" Type="http://schemas.openxmlformats.org/officeDocument/2006/relationships/image" Target="../media/image215.jpg"/><Relationship Id="rId2" Type="http://schemas.openxmlformats.org/officeDocument/2006/relationships/hyperlink" Target="http://www.jospongroup.com/" TargetMode="External"/><Relationship Id="rId16" Type="http://schemas.openxmlformats.org/officeDocument/2006/relationships/image" Target="../media/image219.png"/><Relationship Id="rId1" Type="http://schemas.openxmlformats.org/officeDocument/2006/relationships/slideLayout" Target="../slideLayouts/slideLayout61.xml"/><Relationship Id="rId6" Type="http://schemas.openxmlformats.org/officeDocument/2006/relationships/hyperlink" Target="http://www.zoomlionghana.com/" TargetMode="External"/><Relationship Id="rId11" Type="http://schemas.openxmlformats.org/officeDocument/2006/relationships/image" Target="../media/image214.jpg"/><Relationship Id="rId5" Type="http://schemas.openxmlformats.org/officeDocument/2006/relationships/image" Target="../media/image209.jpg"/><Relationship Id="rId15" Type="http://schemas.openxmlformats.org/officeDocument/2006/relationships/image" Target="../media/image218.jpg"/><Relationship Id="rId10" Type="http://schemas.openxmlformats.org/officeDocument/2006/relationships/image" Target="../media/image213.png"/><Relationship Id="rId4" Type="http://schemas.openxmlformats.org/officeDocument/2006/relationships/image" Target="../media/image137.png"/><Relationship Id="rId9" Type="http://schemas.openxmlformats.org/officeDocument/2006/relationships/image" Target="../media/image212.png"/><Relationship Id="rId14" Type="http://schemas.openxmlformats.org/officeDocument/2006/relationships/image" Target="../media/image217.jpg"/></Relationships>
</file>

<file path=ppt/slides/_rels/slide59.xml.rels><?xml version="1.0" encoding="UTF-8" standalone="yes"?>
<Relationships xmlns="http://schemas.openxmlformats.org/package/2006/relationships"><Relationship Id="rId8" Type="http://schemas.openxmlformats.org/officeDocument/2006/relationships/hyperlink" Target="mailto:lagbui@jospongroup.com" TargetMode="External"/><Relationship Id="rId3" Type="http://schemas.openxmlformats.org/officeDocument/2006/relationships/image" Target="../media/image136.png"/><Relationship Id="rId7" Type="http://schemas.openxmlformats.org/officeDocument/2006/relationships/hyperlink" Target="mailto:aokpoti-paulo@zoomlionghana.com" TargetMode="External"/><Relationship Id="rId2" Type="http://schemas.openxmlformats.org/officeDocument/2006/relationships/hyperlink" Target="http://www.jospongroup.com/" TargetMode="External"/><Relationship Id="rId1" Type="http://schemas.openxmlformats.org/officeDocument/2006/relationships/slideLayout" Target="../slideLayouts/slideLayout61.xml"/><Relationship Id="rId6" Type="http://schemas.openxmlformats.org/officeDocument/2006/relationships/hyperlink" Target="mailto:ngyimah@jospongroup.com" TargetMode="External"/><Relationship Id="rId5" Type="http://schemas.openxmlformats.org/officeDocument/2006/relationships/hyperlink" Target="http://www.zoomlionghana.com/" TargetMode="External"/><Relationship Id="rId4" Type="http://schemas.openxmlformats.org/officeDocument/2006/relationships/image" Target="../media/image137.png"/><Relationship Id="rId9" Type="http://schemas.openxmlformats.org/officeDocument/2006/relationships/hyperlink" Target="mailto:czoiku@jospongroup.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mart-freight-centre-media.s3.amazonaws.com/documents/Commercial_ZEV_Factbook_Final.pdf" TargetMode="External"/><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1.jpeg"/><Relationship Id="rId7" Type="http://schemas.openxmlformats.org/officeDocument/2006/relationships/image" Target="../media/image224.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228.svg"/><Relationship Id="rId5" Type="http://schemas.openxmlformats.org/officeDocument/2006/relationships/image" Target="../media/image223.png"/><Relationship Id="rId10" Type="http://schemas.openxmlformats.org/officeDocument/2006/relationships/image" Target="../media/image227.png"/><Relationship Id="rId4" Type="http://schemas.openxmlformats.org/officeDocument/2006/relationships/image" Target="../media/image222.png"/><Relationship Id="rId9" Type="http://schemas.openxmlformats.org/officeDocument/2006/relationships/image" Target="../media/image226.png"/></Relationships>
</file>

<file path=ppt/slides/_rels/slide6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29.jpeg"/><Relationship Id="rId4" Type="http://schemas.openxmlformats.org/officeDocument/2006/relationships/image" Target="../media/image229.png"/></Relationships>
</file>

<file path=ppt/slides/_rels/slide6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233.jpeg"/><Relationship Id="rId5" Type="http://schemas.openxmlformats.org/officeDocument/2006/relationships/image" Target="../media/image232.png"/><Relationship Id="rId4" Type="http://schemas.openxmlformats.org/officeDocument/2006/relationships/image" Target="../media/image23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8" Type="http://schemas.openxmlformats.org/officeDocument/2006/relationships/image" Target="../media/image239.sv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35.jpeg"/><Relationship Id="rId9" Type="http://schemas.openxmlformats.org/officeDocument/2006/relationships/image" Target="../media/image240.png"/></Relationships>
</file>

<file path=ppt/slides/_rels/slide67.xml.rels><?xml version="1.0" encoding="UTF-8" standalone="yes"?>
<Relationships xmlns="http://schemas.openxmlformats.org/package/2006/relationships"><Relationship Id="rId8" Type="http://schemas.openxmlformats.org/officeDocument/2006/relationships/hyperlink" Target="mailto:kathryn.mumbua@smartfreightcentre.org" TargetMode="External"/><Relationship Id="rId3" Type="http://schemas.openxmlformats.org/officeDocument/2006/relationships/hyperlink" Target="mailto:colin@oxdelivers.com" TargetMode="External"/><Relationship Id="rId7" Type="http://schemas.openxmlformats.org/officeDocument/2006/relationships/hyperlink" Target="mailto:tuul.erdenebold@smartfreightcentre.org" TargetMode="External"/><Relationship Id="rId2" Type="http://schemas.openxmlformats.org/officeDocument/2006/relationships/hyperlink" Target="mailto:marise.meijer@rvo.nl" TargetMode="External"/><Relationship Id="rId1" Type="http://schemas.openxmlformats.org/officeDocument/2006/relationships/slideLayout" Target="../slideLayouts/slideLayout22.xml"/><Relationship Id="rId6" Type="http://schemas.openxmlformats.org/officeDocument/2006/relationships/hyperlink" Target="mailto:olivia.lamenya@kuehne-foundation.org" TargetMode="External"/><Relationship Id="rId5" Type="http://schemas.openxmlformats.org/officeDocument/2006/relationships/hyperlink" Target="mailto:rgarciacoyne@calstart.org" TargetMode="External"/><Relationship Id="rId4" Type="http://schemas.openxmlformats.org/officeDocument/2006/relationships/hyperlink" Target="mailto:gkgyimah@jgreento.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4.png"/><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 Id="rId4" Type="http://schemas.openxmlformats.org/officeDocument/2006/relationships/hyperlink" Target="https://www.oecd-ilibrary.org/transport/itf-transport-outlook-2019_57f51e1e-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https://globaldrivetozero.org/tools/zeti-data-explorer/" TargetMode="External"/><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766822"/>
            <a:ext cx="5249313" cy="1816689"/>
          </a:xfrm>
        </p:spPr>
        <p:txBody>
          <a:bodyPr/>
          <a:lstStyle/>
          <a:p>
            <a:r>
              <a:rPr lang="nl-NL" sz="4600" err="1">
                <a:latin typeface="Oswald"/>
              </a:rPr>
              <a:t>Accelerating</a:t>
            </a:r>
            <a:r>
              <a:rPr lang="nl-NL" sz="4600">
                <a:latin typeface="Oswald"/>
              </a:rPr>
              <a:t> </a:t>
            </a:r>
            <a:r>
              <a:rPr lang="nl-NL" sz="4600" err="1">
                <a:latin typeface="Oswald"/>
              </a:rPr>
              <a:t>the</a:t>
            </a:r>
            <a:r>
              <a:rPr lang="nl-NL" sz="4600">
                <a:latin typeface="Oswald"/>
              </a:rPr>
              <a:t> </a:t>
            </a:r>
            <a:r>
              <a:rPr lang="nl-NL" sz="4600" err="1">
                <a:latin typeface="Oswald"/>
              </a:rPr>
              <a:t>decarbonization</a:t>
            </a:r>
            <a:r>
              <a:rPr lang="nl-NL" sz="4600">
                <a:latin typeface="Oswald"/>
              </a:rPr>
              <a:t> of trucks worldwide</a:t>
            </a:r>
            <a:endParaRPr lang="nl-NL" sz="4600"/>
          </a:p>
        </p:txBody>
      </p:sp>
      <p:sp>
        <p:nvSpPr>
          <p:cNvPr id="4" name="Tekstvak 3">
            <a:extLst>
              <a:ext uri="{FF2B5EF4-FFF2-40B4-BE49-F238E27FC236}">
                <a16:creationId xmlns:a16="http://schemas.microsoft.com/office/drawing/2014/main" id="{9F6F383B-9CF5-5562-C3F3-8E86636CEC3E}"/>
              </a:ext>
            </a:extLst>
          </p:cNvPr>
          <p:cNvSpPr txBox="1"/>
          <p:nvPr/>
        </p:nvSpPr>
        <p:spPr>
          <a:xfrm>
            <a:off x="907792" y="1267650"/>
            <a:ext cx="3615812"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pic>
        <p:nvPicPr>
          <p:cNvPr id="6" name="Afbeelding 5" descr="Rijksoverheid | Rijkshuisstijl">
            <a:extLst>
              <a:ext uri="{FF2B5EF4-FFF2-40B4-BE49-F238E27FC236}">
                <a16:creationId xmlns:a16="http://schemas.microsoft.com/office/drawing/2014/main" id="{CA5D65EC-77D6-A6F4-FED5-BCF8EEA135F8}"/>
              </a:ext>
            </a:extLst>
          </p:cNvPr>
          <p:cNvPicPr>
            <a:picLocks noChangeAspect="1"/>
          </p:cNvPicPr>
          <p:nvPr/>
        </p:nvPicPr>
        <p:blipFill>
          <a:blip r:embed="rId3"/>
          <a:stretch>
            <a:fillRect/>
          </a:stretch>
        </p:blipFill>
        <p:spPr>
          <a:xfrm>
            <a:off x="1478670" y="4370097"/>
            <a:ext cx="1349734" cy="548367"/>
          </a:xfrm>
          <a:prstGeom prst="rect">
            <a:avLst/>
          </a:prstGeom>
        </p:spPr>
      </p:pic>
      <p:pic>
        <p:nvPicPr>
          <p:cNvPr id="7" name="Graphic 6" descr="Smart Freight Centre (SFC)">
            <a:extLst>
              <a:ext uri="{FF2B5EF4-FFF2-40B4-BE49-F238E27FC236}">
                <a16:creationId xmlns:a16="http://schemas.microsoft.com/office/drawing/2014/main" id="{1C590B61-99B7-4B21-5AE7-F15AF5FED2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2815" y="4447816"/>
            <a:ext cx="1446437" cy="311725"/>
          </a:xfrm>
          <a:prstGeom prst="rect">
            <a:avLst/>
          </a:prstGeom>
        </p:spPr>
      </p:pic>
      <p:pic>
        <p:nvPicPr>
          <p:cNvPr id="9" name="Afbeelding 8" descr="Partners - Lica">
            <a:extLst>
              <a:ext uri="{FF2B5EF4-FFF2-40B4-BE49-F238E27FC236}">
                <a16:creationId xmlns:a16="http://schemas.microsoft.com/office/drawing/2014/main" id="{B8FEA0F7-1A2E-060F-6389-7B2EB9EE3E56}"/>
              </a:ext>
            </a:extLst>
          </p:cNvPr>
          <p:cNvPicPr>
            <a:picLocks noChangeAspect="1"/>
          </p:cNvPicPr>
          <p:nvPr/>
        </p:nvPicPr>
        <p:blipFill>
          <a:blip r:embed="rId6"/>
          <a:stretch>
            <a:fillRect/>
          </a:stretch>
        </p:blipFill>
        <p:spPr>
          <a:xfrm>
            <a:off x="4299252" y="4278875"/>
            <a:ext cx="1636040" cy="493150"/>
          </a:xfrm>
          <a:prstGeom prst="rect">
            <a:avLst/>
          </a:prstGeom>
        </p:spPr>
      </p:pic>
      <p:sp>
        <p:nvSpPr>
          <p:cNvPr id="10" name="Tekstvak 9">
            <a:extLst>
              <a:ext uri="{FF2B5EF4-FFF2-40B4-BE49-F238E27FC236}">
                <a16:creationId xmlns:a16="http://schemas.microsoft.com/office/drawing/2014/main" id="{56D80B5C-7B7E-34CB-3469-034EFF576177}"/>
              </a:ext>
            </a:extLst>
          </p:cNvPr>
          <p:cNvSpPr txBox="1"/>
          <p:nvPr/>
        </p:nvSpPr>
        <p:spPr>
          <a:xfrm>
            <a:off x="1465536" y="588576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11" name="Tekstvak 10">
            <a:extLst>
              <a:ext uri="{FF2B5EF4-FFF2-40B4-BE49-F238E27FC236}">
                <a16:creationId xmlns:a16="http://schemas.microsoft.com/office/drawing/2014/main" id="{85FCE8E9-D184-3F32-E5F0-4015BAA50A37}"/>
              </a:ext>
            </a:extLst>
          </p:cNvPr>
          <p:cNvSpPr txBox="1"/>
          <p:nvPr/>
        </p:nvSpPr>
        <p:spPr>
          <a:xfrm>
            <a:off x="2277260" y="3962275"/>
            <a:ext cx="88121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500" err="1">
                <a:latin typeface="Oswald"/>
                <a:cs typeface="Calibri"/>
              </a:rPr>
              <a:t>Hosted</a:t>
            </a:r>
            <a:r>
              <a:rPr lang="nl-NL" sz="1500">
                <a:latin typeface="Oswald"/>
                <a:cs typeface="Calibri"/>
              </a:rPr>
              <a:t> </a:t>
            </a:r>
            <a:r>
              <a:rPr lang="nl-NL" sz="1500" err="1">
                <a:latin typeface="Oswald"/>
                <a:cs typeface="Calibri"/>
              </a:rPr>
              <a:t>by</a:t>
            </a:r>
            <a:r>
              <a:rPr lang="nl-NL" sz="1500">
                <a:latin typeface="Oswald"/>
                <a:cs typeface="Calibri"/>
              </a:rPr>
              <a:t> </a:t>
            </a:r>
            <a:endParaRPr lang="nl-NL" sz="1500">
              <a:latin typeface="Oswald"/>
            </a:endParaRPr>
          </a:p>
        </p:txBody>
      </p:sp>
      <p:pic>
        <p:nvPicPr>
          <p:cNvPr id="8" name="Picture 7" descr="A logo with blue green and blue lines&#10;&#10;Description automatically generated">
            <a:extLst>
              <a:ext uri="{FF2B5EF4-FFF2-40B4-BE49-F238E27FC236}">
                <a16:creationId xmlns:a16="http://schemas.microsoft.com/office/drawing/2014/main" id="{50C0213B-46DA-282F-51C7-250A130BF3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25" y="4358388"/>
            <a:ext cx="1748943" cy="472759"/>
          </a:xfrm>
          <a:prstGeom prst="rect">
            <a:avLst/>
          </a:prstGeom>
        </p:spPr>
      </p:pic>
    </p:spTree>
    <p:extLst>
      <p:ext uri="{BB962C8B-B14F-4D97-AF65-F5344CB8AC3E}">
        <p14:creationId xmlns:p14="http://schemas.microsoft.com/office/powerpoint/2010/main" val="216475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5A91C5-9833-8900-9D7E-456CD7C55627}"/>
              </a:ext>
            </a:extLst>
          </p:cNvPr>
          <p:cNvPicPr>
            <a:picLocks noChangeAspect="1"/>
          </p:cNvPicPr>
          <p:nvPr/>
        </p:nvPicPr>
        <p:blipFill rotWithShape="1">
          <a:blip r:embed="rId2">
            <a:clrChange>
              <a:clrFrom>
                <a:srgbClr val="FFFFFF"/>
              </a:clrFrom>
              <a:clrTo>
                <a:srgbClr val="FFFFFF">
                  <a:alpha val="0"/>
                </a:srgbClr>
              </a:clrTo>
            </a:clrChange>
          </a:blip>
          <a:srcRect t="9639"/>
          <a:stretch/>
        </p:blipFill>
        <p:spPr>
          <a:xfrm>
            <a:off x="1306286" y="1799303"/>
            <a:ext cx="6663076" cy="4736628"/>
          </a:xfrm>
          <a:prstGeom prst="rect">
            <a:avLst/>
          </a:prstGeom>
        </p:spPr>
      </p:pic>
      <p:sp>
        <p:nvSpPr>
          <p:cNvPr id="13" name="Title 1">
            <a:extLst>
              <a:ext uri="{FF2B5EF4-FFF2-40B4-BE49-F238E27FC236}">
                <a16:creationId xmlns:a16="http://schemas.microsoft.com/office/drawing/2014/main" id="{7B250515-42F4-D3B4-E0D3-ACF14F136BBA}"/>
              </a:ext>
            </a:extLst>
          </p:cNvPr>
          <p:cNvSpPr>
            <a:spLocks noGrp="1"/>
          </p:cNvSpPr>
          <p:nvPr>
            <p:ph type="title"/>
          </p:nvPr>
        </p:nvSpPr>
        <p:spPr/>
        <p:txBody>
          <a:bodyPr/>
          <a:lstStyle/>
          <a:p>
            <a:r>
              <a:rPr lang="en-US"/>
              <a:t>TECHNOLOGICAL MATURITY</a:t>
            </a:r>
            <a:endParaRPr lang="en-US" sz="1600">
              <a:solidFill>
                <a:schemeClr val="tx1">
                  <a:lumMod val="85000"/>
                  <a:lumOff val="15000"/>
                </a:schemeClr>
              </a:solidFill>
            </a:endParaRPr>
          </a:p>
        </p:txBody>
      </p:sp>
      <p:sp>
        <p:nvSpPr>
          <p:cNvPr id="14" name="Title 1">
            <a:extLst>
              <a:ext uri="{FF2B5EF4-FFF2-40B4-BE49-F238E27FC236}">
                <a16:creationId xmlns:a16="http://schemas.microsoft.com/office/drawing/2014/main" id="{7E4547F0-E506-7F89-7056-86F0D8B3FC7B}"/>
              </a:ext>
            </a:extLst>
          </p:cNvPr>
          <p:cNvSpPr txBox="1">
            <a:spLocks/>
          </p:cNvSpPr>
          <p:nvPr/>
        </p:nvSpPr>
        <p:spPr>
          <a:xfrm>
            <a:off x="8280694" y="1752092"/>
            <a:ext cx="2934701" cy="1310480"/>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Average ranges of 200-400km already </a:t>
            </a:r>
            <a:r>
              <a:rPr lang="en-US" sz="1600" b="1" kern="0">
                <a:solidFill>
                  <a:schemeClr val="tx1">
                    <a:lumMod val="85000"/>
                    <a:lumOff val="15000"/>
                  </a:schemeClr>
                </a:solidFill>
                <a:latin typeface="Montserrat"/>
              </a:rPr>
              <a:t>satisfy the vast majority of use cases</a:t>
            </a:r>
            <a:endParaRPr lang="en-US" sz="1600" b="1" kern="0">
              <a:solidFill>
                <a:schemeClr val="tx1">
                  <a:lumMod val="85000"/>
                  <a:lumOff val="15000"/>
                </a:schemeClr>
              </a:solidFill>
            </a:endParaRPr>
          </a:p>
        </p:txBody>
      </p:sp>
      <p:sp>
        <p:nvSpPr>
          <p:cNvPr id="3" name="Title 1">
            <a:extLst>
              <a:ext uri="{FF2B5EF4-FFF2-40B4-BE49-F238E27FC236}">
                <a16:creationId xmlns:a16="http://schemas.microsoft.com/office/drawing/2014/main" id="{C9692F86-1C39-4318-2A3B-750195684563}"/>
              </a:ext>
            </a:extLst>
          </p:cNvPr>
          <p:cNvSpPr txBox="1">
            <a:spLocks/>
          </p:cNvSpPr>
          <p:nvPr/>
        </p:nvSpPr>
        <p:spPr>
          <a:xfrm>
            <a:off x="1164858" y="1309929"/>
            <a:ext cx="5767220" cy="60041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b="1" kern="0">
                <a:solidFill>
                  <a:schemeClr val="accent3"/>
                </a:solidFill>
                <a:latin typeface="Montserrat"/>
              </a:rPr>
              <a:t>Truck range by vehicle type</a:t>
            </a:r>
            <a:endParaRPr lang="en-US" sz="1800" kern="0">
              <a:solidFill>
                <a:schemeClr val="accent3"/>
              </a:solidFill>
            </a:endParaRPr>
          </a:p>
        </p:txBody>
      </p:sp>
      <p:sp>
        <p:nvSpPr>
          <p:cNvPr id="4" name="Oval 3">
            <a:extLst>
              <a:ext uri="{FF2B5EF4-FFF2-40B4-BE49-F238E27FC236}">
                <a16:creationId xmlns:a16="http://schemas.microsoft.com/office/drawing/2014/main" id="{EEFD18FB-E871-CA20-30B7-74C874678C20}"/>
              </a:ext>
            </a:extLst>
          </p:cNvPr>
          <p:cNvSpPr/>
          <p:nvPr/>
        </p:nvSpPr>
        <p:spPr>
          <a:xfrm>
            <a:off x="7969362" y="5582270"/>
            <a:ext cx="72000" cy="7200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5" name="Oval 4">
            <a:extLst>
              <a:ext uri="{FF2B5EF4-FFF2-40B4-BE49-F238E27FC236}">
                <a16:creationId xmlns:a16="http://schemas.microsoft.com/office/drawing/2014/main" id="{372E7CB6-49AD-0D8D-66C4-2D2C654DCC3D}"/>
              </a:ext>
            </a:extLst>
          </p:cNvPr>
          <p:cNvSpPr/>
          <p:nvPr/>
        </p:nvSpPr>
        <p:spPr>
          <a:xfrm>
            <a:off x="7969362" y="6006150"/>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6" name="Title 1">
            <a:extLst>
              <a:ext uri="{FF2B5EF4-FFF2-40B4-BE49-F238E27FC236}">
                <a16:creationId xmlns:a16="http://schemas.microsoft.com/office/drawing/2014/main" id="{88F315B7-83A4-03E2-F222-735F22933BF8}"/>
              </a:ext>
            </a:extLst>
          </p:cNvPr>
          <p:cNvSpPr txBox="1">
            <a:spLocks/>
          </p:cNvSpPr>
          <p:nvPr/>
        </p:nvSpPr>
        <p:spPr>
          <a:xfrm>
            <a:off x="7875604" y="5282061"/>
            <a:ext cx="2428939" cy="60041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000" kern="0">
                <a:solidFill>
                  <a:schemeClr val="tx1">
                    <a:lumMod val="65000"/>
                    <a:lumOff val="35000"/>
                  </a:schemeClr>
                </a:solidFill>
                <a:latin typeface="+mj-lt"/>
              </a:rPr>
              <a:t>Battery electric</a:t>
            </a:r>
            <a:endParaRPr lang="en-US" sz="1000" b="1" kern="0">
              <a:solidFill>
                <a:schemeClr val="tx1">
                  <a:lumMod val="65000"/>
                  <a:lumOff val="35000"/>
                </a:schemeClr>
              </a:solidFill>
              <a:latin typeface="+mj-lt"/>
            </a:endParaRPr>
          </a:p>
        </p:txBody>
      </p:sp>
      <p:sp>
        <p:nvSpPr>
          <p:cNvPr id="7" name="Title 1">
            <a:extLst>
              <a:ext uri="{FF2B5EF4-FFF2-40B4-BE49-F238E27FC236}">
                <a16:creationId xmlns:a16="http://schemas.microsoft.com/office/drawing/2014/main" id="{C6F7D0AB-090F-F9D5-274D-99CBA0955891}"/>
              </a:ext>
            </a:extLst>
          </p:cNvPr>
          <p:cNvSpPr txBox="1">
            <a:spLocks/>
          </p:cNvSpPr>
          <p:nvPr/>
        </p:nvSpPr>
        <p:spPr>
          <a:xfrm>
            <a:off x="7875604" y="5711204"/>
            <a:ext cx="2428939" cy="60041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000" kern="0">
                <a:solidFill>
                  <a:schemeClr val="tx1">
                    <a:lumMod val="65000"/>
                    <a:lumOff val="35000"/>
                  </a:schemeClr>
                </a:solidFill>
                <a:latin typeface="+mj-lt"/>
              </a:rPr>
              <a:t>Hydrogen fuel cell</a:t>
            </a:r>
            <a:endParaRPr lang="en-US" sz="1000" b="1" kern="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0A52FB66-94A1-4F0D-3333-64131CD9E15A}"/>
              </a:ext>
            </a:extLst>
          </p:cNvPr>
          <p:cNvSpPr/>
          <p:nvPr/>
        </p:nvSpPr>
        <p:spPr>
          <a:xfrm>
            <a:off x="342238" y="6311622"/>
            <a:ext cx="3644971" cy="44861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1200"/>
              </a:spcAft>
              <a:buClrTx/>
              <a:buSzTx/>
              <a:buFontTx/>
              <a:buNone/>
              <a:tabLst/>
              <a:defRPr/>
            </a:pPr>
            <a:r>
              <a:rPr lang="en-US" sz="1000" i="1" kern="0">
                <a:solidFill>
                  <a:schemeClr val="accent1"/>
                </a:solidFill>
                <a:latin typeface="Montserrat" panose="00000500000000000000" pitchFamily="2" charset="0"/>
                <a:hlinkClick r:id="rId3">
                  <a:extLst>
                    <a:ext uri="{A12FA001-AC4F-418D-AE19-62706E023703}">
                      <ahyp:hlinkClr xmlns:ahyp="http://schemas.microsoft.com/office/drawing/2018/hyperlinkcolor" val="tx"/>
                    </a:ext>
                  </a:extLst>
                </a:hlinkClick>
              </a:rPr>
              <a:t>Source: CALSTART, ZETI &amp; ZETI Data Explorer, 2024</a:t>
            </a:r>
            <a:endParaRPr kumimoji="0" lang="en-US" sz="1000" i="1" u="none" strike="noStrike" kern="0" cap="none" spc="0" normalizeH="0" baseline="0" noProof="0">
              <a:ln>
                <a:noFill/>
              </a:ln>
              <a:solidFill>
                <a:schemeClr val="accent1"/>
              </a:solidFill>
              <a:effectLst/>
              <a:uLnTx/>
              <a:uFillTx/>
              <a:latin typeface="Montserrat" panose="00000500000000000000" pitchFamily="2" charset="0"/>
            </a:endParaRPr>
          </a:p>
        </p:txBody>
      </p:sp>
    </p:spTree>
    <p:extLst>
      <p:ext uri="{BB962C8B-B14F-4D97-AF65-F5344CB8AC3E}">
        <p14:creationId xmlns:p14="http://schemas.microsoft.com/office/powerpoint/2010/main" val="3995037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0726C4-37C9-8F48-1942-986C2FF31F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50" b="7444"/>
          <a:stretch/>
        </p:blipFill>
        <p:spPr bwMode="auto">
          <a:xfrm>
            <a:off x="855406" y="0"/>
            <a:ext cx="1133659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68E909-A5D7-9BCF-B20B-2246272A0615}"/>
              </a:ext>
            </a:extLst>
          </p:cNvPr>
          <p:cNvGrpSpPr/>
          <p:nvPr/>
        </p:nvGrpSpPr>
        <p:grpSpPr>
          <a:xfrm>
            <a:off x="0" y="0"/>
            <a:ext cx="5063613" cy="6858000"/>
            <a:chOff x="0" y="0"/>
            <a:chExt cx="5063613" cy="6858000"/>
          </a:xfrm>
          <a:solidFill>
            <a:schemeClr val="accent1">
              <a:lumMod val="50000"/>
            </a:schemeClr>
          </a:solidFill>
        </p:grpSpPr>
        <p:sp>
          <p:nvSpPr>
            <p:cNvPr id="7" name="Rectangle 6">
              <a:extLst>
                <a:ext uri="{FF2B5EF4-FFF2-40B4-BE49-F238E27FC236}">
                  <a16:creationId xmlns:a16="http://schemas.microsoft.com/office/drawing/2014/main" id="{EDC5D49B-57CE-E6E3-FBF1-80A13E8276EF}"/>
                </a:ext>
              </a:extLst>
            </p:cNvPr>
            <p:cNvSpPr/>
            <p:nvPr/>
          </p:nvSpPr>
          <p:spPr>
            <a:xfrm>
              <a:off x="0" y="0"/>
              <a:ext cx="855406" cy="685800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allelogram 7">
              <a:extLst>
                <a:ext uri="{FF2B5EF4-FFF2-40B4-BE49-F238E27FC236}">
                  <a16:creationId xmlns:a16="http://schemas.microsoft.com/office/drawing/2014/main" id="{1B3B9B95-348B-2A0D-B993-99B247EA9825}"/>
                </a:ext>
              </a:extLst>
            </p:cNvPr>
            <p:cNvSpPr/>
            <p:nvPr/>
          </p:nvSpPr>
          <p:spPr>
            <a:xfrm>
              <a:off x="393290" y="393290"/>
              <a:ext cx="4670323" cy="1779638"/>
            </a:xfrm>
            <a:prstGeom prst="parallelogram">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le 1">
            <a:extLst>
              <a:ext uri="{FF2B5EF4-FFF2-40B4-BE49-F238E27FC236}">
                <a16:creationId xmlns:a16="http://schemas.microsoft.com/office/drawing/2014/main" id="{B3650E06-6C38-85D0-8B9E-1A2A356EA838}"/>
              </a:ext>
            </a:extLst>
          </p:cNvPr>
          <p:cNvSpPr>
            <a:spLocks noGrp="1"/>
          </p:cNvSpPr>
          <p:nvPr>
            <p:ph type="title"/>
          </p:nvPr>
        </p:nvSpPr>
        <p:spPr>
          <a:xfrm>
            <a:off x="58622" y="462116"/>
            <a:ext cx="12162874" cy="868317"/>
          </a:xfrm>
        </p:spPr>
        <p:txBody>
          <a:bodyPr/>
          <a:lstStyle/>
          <a:p>
            <a:r>
              <a:rPr lang="en-US" b="1" i="1"/>
              <a:t>Bavaria - Renting</a:t>
            </a:r>
            <a:endParaRPr lang="en-US" sz="1600" i="1">
              <a:solidFill>
                <a:schemeClr val="tx1">
                  <a:lumMod val="85000"/>
                  <a:lumOff val="15000"/>
                </a:schemeClr>
              </a:solidFill>
            </a:endParaRPr>
          </a:p>
        </p:txBody>
      </p:sp>
      <p:sp>
        <p:nvSpPr>
          <p:cNvPr id="11" name="Title 1">
            <a:extLst>
              <a:ext uri="{FF2B5EF4-FFF2-40B4-BE49-F238E27FC236}">
                <a16:creationId xmlns:a16="http://schemas.microsoft.com/office/drawing/2014/main" id="{EF79DFD5-71ED-9F29-6981-79AD825DBFC5}"/>
              </a:ext>
            </a:extLst>
          </p:cNvPr>
          <p:cNvSpPr txBox="1">
            <a:spLocks/>
          </p:cNvSpPr>
          <p:nvPr/>
        </p:nvSpPr>
        <p:spPr>
          <a:xfrm>
            <a:off x="58622" y="1203937"/>
            <a:ext cx="7325403" cy="713353"/>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bg1"/>
                </a:solidFill>
                <a:latin typeface="Montserrat"/>
              </a:rPr>
              <a:t>200 electric delivery trucks</a:t>
            </a:r>
          </a:p>
          <a:p>
            <a:r>
              <a:rPr lang="en-US" sz="1600" i="1" kern="0">
                <a:solidFill>
                  <a:schemeClr val="bg1"/>
                </a:solidFill>
                <a:latin typeface="Montserrat"/>
              </a:rPr>
              <a:t>Colombia</a:t>
            </a:r>
            <a:endParaRPr lang="en-US" sz="1600" i="1" kern="0">
              <a:solidFill>
                <a:schemeClr val="bg1"/>
              </a:solidFill>
            </a:endParaRPr>
          </a:p>
        </p:txBody>
      </p:sp>
      <p:sp>
        <p:nvSpPr>
          <p:cNvPr id="12" name="Rectangle 11">
            <a:extLst>
              <a:ext uri="{FF2B5EF4-FFF2-40B4-BE49-F238E27FC236}">
                <a16:creationId xmlns:a16="http://schemas.microsoft.com/office/drawing/2014/main" id="{F6123318-CCCB-24C8-FF89-BC82F07B8558}"/>
              </a:ext>
            </a:extLst>
          </p:cNvPr>
          <p:cNvSpPr/>
          <p:nvPr/>
        </p:nvSpPr>
        <p:spPr>
          <a:xfrm>
            <a:off x="8825023" y="6253316"/>
            <a:ext cx="3381725" cy="328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200" i="1">
                <a:solidFill>
                  <a:schemeClr val="tx1">
                    <a:lumMod val="50000"/>
                    <a:lumOff val="50000"/>
                  </a:schemeClr>
                </a:solidFill>
                <a:latin typeface="Arial" panose="020B0604020202020204" pitchFamily="34" charset="0"/>
                <a:cs typeface="Arial" panose="020B0604020202020204" pitchFamily="34" charset="0"/>
              </a:rPr>
              <a:t>     Photo credit: Caracol Radio</a:t>
            </a:r>
          </a:p>
        </p:txBody>
      </p:sp>
    </p:spTree>
    <p:extLst>
      <p:ext uri="{BB962C8B-B14F-4D97-AF65-F5344CB8AC3E}">
        <p14:creationId xmlns:p14="http://schemas.microsoft.com/office/powerpoint/2010/main" val="16861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3EDB9F-0873-27DA-D7C0-B73A6948AD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09"/>
          <a:stretch/>
        </p:blipFill>
        <p:spPr bwMode="auto">
          <a:xfrm>
            <a:off x="855406" y="-1"/>
            <a:ext cx="11336594"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68E909-A5D7-9BCF-B20B-2246272A0615}"/>
              </a:ext>
            </a:extLst>
          </p:cNvPr>
          <p:cNvGrpSpPr/>
          <p:nvPr/>
        </p:nvGrpSpPr>
        <p:grpSpPr>
          <a:xfrm>
            <a:off x="0" y="0"/>
            <a:ext cx="5734050" cy="6858000"/>
            <a:chOff x="0" y="0"/>
            <a:chExt cx="5734050" cy="6858000"/>
          </a:xfrm>
          <a:solidFill>
            <a:schemeClr val="accent1">
              <a:lumMod val="50000"/>
            </a:schemeClr>
          </a:solidFill>
        </p:grpSpPr>
        <p:sp>
          <p:nvSpPr>
            <p:cNvPr id="7" name="Rectangle 6">
              <a:extLst>
                <a:ext uri="{FF2B5EF4-FFF2-40B4-BE49-F238E27FC236}">
                  <a16:creationId xmlns:a16="http://schemas.microsoft.com/office/drawing/2014/main" id="{EDC5D49B-57CE-E6E3-FBF1-80A13E8276EF}"/>
                </a:ext>
              </a:extLst>
            </p:cNvPr>
            <p:cNvSpPr/>
            <p:nvPr/>
          </p:nvSpPr>
          <p:spPr>
            <a:xfrm>
              <a:off x="0" y="0"/>
              <a:ext cx="855406" cy="685800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1B3B9B95-348B-2A0D-B993-99B247EA9825}"/>
                </a:ext>
              </a:extLst>
            </p:cNvPr>
            <p:cNvSpPr/>
            <p:nvPr/>
          </p:nvSpPr>
          <p:spPr>
            <a:xfrm>
              <a:off x="393290" y="393290"/>
              <a:ext cx="5340760" cy="1779638"/>
            </a:xfrm>
            <a:prstGeom prst="parallelogram">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B3650E06-6C38-85D0-8B9E-1A2A356EA838}"/>
              </a:ext>
            </a:extLst>
          </p:cNvPr>
          <p:cNvSpPr>
            <a:spLocks noGrp="1"/>
          </p:cNvSpPr>
          <p:nvPr>
            <p:ph type="title"/>
          </p:nvPr>
        </p:nvSpPr>
        <p:spPr>
          <a:xfrm>
            <a:off x="58622" y="462116"/>
            <a:ext cx="12162874" cy="868317"/>
          </a:xfrm>
        </p:spPr>
        <p:txBody>
          <a:bodyPr/>
          <a:lstStyle/>
          <a:p>
            <a:r>
              <a:rPr lang="en-US" b="1" i="1"/>
              <a:t>Grupo </a:t>
            </a:r>
            <a:r>
              <a:rPr lang="en-US" b="1" i="1" err="1"/>
              <a:t>Modelo</a:t>
            </a:r>
            <a:r>
              <a:rPr lang="en-US" b="1" i="1"/>
              <a:t> + Element</a:t>
            </a:r>
            <a:endParaRPr lang="en-US" sz="1600" i="1">
              <a:solidFill>
                <a:schemeClr val="tx1">
                  <a:lumMod val="85000"/>
                  <a:lumOff val="15000"/>
                </a:schemeClr>
              </a:solidFill>
            </a:endParaRPr>
          </a:p>
        </p:txBody>
      </p:sp>
      <p:sp>
        <p:nvSpPr>
          <p:cNvPr id="11" name="Title 1">
            <a:extLst>
              <a:ext uri="{FF2B5EF4-FFF2-40B4-BE49-F238E27FC236}">
                <a16:creationId xmlns:a16="http://schemas.microsoft.com/office/drawing/2014/main" id="{EF79DFD5-71ED-9F29-6981-79AD825DBFC5}"/>
              </a:ext>
            </a:extLst>
          </p:cNvPr>
          <p:cNvSpPr txBox="1">
            <a:spLocks/>
          </p:cNvSpPr>
          <p:nvPr/>
        </p:nvSpPr>
        <p:spPr>
          <a:xfrm>
            <a:off x="58622" y="1104128"/>
            <a:ext cx="5094403" cy="993365"/>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bg1"/>
                </a:solidFill>
                <a:latin typeface="Montserrat"/>
              </a:rPr>
              <a:t>100 Electric delivery trucks, made in Mexico</a:t>
            </a:r>
          </a:p>
          <a:p>
            <a:r>
              <a:rPr lang="en-US" sz="1600" kern="0">
                <a:solidFill>
                  <a:schemeClr val="bg1"/>
                </a:solidFill>
                <a:latin typeface="Montserrat"/>
              </a:rPr>
              <a:t>Lower TCO than diesel</a:t>
            </a:r>
          </a:p>
          <a:p>
            <a:r>
              <a:rPr lang="en-US" sz="1600" i="1" kern="0">
                <a:solidFill>
                  <a:schemeClr val="bg1"/>
                </a:solidFill>
                <a:latin typeface="Montserrat"/>
              </a:rPr>
              <a:t>Mexico</a:t>
            </a:r>
          </a:p>
        </p:txBody>
      </p:sp>
      <p:sp>
        <p:nvSpPr>
          <p:cNvPr id="12" name="Rectangle 11">
            <a:extLst>
              <a:ext uri="{FF2B5EF4-FFF2-40B4-BE49-F238E27FC236}">
                <a16:creationId xmlns:a16="http://schemas.microsoft.com/office/drawing/2014/main" id="{F6123318-CCCB-24C8-FF89-BC82F07B8558}"/>
              </a:ext>
            </a:extLst>
          </p:cNvPr>
          <p:cNvSpPr/>
          <p:nvPr/>
        </p:nvSpPr>
        <p:spPr>
          <a:xfrm>
            <a:off x="9551504" y="6253316"/>
            <a:ext cx="2655244" cy="36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200" i="1">
                <a:solidFill>
                  <a:schemeClr val="tx1">
                    <a:lumMod val="50000"/>
                    <a:lumOff val="50000"/>
                  </a:schemeClr>
                </a:solidFill>
                <a:latin typeface="Arial" panose="020B0604020202020204" pitchFamily="34" charset="0"/>
                <a:cs typeface="Arial" panose="020B0604020202020204" pitchFamily="34" charset="0"/>
              </a:rPr>
              <a:t>     Photo credit: Mobility Portal</a:t>
            </a:r>
          </a:p>
        </p:txBody>
      </p:sp>
    </p:spTree>
    <p:extLst>
      <p:ext uri="{BB962C8B-B14F-4D97-AF65-F5344CB8AC3E}">
        <p14:creationId xmlns:p14="http://schemas.microsoft.com/office/powerpoint/2010/main" val="3810417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217D42E-B433-82BE-7295-CDE914642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587" y="-1"/>
            <a:ext cx="11464413" cy="68590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6123318-CCCB-24C8-FF89-BC82F07B8558}"/>
              </a:ext>
            </a:extLst>
          </p:cNvPr>
          <p:cNvSpPr/>
          <p:nvPr/>
        </p:nvSpPr>
        <p:spPr>
          <a:xfrm>
            <a:off x="9832258" y="6253316"/>
            <a:ext cx="2374490" cy="33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200" i="1">
                <a:solidFill>
                  <a:schemeClr val="tx1">
                    <a:lumMod val="50000"/>
                    <a:lumOff val="50000"/>
                  </a:schemeClr>
                </a:solidFill>
                <a:latin typeface="Arial" panose="020B0604020202020204" pitchFamily="34" charset="0"/>
                <a:cs typeface="Arial" panose="020B0604020202020204" pitchFamily="34" charset="0"/>
              </a:rPr>
              <a:t>     Photo credit: T21</a:t>
            </a:r>
          </a:p>
        </p:txBody>
      </p:sp>
      <p:grpSp>
        <p:nvGrpSpPr>
          <p:cNvPr id="2" name="Group 1">
            <a:extLst>
              <a:ext uri="{FF2B5EF4-FFF2-40B4-BE49-F238E27FC236}">
                <a16:creationId xmlns:a16="http://schemas.microsoft.com/office/drawing/2014/main" id="{F2E89793-795A-D58B-8A01-C4F308168EC8}"/>
              </a:ext>
            </a:extLst>
          </p:cNvPr>
          <p:cNvGrpSpPr/>
          <p:nvPr/>
        </p:nvGrpSpPr>
        <p:grpSpPr>
          <a:xfrm>
            <a:off x="0" y="0"/>
            <a:ext cx="5734050" cy="6858000"/>
            <a:chOff x="0" y="0"/>
            <a:chExt cx="5734050" cy="6858000"/>
          </a:xfrm>
          <a:solidFill>
            <a:schemeClr val="accent1">
              <a:lumMod val="50000"/>
            </a:schemeClr>
          </a:solidFill>
        </p:grpSpPr>
        <p:sp>
          <p:nvSpPr>
            <p:cNvPr id="3" name="Rectangle 2">
              <a:extLst>
                <a:ext uri="{FF2B5EF4-FFF2-40B4-BE49-F238E27FC236}">
                  <a16:creationId xmlns:a16="http://schemas.microsoft.com/office/drawing/2014/main" id="{5E1180AF-B672-37DA-36C1-1BA38C3CB238}"/>
                </a:ext>
              </a:extLst>
            </p:cNvPr>
            <p:cNvSpPr/>
            <p:nvPr/>
          </p:nvSpPr>
          <p:spPr>
            <a:xfrm>
              <a:off x="0" y="0"/>
              <a:ext cx="855406" cy="685800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D9D876D7-9707-8FF4-A4B7-B28FE588FD2F}"/>
                </a:ext>
              </a:extLst>
            </p:cNvPr>
            <p:cNvSpPr/>
            <p:nvPr/>
          </p:nvSpPr>
          <p:spPr>
            <a:xfrm>
              <a:off x="393290" y="393290"/>
              <a:ext cx="5340760" cy="1779638"/>
            </a:xfrm>
            <a:prstGeom prst="parallelogram">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B3650E06-6C38-85D0-8B9E-1A2A356EA838}"/>
              </a:ext>
            </a:extLst>
          </p:cNvPr>
          <p:cNvSpPr>
            <a:spLocks noGrp="1"/>
          </p:cNvSpPr>
          <p:nvPr>
            <p:ph type="title"/>
          </p:nvPr>
        </p:nvSpPr>
        <p:spPr>
          <a:xfrm>
            <a:off x="58622" y="462116"/>
            <a:ext cx="12162874" cy="868317"/>
          </a:xfrm>
        </p:spPr>
        <p:txBody>
          <a:bodyPr/>
          <a:lstStyle/>
          <a:p>
            <a:r>
              <a:rPr lang="en-US" b="1" i="1" err="1"/>
              <a:t>Transportes</a:t>
            </a:r>
            <a:r>
              <a:rPr lang="en-US" b="1" i="1"/>
              <a:t> Marva</a:t>
            </a:r>
            <a:endParaRPr lang="en-US" sz="1600" i="1">
              <a:solidFill>
                <a:schemeClr val="tx1">
                  <a:lumMod val="85000"/>
                  <a:lumOff val="15000"/>
                </a:schemeClr>
              </a:solidFill>
            </a:endParaRPr>
          </a:p>
        </p:txBody>
      </p:sp>
      <p:sp>
        <p:nvSpPr>
          <p:cNvPr id="11" name="Title 1">
            <a:extLst>
              <a:ext uri="{FF2B5EF4-FFF2-40B4-BE49-F238E27FC236}">
                <a16:creationId xmlns:a16="http://schemas.microsoft.com/office/drawing/2014/main" id="{EF79DFD5-71ED-9F29-6981-79AD825DBFC5}"/>
              </a:ext>
            </a:extLst>
          </p:cNvPr>
          <p:cNvSpPr txBox="1">
            <a:spLocks/>
          </p:cNvSpPr>
          <p:nvPr/>
        </p:nvSpPr>
        <p:spPr>
          <a:xfrm>
            <a:off x="58622" y="1203937"/>
            <a:ext cx="7325403" cy="713353"/>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bg1"/>
                </a:solidFill>
                <a:latin typeface="Montserrat"/>
              </a:rPr>
              <a:t>120 electric Class 8 tractor trailers</a:t>
            </a:r>
          </a:p>
          <a:p>
            <a:r>
              <a:rPr lang="en-US" sz="1600" i="1" kern="0">
                <a:solidFill>
                  <a:schemeClr val="bg1"/>
                </a:solidFill>
                <a:latin typeface="Montserrat"/>
              </a:rPr>
              <a:t>Mexico</a:t>
            </a:r>
            <a:endParaRPr lang="en-US" sz="1600" i="1" kern="0">
              <a:solidFill>
                <a:schemeClr val="bg1"/>
              </a:solidFill>
            </a:endParaRPr>
          </a:p>
        </p:txBody>
      </p:sp>
    </p:spTree>
    <p:extLst>
      <p:ext uri="{BB962C8B-B14F-4D97-AF65-F5344CB8AC3E}">
        <p14:creationId xmlns:p14="http://schemas.microsoft.com/office/powerpoint/2010/main" val="570162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upo Bimbo will double its fleet of electric vehicles in Mexico this year  | Grupo Bimbo">
            <a:extLst>
              <a:ext uri="{FF2B5EF4-FFF2-40B4-BE49-F238E27FC236}">
                <a16:creationId xmlns:a16="http://schemas.microsoft.com/office/drawing/2014/main" id="{D4779DA3-C1B3-2C0F-6083-B9116E9EF6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3" r="10384"/>
          <a:stretch/>
        </p:blipFill>
        <p:spPr bwMode="auto">
          <a:xfrm>
            <a:off x="0" y="-5815"/>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6123318-CCCB-24C8-FF89-BC82F07B8558}"/>
              </a:ext>
            </a:extLst>
          </p:cNvPr>
          <p:cNvSpPr/>
          <p:nvPr/>
        </p:nvSpPr>
        <p:spPr>
          <a:xfrm>
            <a:off x="9832258" y="6253316"/>
            <a:ext cx="2374490" cy="33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200" i="1">
                <a:solidFill>
                  <a:schemeClr val="tx1">
                    <a:lumMod val="50000"/>
                    <a:lumOff val="50000"/>
                  </a:schemeClr>
                </a:solidFill>
                <a:latin typeface="Arial" panose="020B0604020202020204" pitchFamily="34" charset="0"/>
                <a:cs typeface="Arial" panose="020B0604020202020204" pitchFamily="34" charset="0"/>
              </a:rPr>
              <a:t>     Photo credit: Grupo Bimbo</a:t>
            </a:r>
          </a:p>
        </p:txBody>
      </p:sp>
      <p:grpSp>
        <p:nvGrpSpPr>
          <p:cNvPr id="2" name="Group 1">
            <a:extLst>
              <a:ext uri="{FF2B5EF4-FFF2-40B4-BE49-F238E27FC236}">
                <a16:creationId xmlns:a16="http://schemas.microsoft.com/office/drawing/2014/main" id="{82869D5A-21B9-23B6-74B2-4316BB47591A}"/>
              </a:ext>
            </a:extLst>
          </p:cNvPr>
          <p:cNvGrpSpPr/>
          <p:nvPr/>
        </p:nvGrpSpPr>
        <p:grpSpPr>
          <a:xfrm>
            <a:off x="0" y="0"/>
            <a:ext cx="5734050" cy="6858000"/>
            <a:chOff x="0" y="0"/>
            <a:chExt cx="5734050" cy="6858000"/>
          </a:xfrm>
          <a:solidFill>
            <a:schemeClr val="accent1">
              <a:lumMod val="50000"/>
            </a:schemeClr>
          </a:solidFill>
        </p:grpSpPr>
        <p:sp>
          <p:nvSpPr>
            <p:cNvPr id="3" name="Rectangle 2">
              <a:extLst>
                <a:ext uri="{FF2B5EF4-FFF2-40B4-BE49-F238E27FC236}">
                  <a16:creationId xmlns:a16="http://schemas.microsoft.com/office/drawing/2014/main" id="{636CD964-5459-5209-8601-7F0873ADF404}"/>
                </a:ext>
              </a:extLst>
            </p:cNvPr>
            <p:cNvSpPr/>
            <p:nvPr/>
          </p:nvSpPr>
          <p:spPr>
            <a:xfrm>
              <a:off x="0" y="0"/>
              <a:ext cx="855406" cy="685800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C17A0EB-6D63-9B17-ED2C-631FF55C515B}"/>
                </a:ext>
              </a:extLst>
            </p:cNvPr>
            <p:cNvSpPr/>
            <p:nvPr/>
          </p:nvSpPr>
          <p:spPr>
            <a:xfrm>
              <a:off x="393290" y="393290"/>
              <a:ext cx="5340760" cy="1779638"/>
            </a:xfrm>
            <a:prstGeom prst="parallelogram">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B3650E06-6C38-85D0-8B9E-1A2A356EA838}"/>
              </a:ext>
            </a:extLst>
          </p:cNvPr>
          <p:cNvSpPr>
            <a:spLocks noGrp="1"/>
          </p:cNvSpPr>
          <p:nvPr>
            <p:ph type="title"/>
          </p:nvPr>
        </p:nvSpPr>
        <p:spPr>
          <a:xfrm>
            <a:off x="58622" y="462116"/>
            <a:ext cx="12162874" cy="868317"/>
          </a:xfrm>
        </p:spPr>
        <p:txBody>
          <a:bodyPr/>
          <a:lstStyle/>
          <a:p>
            <a:r>
              <a:rPr lang="en-US" b="1" i="1"/>
              <a:t>Grupo Bimbo</a:t>
            </a:r>
            <a:endParaRPr lang="en-US" sz="1600" i="1">
              <a:solidFill>
                <a:schemeClr val="tx1">
                  <a:lumMod val="85000"/>
                  <a:lumOff val="15000"/>
                </a:schemeClr>
              </a:solidFill>
            </a:endParaRPr>
          </a:p>
        </p:txBody>
      </p:sp>
      <p:sp>
        <p:nvSpPr>
          <p:cNvPr id="11" name="Title 1">
            <a:extLst>
              <a:ext uri="{FF2B5EF4-FFF2-40B4-BE49-F238E27FC236}">
                <a16:creationId xmlns:a16="http://schemas.microsoft.com/office/drawing/2014/main" id="{EF79DFD5-71ED-9F29-6981-79AD825DBFC5}"/>
              </a:ext>
            </a:extLst>
          </p:cNvPr>
          <p:cNvSpPr txBox="1">
            <a:spLocks/>
          </p:cNvSpPr>
          <p:nvPr/>
        </p:nvSpPr>
        <p:spPr>
          <a:xfrm>
            <a:off x="58622" y="1203937"/>
            <a:ext cx="7325403" cy="713353"/>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bg1"/>
                </a:solidFill>
                <a:latin typeface="Montserrat"/>
              </a:rPr>
              <a:t>+2,500 ZEVs</a:t>
            </a:r>
          </a:p>
          <a:p>
            <a:r>
              <a:rPr lang="en-US" sz="1600" i="1" kern="0">
                <a:solidFill>
                  <a:schemeClr val="bg1"/>
                </a:solidFill>
                <a:latin typeface="Montserrat"/>
              </a:rPr>
              <a:t>Mexico</a:t>
            </a:r>
            <a:endParaRPr lang="en-US" sz="1600" i="1" kern="0">
              <a:solidFill>
                <a:schemeClr val="bg1"/>
              </a:solidFill>
            </a:endParaRPr>
          </a:p>
        </p:txBody>
      </p:sp>
    </p:spTree>
    <p:extLst>
      <p:ext uri="{BB962C8B-B14F-4D97-AF65-F5344CB8AC3E}">
        <p14:creationId xmlns:p14="http://schemas.microsoft.com/office/powerpoint/2010/main" val="1068677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6B412CE-907E-E326-712E-F4CCF4247A58}"/>
              </a:ext>
            </a:extLst>
          </p:cNvPr>
          <p:cNvSpPr txBox="1">
            <a:spLocks/>
          </p:cNvSpPr>
          <p:nvPr/>
        </p:nvSpPr>
        <p:spPr>
          <a:xfrm>
            <a:off x="470283" y="2018306"/>
            <a:ext cx="3303321" cy="180702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kern="0">
                <a:latin typeface="Montserrat" panose="00000500000000000000" pitchFamily="2" charset="0"/>
              </a:rPr>
              <a:t>~$3.4 trillion </a:t>
            </a:r>
            <a:r>
              <a:rPr lang="en-US" sz="2000" kern="0">
                <a:solidFill>
                  <a:schemeClr val="tx1">
                    <a:lumMod val="75000"/>
                    <a:lumOff val="25000"/>
                  </a:schemeClr>
                </a:solidFill>
                <a:latin typeface="Montserrat" panose="00000500000000000000" pitchFamily="2" charset="0"/>
              </a:rPr>
              <a:t>USD in potential annual ZEV investments globally</a:t>
            </a:r>
          </a:p>
        </p:txBody>
      </p:sp>
      <p:sp>
        <p:nvSpPr>
          <p:cNvPr id="8" name="Rectangle 7">
            <a:extLst>
              <a:ext uri="{FF2B5EF4-FFF2-40B4-BE49-F238E27FC236}">
                <a16:creationId xmlns:a16="http://schemas.microsoft.com/office/drawing/2014/main" id="{CB5BB54B-1D5C-7D8F-B507-3241DD95B6B1}"/>
              </a:ext>
            </a:extLst>
          </p:cNvPr>
          <p:cNvSpPr/>
          <p:nvPr/>
        </p:nvSpPr>
        <p:spPr>
          <a:xfrm>
            <a:off x="1873662" y="3873607"/>
            <a:ext cx="1899942" cy="549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00"/>
              </a:spcAft>
            </a:pPr>
            <a:r>
              <a:rPr lang="en-US" sz="1000" i="1">
                <a:solidFill>
                  <a:schemeClr val="tx1">
                    <a:lumMod val="65000"/>
                    <a:lumOff val="35000"/>
                  </a:schemeClr>
                </a:solidFill>
                <a:latin typeface="Montserrat" panose="00000500000000000000" pitchFamily="2" charset="0"/>
                <a:cs typeface="Arial" panose="020B0604020202020204" pitchFamily="34" charset="0"/>
                <a:hlinkClick r:id="rId3"/>
              </a:rPr>
              <a:t>McKinsey &amp; Co, 2022</a:t>
            </a:r>
            <a:endParaRPr lang="en-US" sz="1000" i="1">
              <a:solidFill>
                <a:schemeClr val="tx1">
                  <a:lumMod val="65000"/>
                  <a:lumOff val="35000"/>
                </a:schemeClr>
              </a:solidFill>
              <a:latin typeface="Montserrat" panose="00000500000000000000" pitchFamily="2" charset="0"/>
              <a:cs typeface="Arial" panose="020B0604020202020204" pitchFamily="34" charset="0"/>
            </a:endParaRPr>
          </a:p>
        </p:txBody>
      </p:sp>
      <p:sp>
        <p:nvSpPr>
          <p:cNvPr id="14" name="Title 4">
            <a:extLst>
              <a:ext uri="{FF2B5EF4-FFF2-40B4-BE49-F238E27FC236}">
                <a16:creationId xmlns:a16="http://schemas.microsoft.com/office/drawing/2014/main" id="{CBF976CC-82D0-95FE-E11F-0A78346580ED}"/>
              </a:ext>
            </a:extLst>
          </p:cNvPr>
          <p:cNvSpPr txBox="1">
            <a:spLocks/>
          </p:cNvSpPr>
          <p:nvPr/>
        </p:nvSpPr>
        <p:spPr>
          <a:xfrm>
            <a:off x="4353857" y="2018306"/>
            <a:ext cx="3195260" cy="180702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000" kern="0">
                <a:solidFill>
                  <a:schemeClr val="tx1">
                    <a:lumMod val="75000"/>
                    <a:lumOff val="25000"/>
                  </a:schemeClr>
                </a:solidFill>
                <a:latin typeface="Montserrat" panose="00000500000000000000" pitchFamily="2" charset="0"/>
              </a:rPr>
              <a:t>Brent crude oil barrel price</a:t>
            </a:r>
          </a:p>
          <a:p>
            <a:pPr algn="ctr"/>
            <a:r>
              <a:rPr lang="en-US" b="1" kern="0">
                <a:latin typeface="Montserrat" panose="00000500000000000000" pitchFamily="2" charset="0"/>
              </a:rPr>
              <a:t>$14</a:t>
            </a:r>
            <a:r>
              <a:rPr lang="en-US" sz="2000" b="1" kern="0">
                <a:latin typeface="Montserrat" panose="00000500000000000000" pitchFamily="2" charset="0"/>
              </a:rPr>
              <a:t> </a:t>
            </a:r>
            <a:r>
              <a:rPr lang="en-US" sz="2000" kern="0">
                <a:solidFill>
                  <a:schemeClr val="tx1">
                    <a:lumMod val="75000"/>
                    <a:lumOff val="25000"/>
                  </a:schemeClr>
                </a:solidFill>
                <a:latin typeface="Montserrat" panose="00000500000000000000" pitchFamily="2" charset="0"/>
              </a:rPr>
              <a:t>low in 2020</a:t>
            </a:r>
          </a:p>
          <a:p>
            <a:pPr algn="ctr"/>
            <a:r>
              <a:rPr lang="en-US" b="1" kern="0">
                <a:latin typeface="Montserrat" panose="00000500000000000000" pitchFamily="2" charset="0"/>
              </a:rPr>
              <a:t>$130 </a:t>
            </a:r>
            <a:r>
              <a:rPr lang="en-US" sz="2000" kern="0">
                <a:solidFill>
                  <a:schemeClr val="tx1">
                    <a:lumMod val="75000"/>
                    <a:lumOff val="25000"/>
                  </a:schemeClr>
                </a:solidFill>
                <a:latin typeface="Montserrat" panose="00000500000000000000" pitchFamily="2" charset="0"/>
              </a:rPr>
              <a:t>high in 2022</a:t>
            </a:r>
          </a:p>
        </p:txBody>
      </p:sp>
      <p:sp>
        <p:nvSpPr>
          <p:cNvPr id="15" name="Rectangle 14">
            <a:extLst>
              <a:ext uri="{FF2B5EF4-FFF2-40B4-BE49-F238E27FC236}">
                <a16:creationId xmlns:a16="http://schemas.microsoft.com/office/drawing/2014/main" id="{1B0DE1F0-0D84-2C3F-4AFE-74D7CF0B24DD}"/>
              </a:ext>
            </a:extLst>
          </p:cNvPr>
          <p:cNvSpPr/>
          <p:nvPr/>
        </p:nvSpPr>
        <p:spPr>
          <a:xfrm>
            <a:off x="5316279" y="3873607"/>
            <a:ext cx="2232838" cy="549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00"/>
              </a:spcAft>
            </a:pPr>
            <a:r>
              <a:rPr lang="en-US" sz="1000" i="1">
                <a:solidFill>
                  <a:schemeClr val="tx1">
                    <a:lumMod val="65000"/>
                    <a:lumOff val="35000"/>
                  </a:schemeClr>
                </a:solidFill>
                <a:latin typeface="Montserrat" panose="00000500000000000000" pitchFamily="2" charset="0"/>
                <a:cs typeface="Arial" panose="020B0604020202020204" pitchFamily="34" charset="0"/>
                <a:hlinkClick r:id="rId4"/>
              </a:rPr>
              <a:t>U.S. Energy Information Administration, 2023</a:t>
            </a:r>
            <a:endParaRPr lang="en-US" sz="1000" i="1">
              <a:solidFill>
                <a:schemeClr val="tx1">
                  <a:lumMod val="65000"/>
                  <a:lumOff val="35000"/>
                </a:schemeClr>
              </a:solidFill>
              <a:latin typeface="Montserrat" panose="00000500000000000000" pitchFamily="2" charset="0"/>
              <a:cs typeface="Arial" panose="020B0604020202020204" pitchFamily="34" charset="0"/>
            </a:endParaRPr>
          </a:p>
        </p:txBody>
      </p:sp>
      <p:sp>
        <p:nvSpPr>
          <p:cNvPr id="16" name="Title 4">
            <a:extLst>
              <a:ext uri="{FF2B5EF4-FFF2-40B4-BE49-F238E27FC236}">
                <a16:creationId xmlns:a16="http://schemas.microsoft.com/office/drawing/2014/main" id="{F4BEA5F3-49DB-AD28-AC00-724F2106DC07}"/>
              </a:ext>
            </a:extLst>
          </p:cNvPr>
          <p:cNvSpPr txBox="1">
            <a:spLocks/>
          </p:cNvSpPr>
          <p:nvPr/>
        </p:nvSpPr>
        <p:spPr>
          <a:xfrm>
            <a:off x="8129370" y="2018306"/>
            <a:ext cx="3592348" cy="180702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kern="0">
                <a:latin typeface="Montserrat" panose="00000500000000000000" pitchFamily="2" charset="0"/>
              </a:rPr>
              <a:t>TCO parity </a:t>
            </a:r>
            <a:r>
              <a:rPr lang="en-US" sz="2000" kern="0">
                <a:solidFill>
                  <a:schemeClr val="tx1">
                    <a:lumMod val="75000"/>
                    <a:lumOff val="25000"/>
                  </a:schemeClr>
                </a:solidFill>
                <a:latin typeface="Montserrat" panose="00000500000000000000" pitchFamily="2" charset="0"/>
              </a:rPr>
              <a:t>already achieved across multiple segments and geographies</a:t>
            </a:r>
          </a:p>
        </p:txBody>
      </p:sp>
      <p:sp>
        <p:nvSpPr>
          <p:cNvPr id="2" name="Rectangle 1">
            <a:extLst>
              <a:ext uri="{FF2B5EF4-FFF2-40B4-BE49-F238E27FC236}">
                <a16:creationId xmlns:a16="http://schemas.microsoft.com/office/drawing/2014/main" id="{05771F43-7E27-F314-D378-FD305EE5BF98}"/>
              </a:ext>
            </a:extLst>
          </p:cNvPr>
          <p:cNvSpPr/>
          <p:nvPr/>
        </p:nvSpPr>
        <p:spPr>
          <a:xfrm>
            <a:off x="9623919" y="3873607"/>
            <a:ext cx="1899942" cy="549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00"/>
              </a:spcAft>
            </a:pPr>
            <a:r>
              <a:rPr lang="en-US" sz="1000" i="1" u="sng">
                <a:solidFill>
                  <a:schemeClr val="tx2"/>
                </a:solidFill>
                <a:latin typeface="Montserrat" panose="00000500000000000000" pitchFamily="2" charset="0"/>
                <a:cs typeface="Arial" panose="020B0604020202020204" pitchFamily="34" charset="0"/>
              </a:rPr>
              <a:t>CALSTART, 2024</a:t>
            </a:r>
          </a:p>
        </p:txBody>
      </p:sp>
      <p:sp>
        <p:nvSpPr>
          <p:cNvPr id="4" name="Title 3">
            <a:extLst>
              <a:ext uri="{FF2B5EF4-FFF2-40B4-BE49-F238E27FC236}">
                <a16:creationId xmlns:a16="http://schemas.microsoft.com/office/drawing/2014/main" id="{F492D5F8-9471-9054-1ED0-3B75BD858F34}"/>
              </a:ext>
            </a:extLst>
          </p:cNvPr>
          <p:cNvSpPr>
            <a:spLocks noGrp="1"/>
          </p:cNvSpPr>
          <p:nvPr>
            <p:ph type="title"/>
          </p:nvPr>
        </p:nvSpPr>
        <p:spPr/>
        <p:txBody>
          <a:bodyPr/>
          <a:lstStyle/>
          <a:p>
            <a:r>
              <a:rPr lang="en-GB"/>
              <a:t>Economic opportunity</a:t>
            </a:r>
          </a:p>
        </p:txBody>
      </p:sp>
    </p:spTree>
    <p:extLst>
      <p:ext uri="{BB962C8B-B14F-4D97-AF65-F5344CB8AC3E}">
        <p14:creationId xmlns:p14="http://schemas.microsoft.com/office/powerpoint/2010/main" val="2475824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250515-42F4-D3B4-E0D3-ACF14F136BBA}"/>
              </a:ext>
            </a:extLst>
          </p:cNvPr>
          <p:cNvSpPr>
            <a:spLocks noGrp="1"/>
          </p:cNvSpPr>
          <p:nvPr>
            <p:ph type="title"/>
          </p:nvPr>
        </p:nvSpPr>
        <p:spPr/>
        <p:txBody>
          <a:bodyPr/>
          <a:lstStyle/>
          <a:p>
            <a:r>
              <a:rPr lang="en-US"/>
              <a:t>Government action</a:t>
            </a:r>
            <a:endParaRPr lang="en-US" sz="1600">
              <a:solidFill>
                <a:schemeClr val="tx1">
                  <a:lumMod val="85000"/>
                  <a:lumOff val="15000"/>
                </a:schemeClr>
              </a:solidFill>
            </a:endParaRPr>
          </a:p>
        </p:txBody>
      </p:sp>
      <p:sp>
        <p:nvSpPr>
          <p:cNvPr id="8" name="Title 1">
            <a:extLst>
              <a:ext uri="{FF2B5EF4-FFF2-40B4-BE49-F238E27FC236}">
                <a16:creationId xmlns:a16="http://schemas.microsoft.com/office/drawing/2014/main" id="{8AE25B48-FF76-0DCD-538D-B3EAFA88608B}"/>
              </a:ext>
            </a:extLst>
          </p:cNvPr>
          <p:cNvSpPr txBox="1">
            <a:spLocks/>
          </p:cNvSpPr>
          <p:nvPr/>
        </p:nvSpPr>
        <p:spPr>
          <a:xfrm>
            <a:off x="6156517" y="832207"/>
            <a:ext cx="5620088" cy="86831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Governments are adopting </a:t>
            </a:r>
            <a:r>
              <a:rPr lang="en-US" sz="1600" b="1" kern="0">
                <a:solidFill>
                  <a:schemeClr val="tx1">
                    <a:lumMod val="85000"/>
                    <a:lumOff val="15000"/>
                  </a:schemeClr>
                </a:solidFill>
                <a:latin typeface="Montserrat"/>
              </a:rPr>
              <a:t>supply-side regulations </a:t>
            </a:r>
            <a:r>
              <a:rPr lang="en-US" sz="1600" kern="0">
                <a:solidFill>
                  <a:schemeClr val="tx1">
                    <a:lumMod val="85000"/>
                    <a:lumOff val="15000"/>
                  </a:schemeClr>
                </a:solidFill>
                <a:latin typeface="Montserrat"/>
              </a:rPr>
              <a:t>to ensure ZEV sales, encourage investment, and bring down costs </a:t>
            </a:r>
            <a:endParaRPr lang="en-US" sz="1600" b="1" kern="0">
              <a:solidFill>
                <a:schemeClr val="tx1">
                  <a:lumMod val="85000"/>
                  <a:lumOff val="15000"/>
                </a:schemeClr>
              </a:solidFill>
            </a:endParaRPr>
          </a:p>
        </p:txBody>
      </p:sp>
      <p:sp>
        <p:nvSpPr>
          <p:cNvPr id="9" name="Rectangle 8">
            <a:extLst>
              <a:ext uri="{FF2B5EF4-FFF2-40B4-BE49-F238E27FC236}">
                <a16:creationId xmlns:a16="http://schemas.microsoft.com/office/drawing/2014/main" id="{444208D6-F7AC-DA9D-513E-CB9BF8047EE1}"/>
              </a:ext>
            </a:extLst>
          </p:cNvPr>
          <p:cNvSpPr/>
          <p:nvPr/>
        </p:nvSpPr>
        <p:spPr>
          <a:xfrm>
            <a:off x="342239" y="6311622"/>
            <a:ext cx="2848350" cy="44861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1200"/>
              </a:spcAft>
              <a:buClrTx/>
              <a:buSzTx/>
              <a:buFontTx/>
              <a:buNone/>
              <a:tabLst/>
              <a:defRPr/>
            </a:pPr>
            <a:r>
              <a:rPr lang="en-US" sz="1000" i="1" kern="0">
                <a:solidFill>
                  <a:schemeClr val="accent1"/>
                </a:solidFill>
                <a:latin typeface="Montserrat" panose="00000500000000000000" pitchFamily="2" charset="0"/>
                <a:hlinkClick r:id="rId2">
                  <a:extLst>
                    <a:ext uri="{A12FA001-AC4F-418D-AE19-62706E023703}">
                      <ahyp:hlinkClr xmlns:ahyp="http://schemas.microsoft.com/office/drawing/2018/hyperlinkcolor" val="tx"/>
                    </a:ext>
                  </a:extLst>
                </a:hlinkClick>
              </a:rPr>
              <a:t>Source: Progress Dashboard</a:t>
            </a:r>
            <a:r>
              <a:rPr lang="en-US" sz="1000" i="1" u="sng" kern="0">
                <a:solidFill>
                  <a:schemeClr val="accent1"/>
                </a:solidFill>
                <a:latin typeface="Montserrat" panose="00000500000000000000" pitchFamily="2" charset="0"/>
              </a:rPr>
              <a:t>, 2024</a:t>
            </a:r>
            <a:endParaRPr kumimoji="0" lang="en-US" sz="1000" i="1" u="sng" strike="noStrike" kern="0" cap="none" spc="0" normalizeH="0" baseline="0" noProof="0">
              <a:ln>
                <a:noFill/>
              </a:ln>
              <a:solidFill>
                <a:schemeClr val="accent1"/>
              </a:solidFill>
              <a:effectLst/>
              <a:uLnTx/>
              <a:uFillTx/>
              <a:latin typeface="Montserrat" panose="00000500000000000000" pitchFamily="2" charset="0"/>
            </a:endParaRPr>
          </a:p>
        </p:txBody>
      </p:sp>
      <p:grpSp>
        <p:nvGrpSpPr>
          <p:cNvPr id="11" name="Group 10">
            <a:extLst>
              <a:ext uri="{FF2B5EF4-FFF2-40B4-BE49-F238E27FC236}">
                <a16:creationId xmlns:a16="http://schemas.microsoft.com/office/drawing/2014/main" id="{9AA3678B-B087-6675-176F-8B6DD831BCDF}"/>
              </a:ext>
            </a:extLst>
          </p:cNvPr>
          <p:cNvGrpSpPr/>
          <p:nvPr/>
        </p:nvGrpSpPr>
        <p:grpSpPr>
          <a:xfrm>
            <a:off x="415395" y="1624790"/>
            <a:ext cx="4539790" cy="4149934"/>
            <a:chOff x="223283" y="1449176"/>
            <a:chExt cx="4731902" cy="4325548"/>
          </a:xfrm>
        </p:grpSpPr>
        <p:pic>
          <p:nvPicPr>
            <p:cNvPr id="12" name="Picture 11">
              <a:extLst>
                <a:ext uri="{FF2B5EF4-FFF2-40B4-BE49-F238E27FC236}">
                  <a16:creationId xmlns:a16="http://schemas.microsoft.com/office/drawing/2014/main" id="{46E444A8-DD54-23C0-64D8-D5E90AEF949F}"/>
                </a:ext>
              </a:extLst>
            </p:cNvPr>
            <p:cNvPicPr>
              <a:picLocks noChangeAspect="1"/>
            </p:cNvPicPr>
            <p:nvPr/>
          </p:nvPicPr>
          <p:blipFill rotWithShape="1">
            <a:blip r:embed="rId3"/>
            <a:srcRect t="3892" r="31940"/>
            <a:stretch/>
          </p:blipFill>
          <p:spPr>
            <a:xfrm>
              <a:off x="223283" y="1449176"/>
              <a:ext cx="4731902" cy="4325548"/>
            </a:xfrm>
            <a:prstGeom prst="rect">
              <a:avLst/>
            </a:prstGeom>
          </p:spPr>
        </p:pic>
        <p:sp>
          <p:nvSpPr>
            <p:cNvPr id="15" name="Freeform: Shape 14">
              <a:extLst>
                <a:ext uri="{FF2B5EF4-FFF2-40B4-BE49-F238E27FC236}">
                  <a16:creationId xmlns:a16="http://schemas.microsoft.com/office/drawing/2014/main" id="{ED19232F-A08C-8533-E4CC-215B54528E04}"/>
                </a:ext>
              </a:extLst>
            </p:cNvPr>
            <p:cNvSpPr/>
            <p:nvPr/>
          </p:nvSpPr>
          <p:spPr>
            <a:xfrm>
              <a:off x="3450739" y="2547938"/>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FA4A11A9-94AF-4C27-EA85-C91D2EE67ABA}"/>
                </a:ext>
              </a:extLst>
            </p:cNvPr>
            <p:cNvSpPr/>
            <p:nvPr/>
          </p:nvSpPr>
          <p:spPr>
            <a:xfrm rot="20318295">
              <a:off x="3047055" y="2234501"/>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39AF82D4-6019-FFD1-3334-E77A8D019577}"/>
                </a:ext>
              </a:extLst>
            </p:cNvPr>
            <p:cNvSpPr/>
            <p:nvPr/>
          </p:nvSpPr>
          <p:spPr>
            <a:xfrm rot="17105825">
              <a:off x="1846676" y="2249809"/>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AAF7D98F-9F02-DE68-3B7F-B04991C7611A}"/>
                </a:ext>
              </a:extLst>
            </p:cNvPr>
            <p:cNvSpPr/>
            <p:nvPr/>
          </p:nvSpPr>
          <p:spPr>
            <a:xfrm rot="11838215">
              <a:off x="1192838" y="3944126"/>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D3772692-D07B-0E5E-4FB9-F1417C2A65F0}"/>
                </a:ext>
              </a:extLst>
            </p:cNvPr>
            <p:cNvSpPr/>
            <p:nvPr/>
          </p:nvSpPr>
          <p:spPr>
            <a:xfrm rot="10132473">
              <a:off x="1628408" y="4530691"/>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513B4923-0C52-E3EE-5BC9-3EFFF6667867}"/>
                </a:ext>
              </a:extLst>
            </p:cNvPr>
            <p:cNvSpPr/>
            <p:nvPr/>
          </p:nvSpPr>
          <p:spPr>
            <a:xfrm rot="8754471">
              <a:off x="2108557" y="4769476"/>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28B6EC29-EA65-B24C-2FC3-DF9E7E9BD8AA}"/>
                </a:ext>
              </a:extLst>
            </p:cNvPr>
            <p:cNvSpPr/>
            <p:nvPr/>
          </p:nvSpPr>
          <p:spPr>
            <a:xfrm rot="8172766">
              <a:off x="2345178" y="4807599"/>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FE03484F-55F3-C294-A59F-35625C87CBD1}"/>
                </a:ext>
              </a:extLst>
            </p:cNvPr>
            <p:cNvSpPr/>
            <p:nvPr/>
          </p:nvSpPr>
          <p:spPr>
            <a:xfrm rot="6290707">
              <a:off x="3057479" y="4661339"/>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1EA95C3A-10CA-24A1-6219-85C7685B0577}"/>
                </a:ext>
              </a:extLst>
            </p:cNvPr>
            <p:cNvSpPr/>
            <p:nvPr/>
          </p:nvSpPr>
          <p:spPr>
            <a:xfrm rot="5031859">
              <a:off x="3461740" y="4359556"/>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17B7D479-646D-8F07-C66A-2A4F390BDA74}"/>
                </a:ext>
              </a:extLst>
            </p:cNvPr>
            <p:cNvSpPr/>
            <p:nvPr/>
          </p:nvSpPr>
          <p:spPr>
            <a:xfrm rot="4332718">
              <a:off x="3599589" y="4168070"/>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6F4035D2-F8CE-FD3E-46DF-D1999169C040}"/>
                </a:ext>
              </a:extLst>
            </p:cNvPr>
            <p:cNvSpPr/>
            <p:nvPr/>
          </p:nvSpPr>
          <p:spPr>
            <a:xfrm rot="3701121">
              <a:off x="3728968" y="3937648"/>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E03196BB-F874-E01C-FEDC-B19597A3DEFA}"/>
                </a:ext>
              </a:extLst>
            </p:cNvPr>
            <p:cNvSpPr/>
            <p:nvPr/>
          </p:nvSpPr>
          <p:spPr>
            <a:xfrm rot="2432832">
              <a:off x="3809907" y="3454093"/>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E17EE102-E174-06FD-7646-C80444E8023C}"/>
                </a:ext>
              </a:extLst>
            </p:cNvPr>
            <p:cNvSpPr/>
            <p:nvPr/>
          </p:nvSpPr>
          <p:spPr>
            <a:xfrm rot="472581">
              <a:off x="3599589" y="2732580"/>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B7DA8D30-074E-F664-B81E-78A90B4E41C3}"/>
                </a:ext>
              </a:extLst>
            </p:cNvPr>
            <p:cNvSpPr/>
            <p:nvPr/>
          </p:nvSpPr>
          <p:spPr>
            <a:xfrm rot="1244183">
              <a:off x="3711497" y="2958697"/>
              <a:ext cx="310548" cy="313437"/>
            </a:xfrm>
            <a:custGeom>
              <a:avLst/>
              <a:gdLst>
                <a:gd name="connsiteX0" fmla="*/ 0 w 341313"/>
                <a:gd name="connsiteY0" fmla="*/ 190500 h 344488"/>
                <a:gd name="connsiteX1" fmla="*/ 179388 w 341313"/>
                <a:gd name="connsiteY1" fmla="*/ 0 h 344488"/>
                <a:gd name="connsiteX2" fmla="*/ 341313 w 341313"/>
                <a:gd name="connsiteY2" fmla="*/ 192088 h 344488"/>
                <a:gd name="connsiteX3" fmla="*/ 139700 w 341313"/>
                <a:gd name="connsiteY3" fmla="*/ 344488 h 344488"/>
                <a:gd name="connsiteX4" fmla="*/ 0 w 341313"/>
                <a:gd name="connsiteY4" fmla="*/ 190500 h 34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3" h="344488">
                  <a:moveTo>
                    <a:pt x="0" y="190500"/>
                  </a:moveTo>
                  <a:lnTo>
                    <a:pt x="179388" y="0"/>
                  </a:lnTo>
                  <a:lnTo>
                    <a:pt x="341313" y="192088"/>
                  </a:lnTo>
                  <a:lnTo>
                    <a:pt x="139700" y="344488"/>
                  </a:lnTo>
                  <a:lnTo>
                    <a:pt x="0" y="190500"/>
                  </a:lnTo>
                  <a:close/>
                </a:path>
              </a:pathLst>
            </a:custGeom>
            <a:solidFill>
              <a:srgbClr val="6E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Google Shape;177;p30" descr="Flag of California | United States state flag | Britannica">
            <a:extLst>
              <a:ext uri="{FF2B5EF4-FFF2-40B4-BE49-F238E27FC236}">
                <a16:creationId xmlns:a16="http://schemas.microsoft.com/office/drawing/2014/main" id="{3A872F9E-2ED4-73FC-73C8-3FA856B24F68}"/>
              </a:ext>
            </a:extLst>
          </p:cNvPr>
          <p:cNvPicPr preferRelativeResize="0"/>
          <p:nvPr/>
        </p:nvPicPr>
        <p:blipFill rotWithShape="1">
          <a:blip r:embed="rId4">
            <a:alphaModFix/>
          </a:blip>
          <a:srcRect/>
          <a:stretch/>
        </p:blipFill>
        <p:spPr>
          <a:xfrm>
            <a:off x="6447730" y="2427199"/>
            <a:ext cx="855153" cy="569758"/>
          </a:xfrm>
          <a:prstGeom prst="rect">
            <a:avLst/>
          </a:prstGeom>
          <a:noFill/>
          <a:ln w="9525" cap="flat" cmpd="sng">
            <a:solidFill>
              <a:srgbClr val="000000"/>
            </a:solidFill>
            <a:prstDash val="solid"/>
            <a:round/>
            <a:headEnd type="none" w="sm" len="sm"/>
            <a:tailEnd type="none" w="sm" len="sm"/>
          </a:ln>
        </p:spPr>
      </p:pic>
      <p:pic>
        <p:nvPicPr>
          <p:cNvPr id="30" name="Google Shape;178;p30">
            <a:extLst>
              <a:ext uri="{FF2B5EF4-FFF2-40B4-BE49-F238E27FC236}">
                <a16:creationId xmlns:a16="http://schemas.microsoft.com/office/drawing/2014/main" id="{D27F45A4-D0C6-68BF-24A5-50C6825A2C21}"/>
              </a:ext>
            </a:extLst>
          </p:cNvPr>
          <p:cNvPicPr preferRelativeResize="0"/>
          <p:nvPr/>
        </p:nvPicPr>
        <p:blipFill>
          <a:blip r:embed="rId5">
            <a:alphaModFix/>
          </a:blip>
          <a:stretch>
            <a:fillRect/>
          </a:stretch>
        </p:blipFill>
        <p:spPr>
          <a:xfrm>
            <a:off x="7645660" y="2427200"/>
            <a:ext cx="855162" cy="571894"/>
          </a:xfrm>
          <a:prstGeom prst="rect">
            <a:avLst/>
          </a:prstGeom>
          <a:noFill/>
          <a:ln w="9525" cap="flat" cmpd="sng">
            <a:solidFill>
              <a:srgbClr val="000000"/>
            </a:solidFill>
            <a:prstDash val="solid"/>
            <a:round/>
            <a:headEnd type="none" w="sm" len="sm"/>
            <a:tailEnd type="none" w="sm" len="sm"/>
          </a:ln>
        </p:spPr>
      </p:pic>
      <p:pic>
        <p:nvPicPr>
          <p:cNvPr id="31" name="Google Shape;181;p30" descr="Flag of Europe - Wikipedia">
            <a:extLst>
              <a:ext uri="{FF2B5EF4-FFF2-40B4-BE49-F238E27FC236}">
                <a16:creationId xmlns:a16="http://schemas.microsoft.com/office/drawing/2014/main" id="{1BF05CF7-55CE-BE08-460D-AA102E10CF61}"/>
              </a:ext>
            </a:extLst>
          </p:cNvPr>
          <p:cNvPicPr preferRelativeResize="0"/>
          <p:nvPr/>
        </p:nvPicPr>
        <p:blipFill rotWithShape="1">
          <a:blip r:embed="rId6">
            <a:alphaModFix/>
          </a:blip>
          <a:srcRect/>
          <a:stretch/>
        </p:blipFill>
        <p:spPr>
          <a:xfrm>
            <a:off x="6447721" y="3675962"/>
            <a:ext cx="855162" cy="570098"/>
          </a:xfrm>
          <a:prstGeom prst="rect">
            <a:avLst/>
          </a:prstGeom>
          <a:noFill/>
          <a:ln w="9525" cap="flat" cmpd="sng">
            <a:solidFill>
              <a:srgbClr val="000000"/>
            </a:solidFill>
            <a:prstDash val="solid"/>
            <a:round/>
            <a:headEnd type="none" w="sm" len="sm"/>
            <a:tailEnd type="none" w="sm" len="sm"/>
          </a:ln>
        </p:spPr>
      </p:pic>
      <p:pic>
        <p:nvPicPr>
          <p:cNvPr id="32" name="Google Shape;182;p30">
            <a:extLst>
              <a:ext uri="{FF2B5EF4-FFF2-40B4-BE49-F238E27FC236}">
                <a16:creationId xmlns:a16="http://schemas.microsoft.com/office/drawing/2014/main" id="{BA5A3795-44C0-3832-18D6-7E2CEF597F97}"/>
              </a:ext>
            </a:extLst>
          </p:cNvPr>
          <p:cNvPicPr preferRelativeResize="0"/>
          <p:nvPr/>
        </p:nvPicPr>
        <p:blipFill rotWithShape="1">
          <a:blip r:embed="rId7">
            <a:alphaModFix/>
          </a:blip>
          <a:srcRect r="18606"/>
          <a:stretch/>
        </p:blipFill>
        <p:spPr>
          <a:xfrm>
            <a:off x="7648816" y="3655609"/>
            <a:ext cx="855163" cy="561884"/>
          </a:xfrm>
          <a:prstGeom prst="rect">
            <a:avLst/>
          </a:prstGeom>
          <a:noFill/>
          <a:ln w="9525" cap="flat" cmpd="sng">
            <a:solidFill>
              <a:srgbClr val="000000"/>
            </a:solidFill>
            <a:prstDash val="solid"/>
            <a:round/>
            <a:headEnd type="none" w="sm" len="sm"/>
            <a:tailEnd type="none" w="sm" len="sm"/>
          </a:ln>
        </p:spPr>
      </p:pic>
      <p:pic>
        <p:nvPicPr>
          <p:cNvPr id="33" name="Google Shape;185;p30">
            <a:extLst>
              <a:ext uri="{FF2B5EF4-FFF2-40B4-BE49-F238E27FC236}">
                <a16:creationId xmlns:a16="http://schemas.microsoft.com/office/drawing/2014/main" id="{41F45D08-7544-147F-5034-08B3D30F49A7}"/>
              </a:ext>
            </a:extLst>
          </p:cNvPr>
          <p:cNvPicPr preferRelativeResize="0"/>
          <p:nvPr/>
        </p:nvPicPr>
        <p:blipFill>
          <a:blip r:embed="rId8">
            <a:alphaModFix/>
          </a:blip>
          <a:stretch>
            <a:fillRect/>
          </a:stretch>
        </p:blipFill>
        <p:spPr>
          <a:xfrm>
            <a:off x="6448044" y="4899179"/>
            <a:ext cx="857424" cy="571887"/>
          </a:xfrm>
          <a:prstGeom prst="rect">
            <a:avLst/>
          </a:prstGeom>
          <a:noFill/>
          <a:ln w="9525" cap="flat" cmpd="sng">
            <a:solidFill>
              <a:srgbClr val="000000"/>
            </a:solidFill>
            <a:prstDash val="solid"/>
            <a:round/>
            <a:headEnd type="none" w="sm" len="sm"/>
            <a:tailEnd type="none" w="sm" len="sm"/>
          </a:ln>
        </p:spPr>
      </p:pic>
      <p:pic>
        <p:nvPicPr>
          <p:cNvPr id="34" name="Google Shape;186;p30">
            <a:extLst>
              <a:ext uri="{FF2B5EF4-FFF2-40B4-BE49-F238E27FC236}">
                <a16:creationId xmlns:a16="http://schemas.microsoft.com/office/drawing/2014/main" id="{6529F3BC-B794-8F6E-1FA6-07C2F1F4A796}"/>
              </a:ext>
            </a:extLst>
          </p:cNvPr>
          <p:cNvPicPr preferRelativeResize="0"/>
          <p:nvPr/>
        </p:nvPicPr>
        <p:blipFill>
          <a:blip r:embed="rId9">
            <a:alphaModFix/>
          </a:blip>
          <a:stretch>
            <a:fillRect/>
          </a:stretch>
        </p:blipFill>
        <p:spPr>
          <a:xfrm>
            <a:off x="7645984" y="4899180"/>
            <a:ext cx="857437" cy="571278"/>
          </a:xfrm>
          <a:prstGeom prst="rect">
            <a:avLst/>
          </a:prstGeom>
          <a:noFill/>
          <a:ln w="9525" cap="flat" cmpd="sng">
            <a:solidFill>
              <a:srgbClr val="000000"/>
            </a:solidFill>
            <a:prstDash val="solid"/>
            <a:round/>
            <a:headEnd type="none" w="sm" len="sm"/>
            <a:tailEnd type="none" w="sm" len="sm"/>
          </a:ln>
        </p:spPr>
      </p:pic>
      <p:sp>
        <p:nvSpPr>
          <p:cNvPr id="35" name="Title 4">
            <a:extLst>
              <a:ext uri="{FF2B5EF4-FFF2-40B4-BE49-F238E27FC236}">
                <a16:creationId xmlns:a16="http://schemas.microsoft.com/office/drawing/2014/main" id="{0B278A07-BE30-B01B-C033-259E8451E3B4}"/>
              </a:ext>
            </a:extLst>
          </p:cNvPr>
          <p:cNvSpPr txBox="1">
            <a:spLocks/>
          </p:cNvSpPr>
          <p:nvPr/>
        </p:nvSpPr>
        <p:spPr>
          <a:xfrm>
            <a:off x="6156517" y="1504700"/>
            <a:ext cx="4539790" cy="775733"/>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spcBef>
                <a:spcPts val="600"/>
              </a:spcBef>
              <a:spcAft>
                <a:spcPts val="600"/>
              </a:spcAft>
            </a:pPr>
            <a:r>
              <a:rPr lang="en-US" sz="2000" kern="0">
                <a:solidFill>
                  <a:srgbClr val="000000">
                    <a:lumMod val="75000"/>
                    <a:lumOff val="25000"/>
                  </a:srgbClr>
                </a:solidFill>
                <a:latin typeface="Montserrat" panose="00000500000000000000" pitchFamily="2" charset="0"/>
              </a:rPr>
              <a:t>Sales mandates</a:t>
            </a:r>
          </a:p>
        </p:txBody>
      </p:sp>
      <p:sp>
        <p:nvSpPr>
          <p:cNvPr id="36" name="Title 4">
            <a:extLst>
              <a:ext uri="{FF2B5EF4-FFF2-40B4-BE49-F238E27FC236}">
                <a16:creationId xmlns:a16="http://schemas.microsoft.com/office/drawing/2014/main" id="{8C567A1A-98A7-66EA-CDD5-5DE99BB2CD9B}"/>
              </a:ext>
            </a:extLst>
          </p:cNvPr>
          <p:cNvSpPr txBox="1">
            <a:spLocks/>
          </p:cNvSpPr>
          <p:nvPr/>
        </p:nvSpPr>
        <p:spPr>
          <a:xfrm>
            <a:off x="6156517" y="2780812"/>
            <a:ext cx="3972026" cy="67871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spcBef>
                <a:spcPts val="600"/>
              </a:spcBef>
              <a:spcAft>
                <a:spcPts val="600"/>
              </a:spcAft>
            </a:pPr>
            <a:r>
              <a:rPr lang="en-US" sz="2000" kern="0">
                <a:solidFill>
                  <a:srgbClr val="000000">
                    <a:lumMod val="75000"/>
                    <a:lumOff val="25000"/>
                  </a:srgbClr>
                </a:solidFill>
                <a:latin typeface="Montserrat" panose="00000500000000000000" pitchFamily="2" charset="0"/>
              </a:rPr>
              <a:t>Emission standards</a:t>
            </a:r>
          </a:p>
        </p:txBody>
      </p:sp>
      <p:sp>
        <p:nvSpPr>
          <p:cNvPr id="37" name="Title 4">
            <a:extLst>
              <a:ext uri="{FF2B5EF4-FFF2-40B4-BE49-F238E27FC236}">
                <a16:creationId xmlns:a16="http://schemas.microsoft.com/office/drawing/2014/main" id="{F126F39F-3B54-607A-69D7-C612730C01B6}"/>
              </a:ext>
            </a:extLst>
          </p:cNvPr>
          <p:cNvSpPr txBox="1">
            <a:spLocks/>
          </p:cNvSpPr>
          <p:nvPr/>
        </p:nvSpPr>
        <p:spPr>
          <a:xfrm>
            <a:off x="6156517" y="4005184"/>
            <a:ext cx="3972026" cy="59198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spcBef>
                <a:spcPts val="600"/>
              </a:spcBef>
              <a:spcAft>
                <a:spcPts val="600"/>
              </a:spcAft>
            </a:pPr>
            <a:r>
              <a:rPr lang="en-US" sz="2000" kern="0">
                <a:solidFill>
                  <a:srgbClr val="000000">
                    <a:lumMod val="75000"/>
                    <a:lumOff val="25000"/>
                  </a:srgbClr>
                </a:solidFill>
                <a:latin typeface="Montserrat" panose="00000500000000000000" pitchFamily="2" charset="0"/>
              </a:rPr>
              <a:t>Fuel economy standards</a:t>
            </a:r>
          </a:p>
        </p:txBody>
      </p:sp>
      <p:pic>
        <p:nvPicPr>
          <p:cNvPr id="38" name="Picture 37">
            <a:extLst>
              <a:ext uri="{FF2B5EF4-FFF2-40B4-BE49-F238E27FC236}">
                <a16:creationId xmlns:a16="http://schemas.microsoft.com/office/drawing/2014/main" id="{87CD458C-CC55-EA85-BA32-644838C57AF5}"/>
              </a:ext>
            </a:extLst>
          </p:cNvPr>
          <p:cNvPicPr>
            <a:picLocks noChangeAspect="1"/>
          </p:cNvPicPr>
          <p:nvPr/>
        </p:nvPicPr>
        <p:blipFill>
          <a:blip r:embed="rId10">
            <a:alphaModFix amt="20000"/>
          </a:blip>
          <a:stretch>
            <a:fillRect/>
          </a:stretch>
        </p:blipFill>
        <p:spPr>
          <a:xfrm>
            <a:off x="8883619" y="2429701"/>
            <a:ext cx="1135140" cy="567570"/>
          </a:xfrm>
          <a:prstGeom prst="rect">
            <a:avLst/>
          </a:prstGeom>
        </p:spPr>
      </p:pic>
      <p:pic>
        <p:nvPicPr>
          <p:cNvPr id="39" name="Picture 4">
            <a:extLst>
              <a:ext uri="{FF2B5EF4-FFF2-40B4-BE49-F238E27FC236}">
                <a16:creationId xmlns:a16="http://schemas.microsoft.com/office/drawing/2014/main" id="{AF91C9AC-BEE1-414D-9B5F-F349ABEC607E}"/>
              </a:ext>
            </a:extLst>
          </p:cNvPr>
          <p:cNvPicPr>
            <a:picLocks noChangeAspect="1" noChangeArrowheads="1"/>
          </p:cNvPicPr>
          <p:nvPr/>
        </p:nvPicPr>
        <p:blipFill>
          <a:blip r:embed="rId11">
            <a:alphaModFix amt="20000"/>
            <a:extLst>
              <a:ext uri="{28A0092B-C50C-407E-A947-70E740481C1C}">
                <a14:useLocalDpi xmlns:a14="http://schemas.microsoft.com/office/drawing/2010/main" val="0"/>
              </a:ext>
            </a:extLst>
          </a:blip>
          <a:srcRect/>
          <a:stretch>
            <a:fillRect/>
          </a:stretch>
        </p:blipFill>
        <p:spPr bwMode="auto">
          <a:xfrm>
            <a:off x="10401556" y="2427200"/>
            <a:ext cx="1135140" cy="5675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Flag of Brazil - Wikipedia">
            <a:extLst>
              <a:ext uri="{FF2B5EF4-FFF2-40B4-BE49-F238E27FC236}">
                <a16:creationId xmlns:a16="http://schemas.microsoft.com/office/drawing/2014/main" id="{95A2CF17-1082-0330-875F-47FA8240A2FB}"/>
              </a:ext>
            </a:extLst>
          </p:cNvPr>
          <p:cNvPicPr>
            <a:picLocks noChangeAspect="1" noChangeArrowheads="1"/>
          </p:cNvPicPr>
          <p:nvPr/>
        </p:nvPicPr>
        <p:blipFill>
          <a:blip r:embed="rId12">
            <a:alphaModFix amt="20000"/>
            <a:extLst>
              <a:ext uri="{28A0092B-C50C-407E-A947-70E740481C1C}">
                <a14:useLocalDpi xmlns:a14="http://schemas.microsoft.com/office/drawing/2010/main" val="0"/>
              </a:ext>
            </a:extLst>
          </a:blip>
          <a:srcRect/>
          <a:stretch>
            <a:fillRect/>
          </a:stretch>
        </p:blipFill>
        <p:spPr bwMode="auto">
          <a:xfrm>
            <a:off x="8843599" y="4907830"/>
            <a:ext cx="855162" cy="598613"/>
          </a:xfrm>
          <a:prstGeom prst="rect">
            <a:avLst/>
          </a:prstGeom>
          <a:extLst>
            <a:ext uri="{909E8E84-426E-40DD-AFC4-6F175D3DCCD1}">
              <a14:hiddenFill xmlns:a14="http://schemas.microsoft.com/office/drawing/2010/main">
                <a:solidFill>
                  <a:srgbClr val="FFFFFF"/>
                </a:solidFill>
              </a14:hiddenFill>
            </a:ext>
          </a:extLst>
        </p:spPr>
      </p:pic>
      <p:sp>
        <p:nvSpPr>
          <p:cNvPr id="41" name="Title 4">
            <a:extLst>
              <a:ext uri="{FF2B5EF4-FFF2-40B4-BE49-F238E27FC236}">
                <a16:creationId xmlns:a16="http://schemas.microsoft.com/office/drawing/2014/main" id="{FD0BE44C-CA84-ADF9-3E9A-1CE6CE4A5489}"/>
              </a:ext>
            </a:extLst>
          </p:cNvPr>
          <p:cNvSpPr txBox="1">
            <a:spLocks/>
          </p:cNvSpPr>
          <p:nvPr/>
        </p:nvSpPr>
        <p:spPr>
          <a:xfrm>
            <a:off x="6156517" y="5182737"/>
            <a:ext cx="3972026" cy="59198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spcBef>
                <a:spcPts val="600"/>
              </a:spcBef>
              <a:spcAft>
                <a:spcPts val="600"/>
              </a:spcAft>
            </a:pPr>
            <a:r>
              <a:rPr lang="en-US" sz="2000" kern="0">
                <a:solidFill>
                  <a:srgbClr val="000000">
                    <a:lumMod val="75000"/>
                    <a:lumOff val="25000"/>
                  </a:srgbClr>
                </a:solidFill>
                <a:latin typeface="Montserrat" panose="00000500000000000000" pitchFamily="2" charset="0"/>
              </a:rPr>
              <a:t>Import ban</a:t>
            </a:r>
          </a:p>
        </p:txBody>
      </p:sp>
      <p:pic>
        <p:nvPicPr>
          <p:cNvPr id="42" name="Picture 8" descr="Flag of Ethiopia - Wikipedia">
            <a:extLst>
              <a:ext uri="{FF2B5EF4-FFF2-40B4-BE49-F238E27FC236}">
                <a16:creationId xmlns:a16="http://schemas.microsoft.com/office/drawing/2014/main" id="{CA6F819F-A92F-13FC-73FB-4AE42237A5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94721" y="6053063"/>
            <a:ext cx="1183973" cy="59198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3EFB6FD-9449-4870-EF1C-54C4C97CABDA}"/>
              </a:ext>
            </a:extLst>
          </p:cNvPr>
          <p:cNvPicPr>
            <a:picLocks noChangeAspect="1"/>
          </p:cNvPicPr>
          <p:nvPr/>
        </p:nvPicPr>
        <p:blipFill rotWithShape="1">
          <a:blip r:embed="rId3">
            <a:clrChange>
              <a:clrFrom>
                <a:srgbClr val="FFFFFF"/>
              </a:clrFrom>
              <a:clrTo>
                <a:srgbClr val="FFFFFF">
                  <a:alpha val="0"/>
                </a:srgbClr>
              </a:clrTo>
            </a:clrChange>
          </a:blip>
          <a:srcRect l="67629" b="70725"/>
          <a:stretch/>
        </p:blipFill>
        <p:spPr>
          <a:xfrm>
            <a:off x="3496863" y="5064437"/>
            <a:ext cx="2513526" cy="1471494"/>
          </a:xfrm>
          <a:prstGeom prst="rect">
            <a:avLst/>
          </a:prstGeom>
        </p:spPr>
      </p:pic>
    </p:spTree>
    <p:extLst>
      <p:ext uri="{BB962C8B-B14F-4D97-AF65-F5344CB8AC3E}">
        <p14:creationId xmlns:p14="http://schemas.microsoft.com/office/powerpoint/2010/main" val="424927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250515-42F4-D3B4-E0D3-ACF14F136BBA}"/>
              </a:ext>
            </a:extLst>
          </p:cNvPr>
          <p:cNvSpPr>
            <a:spLocks noGrp="1"/>
          </p:cNvSpPr>
          <p:nvPr>
            <p:ph type="title"/>
          </p:nvPr>
        </p:nvSpPr>
        <p:spPr/>
        <p:txBody>
          <a:bodyPr/>
          <a:lstStyle/>
          <a:p>
            <a:r>
              <a:rPr lang="en-US"/>
              <a:t>Government action</a:t>
            </a:r>
            <a:endParaRPr lang="en-US" sz="1600">
              <a:solidFill>
                <a:schemeClr val="tx1">
                  <a:lumMod val="85000"/>
                  <a:lumOff val="15000"/>
                </a:schemeClr>
              </a:solidFill>
            </a:endParaRPr>
          </a:p>
        </p:txBody>
      </p:sp>
      <p:sp>
        <p:nvSpPr>
          <p:cNvPr id="2" name="Title 1">
            <a:extLst>
              <a:ext uri="{FF2B5EF4-FFF2-40B4-BE49-F238E27FC236}">
                <a16:creationId xmlns:a16="http://schemas.microsoft.com/office/drawing/2014/main" id="{1CE48568-EA12-7E5E-2B2E-C9871A47A421}"/>
              </a:ext>
            </a:extLst>
          </p:cNvPr>
          <p:cNvSpPr txBox="1">
            <a:spLocks/>
          </p:cNvSpPr>
          <p:nvPr/>
        </p:nvSpPr>
        <p:spPr>
          <a:xfrm>
            <a:off x="1052889" y="1395732"/>
            <a:ext cx="6921530" cy="86831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Sales mandates are the </a:t>
            </a:r>
            <a:r>
              <a:rPr lang="en-US" sz="1600" b="1" kern="0">
                <a:latin typeface="Montserrat"/>
              </a:rPr>
              <a:t>most effective policy </a:t>
            </a:r>
            <a:r>
              <a:rPr lang="en-US" sz="1600" kern="0">
                <a:solidFill>
                  <a:schemeClr val="tx1">
                    <a:lumMod val="85000"/>
                    <a:lumOff val="15000"/>
                  </a:schemeClr>
                </a:solidFill>
                <a:latin typeface="Montserrat"/>
              </a:rPr>
              <a:t>to accelerate TCO parity between clean technologies and fossil fuels.</a:t>
            </a:r>
            <a:endParaRPr lang="en-US" sz="1600" b="1" kern="0">
              <a:solidFill>
                <a:schemeClr val="tx1">
                  <a:lumMod val="85000"/>
                  <a:lumOff val="15000"/>
                </a:schemeClr>
              </a:solidFill>
            </a:endParaRPr>
          </a:p>
        </p:txBody>
      </p:sp>
      <p:sp>
        <p:nvSpPr>
          <p:cNvPr id="3" name="Rectangle 2">
            <a:extLst>
              <a:ext uri="{FF2B5EF4-FFF2-40B4-BE49-F238E27FC236}">
                <a16:creationId xmlns:a16="http://schemas.microsoft.com/office/drawing/2014/main" id="{11B7CCF7-A393-531E-C009-A1F18A7594EF}"/>
              </a:ext>
            </a:extLst>
          </p:cNvPr>
          <p:cNvSpPr/>
          <p:nvPr/>
        </p:nvSpPr>
        <p:spPr>
          <a:xfrm>
            <a:off x="8633637" y="2358041"/>
            <a:ext cx="3558363" cy="3019143"/>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675463-6341-4F35-F7D5-2628B1562B15}"/>
              </a:ext>
            </a:extLst>
          </p:cNvPr>
          <p:cNvSpPr/>
          <p:nvPr/>
        </p:nvSpPr>
        <p:spPr>
          <a:xfrm>
            <a:off x="8865781" y="2358042"/>
            <a:ext cx="3094074" cy="2701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i="1">
                <a:solidFill>
                  <a:schemeClr val="bg1"/>
                </a:solidFill>
                <a:latin typeface="Montserrat" panose="00000500000000000000" pitchFamily="2" charset="0"/>
                <a:ea typeface="Open Sans" panose="020B0606030504020204" pitchFamily="34" charset="0"/>
                <a:cs typeface="Open Sans" panose="020B0606030504020204" pitchFamily="34" charset="0"/>
              </a:rPr>
              <a:t>“…mandates reallocate investment from fossil fuels to clean technologies; investment drives innovation and cost reduction; falling costs lead to higher demand and increased investment.”</a:t>
            </a:r>
          </a:p>
        </p:txBody>
      </p:sp>
      <p:sp>
        <p:nvSpPr>
          <p:cNvPr id="5" name="Rectangle 4">
            <a:extLst>
              <a:ext uri="{FF2B5EF4-FFF2-40B4-BE49-F238E27FC236}">
                <a16:creationId xmlns:a16="http://schemas.microsoft.com/office/drawing/2014/main" id="{E96C0DC7-F14C-EAD6-1536-ABF059C1C755}"/>
              </a:ext>
            </a:extLst>
          </p:cNvPr>
          <p:cNvSpPr/>
          <p:nvPr/>
        </p:nvSpPr>
        <p:spPr>
          <a:xfrm>
            <a:off x="9867014" y="4742121"/>
            <a:ext cx="2324986" cy="5772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err="1">
                <a:solidFill>
                  <a:schemeClr val="bg1"/>
                </a:solidFill>
                <a:latin typeface="Montserrat" panose="00000500000000000000" pitchFamily="2" charset="0"/>
                <a:ea typeface="Open Sans" panose="020B0606030504020204" pitchFamily="34" charset="0"/>
                <a:cs typeface="Open Sans" panose="020B0606030504020204" pitchFamily="34" charset="0"/>
              </a:rPr>
              <a:t>Nijsse</a:t>
            </a:r>
            <a:r>
              <a:rPr lang="en-US" sz="1400">
                <a:solidFill>
                  <a:schemeClr val="bg1"/>
                </a:solidFill>
                <a:latin typeface="Montserrat" panose="00000500000000000000" pitchFamily="2" charset="0"/>
                <a:ea typeface="Open Sans" panose="020B0606030504020204" pitchFamily="34" charset="0"/>
                <a:cs typeface="Open Sans" panose="020B0606030504020204" pitchFamily="34" charset="0"/>
              </a:rPr>
              <a:t>, et al., 2024</a:t>
            </a:r>
          </a:p>
        </p:txBody>
      </p:sp>
      <p:pic>
        <p:nvPicPr>
          <p:cNvPr id="6" name="Picture 5">
            <a:extLst>
              <a:ext uri="{FF2B5EF4-FFF2-40B4-BE49-F238E27FC236}">
                <a16:creationId xmlns:a16="http://schemas.microsoft.com/office/drawing/2014/main" id="{C4F427B2-5695-F74E-F425-EBE0E87D9085}"/>
              </a:ext>
            </a:extLst>
          </p:cNvPr>
          <p:cNvPicPr>
            <a:picLocks noChangeAspect="1"/>
          </p:cNvPicPr>
          <p:nvPr/>
        </p:nvPicPr>
        <p:blipFill>
          <a:blip r:embed="rId2"/>
          <a:srcRect b="46"/>
          <a:stretch/>
        </p:blipFill>
        <p:spPr>
          <a:xfrm>
            <a:off x="519718" y="2240182"/>
            <a:ext cx="7454701" cy="4350476"/>
          </a:xfrm>
          <a:prstGeom prst="rect">
            <a:avLst/>
          </a:prstGeom>
        </p:spPr>
      </p:pic>
      <p:sp>
        <p:nvSpPr>
          <p:cNvPr id="7" name="Rectangle 6">
            <a:extLst>
              <a:ext uri="{FF2B5EF4-FFF2-40B4-BE49-F238E27FC236}">
                <a16:creationId xmlns:a16="http://schemas.microsoft.com/office/drawing/2014/main" id="{6010CF1B-64CF-12CE-4CB7-C568C65575E2}"/>
              </a:ext>
            </a:extLst>
          </p:cNvPr>
          <p:cNvSpPr/>
          <p:nvPr/>
        </p:nvSpPr>
        <p:spPr>
          <a:xfrm>
            <a:off x="0" y="6383229"/>
            <a:ext cx="1939736" cy="26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1200"/>
              </a:spcAft>
              <a:buClrTx/>
              <a:buSzTx/>
              <a:tabLst/>
              <a:defRPr/>
            </a:pPr>
            <a:r>
              <a:rPr lang="en-US" sz="1000" i="1">
                <a:solidFill>
                  <a:schemeClr val="accent1"/>
                </a:solidFill>
                <a:latin typeface="Montserrat" panose="00000500000000000000" pitchFamily="2" charset="0"/>
                <a:ea typeface="Open Sans" panose="020B0606030504020204" pitchFamily="34" charset="0"/>
                <a:cs typeface="Open Sans" panose="020B0606030504020204" pitchFamily="34" charset="0"/>
              </a:rPr>
              <a:t>Source: </a:t>
            </a:r>
            <a:r>
              <a:rPr lang="en-US" sz="1000" i="1" err="1">
                <a:solidFill>
                  <a:srgbClr val="144988"/>
                </a:solidFill>
                <a:latin typeface="Montserrat" panose="00000500000000000000"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Nijsse</a:t>
            </a:r>
            <a:r>
              <a:rPr lang="en-US" sz="1000" i="1">
                <a:solidFill>
                  <a:schemeClr val="accent1"/>
                </a:solidFill>
                <a:latin typeface="Montserrat" panose="00000500000000000000"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et. al., 2024</a:t>
            </a:r>
            <a:endParaRPr lang="en-US" sz="1000" i="1">
              <a:solidFill>
                <a:schemeClr val="accent1"/>
              </a:solidFill>
              <a:latin typeface="Montserrat" panose="000005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2038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250515-42F4-D3B4-E0D3-ACF14F136BBA}"/>
              </a:ext>
            </a:extLst>
          </p:cNvPr>
          <p:cNvSpPr>
            <a:spLocks noGrp="1"/>
          </p:cNvSpPr>
          <p:nvPr>
            <p:ph type="title"/>
          </p:nvPr>
        </p:nvSpPr>
        <p:spPr/>
        <p:txBody>
          <a:bodyPr/>
          <a:lstStyle/>
          <a:p>
            <a:r>
              <a:rPr lang="en-US"/>
              <a:t>Government action</a:t>
            </a:r>
            <a:endParaRPr lang="en-US" sz="1600">
              <a:solidFill>
                <a:schemeClr val="tx1">
                  <a:lumMod val="85000"/>
                  <a:lumOff val="15000"/>
                </a:schemeClr>
              </a:solidFill>
            </a:endParaRPr>
          </a:p>
        </p:txBody>
      </p:sp>
      <p:pic>
        <p:nvPicPr>
          <p:cNvPr id="2" name="Picture 1">
            <a:extLst>
              <a:ext uri="{FF2B5EF4-FFF2-40B4-BE49-F238E27FC236}">
                <a16:creationId xmlns:a16="http://schemas.microsoft.com/office/drawing/2014/main" id="{718D276C-D399-A1F9-89E1-3DC31457E769}"/>
              </a:ext>
            </a:extLst>
          </p:cNvPr>
          <p:cNvPicPr>
            <a:picLocks noChangeAspect="1"/>
          </p:cNvPicPr>
          <p:nvPr/>
        </p:nvPicPr>
        <p:blipFill>
          <a:blip r:embed="rId2"/>
          <a:stretch>
            <a:fillRect/>
          </a:stretch>
        </p:blipFill>
        <p:spPr>
          <a:xfrm>
            <a:off x="829172" y="1503590"/>
            <a:ext cx="5701117" cy="5113959"/>
          </a:xfrm>
          <a:prstGeom prst="rect">
            <a:avLst/>
          </a:prstGeom>
        </p:spPr>
      </p:pic>
      <p:sp>
        <p:nvSpPr>
          <p:cNvPr id="3" name="Rectangle 2">
            <a:extLst>
              <a:ext uri="{FF2B5EF4-FFF2-40B4-BE49-F238E27FC236}">
                <a16:creationId xmlns:a16="http://schemas.microsoft.com/office/drawing/2014/main" id="{1A6D8933-E1D8-684F-5CCD-4A803F4CA6A6}"/>
              </a:ext>
            </a:extLst>
          </p:cNvPr>
          <p:cNvSpPr/>
          <p:nvPr/>
        </p:nvSpPr>
        <p:spPr>
          <a:xfrm>
            <a:off x="7783033" y="2445488"/>
            <a:ext cx="4408967" cy="270067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C54E73-BD5D-33A3-5C09-93101A06571D}"/>
              </a:ext>
            </a:extLst>
          </p:cNvPr>
          <p:cNvSpPr/>
          <p:nvPr/>
        </p:nvSpPr>
        <p:spPr>
          <a:xfrm>
            <a:off x="8134645" y="2739399"/>
            <a:ext cx="3947484" cy="13211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i="1">
                <a:solidFill>
                  <a:schemeClr val="bg1"/>
                </a:solidFill>
                <a:latin typeface="Montserrat" panose="00000500000000000000" pitchFamily="2" charset="0"/>
                <a:ea typeface="Open Sans" panose="020B0606030504020204" pitchFamily="34" charset="0"/>
                <a:cs typeface="Open Sans" panose="020B0606030504020204" pitchFamily="34" charset="0"/>
              </a:rPr>
              <a:t>The cost to truck transportation in California [of adopting the Advanced Clean Trucks regulation…] is </a:t>
            </a:r>
            <a:r>
              <a:rPr lang="en-US" sz="1400" b="1" i="1">
                <a:solidFill>
                  <a:schemeClr val="accent2"/>
                </a:solidFill>
                <a:latin typeface="Montserrat" panose="00000500000000000000" pitchFamily="2" charset="0"/>
                <a:ea typeface="Open Sans" panose="020B0606030504020204" pitchFamily="34" charset="0"/>
                <a:cs typeface="Open Sans" panose="020B0606030504020204" pitchFamily="34" charset="0"/>
              </a:rPr>
              <a:t>-$5.9 billion </a:t>
            </a:r>
            <a:r>
              <a:rPr lang="en-US" sz="1400" i="1">
                <a:solidFill>
                  <a:schemeClr val="bg1"/>
                </a:solidFill>
                <a:latin typeface="Montserrat" panose="00000500000000000000" pitchFamily="2" charset="0"/>
                <a:ea typeface="Open Sans" panose="020B0606030504020204" pitchFamily="34" charset="0"/>
                <a:cs typeface="Open Sans" panose="020B0606030504020204" pitchFamily="34" charset="0"/>
              </a:rPr>
              <a:t>between 2020 and 2040 compared to the BAU baseline scenario.”</a:t>
            </a:r>
          </a:p>
        </p:txBody>
      </p:sp>
      <p:sp>
        <p:nvSpPr>
          <p:cNvPr id="5" name="Rectangle 4">
            <a:extLst>
              <a:ext uri="{FF2B5EF4-FFF2-40B4-BE49-F238E27FC236}">
                <a16:creationId xmlns:a16="http://schemas.microsoft.com/office/drawing/2014/main" id="{7C41768A-EBC4-A42C-4827-A24BF96BEDCE}"/>
              </a:ext>
            </a:extLst>
          </p:cNvPr>
          <p:cNvSpPr/>
          <p:nvPr/>
        </p:nvSpPr>
        <p:spPr>
          <a:xfrm>
            <a:off x="9260958" y="4354181"/>
            <a:ext cx="2821171" cy="502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Montserrat" panose="00000500000000000000" pitchFamily="2" charset="0"/>
                <a:ea typeface="Open Sans" panose="020B0606030504020204" pitchFamily="34" charset="0"/>
                <a:cs typeface="Open Sans" panose="020B0606030504020204" pitchFamily="34" charset="0"/>
              </a:rPr>
              <a:t>CARB Cost Benefit Analysis, 2019</a:t>
            </a:r>
          </a:p>
        </p:txBody>
      </p:sp>
      <p:sp>
        <p:nvSpPr>
          <p:cNvPr id="6" name="Rectangle 5">
            <a:extLst>
              <a:ext uri="{FF2B5EF4-FFF2-40B4-BE49-F238E27FC236}">
                <a16:creationId xmlns:a16="http://schemas.microsoft.com/office/drawing/2014/main" id="{B8A8C7C7-9F04-6F56-4798-553D8C0FD263}"/>
              </a:ext>
            </a:extLst>
          </p:cNvPr>
          <p:cNvSpPr/>
          <p:nvPr/>
        </p:nvSpPr>
        <p:spPr>
          <a:xfrm>
            <a:off x="29126" y="6497075"/>
            <a:ext cx="1939736" cy="26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1200"/>
              </a:spcAft>
              <a:buClrTx/>
              <a:buSzTx/>
              <a:tabLst/>
              <a:defRPr/>
            </a:pPr>
            <a:r>
              <a:rPr lang="en-US" sz="1000" i="1">
                <a:solidFill>
                  <a:schemeClr val="accent1"/>
                </a:solidFill>
                <a:latin typeface="Montserrat" panose="00000500000000000000" pitchFamily="2" charset="0"/>
                <a:ea typeface="Open Sans" panose="020B0606030504020204" pitchFamily="34" charset="0"/>
                <a:cs typeface="Open Sans" panose="020B0606030504020204" pitchFamily="34" charset="0"/>
              </a:rPr>
              <a:t>Source: </a:t>
            </a:r>
            <a:r>
              <a:rPr lang="en-US" sz="1000" i="1">
                <a:solidFill>
                  <a:schemeClr val="accent1"/>
                </a:solidFill>
                <a:latin typeface="Montserrat" panose="00000500000000000000"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CARB, 2019</a:t>
            </a:r>
            <a:endParaRPr lang="en-US" sz="1000" i="1">
              <a:solidFill>
                <a:schemeClr val="accent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A95B01B-8F62-7212-7C7A-21C836518302}"/>
              </a:ext>
            </a:extLst>
          </p:cNvPr>
          <p:cNvSpPr txBox="1">
            <a:spLocks/>
          </p:cNvSpPr>
          <p:nvPr/>
        </p:nvSpPr>
        <p:spPr>
          <a:xfrm>
            <a:off x="7417345" y="1467826"/>
            <a:ext cx="3687225" cy="827059"/>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Regulation is making trucking more </a:t>
            </a:r>
            <a:r>
              <a:rPr lang="en-US" sz="1600" b="1" kern="0">
                <a:latin typeface="Montserrat"/>
              </a:rPr>
              <a:t>affordable</a:t>
            </a:r>
            <a:endParaRPr lang="en-US" sz="1600" b="1" kern="0"/>
          </a:p>
        </p:txBody>
      </p:sp>
    </p:spTree>
    <p:extLst>
      <p:ext uri="{BB962C8B-B14F-4D97-AF65-F5344CB8AC3E}">
        <p14:creationId xmlns:p14="http://schemas.microsoft.com/office/powerpoint/2010/main" val="420674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613193"/>
            <a:ext cx="5249313" cy="1816689"/>
          </a:xfrm>
        </p:spPr>
        <p:txBody>
          <a:bodyPr/>
          <a:lstStyle/>
          <a:p>
            <a:r>
              <a:rPr lang="nl-NL" sz="4600" err="1">
                <a:latin typeface="Oswald"/>
              </a:rPr>
              <a:t>Introduction</a:t>
            </a:r>
            <a:r>
              <a:rPr lang="nl-NL" sz="4600">
                <a:latin typeface="Oswald"/>
              </a:rPr>
              <a:t> </a:t>
            </a:r>
            <a:r>
              <a:rPr lang="nl-NL" sz="4600" err="1">
                <a:latin typeface="Oswald"/>
              </a:rPr>
              <a:t>to</a:t>
            </a:r>
            <a:r>
              <a:rPr lang="nl-NL" sz="4600">
                <a:latin typeface="Oswald"/>
              </a:rPr>
              <a:t> </a:t>
            </a:r>
            <a:br>
              <a:rPr lang="nl-NL" sz="4600">
                <a:latin typeface="Oswald"/>
              </a:rPr>
            </a:br>
            <a:r>
              <a:rPr lang="nl-NL" sz="4600">
                <a:latin typeface="Oswald"/>
              </a:rPr>
              <a:t>Global </a:t>
            </a:r>
            <a:r>
              <a:rPr lang="nl-NL" sz="4600" err="1">
                <a:latin typeface="Oswald"/>
              </a:rPr>
              <a:t>mou</a:t>
            </a:r>
            <a:r>
              <a:rPr lang="nl-NL" sz="4600">
                <a:latin typeface="Oswald"/>
              </a:rPr>
              <a:t> on ze trucks </a:t>
            </a:r>
            <a:r>
              <a:rPr lang="nl-NL" sz="4600" err="1">
                <a:latin typeface="Oswald"/>
              </a:rPr>
              <a:t>and</a:t>
            </a:r>
            <a:r>
              <a:rPr lang="nl-NL" sz="4600">
                <a:latin typeface="Oswald"/>
              </a:rPr>
              <a:t> </a:t>
            </a:r>
            <a:r>
              <a:rPr lang="nl-NL" sz="4600" err="1">
                <a:latin typeface="Oswald"/>
              </a:rPr>
              <a:t>buses</a:t>
            </a:r>
            <a:r>
              <a:rPr lang="nl-NL" sz="4600">
                <a:latin typeface="Oswald"/>
              </a:rPr>
              <a:t> </a:t>
            </a:r>
            <a:endParaRPr lang="nl-NL"/>
          </a:p>
        </p:txBody>
      </p:sp>
      <p:sp>
        <p:nvSpPr>
          <p:cNvPr id="4" name="Tekstvak 3">
            <a:extLst>
              <a:ext uri="{FF2B5EF4-FFF2-40B4-BE49-F238E27FC236}">
                <a16:creationId xmlns:a16="http://schemas.microsoft.com/office/drawing/2014/main" id="{9F6F383B-9CF5-5562-C3F3-8E86636CEC3E}"/>
              </a:ext>
            </a:extLst>
          </p:cNvPr>
          <p:cNvSpPr txBox="1"/>
          <p:nvPr/>
        </p:nvSpPr>
        <p:spPr>
          <a:xfrm>
            <a:off x="950808" y="1206198"/>
            <a:ext cx="352978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sp>
        <p:nvSpPr>
          <p:cNvPr id="10" name="Tekstvak 9">
            <a:extLst>
              <a:ext uri="{FF2B5EF4-FFF2-40B4-BE49-F238E27FC236}">
                <a16:creationId xmlns:a16="http://schemas.microsoft.com/office/drawing/2014/main" id="{56D80B5C-7B7E-34CB-3469-034EFF576177}"/>
              </a:ext>
            </a:extLst>
          </p:cNvPr>
          <p:cNvSpPr txBox="1"/>
          <p:nvPr/>
        </p:nvSpPr>
        <p:spPr>
          <a:xfrm>
            <a:off x="1465536" y="587347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12" name="Title 1">
            <a:extLst>
              <a:ext uri="{FF2B5EF4-FFF2-40B4-BE49-F238E27FC236}">
                <a16:creationId xmlns:a16="http://schemas.microsoft.com/office/drawing/2014/main" id="{FFE69349-A140-DE83-F9F1-C50B8E96FA10}"/>
              </a:ext>
            </a:extLst>
          </p:cNvPr>
          <p:cNvSpPr txBox="1">
            <a:spLocks/>
          </p:cNvSpPr>
          <p:nvPr/>
        </p:nvSpPr>
        <p:spPr>
          <a:xfrm>
            <a:off x="1972485" y="3998786"/>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2400" kern="0">
                <a:solidFill>
                  <a:schemeClr val="tx2"/>
                </a:solidFill>
                <a:latin typeface="Oswald"/>
              </a:rPr>
              <a:t>Marise Meijer </a:t>
            </a:r>
            <a:endParaRPr lang="nl-NL"/>
          </a:p>
        </p:txBody>
      </p:sp>
      <p:sp>
        <p:nvSpPr>
          <p:cNvPr id="13" name="Title 1">
            <a:extLst>
              <a:ext uri="{FF2B5EF4-FFF2-40B4-BE49-F238E27FC236}">
                <a16:creationId xmlns:a16="http://schemas.microsoft.com/office/drawing/2014/main" id="{73234666-EB39-06E8-DF1B-2644B0369618}"/>
              </a:ext>
            </a:extLst>
          </p:cNvPr>
          <p:cNvSpPr txBox="1">
            <a:spLocks/>
          </p:cNvSpPr>
          <p:nvPr/>
        </p:nvSpPr>
        <p:spPr>
          <a:xfrm>
            <a:off x="1972485" y="4386307"/>
            <a:ext cx="3809515"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600" kern="0">
                <a:solidFill>
                  <a:schemeClr val="tx2"/>
                </a:solidFill>
              </a:rPr>
              <a:t>Advisor International Sustainable Logistics,</a:t>
            </a:r>
            <a:r>
              <a:rPr lang="en-US" sz="1600" kern="0">
                <a:solidFill>
                  <a:schemeClr val="tx2"/>
                </a:solidFill>
                <a:latin typeface="+mn-lt"/>
              </a:rPr>
              <a:t> </a:t>
            </a:r>
            <a:r>
              <a:rPr lang="en-US" sz="1600" kern="0">
                <a:solidFill>
                  <a:schemeClr val="tx2"/>
                </a:solidFill>
              </a:rPr>
              <a:t> Government of the Netherlands </a:t>
            </a:r>
            <a:endParaRPr lang="nl-NL">
              <a:solidFill>
                <a:schemeClr val="tx2"/>
              </a:solidFill>
            </a:endParaRPr>
          </a:p>
        </p:txBody>
      </p:sp>
      <p:pic>
        <p:nvPicPr>
          <p:cNvPr id="5" name="Afbeelding 4" descr="A person smiling at camera&#10;&#10;Description automatically generated">
            <a:extLst>
              <a:ext uri="{FF2B5EF4-FFF2-40B4-BE49-F238E27FC236}">
                <a16:creationId xmlns:a16="http://schemas.microsoft.com/office/drawing/2014/main" id="{0773F4EE-4B5F-43B5-D6C2-7027A545EC8E}"/>
              </a:ext>
            </a:extLst>
          </p:cNvPr>
          <p:cNvPicPr>
            <a:picLocks noChangeAspect="1"/>
          </p:cNvPicPr>
          <p:nvPr/>
        </p:nvPicPr>
        <p:blipFill>
          <a:blip r:embed="rId2"/>
          <a:stretch>
            <a:fillRect/>
          </a:stretch>
        </p:blipFill>
        <p:spPr>
          <a:xfrm>
            <a:off x="537701" y="3776202"/>
            <a:ext cx="1388807" cy="1370371"/>
          </a:xfrm>
          <a:prstGeom prst="rect">
            <a:avLst/>
          </a:prstGeom>
        </p:spPr>
      </p:pic>
    </p:spTree>
    <p:extLst>
      <p:ext uri="{BB962C8B-B14F-4D97-AF65-F5344CB8AC3E}">
        <p14:creationId xmlns:p14="http://schemas.microsoft.com/office/powerpoint/2010/main" val="155227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5F94DE0-0E6E-D1F0-2030-15175364CC99}"/>
              </a:ext>
            </a:extLst>
          </p:cNvPr>
          <p:cNvSpPr>
            <a:spLocks noGrp="1"/>
          </p:cNvSpPr>
          <p:nvPr>
            <p:ph type="body" sz="quarter" idx="15"/>
          </p:nvPr>
        </p:nvSpPr>
        <p:spPr/>
        <p:txBody>
          <a:bodyPr>
            <a:normAutofit fontScale="85000" lnSpcReduction="10000"/>
          </a:bodyPr>
          <a:lstStyle/>
          <a:p>
            <a:r>
              <a:rPr lang="en-US">
                <a:latin typeface="Oswald"/>
                <a:ea typeface="Open Sans"/>
                <a:cs typeface="Open Sans"/>
              </a:rPr>
              <a:t>Ghana's 1000 electric waste trucks</a:t>
            </a:r>
            <a:endParaRPr lang="en-US"/>
          </a:p>
        </p:txBody>
      </p:sp>
      <p:sp>
        <p:nvSpPr>
          <p:cNvPr id="12" name="Text Placeholder 11">
            <a:extLst>
              <a:ext uri="{FF2B5EF4-FFF2-40B4-BE49-F238E27FC236}">
                <a16:creationId xmlns:a16="http://schemas.microsoft.com/office/drawing/2014/main" id="{B0C547E8-4AA7-9F39-776E-7474CDF49FDE}"/>
              </a:ext>
            </a:extLst>
          </p:cNvPr>
          <p:cNvSpPr>
            <a:spLocks noGrp="1"/>
          </p:cNvSpPr>
          <p:nvPr>
            <p:ph type="body" sz="quarter" idx="16"/>
          </p:nvPr>
        </p:nvSpPr>
        <p:spPr/>
        <p:txBody>
          <a:bodyPr>
            <a:normAutofit fontScale="85000" lnSpcReduction="10000"/>
          </a:bodyPr>
          <a:lstStyle/>
          <a:p>
            <a:r>
              <a:rPr lang="en-US">
                <a:latin typeface="Oswald"/>
                <a:ea typeface="Open Sans"/>
                <a:cs typeface="Open Sans"/>
              </a:rPr>
              <a:t>Global MOU on ZE trucks and buses</a:t>
            </a:r>
            <a:endParaRPr lang="en-US"/>
          </a:p>
        </p:txBody>
      </p:sp>
      <p:sp>
        <p:nvSpPr>
          <p:cNvPr id="13" name="Text Placeholder 12">
            <a:extLst>
              <a:ext uri="{FF2B5EF4-FFF2-40B4-BE49-F238E27FC236}">
                <a16:creationId xmlns:a16="http://schemas.microsoft.com/office/drawing/2014/main" id="{4E14099B-EB3C-0730-3583-63F9F7BF1625}"/>
              </a:ext>
            </a:extLst>
          </p:cNvPr>
          <p:cNvSpPr>
            <a:spLocks noGrp="1"/>
          </p:cNvSpPr>
          <p:nvPr>
            <p:ph type="body" sz="quarter" idx="17"/>
          </p:nvPr>
        </p:nvSpPr>
        <p:spPr/>
        <p:txBody>
          <a:bodyPr/>
          <a:lstStyle/>
          <a:p>
            <a:r>
              <a:rPr lang="en-US">
                <a:latin typeface="Oswald"/>
                <a:ea typeface="Open Sans"/>
                <a:cs typeface="Open Sans"/>
              </a:rPr>
              <a:t>ZE corridors around the globe</a:t>
            </a:r>
            <a:endParaRPr lang="en-US"/>
          </a:p>
        </p:txBody>
      </p:sp>
      <p:sp>
        <p:nvSpPr>
          <p:cNvPr id="14" name="Text Placeholder 13">
            <a:extLst>
              <a:ext uri="{FF2B5EF4-FFF2-40B4-BE49-F238E27FC236}">
                <a16:creationId xmlns:a16="http://schemas.microsoft.com/office/drawing/2014/main" id="{4DF5EBAD-E00A-2C75-9092-4388972D1635}"/>
              </a:ext>
            </a:extLst>
          </p:cNvPr>
          <p:cNvSpPr>
            <a:spLocks noGrp="1"/>
          </p:cNvSpPr>
          <p:nvPr>
            <p:ph type="body" sz="quarter" idx="18"/>
          </p:nvPr>
        </p:nvSpPr>
        <p:spPr/>
        <p:txBody>
          <a:bodyPr/>
          <a:lstStyle/>
          <a:p>
            <a:r>
              <a:rPr lang="en-US">
                <a:latin typeface="Oswald"/>
                <a:ea typeface="Open Sans"/>
                <a:cs typeface="Open Sans"/>
              </a:rPr>
              <a:t>Introduction to (ZE) trucks</a:t>
            </a:r>
            <a:endParaRPr lang="en-US"/>
          </a:p>
        </p:txBody>
      </p:sp>
      <p:sp>
        <p:nvSpPr>
          <p:cNvPr id="15" name="Text Placeholder 14">
            <a:extLst>
              <a:ext uri="{FF2B5EF4-FFF2-40B4-BE49-F238E27FC236}">
                <a16:creationId xmlns:a16="http://schemas.microsoft.com/office/drawing/2014/main" id="{CB7B7E44-7EE6-4100-9BA4-0FB345B88035}"/>
              </a:ext>
            </a:extLst>
          </p:cNvPr>
          <p:cNvSpPr>
            <a:spLocks noGrp="1"/>
          </p:cNvSpPr>
          <p:nvPr>
            <p:ph type="body" sz="quarter" idx="19"/>
          </p:nvPr>
        </p:nvSpPr>
        <p:spPr/>
        <p:txBody>
          <a:bodyPr/>
          <a:lstStyle/>
          <a:p>
            <a:r>
              <a:rPr lang="en-US">
                <a:latin typeface="Oswald"/>
                <a:ea typeface="Open Sans"/>
                <a:cs typeface="Open Sans"/>
              </a:rPr>
              <a:t>ZE light-duty trucks in Rwanda</a:t>
            </a:r>
            <a:endParaRPr lang="en-US"/>
          </a:p>
        </p:txBody>
      </p:sp>
    </p:spTree>
    <p:extLst>
      <p:ext uri="{BB962C8B-B14F-4D97-AF65-F5344CB8AC3E}">
        <p14:creationId xmlns:p14="http://schemas.microsoft.com/office/powerpoint/2010/main" val="3481270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142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black dots&#10;&#10;Description automatically generated">
            <a:extLst>
              <a:ext uri="{FF2B5EF4-FFF2-40B4-BE49-F238E27FC236}">
                <a16:creationId xmlns:a16="http://schemas.microsoft.com/office/drawing/2014/main" id="{13DB9C5C-D7CE-0962-DE17-99FB0288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62379" cy="6984124"/>
          </a:xfrm>
          <a:prstGeom prst="rect">
            <a:avLst/>
          </a:prstGeom>
        </p:spPr>
      </p:pic>
      <p:sp>
        <p:nvSpPr>
          <p:cNvPr id="3" name="Title 2">
            <a:extLst>
              <a:ext uri="{FF2B5EF4-FFF2-40B4-BE49-F238E27FC236}">
                <a16:creationId xmlns:a16="http://schemas.microsoft.com/office/drawing/2014/main" id="{B8669A09-D9AD-D9E7-3FDD-CD99054A53F5}"/>
              </a:ext>
            </a:extLst>
          </p:cNvPr>
          <p:cNvSpPr>
            <a:spLocks noGrp="1"/>
          </p:cNvSpPr>
          <p:nvPr>
            <p:ph type="title"/>
          </p:nvPr>
        </p:nvSpPr>
        <p:spPr>
          <a:xfrm>
            <a:off x="1218966" y="70422"/>
            <a:ext cx="10194101" cy="1728129"/>
          </a:xfrm>
        </p:spPr>
        <p:txBody>
          <a:bodyPr>
            <a:noAutofit/>
          </a:bodyPr>
          <a:lstStyle/>
          <a:p>
            <a:r>
              <a:rPr lang="en-US" sz="3600" b="1">
                <a:latin typeface="Oswald"/>
              </a:rPr>
              <a:t>THE GLOBAL MOU SETS A WORLDWIDE STANDARD</a:t>
            </a:r>
            <a:endParaRPr lang="en-US" sz="1800">
              <a:latin typeface="Montserrat"/>
            </a:endParaRPr>
          </a:p>
        </p:txBody>
      </p:sp>
      <p:pic>
        <p:nvPicPr>
          <p:cNvPr id="4" name="Picture 3" descr="A picture containing text&#10;&#10;Description automatically generated">
            <a:extLst>
              <a:ext uri="{FF2B5EF4-FFF2-40B4-BE49-F238E27FC236}">
                <a16:creationId xmlns:a16="http://schemas.microsoft.com/office/drawing/2014/main" id="{36DE57AB-F85F-EA12-2A3A-9F75BE6C07DF}"/>
              </a:ext>
            </a:extLst>
          </p:cNvPr>
          <p:cNvPicPr>
            <a:picLocks noChangeAspect="1"/>
          </p:cNvPicPr>
          <p:nvPr/>
        </p:nvPicPr>
        <p:blipFill rotWithShape="1">
          <a:blip r:embed="rId4"/>
          <a:srcRect l="7241" t="1283" r="11310" b="36048"/>
          <a:stretch/>
        </p:blipFill>
        <p:spPr>
          <a:xfrm>
            <a:off x="-20732" y="1919336"/>
            <a:ext cx="9352345" cy="4047957"/>
          </a:xfrm>
          <a:prstGeom prst="rect">
            <a:avLst/>
          </a:prstGeom>
        </p:spPr>
      </p:pic>
      <p:sp>
        <p:nvSpPr>
          <p:cNvPr id="6" name="TextBox 5">
            <a:extLst>
              <a:ext uri="{FF2B5EF4-FFF2-40B4-BE49-F238E27FC236}">
                <a16:creationId xmlns:a16="http://schemas.microsoft.com/office/drawing/2014/main" id="{C441C397-6501-4DD7-70F0-E40F7AAC74DC}"/>
              </a:ext>
            </a:extLst>
          </p:cNvPr>
          <p:cNvSpPr txBox="1"/>
          <p:nvPr/>
        </p:nvSpPr>
        <p:spPr>
          <a:xfrm>
            <a:off x="9375615" y="3001672"/>
            <a:ext cx="2894082" cy="400110"/>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63D7C"/>
                </a:solidFill>
                <a:effectLst/>
                <a:uLnTx/>
                <a:uFillTx/>
                <a:latin typeface="Montserrat"/>
                <a:ea typeface="+mn-ea"/>
                <a:cs typeface="Arial"/>
              </a:rPr>
              <a:t>New ZE-MHDV sales</a:t>
            </a:r>
            <a:endParaRPr kumimoji="0" lang="en-US" sz="1800" b="1" i="0" u="none" strike="noStrike" kern="1200" cap="none" spc="0" normalizeH="0" baseline="0" noProof="0">
              <a:ln>
                <a:noFill/>
              </a:ln>
              <a:solidFill>
                <a:srgbClr val="262626"/>
              </a:solidFill>
              <a:effectLst/>
              <a:uLnTx/>
              <a:uFillTx/>
              <a:latin typeface="Montserrat"/>
              <a:ea typeface="+mn-ea"/>
              <a:cs typeface="+mn-cs"/>
            </a:endParaRPr>
          </a:p>
        </p:txBody>
      </p:sp>
      <p:sp>
        <p:nvSpPr>
          <p:cNvPr id="7" name="Rectangle: Rounded Corners 6">
            <a:extLst>
              <a:ext uri="{FF2B5EF4-FFF2-40B4-BE49-F238E27FC236}">
                <a16:creationId xmlns:a16="http://schemas.microsoft.com/office/drawing/2014/main" id="{74FD170D-94F4-A0D0-6B09-07D6A26664EA}"/>
              </a:ext>
            </a:extLst>
          </p:cNvPr>
          <p:cNvSpPr/>
          <p:nvPr/>
        </p:nvSpPr>
        <p:spPr>
          <a:xfrm>
            <a:off x="9625594" y="4982066"/>
            <a:ext cx="2447135" cy="825958"/>
          </a:xfrm>
          <a:prstGeom prst="roundRect">
            <a:avLst/>
          </a:prstGeom>
          <a:solidFill>
            <a:schemeClr val="tx2">
              <a:lumMod val="7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a:ea typeface="+mn-ea"/>
                <a:cs typeface="Arial" panose="020B0604020202020204" pitchFamily="34" charset="0"/>
              </a:rPr>
              <a:t>100% </a:t>
            </a:r>
            <a:r>
              <a:rPr kumimoji="0" lang="en-US" sz="2000" b="0" i="0" u="none" strike="noStrike" kern="1200" cap="none" spc="0" normalizeH="0" baseline="0" noProof="0">
                <a:ln>
                  <a:noFill/>
                </a:ln>
                <a:solidFill>
                  <a:srgbClr val="FFFFFF"/>
                </a:solidFill>
                <a:effectLst/>
                <a:uLnTx/>
                <a:uFillTx/>
                <a:latin typeface="Montserrat"/>
                <a:ea typeface="+mn-ea"/>
                <a:cs typeface="Arial" panose="020B0604020202020204" pitchFamily="34" charset="0"/>
              </a:rPr>
              <a:t>by 2040</a:t>
            </a:r>
          </a:p>
        </p:txBody>
      </p:sp>
      <p:sp>
        <p:nvSpPr>
          <p:cNvPr id="8" name="Rectangle: Rounded Corners 7">
            <a:extLst>
              <a:ext uri="{FF2B5EF4-FFF2-40B4-BE49-F238E27FC236}">
                <a16:creationId xmlns:a16="http://schemas.microsoft.com/office/drawing/2014/main" id="{913C8CB6-893D-B8E3-686D-639CB80D50E4}"/>
              </a:ext>
            </a:extLst>
          </p:cNvPr>
          <p:cNvSpPr/>
          <p:nvPr/>
        </p:nvSpPr>
        <p:spPr>
          <a:xfrm>
            <a:off x="9625594" y="3778945"/>
            <a:ext cx="2447135" cy="825958"/>
          </a:xfrm>
          <a:prstGeom prst="roundRect">
            <a:avLst/>
          </a:prstGeom>
          <a:solidFill>
            <a:schemeClr val="tx2">
              <a:lumMod val="7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30% </a:t>
            </a:r>
            <a:r>
              <a:rPr kumimoji="0" lang="en-US" sz="20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by 2030</a:t>
            </a:r>
          </a:p>
        </p:txBody>
      </p:sp>
      <p:pic>
        <p:nvPicPr>
          <p:cNvPr id="12" name="Picture 11" descr="A logo with text on it&#10;&#10;Description automatically generated">
            <a:extLst>
              <a:ext uri="{FF2B5EF4-FFF2-40B4-BE49-F238E27FC236}">
                <a16:creationId xmlns:a16="http://schemas.microsoft.com/office/drawing/2014/main" id="{150D63CD-3017-D8FC-BE65-73D8C1BE4DEB}"/>
              </a:ext>
            </a:extLst>
          </p:cNvPr>
          <p:cNvPicPr>
            <a:picLocks noChangeAspect="1"/>
          </p:cNvPicPr>
          <p:nvPr/>
        </p:nvPicPr>
        <p:blipFill>
          <a:blip r:embed="rId5"/>
          <a:stretch>
            <a:fillRect/>
          </a:stretch>
        </p:blipFill>
        <p:spPr>
          <a:xfrm>
            <a:off x="9453317" y="1868973"/>
            <a:ext cx="2738683" cy="1062277"/>
          </a:xfrm>
          <a:prstGeom prst="rect">
            <a:avLst/>
          </a:prstGeom>
        </p:spPr>
      </p:pic>
    </p:spTree>
    <p:extLst>
      <p:ext uri="{BB962C8B-B14F-4D97-AF65-F5344CB8AC3E}">
        <p14:creationId xmlns:p14="http://schemas.microsoft.com/office/powerpoint/2010/main" val="3475408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86A96667-DC99-1817-BDC2-53E28A2FB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7143" cy="6939643"/>
          </a:xfrm>
          <a:prstGeom prst="rect">
            <a:avLst/>
          </a:prstGeom>
        </p:spPr>
      </p:pic>
      <p:sp>
        <p:nvSpPr>
          <p:cNvPr id="3" name="Title 2">
            <a:extLst>
              <a:ext uri="{FF2B5EF4-FFF2-40B4-BE49-F238E27FC236}">
                <a16:creationId xmlns:a16="http://schemas.microsoft.com/office/drawing/2014/main" id="{F2091057-75C5-9D94-E22D-BC64DA419E0C}"/>
              </a:ext>
            </a:extLst>
          </p:cNvPr>
          <p:cNvSpPr>
            <a:spLocks noGrp="1"/>
          </p:cNvSpPr>
          <p:nvPr>
            <p:ph type="title"/>
          </p:nvPr>
        </p:nvSpPr>
        <p:spPr>
          <a:xfrm>
            <a:off x="1211349" y="206680"/>
            <a:ext cx="9909109" cy="1560811"/>
          </a:xfrm>
        </p:spPr>
        <p:txBody>
          <a:bodyPr>
            <a:normAutofit/>
          </a:bodyPr>
          <a:lstStyle/>
          <a:p>
            <a:r>
              <a:rPr lang="en-US" sz="3200" b="1">
                <a:latin typeface="Oswald"/>
              </a:rPr>
              <a:t>THE GLOBAL MOU</a:t>
            </a:r>
            <a:r>
              <a:rPr lang="en-US" sz="3200">
                <a:latin typeface="Oswald Medium"/>
              </a:rPr>
              <a:t> SENDS A STRONG MARKET SIGNAL, SUPPORTS POLICY, ACCELERATES DEPLOYMENT  </a:t>
            </a:r>
          </a:p>
        </p:txBody>
      </p:sp>
      <p:grpSp>
        <p:nvGrpSpPr>
          <p:cNvPr id="32" name="Group 31">
            <a:extLst>
              <a:ext uri="{FF2B5EF4-FFF2-40B4-BE49-F238E27FC236}">
                <a16:creationId xmlns:a16="http://schemas.microsoft.com/office/drawing/2014/main" id="{B0F8BC76-B3B8-3B66-CD9C-CD26756153BE}"/>
              </a:ext>
            </a:extLst>
          </p:cNvPr>
          <p:cNvGrpSpPr/>
          <p:nvPr/>
        </p:nvGrpSpPr>
        <p:grpSpPr>
          <a:xfrm>
            <a:off x="8985666" y="2150925"/>
            <a:ext cx="3052473" cy="2015605"/>
            <a:chOff x="8985666" y="1910129"/>
            <a:chExt cx="3052473" cy="2015605"/>
          </a:xfrm>
        </p:grpSpPr>
        <p:sp>
          <p:nvSpPr>
            <p:cNvPr id="4" name="Rectangle 3">
              <a:extLst>
                <a:ext uri="{FF2B5EF4-FFF2-40B4-BE49-F238E27FC236}">
                  <a16:creationId xmlns:a16="http://schemas.microsoft.com/office/drawing/2014/main" id="{78FAD9A7-2E0E-F8B9-CBCA-D8EFEB685A55}"/>
                </a:ext>
              </a:extLst>
            </p:cNvPr>
            <p:cNvSpPr/>
            <p:nvPr/>
          </p:nvSpPr>
          <p:spPr>
            <a:xfrm>
              <a:off x="9012606" y="3340959"/>
              <a:ext cx="3025533" cy="584775"/>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Deployments in line with non-binding </a:t>
              </a:r>
              <a:r>
                <a:rPr lang="en-US" sz="1600">
                  <a:solidFill>
                    <a:schemeClr val="accent6">
                      <a:lumMod val="75000"/>
                    </a:schemeClr>
                  </a:solidFill>
                  <a:latin typeface="Montserrat"/>
                  <a:ea typeface="Open Sans"/>
                  <a:cs typeface="Open Sans"/>
                </a:rPr>
                <a:t>targets</a:t>
              </a:r>
              <a:endParaRPr kumimoji="0" lang="en-US" sz="1600" b="0" i="0" u="none" strike="noStrike" kern="1200" cap="none" spc="0" normalizeH="0" baseline="0" noProof="0">
                <a:ln>
                  <a:noFill/>
                </a:ln>
                <a:solidFill>
                  <a:schemeClr val="accent6">
                    <a:lumMod val="75000"/>
                  </a:schemeClr>
                </a:solidFill>
                <a:effectLst/>
                <a:uLnTx/>
                <a:uFillTx/>
                <a:latin typeface="Montserrat"/>
                <a:ea typeface="Open Sans" panose="020B0606030504020204" pitchFamily="34" charset="0"/>
                <a:cs typeface="Open Sans" panose="020B0606030504020204" pitchFamily="34" charset="0"/>
                <a:sym typeface="Arial"/>
              </a:endParaRPr>
            </a:p>
          </p:txBody>
        </p:sp>
        <p:pic>
          <p:nvPicPr>
            <p:cNvPr id="9" name="Picture 8" descr="A logo with text on it&#10;&#10;Description automatically generated">
              <a:extLst>
                <a:ext uri="{FF2B5EF4-FFF2-40B4-BE49-F238E27FC236}">
                  <a16:creationId xmlns:a16="http://schemas.microsoft.com/office/drawing/2014/main" id="{D0AFF830-E38C-0580-A466-73EF55806C09}"/>
                </a:ext>
              </a:extLst>
            </p:cNvPr>
            <p:cNvPicPr>
              <a:picLocks noChangeAspect="1"/>
            </p:cNvPicPr>
            <p:nvPr/>
          </p:nvPicPr>
          <p:blipFill>
            <a:blip r:embed="rId3"/>
            <a:stretch>
              <a:fillRect/>
            </a:stretch>
          </p:blipFill>
          <p:spPr>
            <a:xfrm>
              <a:off x="8985666" y="1910129"/>
              <a:ext cx="2777202" cy="1077218"/>
            </a:xfrm>
            <a:prstGeom prst="rect">
              <a:avLst/>
            </a:prstGeom>
          </p:spPr>
        </p:pic>
      </p:grpSp>
      <p:grpSp>
        <p:nvGrpSpPr>
          <p:cNvPr id="30" name="Group 29">
            <a:extLst>
              <a:ext uri="{FF2B5EF4-FFF2-40B4-BE49-F238E27FC236}">
                <a16:creationId xmlns:a16="http://schemas.microsoft.com/office/drawing/2014/main" id="{2836B04A-5FCC-074C-CC9A-A622521C8E61}"/>
              </a:ext>
            </a:extLst>
          </p:cNvPr>
          <p:cNvGrpSpPr/>
          <p:nvPr/>
        </p:nvGrpSpPr>
        <p:grpSpPr>
          <a:xfrm>
            <a:off x="392603" y="1755497"/>
            <a:ext cx="5039479" cy="3919971"/>
            <a:chOff x="-2830112" y="2023641"/>
            <a:chExt cx="5039479" cy="4987775"/>
          </a:xfrm>
        </p:grpSpPr>
        <p:sp>
          <p:nvSpPr>
            <p:cNvPr id="7" name="Rectangle 6">
              <a:extLst>
                <a:ext uri="{FF2B5EF4-FFF2-40B4-BE49-F238E27FC236}">
                  <a16:creationId xmlns:a16="http://schemas.microsoft.com/office/drawing/2014/main" id="{956EA8D7-ED93-AD03-B13B-66079C20CE7A}"/>
                </a:ext>
              </a:extLst>
            </p:cNvPr>
            <p:cNvSpPr/>
            <p:nvPr/>
          </p:nvSpPr>
          <p:spPr>
            <a:xfrm>
              <a:off x="-1446666" y="5562852"/>
              <a:ext cx="2563478" cy="1370653"/>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defRPr/>
              </a:pPr>
              <a:endParaRPr lang="en-US" sz="1600">
                <a:solidFill>
                  <a:schemeClr val="accent6">
                    <a:lumMod val="75000"/>
                  </a:schemeClr>
                </a:solidFill>
                <a:latin typeface="Montserrat"/>
                <a:ea typeface="Open Sans"/>
                <a:cs typeface="Open Sans"/>
              </a:endParaRPr>
            </a:p>
            <a:p>
              <a:pPr defTabSz="457200">
                <a:buClrTx/>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Data Reporting and Progress Dashboard (yearly</a:t>
              </a:r>
              <a:r>
                <a:rPr lang="en-US" sz="1600">
                  <a:solidFill>
                    <a:schemeClr val="accent6">
                      <a:lumMod val="75000"/>
                    </a:schemeClr>
                  </a:solidFill>
                  <a:latin typeface="Montserrat"/>
                  <a:ea typeface="Open Sans"/>
                  <a:cs typeface="Open Sans"/>
                </a:rPr>
                <a:t>, starting in</a:t>
              </a: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 Feb)</a:t>
              </a:r>
              <a:endParaRPr lang="en-US">
                <a:solidFill>
                  <a:schemeClr val="accent6">
                    <a:lumMod val="75000"/>
                  </a:schemeClr>
                </a:solidFill>
                <a:latin typeface="Montserrat"/>
                <a:ea typeface="Open Sans"/>
                <a:cs typeface="Open Sans"/>
              </a:endParaRPr>
            </a:p>
          </p:txBody>
        </p:sp>
        <p:sp>
          <p:nvSpPr>
            <p:cNvPr id="8" name="Rectangle 7">
              <a:extLst>
                <a:ext uri="{FF2B5EF4-FFF2-40B4-BE49-F238E27FC236}">
                  <a16:creationId xmlns:a16="http://schemas.microsoft.com/office/drawing/2014/main" id="{1647C80E-EDCE-9F1F-E57F-2274738A6318}"/>
                </a:ext>
              </a:extLst>
            </p:cNvPr>
            <p:cNvSpPr/>
            <p:nvPr/>
          </p:nvSpPr>
          <p:spPr>
            <a:xfrm>
              <a:off x="-1432304" y="4391237"/>
              <a:ext cx="3641671" cy="744068"/>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Forum to </a:t>
              </a:r>
              <a:r>
                <a:rPr lang="en-US" sz="1600">
                  <a:solidFill>
                    <a:schemeClr val="accent6">
                      <a:lumMod val="75000"/>
                    </a:schemeClr>
                  </a:solidFill>
                  <a:latin typeface="Montserrat"/>
                  <a:ea typeface="Open Sans"/>
                  <a:cs typeface="Open Sans"/>
                </a:rPr>
                <a:t>network, collaborate, share knowledge and practices </a:t>
              </a:r>
              <a:endPar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endParaRPr>
            </a:p>
          </p:txBody>
        </p:sp>
        <p:sp>
          <p:nvSpPr>
            <p:cNvPr id="12" name="Rectangle 11">
              <a:extLst>
                <a:ext uri="{FF2B5EF4-FFF2-40B4-BE49-F238E27FC236}">
                  <a16:creationId xmlns:a16="http://schemas.microsoft.com/office/drawing/2014/main" id="{02A8A434-F590-4B13-87F4-47BA6150DA15}"/>
                </a:ext>
              </a:extLst>
            </p:cNvPr>
            <p:cNvSpPr/>
            <p:nvPr/>
          </p:nvSpPr>
          <p:spPr>
            <a:xfrm>
              <a:off x="-1470369" y="2750374"/>
              <a:ext cx="2563478" cy="744068"/>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Market signal to OEMs and dealers</a:t>
              </a:r>
            </a:p>
          </p:txBody>
        </p:sp>
        <p:pic>
          <p:nvPicPr>
            <p:cNvPr id="16" name="Graphic 15" descr="Supply And Demand outline">
              <a:extLst>
                <a:ext uri="{FF2B5EF4-FFF2-40B4-BE49-F238E27FC236}">
                  <a16:creationId xmlns:a16="http://schemas.microsoft.com/office/drawing/2014/main" id="{061B684F-9110-0AFB-422A-979D729A8A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5397" y="2023641"/>
              <a:ext cx="1273246" cy="1602746"/>
            </a:xfrm>
            <a:prstGeom prst="rect">
              <a:avLst/>
            </a:prstGeom>
          </p:spPr>
        </p:pic>
        <p:pic>
          <p:nvPicPr>
            <p:cNvPr id="18" name="Graphic 17" descr="Chat outline">
              <a:extLst>
                <a:ext uri="{FF2B5EF4-FFF2-40B4-BE49-F238E27FC236}">
                  <a16:creationId xmlns:a16="http://schemas.microsoft.com/office/drawing/2014/main" id="{5BF8879B-2ECA-2561-2CA7-962E9BE90C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1522" y="4002694"/>
              <a:ext cx="1314438" cy="1481141"/>
            </a:xfrm>
            <a:prstGeom prst="rect">
              <a:avLst/>
            </a:prstGeom>
          </p:spPr>
        </p:pic>
        <p:pic>
          <p:nvPicPr>
            <p:cNvPr id="20" name="Graphic 19" descr="Statistics outline">
              <a:extLst>
                <a:ext uri="{FF2B5EF4-FFF2-40B4-BE49-F238E27FC236}">
                  <a16:creationId xmlns:a16="http://schemas.microsoft.com/office/drawing/2014/main" id="{F36B5CE6-5CED-27EA-2BA2-5FADF28C97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0112" y="5640763"/>
              <a:ext cx="1331809" cy="1370653"/>
            </a:xfrm>
            <a:prstGeom prst="rect">
              <a:avLst/>
            </a:prstGeom>
          </p:spPr>
        </p:pic>
      </p:grpSp>
      <p:grpSp>
        <p:nvGrpSpPr>
          <p:cNvPr id="31" name="Group 30">
            <a:extLst>
              <a:ext uri="{FF2B5EF4-FFF2-40B4-BE49-F238E27FC236}">
                <a16:creationId xmlns:a16="http://schemas.microsoft.com/office/drawing/2014/main" id="{0E789010-9577-4C0B-E507-E480A29D2D4F}"/>
              </a:ext>
            </a:extLst>
          </p:cNvPr>
          <p:cNvGrpSpPr/>
          <p:nvPr/>
        </p:nvGrpSpPr>
        <p:grpSpPr>
          <a:xfrm>
            <a:off x="5880124" y="1863951"/>
            <a:ext cx="2676197" cy="2829495"/>
            <a:chOff x="5880124" y="1992939"/>
            <a:chExt cx="2676197" cy="2829495"/>
          </a:xfrm>
        </p:grpSpPr>
        <p:sp>
          <p:nvSpPr>
            <p:cNvPr id="5" name="Rectangle 4">
              <a:extLst>
                <a:ext uri="{FF2B5EF4-FFF2-40B4-BE49-F238E27FC236}">
                  <a16:creationId xmlns:a16="http://schemas.microsoft.com/office/drawing/2014/main" id="{25F2097F-B046-5F32-AB75-6D5D8A6B374C}"/>
                </a:ext>
              </a:extLst>
            </p:cNvPr>
            <p:cNvSpPr/>
            <p:nvPr/>
          </p:nvSpPr>
          <p:spPr>
            <a:xfrm>
              <a:off x="5880124" y="3745216"/>
              <a:ext cx="2676197" cy="1077218"/>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Conditions for uptake</a:t>
              </a:r>
              <a:endParaRPr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Regulation</a:t>
              </a:r>
              <a:endParaRPr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Finance</a:t>
              </a:r>
              <a:endParaRPr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sym typeface="Arial"/>
                </a:rPr>
                <a:t>Infrastructure</a:t>
              </a:r>
              <a:endParaRPr lang="en-US" sz="1600" b="0" i="0" u="none" strike="noStrike" kern="1200" cap="none" spc="0" normalizeH="0" baseline="0" noProof="0">
                <a:ln>
                  <a:noFill/>
                </a:ln>
                <a:solidFill>
                  <a:schemeClr val="accent6">
                    <a:lumMod val="75000"/>
                  </a:schemeClr>
                </a:solidFill>
                <a:effectLst/>
                <a:uLnTx/>
                <a:uFillTx/>
                <a:latin typeface="Montserrat"/>
                <a:ea typeface="Open Sans"/>
                <a:cs typeface="Open Sans"/>
              </a:endParaRPr>
            </a:p>
          </p:txBody>
        </p:sp>
        <p:pic>
          <p:nvPicPr>
            <p:cNvPr id="22" name="Graphic 21" descr="Venn diagram outline">
              <a:extLst>
                <a:ext uri="{FF2B5EF4-FFF2-40B4-BE49-F238E27FC236}">
                  <a16:creationId xmlns:a16="http://schemas.microsoft.com/office/drawing/2014/main" id="{091760B9-51F0-1206-7FC2-62AA41B610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65904" y="1992939"/>
              <a:ext cx="1724007" cy="1724007"/>
            </a:xfrm>
            <a:prstGeom prst="rect">
              <a:avLst/>
            </a:prstGeom>
          </p:spPr>
        </p:pic>
      </p:grpSp>
      <p:grpSp>
        <p:nvGrpSpPr>
          <p:cNvPr id="26" name="Group 25">
            <a:extLst>
              <a:ext uri="{FF2B5EF4-FFF2-40B4-BE49-F238E27FC236}">
                <a16:creationId xmlns:a16="http://schemas.microsoft.com/office/drawing/2014/main" id="{43153EAC-73E2-271F-0AB9-05058259CCCE}"/>
              </a:ext>
            </a:extLst>
          </p:cNvPr>
          <p:cNvGrpSpPr/>
          <p:nvPr/>
        </p:nvGrpSpPr>
        <p:grpSpPr>
          <a:xfrm>
            <a:off x="4730661" y="1703544"/>
            <a:ext cx="830630" cy="4135542"/>
            <a:chOff x="4611042" y="2100139"/>
            <a:chExt cx="830630" cy="4135542"/>
          </a:xfrm>
        </p:grpSpPr>
        <p:cxnSp>
          <p:nvCxnSpPr>
            <p:cNvPr id="24" name="Straight Connector 23">
              <a:extLst>
                <a:ext uri="{FF2B5EF4-FFF2-40B4-BE49-F238E27FC236}">
                  <a16:creationId xmlns:a16="http://schemas.microsoft.com/office/drawing/2014/main" id="{35998388-389E-3A73-2966-C2E877801F8A}"/>
                </a:ext>
              </a:extLst>
            </p:cNvPr>
            <p:cNvCxnSpPr/>
            <p:nvPr/>
          </p:nvCxnSpPr>
          <p:spPr>
            <a:xfrm>
              <a:off x="4611042" y="2100139"/>
              <a:ext cx="830630" cy="2067771"/>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A0F51-6F99-2D45-F378-3DDB9C0B1B69}"/>
                </a:ext>
              </a:extLst>
            </p:cNvPr>
            <p:cNvCxnSpPr>
              <a:cxnSpLocks/>
            </p:cNvCxnSpPr>
            <p:nvPr/>
          </p:nvCxnSpPr>
          <p:spPr>
            <a:xfrm flipV="1">
              <a:off x="4611042" y="4167910"/>
              <a:ext cx="830630" cy="2067771"/>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F271031-8DEE-A140-BFED-ED0C7600EC5A}"/>
              </a:ext>
            </a:extLst>
          </p:cNvPr>
          <p:cNvGrpSpPr/>
          <p:nvPr/>
        </p:nvGrpSpPr>
        <p:grpSpPr>
          <a:xfrm>
            <a:off x="8515586" y="3003126"/>
            <a:ext cx="326515" cy="1625652"/>
            <a:chOff x="4611042" y="2100139"/>
            <a:chExt cx="830630" cy="4135542"/>
          </a:xfrm>
        </p:grpSpPr>
        <p:cxnSp>
          <p:nvCxnSpPr>
            <p:cNvPr id="28" name="Straight Connector 27">
              <a:extLst>
                <a:ext uri="{FF2B5EF4-FFF2-40B4-BE49-F238E27FC236}">
                  <a16:creationId xmlns:a16="http://schemas.microsoft.com/office/drawing/2014/main" id="{B293B6E8-A6B5-ED27-5CB0-922568CFCB47}"/>
                </a:ext>
              </a:extLst>
            </p:cNvPr>
            <p:cNvCxnSpPr/>
            <p:nvPr/>
          </p:nvCxnSpPr>
          <p:spPr>
            <a:xfrm>
              <a:off x="4611042" y="2100139"/>
              <a:ext cx="830630" cy="2067771"/>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D4D67F-42CE-781D-BC5D-9E5A31ADBAF1}"/>
                </a:ext>
              </a:extLst>
            </p:cNvPr>
            <p:cNvCxnSpPr>
              <a:cxnSpLocks/>
            </p:cNvCxnSpPr>
            <p:nvPr/>
          </p:nvCxnSpPr>
          <p:spPr>
            <a:xfrm flipV="1">
              <a:off x="4611042" y="4167910"/>
              <a:ext cx="830630" cy="2067771"/>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 name="Oval 5">
            <a:extLst>
              <a:ext uri="{FF2B5EF4-FFF2-40B4-BE49-F238E27FC236}">
                <a16:creationId xmlns:a16="http://schemas.microsoft.com/office/drawing/2014/main" id="{D8B67764-0A26-6CC4-5DBD-8FF829075E8B}"/>
              </a:ext>
            </a:extLst>
          </p:cNvPr>
          <p:cNvSpPr/>
          <p:nvPr/>
        </p:nvSpPr>
        <p:spPr>
          <a:xfrm>
            <a:off x="1037286" y="7253088"/>
            <a:ext cx="120315" cy="1069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70A67D3-9A41-7140-D182-47EF8BBEEA66}"/>
              </a:ext>
            </a:extLst>
          </p:cNvPr>
          <p:cNvSpPr/>
          <p:nvPr/>
        </p:nvSpPr>
        <p:spPr>
          <a:xfrm>
            <a:off x="966748" y="7151636"/>
            <a:ext cx="147052" cy="1470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9443A34-46AD-83AA-BFE8-1A45F364D264}"/>
              </a:ext>
            </a:extLst>
          </p:cNvPr>
          <p:cNvSpPr/>
          <p:nvPr/>
        </p:nvSpPr>
        <p:spPr>
          <a:xfrm>
            <a:off x="728956" y="5301012"/>
            <a:ext cx="108857" cy="1088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9AC3F1-F443-7CB2-B699-772A24F30E1A}"/>
              </a:ext>
            </a:extLst>
          </p:cNvPr>
          <p:cNvSpPr/>
          <p:nvPr/>
        </p:nvSpPr>
        <p:spPr>
          <a:xfrm>
            <a:off x="887293" y="4924960"/>
            <a:ext cx="108857" cy="1088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337B9AB-C6A8-5A0B-EFB6-E673B4D9A59B}"/>
              </a:ext>
            </a:extLst>
          </p:cNvPr>
          <p:cNvSpPr/>
          <p:nvPr/>
        </p:nvSpPr>
        <p:spPr>
          <a:xfrm>
            <a:off x="1174280" y="5103089"/>
            <a:ext cx="108857" cy="1088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03394BE-7EB2-A929-06DF-EA83CAC7C540}"/>
              </a:ext>
            </a:extLst>
          </p:cNvPr>
          <p:cNvSpPr/>
          <p:nvPr/>
        </p:nvSpPr>
        <p:spPr>
          <a:xfrm>
            <a:off x="1312825" y="4786414"/>
            <a:ext cx="108857" cy="1088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58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9FCD2A25-A535-B279-1216-BA01175C5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62379" cy="6984124"/>
          </a:xfrm>
          <a:prstGeom prst="rect">
            <a:avLst/>
          </a:prstGeom>
        </p:spPr>
      </p:pic>
      <p:sp>
        <p:nvSpPr>
          <p:cNvPr id="2" name="Title 1">
            <a:extLst>
              <a:ext uri="{FF2B5EF4-FFF2-40B4-BE49-F238E27FC236}">
                <a16:creationId xmlns:a16="http://schemas.microsoft.com/office/drawing/2014/main" id="{6FC940BE-045E-87AF-743C-BEC4C851EBB0}"/>
              </a:ext>
            </a:extLst>
          </p:cNvPr>
          <p:cNvSpPr>
            <a:spLocks noGrp="1"/>
          </p:cNvSpPr>
          <p:nvPr>
            <p:ph type="title"/>
          </p:nvPr>
        </p:nvSpPr>
        <p:spPr>
          <a:xfrm>
            <a:off x="1001439" y="494583"/>
            <a:ext cx="10957479" cy="973344"/>
          </a:xfrm>
        </p:spPr>
        <p:txBody>
          <a:bodyPr/>
          <a:lstStyle/>
          <a:p>
            <a:r>
              <a:rPr lang="en-US" b="1">
                <a:solidFill>
                  <a:schemeClr val="bg2"/>
                </a:solidFill>
              </a:rPr>
              <a:t> 38 GLOBAL MOU</a:t>
            </a:r>
            <a:r>
              <a:rPr lang="en-US">
                <a:solidFill>
                  <a:schemeClr val="bg2"/>
                </a:solidFill>
              </a:rPr>
              <a:t> COUNTRY SIGNATORIES </a:t>
            </a:r>
          </a:p>
        </p:txBody>
      </p:sp>
      <p:grpSp>
        <p:nvGrpSpPr>
          <p:cNvPr id="7" name="Group 6">
            <a:extLst>
              <a:ext uri="{FF2B5EF4-FFF2-40B4-BE49-F238E27FC236}">
                <a16:creationId xmlns:a16="http://schemas.microsoft.com/office/drawing/2014/main" id="{72EC401B-84AF-CAE5-D6E3-B16FF57EC60D}"/>
              </a:ext>
            </a:extLst>
          </p:cNvPr>
          <p:cNvGrpSpPr/>
          <p:nvPr/>
        </p:nvGrpSpPr>
        <p:grpSpPr>
          <a:xfrm>
            <a:off x="344129" y="1345441"/>
            <a:ext cx="10933470" cy="5689539"/>
            <a:chOff x="233082" y="1176769"/>
            <a:chExt cx="11541105" cy="6005739"/>
          </a:xfrm>
        </p:grpSpPr>
        <p:sp>
          <p:nvSpPr>
            <p:cNvPr id="8" name="TextBox 7">
              <a:extLst>
                <a:ext uri="{FF2B5EF4-FFF2-40B4-BE49-F238E27FC236}">
                  <a16:creationId xmlns:a16="http://schemas.microsoft.com/office/drawing/2014/main" id="{D591674C-8E41-64E7-6882-9ACEA0958A50}"/>
                </a:ext>
              </a:extLst>
            </p:cNvPr>
            <p:cNvSpPr txBox="1"/>
            <p:nvPr/>
          </p:nvSpPr>
          <p:spPr>
            <a:xfrm>
              <a:off x="233082" y="681317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pic>
          <p:nvPicPr>
            <p:cNvPr id="9" name="Picture 8">
              <a:extLst>
                <a:ext uri="{FF2B5EF4-FFF2-40B4-BE49-F238E27FC236}">
                  <a16:creationId xmlns:a16="http://schemas.microsoft.com/office/drawing/2014/main" id="{BC4B469B-1855-8B87-56E4-6BCCC7181E05}"/>
                </a:ext>
              </a:extLst>
            </p:cNvPr>
            <p:cNvPicPr>
              <a:picLocks noChangeAspect="1"/>
            </p:cNvPicPr>
            <p:nvPr/>
          </p:nvPicPr>
          <p:blipFill>
            <a:blip r:embed="rId3"/>
            <a:stretch>
              <a:fillRect/>
            </a:stretch>
          </p:blipFill>
          <p:spPr>
            <a:xfrm>
              <a:off x="417813" y="1176769"/>
              <a:ext cx="5683209" cy="4545513"/>
            </a:xfrm>
            <a:prstGeom prst="rect">
              <a:avLst/>
            </a:prstGeom>
          </p:spPr>
        </p:pic>
        <p:pic>
          <p:nvPicPr>
            <p:cNvPr id="10" name="Picture 9">
              <a:extLst>
                <a:ext uri="{FF2B5EF4-FFF2-40B4-BE49-F238E27FC236}">
                  <a16:creationId xmlns:a16="http://schemas.microsoft.com/office/drawing/2014/main" id="{C8B06A92-B5AE-FAB9-17C1-9CF1B5323E2C}"/>
                </a:ext>
              </a:extLst>
            </p:cNvPr>
            <p:cNvPicPr>
              <a:picLocks noChangeAspect="1"/>
            </p:cNvPicPr>
            <p:nvPr/>
          </p:nvPicPr>
          <p:blipFill>
            <a:blip r:embed="rId4"/>
            <a:stretch>
              <a:fillRect/>
            </a:stretch>
          </p:blipFill>
          <p:spPr>
            <a:xfrm>
              <a:off x="6170326" y="1225862"/>
              <a:ext cx="5603861" cy="4458320"/>
            </a:xfrm>
            <a:prstGeom prst="rect">
              <a:avLst/>
            </a:prstGeom>
          </p:spPr>
        </p:pic>
        <p:pic>
          <p:nvPicPr>
            <p:cNvPr id="11" name="Picture 10">
              <a:extLst>
                <a:ext uri="{FF2B5EF4-FFF2-40B4-BE49-F238E27FC236}">
                  <a16:creationId xmlns:a16="http://schemas.microsoft.com/office/drawing/2014/main" id="{A1534E5F-B62A-F33D-BDA0-4DF3DA5CCA74}"/>
                </a:ext>
              </a:extLst>
            </p:cNvPr>
            <p:cNvPicPr>
              <a:picLocks noChangeAspect="1"/>
            </p:cNvPicPr>
            <p:nvPr/>
          </p:nvPicPr>
          <p:blipFill rotWithShape="1">
            <a:blip r:embed="rId5"/>
            <a:srcRect b="48048"/>
            <a:stretch/>
          </p:blipFill>
          <p:spPr>
            <a:xfrm>
              <a:off x="412792" y="5753830"/>
              <a:ext cx="5683208" cy="1179923"/>
            </a:xfrm>
            <a:prstGeom prst="rect">
              <a:avLst/>
            </a:prstGeom>
          </p:spPr>
        </p:pic>
        <p:pic>
          <p:nvPicPr>
            <p:cNvPr id="12" name="Picture 11">
              <a:extLst>
                <a:ext uri="{FF2B5EF4-FFF2-40B4-BE49-F238E27FC236}">
                  <a16:creationId xmlns:a16="http://schemas.microsoft.com/office/drawing/2014/main" id="{D68A2344-1EFE-9DCC-33A0-5DB2C9A4791B}"/>
                </a:ext>
              </a:extLst>
            </p:cNvPr>
            <p:cNvPicPr>
              <a:picLocks noChangeAspect="1"/>
            </p:cNvPicPr>
            <p:nvPr/>
          </p:nvPicPr>
          <p:blipFill rotWithShape="1">
            <a:blip r:embed="rId5"/>
            <a:srcRect t="51952" r="74197"/>
            <a:stretch/>
          </p:blipFill>
          <p:spPr>
            <a:xfrm>
              <a:off x="6161728" y="5722282"/>
              <a:ext cx="1465957" cy="1090894"/>
            </a:xfrm>
            <a:prstGeom prst="rect">
              <a:avLst/>
            </a:prstGeom>
          </p:spPr>
        </p:pic>
      </p:grpSp>
      <p:pic>
        <p:nvPicPr>
          <p:cNvPr id="13" name="Picture 12">
            <a:extLst>
              <a:ext uri="{FF2B5EF4-FFF2-40B4-BE49-F238E27FC236}">
                <a16:creationId xmlns:a16="http://schemas.microsoft.com/office/drawing/2014/main" id="{F4070387-390D-D2BF-E9E7-778D6C5580B2}"/>
              </a:ext>
            </a:extLst>
          </p:cNvPr>
          <p:cNvPicPr>
            <a:picLocks noChangeAspect="1"/>
          </p:cNvPicPr>
          <p:nvPr/>
        </p:nvPicPr>
        <p:blipFill>
          <a:blip r:embed="rId6"/>
          <a:stretch>
            <a:fillRect/>
          </a:stretch>
        </p:blipFill>
        <p:spPr>
          <a:xfrm>
            <a:off x="7329745" y="5619900"/>
            <a:ext cx="1300236" cy="1065193"/>
          </a:xfrm>
          <a:prstGeom prst="rect">
            <a:avLst/>
          </a:prstGeom>
        </p:spPr>
      </p:pic>
    </p:spTree>
    <p:extLst>
      <p:ext uri="{BB962C8B-B14F-4D97-AF65-F5344CB8AC3E}">
        <p14:creationId xmlns:p14="http://schemas.microsoft.com/office/powerpoint/2010/main" val="1323196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aart, atlas, tekst&#10;&#10;Automatisch gegenereerde beschrijving">
            <a:extLst>
              <a:ext uri="{FF2B5EF4-FFF2-40B4-BE49-F238E27FC236}">
                <a16:creationId xmlns:a16="http://schemas.microsoft.com/office/drawing/2014/main" id="{D2416299-F60D-5308-9683-E68A67BDB192}"/>
              </a:ext>
            </a:extLst>
          </p:cNvPr>
          <p:cNvPicPr>
            <a:picLocks noChangeAspect="1"/>
          </p:cNvPicPr>
          <p:nvPr/>
        </p:nvPicPr>
        <p:blipFill>
          <a:blip r:embed="rId2"/>
          <a:srcRect l="3846" t="5411" r="3963" b="8463"/>
          <a:stretch/>
        </p:blipFill>
        <p:spPr>
          <a:xfrm>
            <a:off x="1381125" y="1283298"/>
            <a:ext cx="9427562" cy="4605442"/>
          </a:xfrm>
          <a:prstGeom prst="rect">
            <a:avLst/>
          </a:prstGeom>
        </p:spPr>
      </p:pic>
      <p:sp>
        <p:nvSpPr>
          <p:cNvPr id="5" name="Title 1">
            <a:extLst>
              <a:ext uri="{FF2B5EF4-FFF2-40B4-BE49-F238E27FC236}">
                <a16:creationId xmlns:a16="http://schemas.microsoft.com/office/drawing/2014/main" id="{BA9E6792-2DFB-B150-146A-6DDC72DB033F}"/>
              </a:ext>
            </a:extLst>
          </p:cNvPr>
          <p:cNvSpPr>
            <a:spLocks noGrp="1"/>
          </p:cNvSpPr>
          <p:nvPr>
            <p:ph type="title"/>
          </p:nvPr>
        </p:nvSpPr>
        <p:spPr>
          <a:xfrm>
            <a:off x="1001439" y="494583"/>
            <a:ext cx="10957479" cy="973344"/>
          </a:xfrm>
        </p:spPr>
        <p:txBody>
          <a:bodyPr/>
          <a:lstStyle/>
          <a:p>
            <a:r>
              <a:rPr lang="en-US" b="1">
                <a:solidFill>
                  <a:schemeClr val="bg2"/>
                </a:solidFill>
              </a:rPr>
              <a:t> 38 GLOBAL MOU</a:t>
            </a:r>
            <a:r>
              <a:rPr lang="en-US">
                <a:solidFill>
                  <a:schemeClr val="bg2"/>
                </a:solidFill>
              </a:rPr>
              <a:t> COUNTRY SIGNATORIES </a:t>
            </a:r>
          </a:p>
        </p:txBody>
      </p:sp>
    </p:spTree>
    <p:extLst>
      <p:ext uri="{BB962C8B-B14F-4D97-AF65-F5344CB8AC3E}">
        <p14:creationId xmlns:p14="http://schemas.microsoft.com/office/powerpoint/2010/main" val="519186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9FCD2A25-A535-B279-1216-BA01175C5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62379" cy="6984124"/>
          </a:xfrm>
          <a:prstGeom prst="rect">
            <a:avLst/>
          </a:prstGeom>
        </p:spPr>
      </p:pic>
      <p:grpSp>
        <p:nvGrpSpPr>
          <p:cNvPr id="6" name="Group 1">
            <a:extLst>
              <a:ext uri="{FF2B5EF4-FFF2-40B4-BE49-F238E27FC236}">
                <a16:creationId xmlns:a16="http://schemas.microsoft.com/office/drawing/2014/main" id="{72705365-BEF3-7FA9-9A72-5D28C5D38422}"/>
              </a:ext>
            </a:extLst>
          </p:cNvPr>
          <p:cNvGrpSpPr/>
          <p:nvPr/>
        </p:nvGrpSpPr>
        <p:grpSpPr>
          <a:xfrm>
            <a:off x="43172" y="1177689"/>
            <a:ext cx="12054086" cy="5287908"/>
            <a:chOff x="43172" y="1250345"/>
            <a:chExt cx="12054086" cy="5287908"/>
          </a:xfrm>
        </p:grpSpPr>
        <p:pic>
          <p:nvPicPr>
            <p:cNvPr id="14" name="Picture 3">
              <a:extLst>
                <a:ext uri="{FF2B5EF4-FFF2-40B4-BE49-F238E27FC236}">
                  <a16:creationId xmlns:a16="http://schemas.microsoft.com/office/drawing/2014/main" id="{802445DD-9C48-4EC1-C068-BBE652B6F08A}"/>
                </a:ext>
              </a:extLst>
            </p:cNvPr>
            <p:cNvPicPr>
              <a:picLocks noChangeAspect="1"/>
            </p:cNvPicPr>
            <p:nvPr/>
          </p:nvPicPr>
          <p:blipFill rotWithShape="1">
            <a:blip r:embed="rId3"/>
            <a:srcRect t="10229"/>
            <a:stretch/>
          </p:blipFill>
          <p:spPr>
            <a:xfrm>
              <a:off x="94742" y="1533208"/>
              <a:ext cx="3922935" cy="965940"/>
            </a:xfrm>
            <a:prstGeom prst="rect">
              <a:avLst/>
            </a:prstGeom>
          </p:spPr>
        </p:pic>
        <p:pic>
          <p:nvPicPr>
            <p:cNvPr id="15" name="Picture 5">
              <a:extLst>
                <a:ext uri="{FF2B5EF4-FFF2-40B4-BE49-F238E27FC236}">
                  <a16:creationId xmlns:a16="http://schemas.microsoft.com/office/drawing/2014/main" id="{FE20B3AF-84BF-898C-4E93-466057304203}"/>
                </a:ext>
              </a:extLst>
            </p:cNvPr>
            <p:cNvPicPr>
              <a:picLocks noChangeAspect="1"/>
            </p:cNvPicPr>
            <p:nvPr/>
          </p:nvPicPr>
          <p:blipFill rotWithShape="1">
            <a:blip r:embed="rId4"/>
            <a:srcRect t="6064"/>
            <a:stretch/>
          </p:blipFill>
          <p:spPr>
            <a:xfrm>
              <a:off x="94742" y="2864247"/>
              <a:ext cx="3831284" cy="1789567"/>
            </a:xfrm>
            <a:prstGeom prst="rect">
              <a:avLst/>
            </a:prstGeom>
          </p:spPr>
        </p:pic>
        <p:pic>
          <p:nvPicPr>
            <p:cNvPr id="16" name="Picture 6">
              <a:extLst>
                <a:ext uri="{FF2B5EF4-FFF2-40B4-BE49-F238E27FC236}">
                  <a16:creationId xmlns:a16="http://schemas.microsoft.com/office/drawing/2014/main" id="{A786C4F2-BED2-15B3-8ECC-F4115FAFEFFE}"/>
                </a:ext>
              </a:extLst>
            </p:cNvPr>
            <p:cNvPicPr>
              <a:picLocks noChangeAspect="1"/>
            </p:cNvPicPr>
            <p:nvPr/>
          </p:nvPicPr>
          <p:blipFill>
            <a:blip r:embed="rId5"/>
            <a:stretch>
              <a:fillRect/>
            </a:stretch>
          </p:blipFill>
          <p:spPr>
            <a:xfrm>
              <a:off x="94742" y="4748686"/>
              <a:ext cx="3831284" cy="1789567"/>
            </a:xfrm>
            <a:prstGeom prst="rect">
              <a:avLst/>
            </a:prstGeom>
          </p:spPr>
        </p:pic>
        <p:pic>
          <p:nvPicPr>
            <p:cNvPr id="17" name="Picture 7">
              <a:extLst>
                <a:ext uri="{FF2B5EF4-FFF2-40B4-BE49-F238E27FC236}">
                  <a16:creationId xmlns:a16="http://schemas.microsoft.com/office/drawing/2014/main" id="{2E918A7A-C69D-D83E-93FF-EB2CF1EF7E06}"/>
                </a:ext>
              </a:extLst>
            </p:cNvPr>
            <p:cNvPicPr>
              <a:picLocks noChangeAspect="1"/>
            </p:cNvPicPr>
            <p:nvPr/>
          </p:nvPicPr>
          <p:blipFill rotWithShape="1">
            <a:blip r:embed="rId6"/>
            <a:srcRect t="9596"/>
            <a:stretch/>
          </p:blipFill>
          <p:spPr>
            <a:xfrm>
              <a:off x="4072121" y="4546554"/>
              <a:ext cx="3922935" cy="1789568"/>
            </a:xfrm>
            <a:prstGeom prst="rect">
              <a:avLst/>
            </a:prstGeom>
          </p:spPr>
        </p:pic>
        <p:pic>
          <p:nvPicPr>
            <p:cNvPr id="18" name="Picture 8">
              <a:extLst>
                <a:ext uri="{FF2B5EF4-FFF2-40B4-BE49-F238E27FC236}">
                  <a16:creationId xmlns:a16="http://schemas.microsoft.com/office/drawing/2014/main" id="{87953DB0-5F28-1B8E-FB05-24135F956D72}"/>
                </a:ext>
              </a:extLst>
            </p:cNvPr>
            <p:cNvPicPr>
              <a:picLocks noChangeAspect="1"/>
            </p:cNvPicPr>
            <p:nvPr/>
          </p:nvPicPr>
          <p:blipFill rotWithShape="1">
            <a:blip r:embed="rId7"/>
            <a:srcRect t="25950"/>
            <a:stretch/>
          </p:blipFill>
          <p:spPr>
            <a:xfrm>
              <a:off x="8141151" y="1487912"/>
              <a:ext cx="3922935" cy="455086"/>
            </a:xfrm>
            <a:prstGeom prst="rect">
              <a:avLst/>
            </a:prstGeom>
          </p:spPr>
        </p:pic>
        <p:pic>
          <p:nvPicPr>
            <p:cNvPr id="19" name="Picture 9">
              <a:extLst>
                <a:ext uri="{FF2B5EF4-FFF2-40B4-BE49-F238E27FC236}">
                  <a16:creationId xmlns:a16="http://schemas.microsoft.com/office/drawing/2014/main" id="{4EA18B18-9E7F-B30A-2090-8854DD915CE8}"/>
                </a:ext>
              </a:extLst>
            </p:cNvPr>
            <p:cNvPicPr>
              <a:picLocks noChangeAspect="1"/>
            </p:cNvPicPr>
            <p:nvPr/>
          </p:nvPicPr>
          <p:blipFill rotWithShape="1">
            <a:blip r:embed="rId8"/>
            <a:srcRect t="8297"/>
            <a:stretch/>
          </p:blipFill>
          <p:spPr>
            <a:xfrm>
              <a:off x="8141151" y="2406198"/>
              <a:ext cx="3956107" cy="1868713"/>
            </a:xfrm>
            <a:prstGeom prst="rect">
              <a:avLst/>
            </a:prstGeom>
          </p:spPr>
        </p:pic>
        <p:pic>
          <p:nvPicPr>
            <p:cNvPr id="20" name="Picture 10">
              <a:extLst>
                <a:ext uri="{FF2B5EF4-FFF2-40B4-BE49-F238E27FC236}">
                  <a16:creationId xmlns:a16="http://schemas.microsoft.com/office/drawing/2014/main" id="{AFC1C1EE-18DA-072D-C0B6-A077CD08D15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141151" y="4295003"/>
              <a:ext cx="3936719" cy="1905097"/>
            </a:xfrm>
            <a:prstGeom prst="rect">
              <a:avLst/>
            </a:prstGeom>
          </p:spPr>
        </p:pic>
        <p:pic>
          <p:nvPicPr>
            <p:cNvPr id="21" name="Picture 11">
              <a:extLst>
                <a:ext uri="{FF2B5EF4-FFF2-40B4-BE49-F238E27FC236}">
                  <a16:creationId xmlns:a16="http://schemas.microsoft.com/office/drawing/2014/main" id="{A687C865-4A31-21DF-F6B4-C1E7B8902F3E}"/>
                </a:ext>
              </a:extLst>
            </p:cNvPr>
            <p:cNvPicPr>
              <a:picLocks noChangeAspect="1"/>
            </p:cNvPicPr>
            <p:nvPr/>
          </p:nvPicPr>
          <p:blipFill>
            <a:blip r:embed="rId10"/>
            <a:stretch>
              <a:fillRect/>
            </a:stretch>
          </p:blipFill>
          <p:spPr>
            <a:xfrm>
              <a:off x="4131816" y="1626387"/>
              <a:ext cx="3863240" cy="2354162"/>
            </a:xfrm>
            <a:prstGeom prst="rect">
              <a:avLst/>
            </a:prstGeom>
          </p:spPr>
        </p:pic>
        <p:sp>
          <p:nvSpPr>
            <p:cNvPr id="22" name="Text Placeholder 2">
              <a:extLst>
                <a:ext uri="{FF2B5EF4-FFF2-40B4-BE49-F238E27FC236}">
                  <a16:creationId xmlns:a16="http://schemas.microsoft.com/office/drawing/2014/main" id="{94B53454-6E6D-3D2D-7E37-06E99CDEA2A3}"/>
                </a:ext>
              </a:extLst>
            </p:cNvPr>
            <p:cNvSpPr txBox="1">
              <a:spLocks/>
            </p:cNvSpPr>
            <p:nvPr/>
          </p:nvSpPr>
          <p:spPr>
            <a:xfrm>
              <a:off x="4017677" y="1295212"/>
              <a:ext cx="3857401" cy="3311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a:ln>
                    <a:noFill/>
                  </a:ln>
                  <a:solidFill>
                    <a:srgbClr val="0066B2">
                      <a:lumMod val="75000"/>
                    </a:srgbClr>
                  </a:solidFill>
                  <a:effectLst/>
                  <a:uLnTx/>
                  <a:uFillTx/>
                  <a:latin typeface="Montserrat"/>
                  <a:cs typeface="Arial"/>
                  <a:sym typeface="Arial"/>
                </a:rPr>
                <a:t>Fleet owners and operators</a:t>
              </a:r>
            </a:p>
          </p:txBody>
        </p:sp>
        <p:sp>
          <p:nvSpPr>
            <p:cNvPr id="23" name="Text Placeholder 2">
              <a:extLst>
                <a:ext uri="{FF2B5EF4-FFF2-40B4-BE49-F238E27FC236}">
                  <a16:creationId xmlns:a16="http://schemas.microsoft.com/office/drawing/2014/main" id="{3DF91DEE-B3FC-3813-83AF-55823A5D8776}"/>
                </a:ext>
              </a:extLst>
            </p:cNvPr>
            <p:cNvSpPr txBox="1">
              <a:spLocks/>
            </p:cNvSpPr>
            <p:nvPr/>
          </p:nvSpPr>
          <p:spPr>
            <a:xfrm>
              <a:off x="43173" y="1295212"/>
              <a:ext cx="3857401" cy="3311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a:ln>
                    <a:noFill/>
                  </a:ln>
                  <a:solidFill>
                    <a:srgbClr val="0066B2">
                      <a:lumMod val="75000"/>
                    </a:srgbClr>
                  </a:solidFill>
                  <a:effectLst/>
                  <a:uLnTx/>
                  <a:uFillTx/>
                  <a:latin typeface="Montserrat"/>
                  <a:cs typeface="Arial"/>
                  <a:sym typeface="Arial"/>
                </a:rPr>
                <a:t>Subnational governments</a:t>
              </a:r>
            </a:p>
          </p:txBody>
        </p:sp>
        <p:sp>
          <p:nvSpPr>
            <p:cNvPr id="24" name="Text Placeholder 2">
              <a:extLst>
                <a:ext uri="{FF2B5EF4-FFF2-40B4-BE49-F238E27FC236}">
                  <a16:creationId xmlns:a16="http://schemas.microsoft.com/office/drawing/2014/main" id="{87724684-3FA7-F199-CA57-47A0A930E778}"/>
                </a:ext>
              </a:extLst>
            </p:cNvPr>
            <p:cNvSpPr txBox="1">
              <a:spLocks/>
            </p:cNvSpPr>
            <p:nvPr/>
          </p:nvSpPr>
          <p:spPr>
            <a:xfrm>
              <a:off x="43172" y="2581384"/>
              <a:ext cx="3857401" cy="3311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a:ln>
                    <a:noFill/>
                  </a:ln>
                  <a:solidFill>
                    <a:srgbClr val="0066B2">
                      <a:lumMod val="75000"/>
                    </a:srgbClr>
                  </a:solidFill>
                  <a:effectLst/>
                  <a:uLnTx/>
                  <a:uFillTx/>
                  <a:latin typeface="Montserrat"/>
                  <a:cs typeface="Arial"/>
                  <a:sym typeface="Arial"/>
                </a:rPr>
                <a:t>Manufacturers and suppliers</a:t>
              </a:r>
            </a:p>
          </p:txBody>
        </p:sp>
        <p:sp>
          <p:nvSpPr>
            <p:cNvPr id="25" name="Text Placeholder 2">
              <a:extLst>
                <a:ext uri="{FF2B5EF4-FFF2-40B4-BE49-F238E27FC236}">
                  <a16:creationId xmlns:a16="http://schemas.microsoft.com/office/drawing/2014/main" id="{DC3AADB8-2F14-0ECE-AC4B-819FEB87E879}"/>
                </a:ext>
              </a:extLst>
            </p:cNvPr>
            <p:cNvSpPr txBox="1">
              <a:spLocks/>
            </p:cNvSpPr>
            <p:nvPr/>
          </p:nvSpPr>
          <p:spPr>
            <a:xfrm>
              <a:off x="3926026" y="4215379"/>
              <a:ext cx="3857401" cy="3311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a:ln>
                    <a:noFill/>
                  </a:ln>
                  <a:solidFill>
                    <a:srgbClr val="0066B2">
                      <a:lumMod val="75000"/>
                    </a:srgbClr>
                  </a:solidFill>
                  <a:effectLst/>
                  <a:uLnTx/>
                  <a:uFillTx/>
                  <a:latin typeface="Montserrat"/>
                  <a:cs typeface="Arial"/>
                  <a:sym typeface="Arial"/>
                </a:rPr>
                <a:t>Utility and infrastructure providers</a:t>
              </a:r>
            </a:p>
          </p:txBody>
        </p:sp>
        <p:sp>
          <p:nvSpPr>
            <p:cNvPr id="26" name="Text Placeholder 2">
              <a:extLst>
                <a:ext uri="{FF2B5EF4-FFF2-40B4-BE49-F238E27FC236}">
                  <a16:creationId xmlns:a16="http://schemas.microsoft.com/office/drawing/2014/main" id="{5A0623CA-BC64-6DE7-3E4B-A50AAA6DD90B}"/>
                </a:ext>
              </a:extLst>
            </p:cNvPr>
            <p:cNvSpPr txBox="1">
              <a:spLocks/>
            </p:cNvSpPr>
            <p:nvPr/>
          </p:nvSpPr>
          <p:spPr>
            <a:xfrm>
              <a:off x="8064889" y="2105472"/>
              <a:ext cx="3857401" cy="3311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a:ln>
                    <a:noFill/>
                  </a:ln>
                  <a:solidFill>
                    <a:srgbClr val="0066B2">
                      <a:lumMod val="75000"/>
                    </a:srgbClr>
                  </a:solidFill>
                  <a:effectLst/>
                  <a:uLnTx/>
                  <a:uFillTx/>
                  <a:latin typeface="Montserrat"/>
                  <a:cs typeface="Arial"/>
                  <a:sym typeface="Arial"/>
                </a:rPr>
                <a:t>Knowledge partners and other endorsers</a:t>
              </a:r>
            </a:p>
          </p:txBody>
        </p:sp>
        <p:sp>
          <p:nvSpPr>
            <p:cNvPr id="27" name="Text Placeholder 2">
              <a:extLst>
                <a:ext uri="{FF2B5EF4-FFF2-40B4-BE49-F238E27FC236}">
                  <a16:creationId xmlns:a16="http://schemas.microsoft.com/office/drawing/2014/main" id="{F397FD3B-89A2-1A19-0C8C-72521B8F044D}"/>
                </a:ext>
              </a:extLst>
            </p:cNvPr>
            <p:cNvSpPr txBox="1">
              <a:spLocks/>
            </p:cNvSpPr>
            <p:nvPr/>
          </p:nvSpPr>
          <p:spPr>
            <a:xfrm>
              <a:off x="8141151" y="1250345"/>
              <a:ext cx="3857401" cy="3311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a:ln>
                    <a:noFill/>
                  </a:ln>
                  <a:solidFill>
                    <a:srgbClr val="0066B2">
                      <a:lumMod val="75000"/>
                    </a:srgbClr>
                  </a:solidFill>
                  <a:effectLst/>
                  <a:uLnTx/>
                  <a:uFillTx/>
                  <a:latin typeface="Montserrat"/>
                  <a:cs typeface="Arial"/>
                  <a:sym typeface="Arial"/>
                </a:rPr>
                <a:t>Finance institutions</a:t>
              </a:r>
            </a:p>
          </p:txBody>
        </p:sp>
      </p:grpSp>
      <p:sp>
        <p:nvSpPr>
          <p:cNvPr id="28" name="Title 1">
            <a:extLst>
              <a:ext uri="{FF2B5EF4-FFF2-40B4-BE49-F238E27FC236}">
                <a16:creationId xmlns:a16="http://schemas.microsoft.com/office/drawing/2014/main" id="{C706103B-8804-60B9-545F-BFC27D842401}"/>
              </a:ext>
            </a:extLst>
          </p:cNvPr>
          <p:cNvSpPr txBox="1">
            <a:spLocks/>
          </p:cNvSpPr>
          <p:nvPr/>
        </p:nvSpPr>
        <p:spPr>
          <a:xfrm>
            <a:off x="1001439" y="494583"/>
            <a:ext cx="10957479" cy="97334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4788"/>
              </a:buClr>
              <a:buSzPts val="4400"/>
              <a:buFont typeface="Arial"/>
              <a:buNone/>
              <a:defRPr sz="3600" b="0" i="0" u="none" strike="noStrike" cap="none">
                <a:solidFill>
                  <a:schemeClr val="tx1"/>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4788"/>
              </a:buClr>
              <a:buSzPts val="4400"/>
              <a:buFont typeface="Arial"/>
              <a:buNone/>
              <a:tabLst/>
              <a:defRPr/>
            </a:pPr>
            <a:r>
              <a:rPr kumimoji="0" lang="en-US" sz="3600" b="1" i="0" u="none" strike="noStrike" kern="0" cap="none" spc="0" normalizeH="0" baseline="0" noProof="0">
                <a:ln>
                  <a:noFill/>
                </a:ln>
                <a:solidFill>
                  <a:srgbClr val="004789"/>
                </a:solidFill>
                <a:effectLst/>
                <a:uLnTx/>
                <a:uFillTx/>
                <a:latin typeface="Oswald"/>
                <a:cs typeface="Arial"/>
                <a:sym typeface="Arial"/>
              </a:rPr>
              <a:t>+</a:t>
            </a:r>
            <a:r>
              <a:rPr lang="en-NL" b="1" kern="0">
                <a:solidFill>
                  <a:srgbClr val="004789"/>
                </a:solidFill>
                <a:latin typeface="Oswald"/>
              </a:rPr>
              <a:t>200</a:t>
            </a:r>
            <a:r>
              <a:rPr kumimoji="0" lang="en-US" sz="3600" b="1" i="0" u="none" strike="noStrike" kern="0" cap="none" spc="0" normalizeH="0" baseline="0" noProof="0">
                <a:ln>
                  <a:noFill/>
                </a:ln>
                <a:solidFill>
                  <a:srgbClr val="004789"/>
                </a:solidFill>
                <a:effectLst/>
                <a:uLnTx/>
                <a:uFillTx/>
                <a:latin typeface="Oswald"/>
                <a:cs typeface="Arial"/>
                <a:sym typeface="Arial"/>
              </a:rPr>
              <a:t> ENDORSERS </a:t>
            </a:r>
            <a:r>
              <a:rPr kumimoji="0" lang="en-US" sz="3600" i="0" u="none" strike="noStrike" kern="0" cap="none" spc="0" normalizeH="0" baseline="0" noProof="0">
                <a:ln>
                  <a:noFill/>
                </a:ln>
                <a:solidFill>
                  <a:srgbClr val="004789"/>
                </a:solidFill>
                <a:effectLst/>
                <a:uLnTx/>
                <a:uFillTx/>
                <a:latin typeface="Oswald"/>
                <a:cs typeface="Arial"/>
                <a:sym typeface="Arial"/>
              </a:rPr>
              <a:t>SUPPORTING THE AMBITION</a:t>
            </a:r>
          </a:p>
        </p:txBody>
      </p:sp>
    </p:spTree>
    <p:extLst>
      <p:ext uri="{BB962C8B-B14F-4D97-AF65-F5344CB8AC3E}">
        <p14:creationId xmlns:p14="http://schemas.microsoft.com/office/powerpoint/2010/main" val="3139165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D1DB-3D0E-3EEA-BF3C-4694D6A81975}"/>
            </a:ext>
          </a:extLst>
        </p:cNvPr>
        <p:cNvGrpSpPr/>
        <p:nvPr/>
      </p:nvGrpSpPr>
      <p:grpSpPr>
        <a:xfrm>
          <a:off x="0" y="0"/>
          <a:ext cx="0" cy="0"/>
          <a:chOff x="0" y="0"/>
          <a:chExt cx="0" cy="0"/>
        </a:xfrm>
      </p:grpSpPr>
      <p:pic>
        <p:nvPicPr>
          <p:cNvPr id="5" name="Picture 4" descr="A truck driving on a road&#10;&#10;Description automatically generated">
            <a:extLst>
              <a:ext uri="{FF2B5EF4-FFF2-40B4-BE49-F238E27FC236}">
                <a16:creationId xmlns:a16="http://schemas.microsoft.com/office/drawing/2014/main" id="{6E4C65DA-2AF6-57CC-FC5B-7AAF467D7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1">
            <a:extLst>
              <a:ext uri="{FF2B5EF4-FFF2-40B4-BE49-F238E27FC236}">
                <a16:creationId xmlns:a16="http://schemas.microsoft.com/office/drawing/2014/main" id="{3F54F8B5-5C06-33D1-1A20-AC027CF8D48D}"/>
              </a:ext>
            </a:extLst>
          </p:cNvPr>
          <p:cNvSpPr>
            <a:spLocks noGrp="1"/>
          </p:cNvSpPr>
          <p:nvPr>
            <p:ph idx="1"/>
          </p:nvPr>
        </p:nvSpPr>
        <p:spPr>
          <a:xfrm>
            <a:off x="525999" y="1785016"/>
            <a:ext cx="7154962" cy="5072984"/>
          </a:xfrm>
        </p:spPr>
        <p:txBody>
          <a:bodyPr>
            <a:normAutofit/>
          </a:bodyPr>
          <a:lstStyle/>
          <a:p>
            <a:pPr marL="114300" indent="0" algn="l" rtl="0" fontAlgn="base">
              <a:buNone/>
            </a:pPr>
            <a:r>
              <a:rPr lang="en-US" sz="1800" b="1" i="0" u="none" strike="noStrike">
                <a:solidFill>
                  <a:schemeClr val="accent6">
                    <a:lumMod val="75000"/>
                  </a:schemeClr>
                </a:solidFill>
                <a:effectLst/>
                <a:latin typeface="Montserrat"/>
                <a:ea typeface="Open Sans"/>
                <a:cs typeface="Open Sans"/>
              </a:rPr>
              <a:t>MOU signatories can expect:</a:t>
            </a:r>
          </a:p>
          <a:p>
            <a:pPr marL="114300" indent="0" algn="l" rtl="0" fontAlgn="base">
              <a:buNone/>
            </a:pPr>
            <a:endParaRPr lang="en-US" sz="1800" b="0" i="0" u="none" strike="noStrike">
              <a:solidFill>
                <a:schemeClr val="accent6">
                  <a:lumMod val="75000"/>
                </a:schemeClr>
              </a:solidFill>
              <a:effectLst/>
              <a:latin typeface="Montserrat"/>
            </a:endParaRPr>
          </a:p>
          <a:p>
            <a:pPr lvl="1" fontAlgn="base">
              <a:buClr>
                <a:schemeClr val="bg2"/>
              </a:buClr>
              <a:buFont typeface="Arial" panose="020B0604020202020204" pitchFamily="34" charset="0"/>
              <a:buChar char="•"/>
            </a:pPr>
            <a:r>
              <a:rPr lang="en-US" sz="1800" b="0" i="0" u="none" strike="noStrike">
                <a:solidFill>
                  <a:schemeClr val="accent6">
                    <a:lumMod val="75000"/>
                  </a:schemeClr>
                </a:solidFill>
                <a:effectLst/>
                <a:latin typeface="Montserrat"/>
                <a:ea typeface="Open Sans"/>
                <a:cs typeface="Open Sans"/>
              </a:rPr>
              <a:t>Policy &amp; regulatory support to lead market adoption and attract investment</a:t>
            </a:r>
            <a:r>
              <a:rPr lang="en-US" sz="1800" b="0" i="0">
                <a:solidFill>
                  <a:schemeClr val="accent6">
                    <a:lumMod val="75000"/>
                  </a:schemeClr>
                </a:solidFill>
                <a:effectLst/>
                <a:latin typeface="Montserrat"/>
                <a:ea typeface="Open Sans"/>
                <a:cs typeface="Open Sans"/>
              </a:rPr>
              <a:t>​</a:t>
            </a:r>
          </a:p>
          <a:p>
            <a:pPr lvl="1" fontAlgn="base">
              <a:buClr>
                <a:schemeClr val="bg2"/>
              </a:buClr>
              <a:buFont typeface="Arial" panose="020B0604020202020204" pitchFamily="34" charset="0"/>
              <a:buChar char="•"/>
            </a:pPr>
            <a:r>
              <a:rPr lang="en-US" sz="1800" b="0" i="0" u="none" strike="noStrike">
                <a:solidFill>
                  <a:schemeClr val="accent6">
                    <a:lumMod val="75000"/>
                  </a:schemeClr>
                </a:solidFill>
                <a:effectLst/>
                <a:latin typeface="Montserrat"/>
                <a:ea typeface="Open Sans"/>
                <a:cs typeface="Open Sans"/>
              </a:rPr>
              <a:t>Topical working groups based on country priorities</a:t>
            </a:r>
            <a:endParaRPr lang="en-US" sz="1800" b="0" i="0">
              <a:solidFill>
                <a:schemeClr val="accent6">
                  <a:lumMod val="75000"/>
                </a:schemeClr>
              </a:solidFill>
              <a:effectLst/>
              <a:latin typeface="Montserrat"/>
              <a:ea typeface="Open Sans"/>
              <a:cs typeface="Open Sans"/>
            </a:endParaRPr>
          </a:p>
          <a:p>
            <a:pPr lvl="1" fontAlgn="base">
              <a:buClr>
                <a:schemeClr val="bg2"/>
              </a:buClr>
              <a:buFont typeface="Arial" panose="020B0604020202020204" pitchFamily="34" charset="0"/>
              <a:buChar char="•"/>
            </a:pPr>
            <a:r>
              <a:rPr lang="en-US" sz="1800" b="0" i="0" u="none" strike="noStrike">
                <a:solidFill>
                  <a:schemeClr val="accent6">
                    <a:lumMod val="75000"/>
                  </a:schemeClr>
                </a:solidFill>
                <a:effectLst/>
                <a:latin typeface="Montserrat"/>
                <a:ea typeface="Open Sans"/>
                <a:cs typeface="Open Sans"/>
              </a:rPr>
              <a:t>Access to </a:t>
            </a:r>
            <a:r>
              <a:rPr lang="en-US" sz="1800">
                <a:solidFill>
                  <a:schemeClr val="accent6">
                    <a:lumMod val="75000"/>
                  </a:schemeClr>
                </a:solidFill>
                <a:latin typeface="Montserrat"/>
                <a:ea typeface="Open Sans"/>
                <a:cs typeface="Open Sans"/>
              </a:rPr>
              <a:t>resources</a:t>
            </a:r>
            <a:r>
              <a:rPr lang="en-US" sz="1800" b="0" i="0" u="none" strike="noStrike">
                <a:solidFill>
                  <a:schemeClr val="accent6">
                    <a:lumMod val="75000"/>
                  </a:schemeClr>
                </a:solidFill>
                <a:effectLst/>
                <a:latin typeface="Montserrat"/>
                <a:ea typeface="Open Sans"/>
                <a:cs typeface="Open Sans"/>
              </a:rPr>
              <a:t> such as </a:t>
            </a:r>
            <a:r>
              <a:rPr lang="en-US" sz="1800" b="0" i="0" u="sng" strike="noStrike">
                <a:solidFill>
                  <a:schemeClr val="accent6">
                    <a:lumMod val="75000"/>
                  </a:schemeClr>
                </a:solidFill>
                <a:effectLst/>
                <a:latin typeface="Montserrat"/>
                <a:ea typeface="Open Sans"/>
                <a:cs typeface="Open Sans"/>
                <a:hlinkClick r:id="rId4">
                  <a:extLst>
                    <a:ext uri="{A12FA001-AC4F-418D-AE19-62706E023703}">
                      <ahyp:hlinkClr xmlns:ahyp="http://schemas.microsoft.com/office/drawing/2018/hyperlinkcolor" val="tx"/>
                    </a:ext>
                  </a:extLst>
                </a:hlinkClick>
              </a:rPr>
              <a:t>ZETI</a:t>
            </a:r>
            <a:r>
              <a:rPr lang="en-US" sz="1800" b="0" i="0" u="none" strike="noStrike">
                <a:solidFill>
                  <a:schemeClr val="accent6">
                    <a:lumMod val="75000"/>
                  </a:schemeClr>
                </a:solidFill>
                <a:effectLst/>
                <a:latin typeface="Montserrat"/>
                <a:ea typeface="Open Sans"/>
                <a:cs typeface="Open Sans"/>
              </a:rPr>
              <a:t>, </a:t>
            </a:r>
            <a:r>
              <a:rPr lang="en-US" sz="1800" b="0" i="0" u="sng" strike="noStrike">
                <a:solidFill>
                  <a:schemeClr val="accent6">
                    <a:lumMod val="75000"/>
                  </a:schemeClr>
                </a:solidFill>
                <a:effectLst/>
                <a:latin typeface="Montserrat"/>
                <a:ea typeface="Open Sans"/>
                <a:cs typeface="Open Sans"/>
                <a:hlinkClick r:id="rId5">
                  <a:extLst>
                    <a:ext uri="{A12FA001-AC4F-418D-AE19-62706E023703}">
                      <ahyp:hlinkClr xmlns:ahyp="http://schemas.microsoft.com/office/drawing/2018/hyperlinkcolor" val="tx"/>
                    </a:ext>
                  </a:extLst>
                </a:hlinkClick>
              </a:rPr>
              <a:t>ZEVWISE</a:t>
            </a:r>
            <a:r>
              <a:rPr lang="en-US" sz="1800" b="0" i="0" u="none" strike="noStrike">
                <a:solidFill>
                  <a:schemeClr val="accent6">
                    <a:lumMod val="75000"/>
                  </a:schemeClr>
                </a:solidFill>
                <a:effectLst/>
                <a:latin typeface="Montserrat"/>
                <a:ea typeface="Open Sans"/>
                <a:cs typeface="Open Sans"/>
              </a:rPr>
              <a:t>, and the </a:t>
            </a:r>
            <a:r>
              <a:rPr lang="en-US" sz="1800" b="0" i="0" u="sng" strike="noStrike">
                <a:solidFill>
                  <a:schemeClr val="accent6">
                    <a:lumMod val="75000"/>
                  </a:schemeClr>
                </a:solidFill>
                <a:effectLst/>
                <a:latin typeface="Montserrat"/>
                <a:ea typeface="Open Sans"/>
                <a:cs typeface="Open Sans"/>
                <a:hlinkClick r:id="rId6">
                  <a:extLst>
                    <a:ext uri="{A12FA001-AC4F-418D-AE19-62706E023703}">
                      <ahyp:hlinkClr xmlns:ahyp="http://schemas.microsoft.com/office/drawing/2018/hyperlinkcolor" val="tx"/>
                    </a:ext>
                  </a:extLst>
                </a:hlinkClick>
              </a:rPr>
              <a:t>Policy Suite</a:t>
            </a:r>
            <a:endParaRPr lang="en-US" sz="1800" b="0" i="0">
              <a:solidFill>
                <a:schemeClr val="accent6">
                  <a:lumMod val="75000"/>
                </a:schemeClr>
              </a:solidFill>
              <a:effectLst/>
              <a:latin typeface="Montserrat"/>
              <a:ea typeface="Open Sans"/>
              <a:cs typeface="Open Sans"/>
            </a:endParaRPr>
          </a:p>
          <a:p>
            <a:pPr lvl="1">
              <a:buClr>
                <a:schemeClr val="bg2"/>
              </a:buClr>
              <a:buFont typeface="Arial" panose="020B0604020202020204" pitchFamily="34" charset="0"/>
              <a:buChar char="•"/>
            </a:pPr>
            <a:r>
              <a:rPr lang="en-US" sz="1800">
                <a:solidFill>
                  <a:schemeClr val="accent6">
                    <a:lumMod val="75000"/>
                  </a:schemeClr>
                </a:solidFill>
                <a:latin typeface="Montserrat"/>
                <a:ea typeface="Open Sans"/>
                <a:cs typeface="Open Sans"/>
              </a:rPr>
              <a:t>1:1 engagement and catered networking with the Global MOU team </a:t>
            </a:r>
            <a:endParaRPr lang="en-US" sz="1800" b="0" i="0">
              <a:solidFill>
                <a:schemeClr val="accent6">
                  <a:lumMod val="75000"/>
                </a:schemeClr>
              </a:solidFill>
              <a:effectLst/>
              <a:latin typeface="Montserrat"/>
            </a:endParaRPr>
          </a:p>
          <a:p>
            <a:pPr lvl="1">
              <a:buClr>
                <a:schemeClr val="bg2"/>
              </a:buClr>
              <a:buFont typeface="Arial" panose="020B0604020202020204" pitchFamily="34" charset="0"/>
              <a:buChar char="•"/>
            </a:pPr>
            <a:r>
              <a:rPr lang="en-US" sz="1800">
                <a:solidFill>
                  <a:schemeClr val="accent6">
                    <a:lumMod val="75000"/>
                  </a:schemeClr>
                </a:solidFill>
                <a:latin typeface="Montserrat"/>
                <a:ea typeface="Open Sans"/>
                <a:cs typeface="Open Sans"/>
              </a:rPr>
              <a:t>Invitations to speak at international and </a:t>
            </a:r>
          </a:p>
          <a:p>
            <a:pPr marL="571500" lvl="1" indent="0">
              <a:buClr>
                <a:schemeClr val="bg2"/>
              </a:buClr>
              <a:buNone/>
            </a:pPr>
            <a:r>
              <a:rPr lang="en-US" sz="1800">
                <a:solidFill>
                  <a:schemeClr val="accent6">
                    <a:lumMod val="75000"/>
                  </a:schemeClr>
                </a:solidFill>
                <a:latin typeface="Montserrat"/>
                <a:ea typeface="Open Sans"/>
                <a:cs typeface="Open Sans"/>
              </a:rPr>
              <a:t>      regional events </a:t>
            </a:r>
            <a:endParaRPr lang="en-US" sz="1800">
              <a:solidFill>
                <a:schemeClr val="accent6">
                  <a:lumMod val="75000"/>
                </a:schemeClr>
              </a:solidFill>
              <a:latin typeface="Montserrat"/>
            </a:endParaRPr>
          </a:p>
          <a:p>
            <a:pPr lvl="1">
              <a:buClr>
                <a:schemeClr val="bg2"/>
              </a:buClr>
              <a:buFont typeface="Arial" panose="020B0604020202020204" pitchFamily="34" charset="0"/>
              <a:buChar char="•"/>
            </a:pPr>
            <a:r>
              <a:rPr lang="en-US" sz="1800">
                <a:solidFill>
                  <a:schemeClr val="accent6">
                    <a:lumMod val="75000"/>
                  </a:schemeClr>
                </a:solidFill>
                <a:latin typeface="Montserrat"/>
                <a:ea typeface="Open Sans"/>
                <a:cs typeface="Open Sans"/>
              </a:rPr>
              <a:t>Opportunities to elevate country progress and influential practices in publications and media</a:t>
            </a:r>
            <a:endParaRPr lang="en-US" sz="1800">
              <a:solidFill>
                <a:schemeClr val="accent6">
                  <a:lumMod val="75000"/>
                </a:schemeClr>
              </a:solidFill>
              <a:latin typeface="Montserrat"/>
            </a:endParaRPr>
          </a:p>
        </p:txBody>
      </p:sp>
      <p:sp>
        <p:nvSpPr>
          <p:cNvPr id="3" name="Title 2">
            <a:extLst>
              <a:ext uri="{FF2B5EF4-FFF2-40B4-BE49-F238E27FC236}">
                <a16:creationId xmlns:a16="http://schemas.microsoft.com/office/drawing/2014/main" id="{61D62E0F-4F4B-15F8-79E3-43F29CC8BA48}"/>
              </a:ext>
            </a:extLst>
          </p:cNvPr>
          <p:cNvSpPr>
            <a:spLocks noGrp="1"/>
          </p:cNvSpPr>
          <p:nvPr>
            <p:ph type="title"/>
          </p:nvPr>
        </p:nvSpPr>
        <p:spPr>
          <a:xfrm>
            <a:off x="623534" y="372916"/>
            <a:ext cx="9909109" cy="1325563"/>
          </a:xfrm>
        </p:spPr>
        <p:txBody>
          <a:bodyPr/>
          <a:lstStyle/>
          <a:p>
            <a:r>
              <a:rPr lang="en-US" sz="3600" b="1">
                <a:latin typeface="Oswald"/>
              </a:rPr>
              <a:t>SUPPORTING ACTION</a:t>
            </a:r>
            <a:br>
              <a:rPr lang="en-US" sz="2400"/>
            </a:br>
            <a:r>
              <a:rPr lang="en-US" sz="1800">
                <a:latin typeface="Montserrat"/>
              </a:rPr>
              <a:t>With our powerful network</a:t>
            </a:r>
          </a:p>
        </p:txBody>
      </p:sp>
    </p:spTree>
    <p:extLst>
      <p:ext uri="{BB962C8B-B14F-4D97-AF65-F5344CB8AC3E}">
        <p14:creationId xmlns:p14="http://schemas.microsoft.com/office/powerpoint/2010/main" val="3468724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D1DB-3D0E-3EEA-BF3C-4694D6A81975}"/>
            </a:ext>
          </a:extLst>
        </p:cNvPr>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551EBD36-FE37-575D-C095-A7718513A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
            <a:ext cx="12231983" cy="6855006"/>
          </a:xfrm>
          <a:prstGeom prst="rect">
            <a:avLst/>
          </a:prstGeom>
        </p:spPr>
      </p:pic>
      <p:sp>
        <p:nvSpPr>
          <p:cNvPr id="2" name="Content Placeholder 1">
            <a:extLst>
              <a:ext uri="{FF2B5EF4-FFF2-40B4-BE49-F238E27FC236}">
                <a16:creationId xmlns:a16="http://schemas.microsoft.com/office/drawing/2014/main" id="{3F54F8B5-5C06-33D1-1A20-AC027CF8D48D}"/>
              </a:ext>
            </a:extLst>
          </p:cNvPr>
          <p:cNvSpPr>
            <a:spLocks noGrp="1"/>
          </p:cNvSpPr>
          <p:nvPr>
            <p:ph idx="1"/>
          </p:nvPr>
        </p:nvSpPr>
        <p:spPr>
          <a:xfrm>
            <a:off x="526000" y="1785016"/>
            <a:ext cx="4907238" cy="5072984"/>
          </a:xfrm>
        </p:spPr>
        <p:txBody>
          <a:bodyPr>
            <a:normAutofit/>
          </a:bodyPr>
          <a:lstStyle/>
          <a:p>
            <a:pPr marL="114300" indent="0" algn="l" rtl="0" fontAlgn="base">
              <a:buNone/>
            </a:pPr>
            <a:r>
              <a:rPr lang="en-US" sz="1800" b="1" i="0" u="none" strike="noStrike">
                <a:solidFill>
                  <a:schemeClr val="accent6">
                    <a:lumMod val="75000"/>
                  </a:schemeClr>
                </a:solidFill>
                <a:effectLst/>
                <a:latin typeface="Montserrat"/>
                <a:ea typeface="Open Sans"/>
                <a:cs typeface="Open Sans"/>
              </a:rPr>
              <a:t>MOU signatories can expect:</a:t>
            </a:r>
          </a:p>
          <a:p>
            <a:pPr marL="114300" indent="0" algn="l" rtl="0" fontAlgn="base">
              <a:buNone/>
            </a:pPr>
            <a:endParaRPr lang="en-US" sz="1800" b="0" i="0" u="none" strike="noStrike">
              <a:solidFill>
                <a:schemeClr val="accent6">
                  <a:lumMod val="75000"/>
                </a:schemeClr>
              </a:solidFill>
              <a:effectLst/>
              <a:latin typeface="Montserrat"/>
            </a:endParaRPr>
          </a:p>
          <a:p>
            <a:pPr lvl="1" fontAlgn="base">
              <a:buClr>
                <a:schemeClr val="bg2"/>
              </a:buClr>
              <a:buFont typeface="Arial" panose="020B0604020202020204" pitchFamily="34" charset="0"/>
              <a:buChar char="•"/>
            </a:pPr>
            <a:r>
              <a:rPr lang="en-US" sz="1800" b="1">
                <a:solidFill>
                  <a:schemeClr val="accent6">
                    <a:lumMod val="75000"/>
                  </a:schemeClr>
                </a:solidFill>
                <a:latin typeface="Montserrat"/>
                <a:ea typeface="Open Sans"/>
                <a:cs typeface="Open Sans"/>
              </a:rPr>
              <a:t>Quarterly virtual meetings </a:t>
            </a:r>
            <a:r>
              <a:rPr lang="en-US" sz="1800">
                <a:solidFill>
                  <a:schemeClr val="accent6">
                    <a:lumMod val="75000"/>
                  </a:schemeClr>
                </a:solidFill>
                <a:latin typeface="Montserrat"/>
                <a:ea typeface="Open Sans"/>
                <a:cs typeface="Open Sans"/>
              </a:rPr>
              <a:t>between Global MOU signatory nations</a:t>
            </a:r>
          </a:p>
          <a:p>
            <a:pPr lvl="1" fontAlgn="base">
              <a:buClr>
                <a:schemeClr val="bg2"/>
              </a:buClr>
              <a:buFont typeface="Arial" panose="020B0604020202020204" pitchFamily="34" charset="0"/>
              <a:buChar char="•"/>
            </a:pPr>
            <a:r>
              <a:rPr lang="en-US" sz="1800" b="1">
                <a:solidFill>
                  <a:schemeClr val="accent6">
                    <a:lumMod val="75000"/>
                  </a:schemeClr>
                </a:solidFill>
                <a:latin typeface="Montserrat"/>
                <a:ea typeface="Open Sans"/>
                <a:cs typeface="Open Sans"/>
              </a:rPr>
              <a:t>Annual in-person Global MOU Summit </a:t>
            </a:r>
            <a:r>
              <a:rPr lang="en-US" sz="1800">
                <a:solidFill>
                  <a:schemeClr val="accent6">
                    <a:lumMod val="75000"/>
                  </a:schemeClr>
                </a:solidFill>
                <a:latin typeface="Montserrat"/>
                <a:ea typeface="Open Sans"/>
                <a:cs typeface="Open Sans"/>
              </a:rPr>
              <a:t>open to all Global MOU signatories and endorsers</a:t>
            </a:r>
            <a:endParaRPr lang="en-US" sz="1800" b="0" i="0">
              <a:solidFill>
                <a:schemeClr val="accent6">
                  <a:lumMod val="75000"/>
                </a:schemeClr>
              </a:solidFill>
              <a:effectLst/>
              <a:latin typeface="Montserrat"/>
              <a:ea typeface="Open Sans"/>
              <a:cs typeface="Open Sans"/>
            </a:endParaRPr>
          </a:p>
        </p:txBody>
      </p:sp>
      <p:sp>
        <p:nvSpPr>
          <p:cNvPr id="3" name="Title 2">
            <a:extLst>
              <a:ext uri="{FF2B5EF4-FFF2-40B4-BE49-F238E27FC236}">
                <a16:creationId xmlns:a16="http://schemas.microsoft.com/office/drawing/2014/main" id="{61D62E0F-4F4B-15F8-79E3-43F29CC8BA48}"/>
              </a:ext>
            </a:extLst>
          </p:cNvPr>
          <p:cNvSpPr>
            <a:spLocks noGrp="1"/>
          </p:cNvSpPr>
          <p:nvPr>
            <p:ph type="title"/>
          </p:nvPr>
        </p:nvSpPr>
        <p:spPr>
          <a:xfrm>
            <a:off x="1219200" y="372916"/>
            <a:ext cx="9313443" cy="1325563"/>
          </a:xfrm>
        </p:spPr>
        <p:txBody>
          <a:bodyPr/>
          <a:lstStyle/>
          <a:p>
            <a:r>
              <a:rPr lang="en-US" sz="3600" b="1">
                <a:latin typeface="Oswald"/>
              </a:rPr>
              <a:t>SUPPORTING ACTION</a:t>
            </a:r>
            <a:br>
              <a:rPr lang="en-US" sz="2400"/>
            </a:br>
            <a:r>
              <a:rPr lang="en-US" sz="1800">
                <a:latin typeface="Montserrat"/>
              </a:rPr>
              <a:t>With our powerful network</a:t>
            </a:r>
          </a:p>
        </p:txBody>
      </p:sp>
      <p:sp>
        <p:nvSpPr>
          <p:cNvPr id="4" name="Content Placeholder 1">
            <a:extLst>
              <a:ext uri="{FF2B5EF4-FFF2-40B4-BE49-F238E27FC236}">
                <a16:creationId xmlns:a16="http://schemas.microsoft.com/office/drawing/2014/main" id="{43D4F8C4-DAEE-D911-7112-292FDB0CBC81}"/>
              </a:ext>
            </a:extLst>
          </p:cNvPr>
          <p:cNvSpPr txBox="1">
            <a:spLocks/>
          </p:cNvSpPr>
          <p:nvPr/>
        </p:nvSpPr>
        <p:spPr>
          <a:xfrm>
            <a:off x="525999" y="4731375"/>
            <a:ext cx="4992299" cy="15889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360"/>
              </a:spcBef>
              <a:spcAft>
                <a:spcPts val="0"/>
              </a:spcAft>
              <a:buClr>
                <a:schemeClr val="dk1"/>
              </a:buClr>
              <a:buSzPts val="1800"/>
              <a:buFont typeface="Arial"/>
              <a:buChar char="•"/>
              <a:defRPr sz="2400" b="0" i="0" u="none" strike="noStrike" cap="none"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42900" algn="l" rtl="0" eaLnBrk="1" hangingPunct="1">
              <a:lnSpc>
                <a:spcPct val="100000"/>
              </a:lnSpc>
              <a:spcBef>
                <a:spcPts val="360"/>
              </a:spcBef>
              <a:spcAft>
                <a:spcPts val="0"/>
              </a:spcAft>
              <a:buClr>
                <a:schemeClr val="dk1"/>
              </a:buClr>
              <a:buSzPts val="1800"/>
              <a:buFont typeface="Arial"/>
              <a:buChar char="–"/>
              <a:defRPr sz="2000" b="0" i="0" u="none" strike="noStrike" cap="none"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defRPr>
            </a:lvl2pPr>
            <a:lvl3pPr marL="1371600" marR="0" lvl="2" indent="-342900" algn="l" rtl="0" eaLnBrk="1" hangingPunct="1">
              <a:lnSpc>
                <a:spcPct val="100000"/>
              </a:lnSpc>
              <a:spcBef>
                <a:spcPts val="360"/>
              </a:spcBef>
              <a:spcAft>
                <a:spcPts val="0"/>
              </a:spcAft>
              <a:buClr>
                <a:schemeClr val="dk1"/>
              </a:buClr>
              <a:buSzPts val="1800"/>
              <a:buFont typeface="Arial"/>
              <a:buChar char="•"/>
              <a:defRPr sz="1800" b="0" i="0" u="none" strike="noStrike" cap="none"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defRPr>
            </a:lvl3pPr>
            <a:lvl4pPr marL="1828800" marR="0" lvl="3" indent="-342900" algn="l" rtl="0" eaLnBrk="1" hangingPunct="1">
              <a:lnSpc>
                <a:spcPct val="100000"/>
              </a:lnSpc>
              <a:spcBef>
                <a:spcPts val="360"/>
              </a:spcBef>
              <a:spcAft>
                <a:spcPts val="0"/>
              </a:spcAft>
              <a:buClr>
                <a:schemeClr val="dk1"/>
              </a:buClr>
              <a:buSzPts val="1800"/>
              <a:buFont typeface="Arial"/>
              <a:buChar char="–"/>
              <a:defRPr sz="1600" b="0" i="0" u="none" strike="noStrike" cap="none"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defRPr>
            </a:lvl4pPr>
            <a:lvl5pPr marL="2286000" marR="0" lvl="4" indent="-342900" algn="l" rtl="0" eaLnBrk="1" hangingPunct="1">
              <a:lnSpc>
                <a:spcPct val="100000"/>
              </a:lnSpc>
              <a:spcBef>
                <a:spcPts val="360"/>
              </a:spcBef>
              <a:spcAft>
                <a:spcPts val="0"/>
              </a:spcAft>
              <a:buClr>
                <a:schemeClr val="dk1"/>
              </a:buClr>
              <a:buSzPts val="1800"/>
              <a:buFont typeface="Arial"/>
              <a:buChar char="»"/>
              <a:defRPr sz="1600" b="0" i="0" u="none" strike="noStrike" cap="none" spc="2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defRPr>
            </a:lvl5pPr>
            <a:lvl6pPr marL="2743200" marR="0" lvl="5"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eaLnBrk="1" hangingPunct="1">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14300" indent="0" defTabSz="914400" fontAlgn="base">
              <a:buFont typeface="Arial"/>
              <a:buNone/>
            </a:pPr>
            <a:r>
              <a:rPr lang="en-US" sz="1800" b="1" kern="0">
                <a:solidFill>
                  <a:schemeClr val="accent6">
                    <a:lumMod val="75000"/>
                  </a:schemeClr>
                </a:solidFill>
                <a:latin typeface="Montserrat"/>
                <a:ea typeface="Open Sans"/>
                <a:cs typeface="Open Sans"/>
              </a:rPr>
              <a:t>Emerging market signatories </a:t>
            </a:r>
            <a:r>
              <a:rPr lang="en-US" sz="1800" kern="0">
                <a:solidFill>
                  <a:schemeClr val="accent6">
                    <a:lumMod val="75000"/>
                  </a:schemeClr>
                </a:solidFill>
                <a:latin typeface="Montserrat"/>
                <a:ea typeface="Open Sans"/>
                <a:cs typeface="Open Sans"/>
              </a:rPr>
              <a:t>also get access to </a:t>
            </a:r>
            <a:r>
              <a:rPr lang="en-US" sz="1800" b="1" kern="0">
                <a:solidFill>
                  <a:schemeClr val="accent6">
                    <a:lumMod val="75000"/>
                  </a:schemeClr>
                </a:solidFill>
                <a:latin typeface="Montserrat"/>
                <a:ea typeface="Open Sans"/>
                <a:cs typeface="Open Sans"/>
              </a:rPr>
              <a:t>tailored technical assistance </a:t>
            </a:r>
            <a:r>
              <a:rPr lang="en-US" sz="1800" kern="0">
                <a:solidFill>
                  <a:schemeClr val="accent6">
                    <a:lumMod val="75000"/>
                  </a:schemeClr>
                </a:solidFill>
                <a:latin typeface="Montserrat"/>
                <a:ea typeface="Open Sans"/>
                <a:cs typeface="Open Sans"/>
              </a:rPr>
              <a:t>for regulatory development through the</a:t>
            </a:r>
            <a:r>
              <a:rPr lang="en-US" sz="1800" b="1" kern="0">
                <a:solidFill>
                  <a:schemeClr val="accent6">
                    <a:lumMod val="75000"/>
                  </a:schemeClr>
                </a:solidFill>
                <a:latin typeface="Montserrat"/>
                <a:ea typeface="Open Sans"/>
                <a:cs typeface="Open Sans"/>
              </a:rPr>
              <a:t> ZEV-Rapid Response Facility</a:t>
            </a:r>
          </a:p>
        </p:txBody>
      </p:sp>
      <p:pic>
        <p:nvPicPr>
          <p:cNvPr id="8" name="Content Placeholder 5">
            <a:extLst>
              <a:ext uri="{FF2B5EF4-FFF2-40B4-BE49-F238E27FC236}">
                <a16:creationId xmlns:a16="http://schemas.microsoft.com/office/drawing/2014/main" id="{0898B61F-B957-BABE-A035-53B130A76906}"/>
              </a:ext>
            </a:extLst>
          </p:cNvPr>
          <p:cNvPicPr>
            <a:picLocks noChangeAspect="1"/>
          </p:cNvPicPr>
          <p:nvPr/>
        </p:nvPicPr>
        <p:blipFill>
          <a:blip r:embed="rId4"/>
          <a:stretch>
            <a:fillRect/>
          </a:stretch>
        </p:blipFill>
        <p:spPr>
          <a:xfrm>
            <a:off x="5875181" y="4196732"/>
            <a:ext cx="6366379" cy="2658275"/>
          </a:xfrm>
          <a:prstGeom prst="rect">
            <a:avLst/>
          </a:prstGeom>
          <a:noFill/>
          <a:ln>
            <a:noFill/>
          </a:ln>
        </p:spPr>
      </p:pic>
      <p:pic>
        <p:nvPicPr>
          <p:cNvPr id="9" name="Picture 8">
            <a:extLst>
              <a:ext uri="{FF2B5EF4-FFF2-40B4-BE49-F238E27FC236}">
                <a16:creationId xmlns:a16="http://schemas.microsoft.com/office/drawing/2014/main" id="{DF22BC75-4B5B-1DA8-4F86-BD01542C0C9F}"/>
              </a:ext>
            </a:extLst>
          </p:cNvPr>
          <p:cNvPicPr>
            <a:picLocks noChangeAspect="1"/>
          </p:cNvPicPr>
          <p:nvPr/>
        </p:nvPicPr>
        <p:blipFill>
          <a:blip r:embed="rId5"/>
          <a:stretch>
            <a:fillRect/>
          </a:stretch>
        </p:blipFill>
        <p:spPr>
          <a:xfrm>
            <a:off x="8932706" y="2020427"/>
            <a:ext cx="3308854" cy="2205903"/>
          </a:xfrm>
          <a:prstGeom prst="rect">
            <a:avLst/>
          </a:prstGeom>
        </p:spPr>
      </p:pic>
      <p:pic>
        <p:nvPicPr>
          <p:cNvPr id="10" name="Picture 9">
            <a:extLst>
              <a:ext uri="{FF2B5EF4-FFF2-40B4-BE49-F238E27FC236}">
                <a16:creationId xmlns:a16="http://schemas.microsoft.com/office/drawing/2014/main" id="{29CB6814-EC46-7A30-6D0F-0C6604D0D38F}"/>
              </a:ext>
            </a:extLst>
          </p:cNvPr>
          <p:cNvPicPr>
            <a:picLocks noChangeAspect="1"/>
          </p:cNvPicPr>
          <p:nvPr/>
        </p:nvPicPr>
        <p:blipFill>
          <a:blip r:embed="rId6"/>
          <a:stretch>
            <a:fillRect/>
          </a:stretch>
        </p:blipFill>
        <p:spPr>
          <a:xfrm>
            <a:off x="5875181" y="2020427"/>
            <a:ext cx="3308854" cy="2205903"/>
          </a:xfrm>
          <a:prstGeom prst="rect">
            <a:avLst/>
          </a:prstGeom>
        </p:spPr>
      </p:pic>
      <p:pic>
        <p:nvPicPr>
          <p:cNvPr id="11" name="Picture 10">
            <a:extLst>
              <a:ext uri="{FF2B5EF4-FFF2-40B4-BE49-F238E27FC236}">
                <a16:creationId xmlns:a16="http://schemas.microsoft.com/office/drawing/2014/main" id="{CE1B4067-6605-D250-5CF4-78696693FD09}"/>
              </a:ext>
            </a:extLst>
          </p:cNvPr>
          <p:cNvPicPr>
            <a:picLocks noChangeAspect="1"/>
          </p:cNvPicPr>
          <p:nvPr/>
        </p:nvPicPr>
        <p:blipFill>
          <a:blip r:embed="rId7"/>
          <a:stretch>
            <a:fillRect/>
          </a:stretch>
        </p:blipFill>
        <p:spPr>
          <a:xfrm>
            <a:off x="8930985" y="0"/>
            <a:ext cx="3300998" cy="2200940"/>
          </a:xfrm>
          <a:prstGeom prst="rect">
            <a:avLst/>
          </a:prstGeom>
        </p:spPr>
      </p:pic>
      <p:pic>
        <p:nvPicPr>
          <p:cNvPr id="12" name="Content Placeholder 5">
            <a:extLst>
              <a:ext uri="{FF2B5EF4-FFF2-40B4-BE49-F238E27FC236}">
                <a16:creationId xmlns:a16="http://schemas.microsoft.com/office/drawing/2014/main" id="{7E322645-7F10-C9EA-DAF1-BDA3E675FE18}"/>
              </a:ext>
            </a:extLst>
          </p:cNvPr>
          <p:cNvPicPr>
            <a:picLocks noChangeAspect="1"/>
          </p:cNvPicPr>
          <p:nvPr/>
        </p:nvPicPr>
        <p:blipFill>
          <a:blip r:embed="rId8"/>
          <a:srcRect l="-1" r="2442"/>
          <a:stretch/>
        </p:blipFill>
        <p:spPr>
          <a:xfrm>
            <a:off x="5875181" y="-30689"/>
            <a:ext cx="3300999" cy="2255753"/>
          </a:xfrm>
          <a:prstGeom prst="rect">
            <a:avLst/>
          </a:prstGeom>
          <a:noFill/>
          <a:ln>
            <a:noFill/>
          </a:ln>
        </p:spPr>
      </p:pic>
      <p:sp>
        <p:nvSpPr>
          <p:cNvPr id="13" name="Rectangle 12">
            <a:extLst>
              <a:ext uri="{FF2B5EF4-FFF2-40B4-BE49-F238E27FC236}">
                <a16:creationId xmlns:a16="http://schemas.microsoft.com/office/drawing/2014/main" id="{5593869A-30D8-218D-88AF-4F836903417B}"/>
              </a:ext>
            </a:extLst>
          </p:cNvPr>
          <p:cNvSpPr/>
          <p:nvPr/>
        </p:nvSpPr>
        <p:spPr>
          <a:xfrm>
            <a:off x="7485321" y="6320363"/>
            <a:ext cx="4746663" cy="45257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Global MOU Summit 2024 - Madrid</a:t>
            </a:r>
          </a:p>
        </p:txBody>
      </p:sp>
    </p:spTree>
    <p:extLst>
      <p:ext uri="{BB962C8B-B14F-4D97-AF65-F5344CB8AC3E}">
        <p14:creationId xmlns:p14="http://schemas.microsoft.com/office/powerpoint/2010/main" val="1023620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66A5A7-13BC-78F5-3B7C-170425D6FA4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B728C86-4E77-326B-B403-9ADEB8005E0E}"/>
              </a:ext>
            </a:extLst>
          </p:cNvPr>
          <p:cNvPicPr>
            <a:picLocks noChangeAspect="1"/>
          </p:cNvPicPr>
          <p:nvPr/>
        </p:nvPicPr>
        <p:blipFill>
          <a:blip r:embed="rId2"/>
          <a:stretch>
            <a:fillRect/>
          </a:stretch>
        </p:blipFill>
        <p:spPr>
          <a:xfrm>
            <a:off x="28657" y="0"/>
            <a:ext cx="12134686" cy="6858000"/>
          </a:xfrm>
          <a:prstGeom prst="rect">
            <a:avLst/>
          </a:prstGeom>
        </p:spPr>
      </p:pic>
      <p:sp>
        <p:nvSpPr>
          <p:cNvPr id="3" name="Title 2">
            <a:extLst>
              <a:ext uri="{FF2B5EF4-FFF2-40B4-BE49-F238E27FC236}">
                <a16:creationId xmlns:a16="http://schemas.microsoft.com/office/drawing/2014/main" id="{83F05424-B94B-5923-B0F6-22B8DCE6AD75}"/>
              </a:ext>
            </a:extLst>
          </p:cNvPr>
          <p:cNvSpPr>
            <a:spLocks noGrp="1"/>
          </p:cNvSpPr>
          <p:nvPr>
            <p:ph type="title"/>
          </p:nvPr>
        </p:nvSpPr>
        <p:spPr>
          <a:xfrm>
            <a:off x="436493" y="6423102"/>
            <a:ext cx="9909109" cy="334536"/>
          </a:xfrm>
        </p:spPr>
        <p:txBody>
          <a:bodyPr>
            <a:noAutofit/>
          </a:bodyPr>
          <a:lstStyle/>
          <a:p>
            <a:r>
              <a:rPr lang="en-US" sz="2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rPr>
              <a:t>ZEV Rapid response Facility Link</a:t>
            </a:r>
          </a:p>
        </p:txBody>
      </p:sp>
    </p:spTree>
    <p:extLst>
      <p:ext uri="{BB962C8B-B14F-4D97-AF65-F5344CB8AC3E}">
        <p14:creationId xmlns:p14="http://schemas.microsoft.com/office/powerpoint/2010/main" val="987992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D7BB5C-2EBF-9816-A36B-D13A63ADDC2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2236C3C-1764-A627-C308-B07A1EBF7AE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A063F33-3136-29D4-3AE2-0BB78C861FEE}"/>
              </a:ext>
            </a:extLst>
          </p:cNvPr>
          <p:cNvPicPr>
            <a:picLocks noChangeAspect="1"/>
          </p:cNvPicPr>
          <p:nvPr/>
        </p:nvPicPr>
        <p:blipFill>
          <a:blip r:embed="rId2"/>
          <a:stretch>
            <a:fillRect/>
          </a:stretch>
        </p:blipFill>
        <p:spPr>
          <a:xfrm>
            <a:off x="0" y="10642"/>
            <a:ext cx="12192000" cy="6836715"/>
          </a:xfrm>
          <a:prstGeom prst="rect">
            <a:avLst/>
          </a:prstGeom>
        </p:spPr>
      </p:pic>
      <p:sp>
        <p:nvSpPr>
          <p:cNvPr id="6" name="Title 2">
            <a:extLst>
              <a:ext uri="{FF2B5EF4-FFF2-40B4-BE49-F238E27FC236}">
                <a16:creationId xmlns:a16="http://schemas.microsoft.com/office/drawing/2014/main" id="{FA5F77F7-DCCF-8A0E-DB06-151C101F8A23}"/>
              </a:ext>
            </a:extLst>
          </p:cNvPr>
          <p:cNvSpPr txBox="1">
            <a:spLocks/>
          </p:cNvSpPr>
          <p:nvPr/>
        </p:nvSpPr>
        <p:spPr>
          <a:xfrm>
            <a:off x="436493" y="6423102"/>
            <a:ext cx="9909109" cy="3345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u="none" kern="1200" cap="all" baseline="0">
                <a:solidFill>
                  <a:srgbClr val="144A88"/>
                </a:solidFill>
                <a:latin typeface="Oswald" pitchFamily="2" charset="77"/>
                <a:ea typeface="+mj-ea"/>
                <a:cs typeface="+mj-cs"/>
              </a:defRPr>
            </a:lvl1pPr>
          </a:lstStyle>
          <a:p>
            <a:r>
              <a:rPr lang="en-US" sz="2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rPr>
              <a:t>ZEV Rapid response Facility Link</a:t>
            </a:r>
          </a:p>
        </p:txBody>
      </p:sp>
    </p:spTree>
    <p:extLst>
      <p:ext uri="{BB962C8B-B14F-4D97-AF65-F5344CB8AC3E}">
        <p14:creationId xmlns:p14="http://schemas.microsoft.com/office/powerpoint/2010/main" val="198975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613193"/>
            <a:ext cx="5249313" cy="1816689"/>
          </a:xfrm>
        </p:spPr>
        <p:txBody>
          <a:bodyPr/>
          <a:lstStyle/>
          <a:p>
            <a:r>
              <a:rPr lang="nl-NL" sz="4600" err="1">
                <a:latin typeface="Oswald"/>
              </a:rPr>
              <a:t>Introduction</a:t>
            </a:r>
            <a:r>
              <a:rPr lang="nl-NL" sz="4600">
                <a:latin typeface="Oswald"/>
              </a:rPr>
              <a:t> </a:t>
            </a:r>
            <a:r>
              <a:rPr lang="nl-NL" sz="4600" err="1">
                <a:latin typeface="Oswald"/>
              </a:rPr>
              <a:t>to</a:t>
            </a:r>
            <a:r>
              <a:rPr lang="nl-NL" sz="4600">
                <a:latin typeface="Oswald"/>
              </a:rPr>
              <a:t> </a:t>
            </a:r>
            <a:br>
              <a:rPr lang="nl-NL" sz="4600">
                <a:latin typeface="Oswald"/>
              </a:rPr>
            </a:br>
            <a:r>
              <a:rPr lang="nl-NL" sz="4600">
                <a:latin typeface="Oswald"/>
              </a:rPr>
              <a:t>(Ze) trucks </a:t>
            </a:r>
            <a:endParaRPr lang="nl-NL"/>
          </a:p>
        </p:txBody>
      </p:sp>
      <p:sp>
        <p:nvSpPr>
          <p:cNvPr id="4" name="Tekstvak 3">
            <a:extLst>
              <a:ext uri="{FF2B5EF4-FFF2-40B4-BE49-F238E27FC236}">
                <a16:creationId xmlns:a16="http://schemas.microsoft.com/office/drawing/2014/main" id="{9F6F383B-9CF5-5562-C3F3-8E86636CEC3E}"/>
              </a:ext>
            </a:extLst>
          </p:cNvPr>
          <p:cNvSpPr txBox="1"/>
          <p:nvPr/>
        </p:nvSpPr>
        <p:spPr>
          <a:xfrm>
            <a:off x="950808" y="1427423"/>
            <a:ext cx="352978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sp>
        <p:nvSpPr>
          <p:cNvPr id="10" name="Tekstvak 9">
            <a:extLst>
              <a:ext uri="{FF2B5EF4-FFF2-40B4-BE49-F238E27FC236}">
                <a16:creationId xmlns:a16="http://schemas.microsoft.com/office/drawing/2014/main" id="{56D80B5C-7B7E-34CB-3469-034EFF576177}"/>
              </a:ext>
            </a:extLst>
          </p:cNvPr>
          <p:cNvSpPr txBox="1"/>
          <p:nvPr/>
        </p:nvSpPr>
        <p:spPr>
          <a:xfrm>
            <a:off x="1465536" y="587347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pic>
        <p:nvPicPr>
          <p:cNvPr id="3" name="Afbeelding 2" descr="Staff Page: Ricardo Garcia Coyne - CALSTART">
            <a:extLst>
              <a:ext uri="{FF2B5EF4-FFF2-40B4-BE49-F238E27FC236}">
                <a16:creationId xmlns:a16="http://schemas.microsoft.com/office/drawing/2014/main" id="{55119761-64B2-4F80-5C36-2B59D9088F9F}"/>
              </a:ext>
            </a:extLst>
          </p:cNvPr>
          <p:cNvPicPr>
            <a:picLocks noChangeAspect="1"/>
          </p:cNvPicPr>
          <p:nvPr/>
        </p:nvPicPr>
        <p:blipFill>
          <a:blip r:embed="rId2"/>
          <a:stretch>
            <a:fillRect/>
          </a:stretch>
        </p:blipFill>
        <p:spPr>
          <a:xfrm>
            <a:off x="502827" y="3750238"/>
            <a:ext cx="1372522" cy="1366992"/>
          </a:xfrm>
          <a:prstGeom prst="rect">
            <a:avLst/>
          </a:prstGeom>
        </p:spPr>
      </p:pic>
      <p:sp>
        <p:nvSpPr>
          <p:cNvPr id="12" name="Title 1">
            <a:extLst>
              <a:ext uri="{FF2B5EF4-FFF2-40B4-BE49-F238E27FC236}">
                <a16:creationId xmlns:a16="http://schemas.microsoft.com/office/drawing/2014/main" id="{FFE69349-A140-DE83-F9F1-C50B8E96FA10}"/>
              </a:ext>
            </a:extLst>
          </p:cNvPr>
          <p:cNvSpPr txBox="1">
            <a:spLocks/>
          </p:cNvSpPr>
          <p:nvPr/>
        </p:nvSpPr>
        <p:spPr>
          <a:xfrm>
            <a:off x="1972485" y="3998786"/>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2400" kern="0">
                <a:solidFill>
                  <a:schemeClr val="tx2"/>
                </a:solidFill>
                <a:latin typeface="Oswald"/>
              </a:rPr>
              <a:t>Ricardo Garcia Coyne</a:t>
            </a:r>
            <a:endParaRPr lang="nl-NL"/>
          </a:p>
        </p:txBody>
      </p:sp>
      <p:sp>
        <p:nvSpPr>
          <p:cNvPr id="13" name="Title 1">
            <a:extLst>
              <a:ext uri="{FF2B5EF4-FFF2-40B4-BE49-F238E27FC236}">
                <a16:creationId xmlns:a16="http://schemas.microsoft.com/office/drawing/2014/main" id="{73234666-EB39-06E8-DF1B-2644B0369618}"/>
              </a:ext>
            </a:extLst>
          </p:cNvPr>
          <p:cNvSpPr txBox="1">
            <a:spLocks/>
          </p:cNvSpPr>
          <p:nvPr/>
        </p:nvSpPr>
        <p:spPr>
          <a:xfrm>
            <a:off x="1972485" y="4386307"/>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600" kern="0">
                <a:solidFill>
                  <a:schemeClr val="tx2"/>
                </a:solidFill>
                <a:latin typeface="+mn-lt"/>
              </a:rPr>
              <a:t>Program Manager, CALSTART/Drive to Zero</a:t>
            </a:r>
            <a:endParaRPr lang="nl-NL"/>
          </a:p>
        </p:txBody>
      </p:sp>
    </p:spTree>
    <p:extLst>
      <p:ext uri="{BB962C8B-B14F-4D97-AF65-F5344CB8AC3E}">
        <p14:creationId xmlns:p14="http://schemas.microsoft.com/office/powerpoint/2010/main" val="252927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82B5FE-9DD9-B3A5-B46D-AFC67C8357C5}"/>
              </a:ext>
            </a:extLst>
          </p:cNvPr>
          <p:cNvSpPr txBox="1">
            <a:spLocks/>
          </p:cNvSpPr>
          <p:nvPr/>
        </p:nvSpPr>
        <p:spPr>
          <a:xfrm>
            <a:off x="584792" y="4294730"/>
            <a:ext cx="4837814" cy="59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4788"/>
              </a:buClr>
              <a:buSzPts val="4400"/>
              <a:buFont typeface="Arial"/>
              <a:buNone/>
              <a:defRPr sz="3200" b="0" i="0" u="none" strike="noStrike" cap="none">
                <a:solidFill>
                  <a:srgbClr val="004788"/>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1400" kern="0">
                <a:latin typeface="Montserrat"/>
              </a:rPr>
              <a:t>For more information, please contact</a:t>
            </a:r>
            <a:br>
              <a:rPr lang="en-US" sz="1400" kern="0">
                <a:latin typeface="Montserrat"/>
              </a:rPr>
            </a:br>
            <a:r>
              <a:rPr lang="en-US" sz="1400" kern="0">
                <a:latin typeface="Montserrat"/>
              </a:rPr>
              <a:t>Marise Meijer,  </a:t>
            </a:r>
            <a:r>
              <a:rPr lang="en-US" sz="1400" kern="0">
                <a:latin typeface="Montserrat"/>
                <a:hlinkClick r:id="rId2"/>
              </a:rPr>
              <a:t>marise.meijer@rvo.nl</a:t>
            </a:r>
            <a:r>
              <a:rPr lang="en-US" sz="1400" kern="0">
                <a:latin typeface="Montserrat"/>
              </a:rPr>
              <a:t> </a:t>
            </a:r>
            <a:br>
              <a:rPr lang="en-US" sz="1400" kern="0">
                <a:latin typeface="Montserrat"/>
              </a:rPr>
            </a:br>
            <a:r>
              <a:rPr lang="en-US" sz="1400" kern="0">
                <a:latin typeface="Montserrat"/>
              </a:rPr>
              <a:t>Ricardo Garcia Coyne, </a:t>
            </a:r>
            <a:r>
              <a:rPr lang="en-US" sz="1400" kern="0">
                <a:latin typeface="Montserrat"/>
                <a:hlinkClick r:id="rId3"/>
              </a:rPr>
              <a:t>rgarciacoyne@calstart.org</a:t>
            </a:r>
            <a:r>
              <a:rPr lang="en-US" sz="1400" kern="0">
                <a:latin typeface="Montserrat"/>
              </a:rPr>
              <a:t> </a:t>
            </a:r>
          </a:p>
        </p:txBody>
      </p:sp>
    </p:spTree>
    <p:extLst>
      <p:ext uri="{BB962C8B-B14F-4D97-AF65-F5344CB8AC3E}">
        <p14:creationId xmlns:p14="http://schemas.microsoft.com/office/powerpoint/2010/main" val="944837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189176"/>
            <a:ext cx="5249313" cy="1816689"/>
          </a:xfrm>
        </p:spPr>
        <p:txBody>
          <a:bodyPr/>
          <a:lstStyle/>
          <a:p>
            <a:r>
              <a:rPr lang="nl-NL" sz="3600" err="1">
                <a:latin typeface="Oswald"/>
              </a:rPr>
              <a:t>Introduction</a:t>
            </a:r>
            <a:r>
              <a:rPr lang="nl-NL" sz="3600">
                <a:latin typeface="Oswald"/>
              </a:rPr>
              <a:t> </a:t>
            </a:r>
            <a:r>
              <a:rPr lang="nl-NL" sz="3600" err="1">
                <a:latin typeface="Oswald"/>
              </a:rPr>
              <a:t>to</a:t>
            </a:r>
            <a:r>
              <a:rPr lang="nl-NL" sz="3600">
                <a:latin typeface="Oswald"/>
              </a:rPr>
              <a:t> </a:t>
            </a:r>
            <a:br>
              <a:rPr lang="nl-NL" sz="3600">
                <a:latin typeface="Oswald"/>
              </a:rPr>
            </a:br>
            <a:r>
              <a:rPr lang="nl-NL" sz="3600">
                <a:latin typeface="Oswald"/>
              </a:rPr>
              <a:t>10 </a:t>
            </a:r>
            <a:r>
              <a:rPr lang="nl-NL" sz="3600" err="1">
                <a:latin typeface="Oswald"/>
              </a:rPr>
              <a:t>global</a:t>
            </a:r>
            <a:r>
              <a:rPr lang="nl-NL" sz="3600">
                <a:latin typeface="Oswald"/>
              </a:rPr>
              <a:t> ze corridors </a:t>
            </a:r>
            <a:r>
              <a:rPr lang="nl-NL" sz="3600" err="1">
                <a:latin typeface="Oswald"/>
              </a:rPr>
              <a:t>and</a:t>
            </a:r>
            <a:r>
              <a:rPr lang="nl-NL" sz="3600">
                <a:latin typeface="Oswald"/>
              </a:rPr>
              <a:t> </a:t>
            </a:r>
            <a:r>
              <a:rPr lang="nl-NL" sz="3600" err="1">
                <a:latin typeface="Oswald"/>
              </a:rPr>
              <a:t>how</a:t>
            </a:r>
            <a:r>
              <a:rPr lang="nl-NL" sz="3600">
                <a:latin typeface="Oswald"/>
              </a:rPr>
              <a:t> </a:t>
            </a:r>
            <a:r>
              <a:rPr lang="nl-NL" sz="3600" err="1">
                <a:latin typeface="Oswald"/>
              </a:rPr>
              <a:t>eastern</a:t>
            </a:r>
            <a:r>
              <a:rPr lang="nl-NL" sz="3600">
                <a:latin typeface="Oswald"/>
              </a:rPr>
              <a:t> </a:t>
            </a:r>
            <a:r>
              <a:rPr lang="nl-NL" sz="3600" err="1">
                <a:latin typeface="Oswald"/>
              </a:rPr>
              <a:t>africa</a:t>
            </a:r>
            <a:r>
              <a:rPr lang="nl-NL" sz="3600">
                <a:latin typeface="Oswald"/>
              </a:rPr>
              <a:t> is </a:t>
            </a:r>
            <a:r>
              <a:rPr lang="nl-NL" sz="3600" err="1">
                <a:latin typeface="Oswald"/>
              </a:rPr>
              <a:t>greening</a:t>
            </a:r>
            <a:r>
              <a:rPr lang="nl-NL" sz="3600">
                <a:latin typeface="Oswald"/>
              </a:rPr>
              <a:t> </a:t>
            </a:r>
            <a:r>
              <a:rPr lang="nl-NL" sz="3600" err="1">
                <a:latin typeface="Oswald"/>
              </a:rPr>
              <a:t>its</a:t>
            </a:r>
            <a:r>
              <a:rPr lang="nl-NL" sz="3600">
                <a:latin typeface="Oswald"/>
              </a:rPr>
              <a:t> </a:t>
            </a:r>
            <a:r>
              <a:rPr lang="nl-NL" sz="3600" err="1">
                <a:latin typeface="Oswald"/>
              </a:rPr>
              <a:t>freight</a:t>
            </a:r>
            <a:r>
              <a:rPr lang="nl-NL" sz="3600">
                <a:latin typeface="Oswald"/>
              </a:rPr>
              <a:t>  </a:t>
            </a:r>
            <a:endParaRPr lang="nl-NL" sz="3600"/>
          </a:p>
        </p:txBody>
      </p:sp>
      <p:sp>
        <p:nvSpPr>
          <p:cNvPr id="4" name="Tekstvak 3">
            <a:extLst>
              <a:ext uri="{FF2B5EF4-FFF2-40B4-BE49-F238E27FC236}">
                <a16:creationId xmlns:a16="http://schemas.microsoft.com/office/drawing/2014/main" id="{9F6F383B-9CF5-5562-C3F3-8E86636CEC3E}"/>
              </a:ext>
            </a:extLst>
          </p:cNvPr>
          <p:cNvSpPr txBox="1"/>
          <p:nvPr/>
        </p:nvSpPr>
        <p:spPr>
          <a:xfrm>
            <a:off x="950808" y="739166"/>
            <a:ext cx="352978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sp>
        <p:nvSpPr>
          <p:cNvPr id="10" name="Tekstvak 9">
            <a:extLst>
              <a:ext uri="{FF2B5EF4-FFF2-40B4-BE49-F238E27FC236}">
                <a16:creationId xmlns:a16="http://schemas.microsoft.com/office/drawing/2014/main" id="{56D80B5C-7B7E-34CB-3469-034EFF576177}"/>
              </a:ext>
            </a:extLst>
          </p:cNvPr>
          <p:cNvSpPr txBox="1"/>
          <p:nvPr/>
        </p:nvSpPr>
        <p:spPr>
          <a:xfrm>
            <a:off x="1465536" y="5971799"/>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12" name="Title 1">
            <a:extLst>
              <a:ext uri="{FF2B5EF4-FFF2-40B4-BE49-F238E27FC236}">
                <a16:creationId xmlns:a16="http://schemas.microsoft.com/office/drawing/2014/main" id="{FFE69349-A140-DE83-F9F1-C50B8E96FA10}"/>
              </a:ext>
            </a:extLst>
          </p:cNvPr>
          <p:cNvSpPr txBox="1">
            <a:spLocks/>
          </p:cNvSpPr>
          <p:nvPr/>
        </p:nvSpPr>
        <p:spPr>
          <a:xfrm>
            <a:off x="1652936" y="3298239"/>
            <a:ext cx="2353112" cy="398731"/>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400" kern="0">
                <a:solidFill>
                  <a:schemeClr val="tx2"/>
                </a:solidFill>
                <a:latin typeface="Oswald"/>
              </a:rPr>
              <a:t>Olivia </a:t>
            </a:r>
            <a:r>
              <a:rPr lang="en-US" sz="1400" kern="0" err="1">
                <a:solidFill>
                  <a:schemeClr val="tx2"/>
                </a:solidFill>
                <a:latin typeface="Oswald"/>
              </a:rPr>
              <a:t>Lamenya</a:t>
            </a:r>
            <a:r>
              <a:rPr lang="en-US" sz="2400" kern="0">
                <a:solidFill>
                  <a:schemeClr val="tx2"/>
                </a:solidFill>
                <a:latin typeface="Oswald"/>
              </a:rPr>
              <a:t> </a:t>
            </a:r>
            <a:endParaRPr lang="nl-NL">
              <a:solidFill>
                <a:schemeClr val="tx2"/>
              </a:solidFill>
            </a:endParaRPr>
          </a:p>
        </p:txBody>
      </p:sp>
      <p:sp>
        <p:nvSpPr>
          <p:cNvPr id="13" name="Title 1">
            <a:extLst>
              <a:ext uri="{FF2B5EF4-FFF2-40B4-BE49-F238E27FC236}">
                <a16:creationId xmlns:a16="http://schemas.microsoft.com/office/drawing/2014/main" id="{73234666-EB39-06E8-DF1B-2644B0369618}"/>
              </a:ext>
            </a:extLst>
          </p:cNvPr>
          <p:cNvSpPr txBox="1">
            <a:spLocks/>
          </p:cNvSpPr>
          <p:nvPr/>
        </p:nvSpPr>
        <p:spPr>
          <a:xfrm>
            <a:off x="1652936" y="3642743"/>
            <a:ext cx="3809515"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200" kern="0">
                <a:solidFill>
                  <a:schemeClr val="tx2"/>
                </a:solidFill>
              </a:rPr>
              <a:t>Advisor Climate and Logistics </a:t>
            </a:r>
          </a:p>
          <a:p>
            <a:pPr defTabSz="914400"/>
            <a:r>
              <a:rPr lang="en-US" sz="1200" kern="0">
                <a:solidFill>
                  <a:schemeClr val="tx2"/>
                </a:solidFill>
                <a:cs typeface="Calibri"/>
              </a:rPr>
              <a:t>The Kuhne Foundation </a:t>
            </a:r>
          </a:p>
        </p:txBody>
      </p:sp>
      <p:pic>
        <p:nvPicPr>
          <p:cNvPr id="5" name="Afbeelding 4" descr="A person smiling at camera&#10;&#10;Description automatically generated">
            <a:extLst>
              <a:ext uri="{FF2B5EF4-FFF2-40B4-BE49-F238E27FC236}">
                <a16:creationId xmlns:a16="http://schemas.microsoft.com/office/drawing/2014/main" id="{0773F4EE-4B5F-43B5-D6C2-7027A545EC8E}"/>
              </a:ext>
            </a:extLst>
          </p:cNvPr>
          <p:cNvPicPr>
            <a:picLocks noChangeAspect="1"/>
          </p:cNvPicPr>
          <p:nvPr/>
        </p:nvPicPr>
        <p:blipFill>
          <a:blip r:embed="rId2"/>
          <a:stretch>
            <a:fillRect/>
          </a:stretch>
        </p:blipFill>
        <p:spPr>
          <a:xfrm>
            <a:off x="789652" y="3352187"/>
            <a:ext cx="786582" cy="792728"/>
          </a:xfrm>
          <a:prstGeom prst="rect">
            <a:avLst/>
          </a:prstGeom>
        </p:spPr>
      </p:pic>
      <p:sp>
        <p:nvSpPr>
          <p:cNvPr id="3" name="Title 1">
            <a:extLst>
              <a:ext uri="{FF2B5EF4-FFF2-40B4-BE49-F238E27FC236}">
                <a16:creationId xmlns:a16="http://schemas.microsoft.com/office/drawing/2014/main" id="{E72FE5E2-9307-112F-8D64-E813B8C14547}"/>
              </a:ext>
            </a:extLst>
          </p:cNvPr>
          <p:cNvSpPr txBox="1">
            <a:spLocks/>
          </p:cNvSpPr>
          <p:nvPr/>
        </p:nvSpPr>
        <p:spPr>
          <a:xfrm>
            <a:off x="1646790" y="4256883"/>
            <a:ext cx="2353112" cy="263538"/>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400" kern="0">
                <a:solidFill>
                  <a:schemeClr val="tx2"/>
                </a:solidFill>
                <a:latin typeface="Oswald"/>
              </a:rPr>
              <a:t>Tuul </a:t>
            </a:r>
            <a:r>
              <a:rPr lang="en-US" sz="1400" kern="0" err="1">
                <a:solidFill>
                  <a:schemeClr val="tx2"/>
                </a:solidFill>
                <a:latin typeface="Oswald"/>
              </a:rPr>
              <a:t>Erdenebold</a:t>
            </a:r>
            <a:endParaRPr lang="en-US" sz="2400" kern="0" err="1">
              <a:solidFill>
                <a:schemeClr val="tx2"/>
              </a:solidFill>
              <a:latin typeface="Oswald"/>
            </a:endParaRPr>
          </a:p>
        </p:txBody>
      </p:sp>
      <p:sp>
        <p:nvSpPr>
          <p:cNvPr id="6" name="Title 1">
            <a:extLst>
              <a:ext uri="{FF2B5EF4-FFF2-40B4-BE49-F238E27FC236}">
                <a16:creationId xmlns:a16="http://schemas.microsoft.com/office/drawing/2014/main" id="{55AD430F-0591-05AD-F592-E20BB22C0267}"/>
              </a:ext>
            </a:extLst>
          </p:cNvPr>
          <p:cNvSpPr txBox="1">
            <a:spLocks/>
          </p:cNvSpPr>
          <p:nvPr/>
        </p:nvSpPr>
        <p:spPr>
          <a:xfrm>
            <a:off x="1634500" y="4466194"/>
            <a:ext cx="3809515"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200" kern="0">
                <a:solidFill>
                  <a:schemeClr val="tx2"/>
                </a:solidFill>
              </a:rPr>
              <a:t>Project Manager</a:t>
            </a:r>
            <a:endParaRPr lang="nl-NL"/>
          </a:p>
          <a:p>
            <a:pPr defTabSz="914400"/>
            <a:r>
              <a:rPr lang="en-US" sz="1200" kern="0">
                <a:solidFill>
                  <a:schemeClr val="tx2"/>
                </a:solidFill>
                <a:cs typeface="Calibri"/>
              </a:rPr>
              <a:t>Smart Freight Centre </a:t>
            </a:r>
          </a:p>
        </p:txBody>
      </p:sp>
      <p:pic>
        <p:nvPicPr>
          <p:cNvPr id="7" name="Afbeelding 6" descr="A person smiling at camera&#10;&#10;Description automatically generated">
            <a:extLst>
              <a:ext uri="{FF2B5EF4-FFF2-40B4-BE49-F238E27FC236}">
                <a16:creationId xmlns:a16="http://schemas.microsoft.com/office/drawing/2014/main" id="{6C2303B7-75AF-746D-03E9-F0FCA277D8F7}"/>
              </a:ext>
            </a:extLst>
          </p:cNvPr>
          <p:cNvPicPr>
            <a:picLocks noChangeAspect="1"/>
          </p:cNvPicPr>
          <p:nvPr/>
        </p:nvPicPr>
        <p:blipFill>
          <a:blip r:embed="rId2"/>
          <a:stretch>
            <a:fillRect/>
          </a:stretch>
        </p:blipFill>
        <p:spPr>
          <a:xfrm>
            <a:off x="771216" y="4175638"/>
            <a:ext cx="786582" cy="792728"/>
          </a:xfrm>
          <a:prstGeom prst="rect">
            <a:avLst/>
          </a:prstGeom>
        </p:spPr>
      </p:pic>
      <p:sp>
        <p:nvSpPr>
          <p:cNvPr id="8" name="Title 1">
            <a:extLst>
              <a:ext uri="{FF2B5EF4-FFF2-40B4-BE49-F238E27FC236}">
                <a16:creationId xmlns:a16="http://schemas.microsoft.com/office/drawing/2014/main" id="{872B2A72-F843-3C4F-1FC9-06328ACB37A0}"/>
              </a:ext>
            </a:extLst>
          </p:cNvPr>
          <p:cNvSpPr txBox="1">
            <a:spLocks/>
          </p:cNvSpPr>
          <p:nvPr/>
        </p:nvSpPr>
        <p:spPr>
          <a:xfrm>
            <a:off x="1646790" y="4932852"/>
            <a:ext cx="2353112" cy="398731"/>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400" kern="0">
                <a:solidFill>
                  <a:schemeClr val="tx2"/>
                </a:solidFill>
                <a:latin typeface="Oswald"/>
              </a:rPr>
              <a:t>Katie Mumbua</a:t>
            </a:r>
            <a:r>
              <a:rPr lang="en-US" sz="2400" kern="0">
                <a:solidFill>
                  <a:schemeClr val="tx2"/>
                </a:solidFill>
                <a:latin typeface="Oswald"/>
              </a:rPr>
              <a:t> </a:t>
            </a:r>
            <a:endParaRPr lang="nl-NL">
              <a:solidFill>
                <a:schemeClr val="tx2"/>
              </a:solidFill>
            </a:endParaRPr>
          </a:p>
        </p:txBody>
      </p:sp>
      <p:sp>
        <p:nvSpPr>
          <p:cNvPr id="9" name="Title 1">
            <a:extLst>
              <a:ext uri="{FF2B5EF4-FFF2-40B4-BE49-F238E27FC236}">
                <a16:creationId xmlns:a16="http://schemas.microsoft.com/office/drawing/2014/main" id="{44A9C34A-BEAF-F0F0-310A-63254BDA9031}"/>
              </a:ext>
            </a:extLst>
          </p:cNvPr>
          <p:cNvSpPr txBox="1">
            <a:spLocks/>
          </p:cNvSpPr>
          <p:nvPr/>
        </p:nvSpPr>
        <p:spPr>
          <a:xfrm>
            <a:off x="1646790" y="5277355"/>
            <a:ext cx="3809515"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200" kern="0">
                <a:solidFill>
                  <a:schemeClr val="tx2"/>
                </a:solidFill>
              </a:rPr>
              <a:t>Project Manager East Africa </a:t>
            </a:r>
          </a:p>
          <a:p>
            <a:pPr defTabSz="914400"/>
            <a:r>
              <a:rPr lang="en-US" sz="1200" kern="0">
                <a:solidFill>
                  <a:schemeClr val="tx2"/>
                </a:solidFill>
                <a:cs typeface="Calibri"/>
              </a:rPr>
              <a:t>Smart Freight Centre</a:t>
            </a:r>
          </a:p>
        </p:txBody>
      </p:sp>
      <p:pic>
        <p:nvPicPr>
          <p:cNvPr id="11" name="Afbeelding 10" descr="A person smiling at camera&#10;&#10;Description automatically generated">
            <a:extLst>
              <a:ext uri="{FF2B5EF4-FFF2-40B4-BE49-F238E27FC236}">
                <a16:creationId xmlns:a16="http://schemas.microsoft.com/office/drawing/2014/main" id="{B4E0F710-EF0A-BB84-C5F1-58AB2DF0714F}"/>
              </a:ext>
            </a:extLst>
          </p:cNvPr>
          <p:cNvPicPr>
            <a:picLocks noChangeAspect="1"/>
          </p:cNvPicPr>
          <p:nvPr/>
        </p:nvPicPr>
        <p:blipFill>
          <a:blip r:embed="rId2"/>
          <a:stretch>
            <a:fillRect/>
          </a:stretch>
        </p:blipFill>
        <p:spPr>
          <a:xfrm>
            <a:off x="783506" y="4986800"/>
            <a:ext cx="786582" cy="792728"/>
          </a:xfrm>
          <a:prstGeom prst="rect">
            <a:avLst/>
          </a:prstGeom>
        </p:spPr>
      </p:pic>
      <p:pic>
        <p:nvPicPr>
          <p:cNvPr id="14" name="Afbeelding 13" descr="Kathryn Mumbua">
            <a:extLst>
              <a:ext uri="{FF2B5EF4-FFF2-40B4-BE49-F238E27FC236}">
                <a16:creationId xmlns:a16="http://schemas.microsoft.com/office/drawing/2014/main" id="{30EB4520-4CCB-6C3C-D39F-18175FE6ECF6}"/>
              </a:ext>
            </a:extLst>
          </p:cNvPr>
          <p:cNvPicPr>
            <a:picLocks noChangeAspect="1"/>
          </p:cNvPicPr>
          <p:nvPr/>
        </p:nvPicPr>
        <p:blipFill>
          <a:blip r:embed="rId3"/>
          <a:stretch>
            <a:fillRect/>
          </a:stretch>
        </p:blipFill>
        <p:spPr>
          <a:xfrm>
            <a:off x="787152" y="4987870"/>
            <a:ext cx="779723" cy="810306"/>
          </a:xfrm>
          <a:prstGeom prst="flowChartConnector">
            <a:avLst/>
          </a:prstGeom>
        </p:spPr>
      </p:pic>
      <p:pic>
        <p:nvPicPr>
          <p:cNvPr id="15" name="Afbeelding 14" descr="Tuul E.">
            <a:extLst>
              <a:ext uri="{FF2B5EF4-FFF2-40B4-BE49-F238E27FC236}">
                <a16:creationId xmlns:a16="http://schemas.microsoft.com/office/drawing/2014/main" id="{9A854B75-6292-64A1-F73F-8C13BEB5D749}"/>
              </a:ext>
            </a:extLst>
          </p:cNvPr>
          <p:cNvPicPr>
            <a:picLocks noChangeAspect="1"/>
          </p:cNvPicPr>
          <p:nvPr/>
        </p:nvPicPr>
        <p:blipFill>
          <a:blip r:embed="rId4"/>
          <a:stretch>
            <a:fillRect/>
          </a:stretch>
        </p:blipFill>
        <p:spPr>
          <a:xfrm>
            <a:off x="768145" y="4166420"/>
            <a:ext cx="805017" cy="811163"/>
          </a:xfrm>
          <a:prstGeom prst="flowChartConnector">
            <a:avLst/>
          </a:prstGeom>
        </p:spPr>
      </p:pic>
      <p:pic>
        <p:nvPicPr>
          <p:cNvPr id="16" name="Afbeelding 15" descr="Olivia Lamenya">
            <a:extLst>
              <a:ext uri="{FF2B5EF4-FFF2-40B4-BE49-F238E27FC236}">
                <a16:creationId xmlns:a16="http://schemas.microsoft.com/office/drawing/2014/main" id="{970DE674-E4CE-C521-A41D-3427D59BA58C}"/>
              </a:ext>
            </a:extLst>
          </p:cNvPr>
          <p:cNvPicPr>
            <a:picLocks noChangeAspect="1"/>
          </p:cNvPicPr>
          <p:nvPr/>
        </p:nvPicPr>
        <p:blipFill>
          <a:blip r:embed="rId5"/>
          <a:stretch>
            <a:fillRect/>
          </a:stretch>
        </p:blipFill>
        <p:spPr>
          <a:xfrm>
            <a:off x="768145" y="3349113"/>
            <a:ext cx="792726" cy="792727"/>
          </a:xfrm>
          <a:prstGeom prst="flowChartConnector">
            <a:avLst/>
          </a:prstGeom>
        </p:spPr>
      </p:pic>
    </p:spTree>
    <p:extLst>
      <p:ext uri="{BB962C8B-B14F-4D97-AF65-F5344CB8AC3E}">
        <p14:creationId xmlns:p14="http://schemas.microsoft.com/office/powerpoint/2010/main" val="1752964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60F9044-D225-77D7-5738-F102100B6503}"/>
              </a:ext>
            </a:extLst>
          </p:cNvPr>
          <p:cNvSpPr txBox="1">
            <a:spLocks/>
          </p:cNvSpPr>
          <p:nvPr/>
        </p:nvSpPr>
        <p:spPr>
          <a:xfrm>
            <a:off x="29126" y="0"/>
            <a:ext cx="12162874" cy="8506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Arial"/>
              <a:buNone/>
              <a:defRPr sz="3733"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marL="176213"/>
            <a:r>
              <a:rPr lang="en-US" sz="3200" b="1" kern="0">
                <a:latin typeface="Arial Nova Cond" panose="020B0506020202020204" pitchFamily="34" charset="0"/>
              </a:rPr>
              <a:t>THE GLOBAL GREEN ROAD CORRIDORS INITIATIVE</a:t>
            </a:r>
            <a:endParaRPr lang="en-US" sz="3200" kern="0">
              <a:solidFill>
                <a:schemeClr val="tx1">
                  <a:lumMod val="85000"/>
                  <a:lumOff val="15000"/>
                </a:schemeClr>
              </a:solidFill>
              <a:latin typeface="Arial Nova Cond" panose="020B0506020202020204" pitchFamily="34" charset="0"/>
            </a:endParaRPr>
          </a:p>
        </p:txBody>
      </p:sp>
      <p:sp>
        <p:nvSpPr>
          <p:cNvPr id="13" name="Title 1">
            <a:extLst>
              <a:ext uri="{FF2B5EF4-FFF2-40B4-BE49-F238E27FC236}">
                <a16:creationId xmlns:a16="http://schemas.microsoft.com/office/drawing/2014/main" id="{53FA1364-AF79-B7B7-DB23-25FD88FA5D9A}"/>
              </a:ext>
            </a:extLst>
          </p:cNvPr>
          <p:cNvSpPr txBox="1">
            <a:spLocks/>
          </p:cNvSpPr>
          <p:nvPr/>
        </p:nvSpPr>
        <p:spPr>
          <a:xfrm>
            <a:off x="29126" y="663165"/>
            <a:ext cx="12162874" cy="648219"/>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kern="0">
                <a:solidFill>
                  <a:schemeClr val="tx1">
                    <a:lumMod val="85000"/>
                    <a:lumOff val="15000"/>
                  </a:schemeClr>
                </a:solidFill>
                <a:latin typeface="Montserrat"/>
              </a:rPr>
              <a:t>Deploy. Learn. Share. Scale.</a:t>
            </a:r>
            <a:endParaRPr lang="en-US" sz="1800" kern="0">
              <a:solidFill>
                <a:schemeClr val="tx1">
                  <a:lumMod val="85000"/>
                  <a:lumOff val="15000"/>
                </a:schemeClr>
              </a:solidFill>
            </a:endParaRPr>
          </a:p>
        </p:txBody>
      </p:sp>
      <p:pic>
        <p:nvPicPr>
          <p:cNvPr id="2" name="Picture 1">
            <a:extLst>
              <a:ext uri="{FF2B5EF4-FFF2-40B4-BE49-F238E27FC236}">
                <a16:creationId xmlns:a16="http://schemas.microsoft.com/office/drawing/2014/main" id="{24BA84DE-DBBD-1F41-E2AC-24D61D2D21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58918" y="2130628"/>
            <a:ext cx="2880077" cy="3021123"/>
          </a:xfrm>
          <a:prstGeom prst="rect">
            <a:avLst/>
          </a:prstGeom>
        </p:spPr>
      </p:pic>
      <p:sp>
        <p:nvSpPr>
          <p:cNvPr id="5" name="TextBox 4">
            <a:extLst>
              <a:ext uri="{FF2B5EF4-FFF2-40B4-BE49-F238E27FC236}">
                <a16:creationId xmlns:a16="http://schemas.microsoft.com/office/drawing/2014/main" id="{7554A41C-1940-7B16-EE91-63C4DB0CBC64}"/>
              </a:ext>
            </a:extLst>
          </p:cNvPr>
          <p:cNvSpPr txBox="1"/>
          <p:nvPr/>
        </p:nvSpPr>
        <p:spPr>
          <a:xfrm>
            <a:off x="4359275" y="3687540"/>
            <a:ext cx="5394325" cy="954107"/>
          </a:xfrm>
          <a:prstGeom prst="rect">
            <a:avLst/>
          </a:prstGeom>
          <a:noFill/>
        </p:spPr>
        <p:txBody>
          <a:bodyPr wrap="square">
            <a:spAutoFit/>
          </a:bodyPr>
          <a:lstStyle/>
          <a:p>
            <a:r>
              <a:rPr lang="en-US" sz="2800">
                <a:latin typeface="Montserrat" panose="00000500000000000000" pitchFamily="2" charset="0"/>
              </a:rPr>
              <a:t>Advance at least </a:t>
            </a:r>
            <a:r>
              <a:rPr lang="en-US" sz="2800" b="1">
                <a:solidFill>
                  <a:schemeClr val="accent2"/>
                </a:solidFill>
                <a:latin typeface="Montserrat" panose="00000500000000000000" pitchFamily="2" charset="0"/>
              </a:rPr>
              <a:t>10</a:t>
            </a:r>
            <a:r>
              <a:rPr lang="en-US" sz="2800">
                <a:latin typeface="Montserrat" panose="00000500000000000000" pitchFamily="2" charset="0"/>
              </a:rPr>
              <a:t> global ZE-MDHV corridors by 2026</a:t>
            </a:r>
            <a:endParaRPr lang="en-GB" sz="2800">
              <a:latin typeface="Montserrat" panose="00000500000000000000" pitchFamily="2" charset="0"/>
            </a:endParaRPr>
          </a:p>
        </p:txBody>
      </p:sp>
      <p:sp>
        <p:nvSpPr>
          <p:cNvPr id="6" name="Title 1">
            <a:extLst>
              <a:ext uri="{FF2B5EF4-FFF2-40B4-BE49-F238E27FC236}">
                <a16:creationId xmlns:a16="http://schemas.microsoft.com/office/drawing/2014/main" id="{037A4E8C-EAF6-020D-2B8B-5314E8C92BC7}"/>
              </a:ext>
            </a:extLst>
          </p:cNvPr>
          <p:cNvSpPr txBox="1">
            <a:spLocks/>
          </p:cNvSpPr>
          <p:nvPr/>
        </p:nvSpPr>
        <p:spPr>
          <a:xfrm>
            <a:off x="4138995" y="2130628"/>
            <a:ext cx="6490905" cy="14126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Arial"/>
              <a:buNone/>
              <a:defRPr sz="3733"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marL="176213"/>
            <a:r>
              <a:rPr lang="en-US" sz="3200" b="1" kern="0">
                <a:latin typeface="Montserrat" panose="00000500000000000000" pitchFamily="2" charset="0"/>
              </a:rPr>
              <a:t>THE GLOBAL GREEN ROAD CORRIDORS INITIATIVE</a:t>
            </a:r>
            <a:endParaRPr lang="en-US" sz="3200" kern="0">
              <a:solidFill>
                <a:schemeClr val="tx1">
                  <a:lumMod val="85000"/>
                  <a:lumOff val="15000"/>
                </a:schemeClr>
              </a:solidFill>
              <a:latin typeface="Montserrat" panose="00000500000000000000" pitchFamily="2" charset="0"/>
            </a:endParaRPr>
          </a:p>
        </p:txBody>
      </p:sp>
      <p:pic>
        <p:nvPicPr>
          <p:cNvPr id="8" name="Picture 7" descr="A group of logos&#10;&#10;Description automatically generated">
            <a:extLst>
              <a:ext uri="{FF2B5EF4-FFF2-40B4-BE49-F238E27FC236}">
                <a16:creationId xmlns:a16="http://schemas.microsoft.com/office/drawing/2014/main" id="{BCC7B410-6188-F579-5D0B-6AAF12FE502B}"/>
              </a:ext>
            </a:extLst>
          </p:cNvPr>
          <p:cNvPicPr>
            <a:picLocks noChangeAspect="1"/>
          </p:cNvPicPr>
          <p:nvPr/>
        </p:nvPicPr>
        <p:blipFill rotWithShape="1">
          <a:blip r:embed="rId4"/>
          <a:srcRect b="47557"/>
          <a:stretch/>
        </p:blipFill>
        <p:spPr>
          <a:xfrm>
            <a:off x="5914401" y="6196789"/>
            <a:ext cx="5572734" cy="443819"/>
          </a:xfrm>
          <a:prstGeom prst="rect">
            <a:avLst/>
          </a:prstGeom>
        </p:spPr>
      </p:pic>
      <p:pic>
        <p:nvPicPr>
          <p:cNvPr id="9" name="Picture 8" descr="A group of logos&#10;&#10;Description automatically generated">
            <a:extLst>
              <a:ext uri="{FF2B5EF4-FFF2-40B4-BE49-F238E27FC236}">
                <a16:creationId xmlns:a16="http://schemas.microsoft.com/office/drawing/2014/main" id="{9ECF5365-2B52-32FE-3D00-2F1B72C875A1}"/>
              </a:ext>
            </a:extLst>
          </p:cNvPr>
          <p:cNvPicPr>
            <a:picLocks noChangeAspect="1"/>
          </p:cNvPicPr>
          <p:nvPr/>
        </p:nvPicPr>
        <p:blipFill rotWithShape="1">
          <a:blip r:embed="rId4"/>
          <a:srcRect t="52443"/>
          <a:stretch/>
        </p:blipFill>
        <p:spPr>
          <a:xfrm>
            <a:off x="177800" y="6217463"/>
            <a:ext cx="5572734" cy="402470"/>
          </a:xfrm>
          <a:prstGeom prst="rect">
            <a:avLst/>
          </a:prstGeom>
        </p:spPr>
      </p:pic>
    </p:spTree>
    <p:extLst>
      <p:ext uri="{BB962C8B-B14F-4D97-AF65-F5344CB8AC3E}">
        <p14:creationId xmlns:p14="http://schemas.microsoft.com/office/powerpoint/2010/main" val="137252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60F9044-D225-77D7-5738-F102100B6503}"/>
              </a:ext>
            </a:extLst>
          </p:cNvPr>
          <p:cNvSpPr txBox="1">
            <a:spLocks/>
          </p:cNvSpPr>
          <p:nvPr/>
        </p:nvSpPr>
        <p:spPr>
          <a:xfrm>
            <a:off x="29126" y="0"/>
            <a:ext cx="12162874" cy="8506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Arial"/>
              <a:buNone/>
              <a:defRPr sz="3733"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marL="176213"/>
            <a:r>
              <a:rPr lang="en-US" sz="3200" b="1" kern="0">
                <a:latin typeface="Arial Nova Cond" panose="020B0506020202020204" pitchFamily="34" charset="0"/>
              </a:rPr>
              <a:t>Green Road Corridors</a:t>
            </a:r>
            <a:endParaRPr lang="en-US" sz="3200" kern="0">
              <a:solidFill>
                <a:schemeClr val="tx1">
                  <a:lumMod val="85000"/>
                  <a:lumOff val="15000"/>
                </a:schemeClr>
              </a:solidFill>
              <a:latin typeface="Arial Nova Cond" panose="020B0506020202020204" pitchFamily="34" charset="0"/>
            </a:endParaRPr>
          </a:p>
        </p:txBody>
      </p:sp>
      <p:sp>
        <p:nvSpPr>
          <p:cNvPr id="13" name="Title 1">
            <a:extLst>
              <a:ext uri="{FF2B5EF4-FFF2-40B4-BE49-F238E27FC236}">
                <a16:creationId xmlns:a16="http://schemas.microsoft.com/office/drawing/2014/main" id="{53FA1364-AF79-B7B7-DB23-25FD88FA5D9A}"/>
              </a:ext>
            </a:extLst>
          </p:cNvPr>
          <p:cNvSpPr txBox="1">
            <a:spLocks/>
          </p:cNvSpPr>
          <p:nvPr/>
        </p:nvSpPr>
        <p:spPr>
          <a:xfrm>
            <a:off x="29126" y="663165"/>
            <a:ext cx="12162874" cy="648219"/>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kern="0">
                <a:solidFill>
                  <a:schemeClr val="tx1">
                    <a:lumMod val="85000"/>
                    <a:lumOff val="15000"/>
                  </a:schemeClr>
                </a:solidFill>
                <a:latin typeface="Montserrat"/>
              </a:rPr>
              <a:t>What is a green road corridor?</a:t>
            </a:r>
            <a:endParaRPr lang="en-US" sz="1800" kern="0">
              <a:solidFill>
                <a:schemeClr val="tx1">
                  <a:lumMod val="85000"/>
                  <a:lumOff val="15000"/>
                </a:schemeClr>
              </a:solidFill>
            </a:endParaRPr>
          </a:p>
        </p:txBody>
      </p:sp>
      <p:sp>
        <p:nvSpPr>
          <p:cNvPr id="2" name="Title 1">
            <a:extLst>
              <a:ext uri="{FF2B5EF4-FFF2-40B4-BE49-F238E27FC236}">
                <a16:creationId xmlns:a16="http://schemas.microsoft.com/office/drawing/2014/main" id="{6C14A6D6-9146-61AF-C692-A664317EE8BF}"/>
              </a:ext>
            </a:extLst>
          </p:cNvPr>
          <p:cNvSpPr txBox="1">
            <a:spLocks/>
          </p:cNvSpPr>
          <p:nvPr/>
        </p:nvSpPr>
        <p:spPr>
          <a:xfrm>
            <a:off x="570271" y="2147836"/>
            <a:ext cx="5525729" cy="2581480"/>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sz="1800" kern="0">
                <a:solidFill>
                  <a:schemeClr val="tx1">
                    <a:lumMod val="85000"/>
                    <a:lumOff val="15000"/>
                  </a:schemeClr>
                </a:solidFill>
                <a:latin typeface="Montserrat"/>
              </a:rPr>
              <a:t>A </a:t>
            </a:r>
            <a:r>
              <a:rPr lang="en-US" sz="1800" b="1" kern="0">
                <a:latin typeface="Montserrat"/>
              </a:rPr>
              <a:t>green road corridor </a:t>
            </a:r>
            <a:r>
              <a:rPr lang="en-US" sz="1800" kern="0">
                <a:solidFill>
                  <a:schemeClr val="tx1"/>
                </a:solidFill>
                <a:latin typeface="Montserrat"/>
              </a:rPr>
              <a:t>is a subsystem of highways that facilitates movement of battery electric and hydrogen fuel cell electric MHDVs by providing </a:t>
            </a:r>
            <a:r>
              <a:rPr lang="en-US" sz="1800" kern="0">
                <a:solidFill>
                  <a:schemeClr val="tx1">
                    <a:lumMod val="85000"/>
                    <a:lumOff val="15000"/>
                  </a:schemeClr>
                </a:solidFill>
                <a:latin typeface="Montserrat"/>
              </a:rPr>
              <a:t>adequate, convenient, and reliable access to </a:t>
            </a:r>
            <a:r>
              <a:rPr lang="en-US" sz="1800" b="1" kern="0">
                <a:latin typeface="Montserrat"/>
              </a:rPr>
              <a:t>electric charging and hydrogen refueling infrastructure</a:t>
            </a:r>
            <a:r>
              <a:rPr lang="en-US" sz="1800" kern="0">
                <a:solidFill>
                  <a:schemeClr val="tx1">
                    <a:lumMod val="85000"/>
                    <a:lumOff val="15000"/>
                  </a:schemeClr>
                </a:solidFill>
                <a:latin typeface="Montserrat"/>
              </a:rPr>
              <a:t> at strategic locations along the network.</a:t>
            </a:r>
            <a:endParaRPr lang="en-US" sz="1800" kern="0">
              <a:solidFill>
                <a:schemeClr val="tx1">
                  <a:lumMod val="85000"/>
                  <a:lumOff val="15000"/>
                </a:schemeClr>
              </a:solidFill>
            </a:endParaRPr>
          </a:p>
        </p:txBody>
      </p:sp>
      <p:grpSp>
        <p:nvGrpSpPr>
          <p:cNvPr id="30" name="Group 29">
            <a:extLst>
              <a:ext uri="{FF2B5EF4-FFF2-40B4-BE49-F238E27FC236}">
                <a16:creationId xmlns:a16="http://schemas.microsoft.com/office/drawing/2014/main" id="{F8A03285-A20A-D626-67A2-E93059A83EB2}"/>
              </a:ext>
            </a:extLst>
          </p:cNvPr>
          <p:cNvGrpSpPr/>
          <p:nvPr/>
        </p:nvGrpSpPr>
        <p:grpSpPr>
          <a:xfrm>
            <a:off x="7577444" y="1970935"/>
            <a:ext cx="2281282" cy="3749704"/>
            <a:chOff x="7577444" y="1970935"/>
            <a:chExt cx="2281282" cy="3749704"/>
          </a:xfrm>
        </p:grpSpPr>
        <p:sp>
          <p:nvSpPr>
            <p:cNvPr id="4" name="Freeform: Shape 3">
              <a:extLst>
                <a:ext uri="{FF2B5EF4-FFF2-40B4-BE49-F238E27FC236}">
                  <a16:creationId xmlns:a16="http://schemas.microsoft.com/office/drawing/2014/main" id="{E270BCB4-DE70-24E9-39D0-4B315BDAD029}"/>
                </a:ext>
              </a:extLst>
            </p:cNvPr>
            <p:cNvSpPr/>
            <p:nvPr/>
          </p:nvSpPr>
          <p:spPr>
            <a:xfrm>
              <a:off x="7826477" y="1974549"/>
              <a:ext cx="1524000" cy="3746090"/>
            </a:xfrm>
            <a:custGeom>
              <a:avLst/>
              <a:gdLst>
                <a:gd name="connsiteX0" fmla="*/ 0 w 1524000"/>
                <a:gd name="connsiteY0" fmla="*/ 3746090 h 3746090"/>
                <a:gd name="connsiteX1" fmla="*/ 49161 w 1524000"/>
                <a:gd name="connsiteY1" fmla="*/ 3716593 h 3746090"/>
                <a:gd name="connsiteX2" fmla="*/ 108155 w 1524000"/>
                <a:gd name="connsiteY2" fmla="*/ 3637935 h 3746090"/>
                <a:gd name="connsiteX3" fmla="*/ 137652 w 1524000"/>
                <a:gd name="connsiteY3" fmla="*/ 3608439 h 3746090"/>
                <a:gd name="connsiteX4" fmla="*/ 157316 w 1524000"/>
                <a:gd name="connsiteY4" fmla="*/ 3569110 h 3746090"/>
                <a:gd name="connsiteX5" fmla="*/ 206477 w 1524000"/>
                <a:gd name="connsiteY5" fmla="*/ 3480619 h 3746090"/>
                <a:gd name="connsiteX6" fmla="*/ 216310 w 1524000"/>
                <a:gd name="connsiteY6" fmla="*/ 3441290 h 3746090"/>
                <a:gd name="connsiteX7" fmla="*/ 245806 w 1524000"/>
                <a:gd name="connsiteY7" fmla="*/ 3392129 h 3746090"/>
                <a:gd name="connsiteX8" fmla="*/ 265471 w 1524000"/>
                <a:gd name="connsiteY8" fmla="*/ 3352800 h 3746090"/>
                <a:gd name="connsiteX9" fmla="*/ 275303 w 1524000"/>
                <a:gd name="connsiteY9" fmla="*/ 3313471 h 3746090"/>
                <a:gd name="connsiteX10" fmla="*/ 314632 w 1524000"/>
                <a:gd name="connsiteY10" fmla="*/ 3264310 h 3746090"/>
                <a:gd name="connsiteX11" fmla="*/ 334297 w 1524000"/>
                <a:gd name="connsiteY11" fmla="*/ 3234813 h 3746090"/>
                <a:gd name="connsiteX12" fmla="*/ 353961 w 1524000"/>
                <a:gd name="connsiteY12" fmla="*/ 3195484 h 3746090"/>
                <a:gd name="connsiteX13" fmla="*/ 373626 w 1524000"/>
                <a:gd name="connsiteY13" fmla="*/ 3165987 h 3746090"/>
                <a:gd name="connsiteX14" fmla="*/ 403123 w 1524000"/>
                <a:gd name="connsiteY14" fmla="*/ 3116826 h 3746090"/>
                <a:gd name="connsiteX15" fmla="*/ 442452 w 1524000"/>
                <a:gd name="connsiteY15" fmla="*/ 3077497 h 3746090"/>
                <a:gd name="connsiteX16" fmla="*/ 462116 w 1524000"/>
                <a:gd name="connsiteY16" fmla="*/ 3038168 h 3746090"/>
                <a:gd name="connsiteX17" fmla="*/ 540774 w 1524000"/>
                <a:gd name="connsiteY17" fmla="*/ 2989006 h 3746090"/>
                <a:gd name="connsiteX18" fmla="*/ 609600 w 1524000"/>
                <a:gd name="connsiteY18" fmla="*/ 2959510 h 3746090"/>
                <a:gd name="connsiteX19" fmla="*/ 668594 w 1524000"/>
                <a:gd name="connsiteY19" fmla="*/ 2949677 h 3746090"/>
                <a:gd name="connsiteX20" fmla="*/ 727587 w 1524000"/>
                <a:gd name="connsiteY20" fmla="*/ 2930013 h 3746090"/>
                <a:gd name="connsiteX21" fmla="*/ 776748 w 1524000"/>
                <a:gd name="connsiteY21" fmla="*/ 2880852 h 3746090"/>
                <a:gd name="connsiteX22" fmla="*/ 825910 w 1524000"/>
                <a:gd name="connsiteY22" fmla="*/ 2802193 h 3746090"/>
                <a:gd name="connsiteX23" fmla="*/ 835742 w 1524000"/>
                <a:gd name="connsiteY23" fmla="*/ 2762864 h 3746090"/>
                <a:gd name="connsiteX24" fmla="*/ 855406 w 1524000"/>
                <a:gd name="connsiteY24" fmla="*/ 2733368 h 3746090"/>
                <a:gd name="connsiteX25" fmla="*/ 875071 w 1524000"/>
                <a:gd name="connsiteY25" fmla="*/ 2526890 h 3746090"/>
                <a:gd name="connsiteX26" fmla="*/ 884903 w 1524000"/>
                <a:gd name="connsiteY26" fmla="*/ 2497393 h 3746090"/>
                <a:gd name="connsiteX27" fmla="*/ 904568 w 1524000"/>
                <a:gd name="connsiteY27" fmla="*/ 2467897 h 3746090"/>
                <a:gd name="connsiteX28" fmla="*/ 914400 w 1524000"/>
                <a:gd name="connsiteY28" fmla="*/ 2428568 h 3746090"/>
                <a:gd name="connsiteX29" fmla="*/ 953729 w 1524000"/>
                <a:gd name="connsiteY29" fmla="*/ 2359742 h 3746090"/>
                <a:gd name="connsiteX30" fmla="*/ 973394 w 1524000"/>
                <a:gd name="connsiteY30" fmla="*/ 2310581 h 3746090"/>
                <a:gd name="connsiteX31" fmla="*/ 983226 w 1524000"/>
                <a:gd name="connsiteY31" fmla="*/ 2241755 h 3746090"/>
                <a:gd name="connsiteX32" fmla="*/ 1002890 w 1524000"/>
                <a:gd name="connsiteY32" fmla="*/ 2202426 h 3746090"/>
                <a:gd name="connsiteX33" fmla="*/ 1022555 w 1524000"/>
                <a:gd name="connsiteY33" fmla="*/ 2113935 h 3746090"/>
                <a:gd name="connsiteX34" fmla="*/ 1002890 w 1524000"/>
                <a:gd name="connsiteY34" fmla="*/ 1956619 h 3746090"/>
                <a:gd name="connsiteX35" fmla="*/ 973394 w 1524000"/>
                <a:gd name="connsiteY35" fmla="*/ 1907458 h 3746090"/>
                <a:gd name="connsiteX36" fmla="*/ 963561 w 1524000"/>
                <a:gd name="connsiteY36" fmla="*/ 1877961 h 3746090"/>
                <a:gd name="connsiteX37" fmla="*/ 924232 w 1524000"/>
                <a:gd name="connsiteY37" fmla="*/ 1779639 h 3746090"/>
                <a:gd name="connsiteX38" fmla="*/ 816077 w 1524000"/>
                <a:gd name="connsiteY38" fmla="*/ 1661652 h 3746090"/>
                <a:gd name="connsiteX39" fmla="*/ 796413 w 1524000"/>
                <a:gd name="connsiteY39" fmla="*/ 1592826 h 3746090"/>
                <a:gd name="connsiteX40" fmla="*/ 865239 w 1524000"/>
                <a:gd name="connsiteY40" fmla="*/ 1474839 h 3746090"/>
                <a:gd name="connsiteX41" fmla="*/ 894735 w 1524000"/>
                <a:gd name="connsiteY41" fmla="*/ 1465006 h 3746090"/>
                <a:gd name="connsiteX42" fmla="*/ 934064 w 1524000"/>
                <a:gd name="connsiteY42" fmla="*/ 1415845 h 3746090"/>
                <a:gd name="connsiteX43" fmla="*/ 963561 w 1524000"/>
                <a:gd name="connsiteY43" fmla="*/ 1396181 h 3746090"/>
                <a:gd name="connsiteX44" fmla="*/ 1012723 w 1524000"/>
                <a:gd name="connsiteY44" fmla="*/ 1347019 h 3746090"/>
                <a:gd name="connsiteX45" fmla="*/ 1042219 w 1524000"/>
                <a:gd name="connsiteY45" fmla="*/ 1307690 h 3746090"/>
                <a:gd name="connsiteX46" fmla="*/ 1071716 w 1524000"/>
                <a:gd name="connsiteY46" fmla="*/ 1297858 h 3746090"/>
                <a:gd name="connsiteX47" fmla="*/ 1091381 w 1524000"/>
                <a:gd name="connsiteY47" fmla="*/ 1258529 h 3746090"/>
                <a:gd name="connsiteX48" fmla="*/ 1120877 w 1524000"/>
                <a:gd name="connsiteY48" fmla="*/ 1219200 h 3746090"/>
                <a:gd name="connsiteX49" fmla="*/ 1140542 w 1524000"/>
                <a:gd name="connsiteY49" fmla="*/ 1160206 h 3746090"/>
                <a:gd name="connsiteX50" fmla="*/ 1209368 w 1524000"/>
                <a:gd name="connsiteY50" fmla="*/ 983226 h 3746090"/>
                <a:gd name="connsiteX51" fmla="*/ 1219200 w 1524000"/>
                <a:gd name="connsiteY51" fmla="*/ 894735 h 3746090"/>
                <a:gd name="connsiteX52" fmla="*/ 1297858 w 1524000"/>
                <a:gd name="connsiteY52" fmla="*/ 550606 h 3746090"/>
                <a:gd name="connsiteX53" fmla="*/ 1337187 w 1524000"/>
                <a:gd name="connsiteY53" fmla="*/ 521110 h 3746090"/>
                <a:gd name="connsiteX54" fmla="*/ 1356852 w 1524000"/>
                <a:gd name="connsiteY54" fmla="*/ 481781 h 3746090"/>
                <a:gd name="connsiteX55" fmla="*/ 1396181 w 1524000"/>
                <a:gd name="connsiteY55" fmla="*/ 422787 h 3746090"/>
                <a:gd name="connsiteX56" fmla="*/ 1425677 w 1524000"/>
                <a:gd name="connsiteY56" fmla="*/ 353961 h 3746090"/>
                <a:gd name="connsiteX57" fmla="*/ 1455174 w 1524000"/>
                <a:gd name="connsiteY57" fmla="*/ 285135 h 3746090"/>
                <a:gd name="connsiteX58" fmla="*/ 1484671 w 1524000"/>
                <a:gd name="connsiteY58" fmla="*/ 137652 h 3746090"/>
                <a:gd name="connsiteX59" fmla="*/ 1524000 w 1524000"/>
                <a:gd name="connsiteY59" fmla="*/ 0 h 374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24000" h="3746090">
                  <a:moveTo>
                    <a:pt x="0" y="3746090"/>
                  </a:moveTo>
                  <a:cubicBezTo>
                    <a:pt x="16387" y="3736258"/>
                    <a:pt x="35648" y="3730106"/>
                    <a:pt x="49161" y="3716593"/>
                  </a:cubicBezTo>
                  <a:cubicBezTo>
                    <a:pt x="72336" y="3693418"/>
                    <a:pt x="84980" y="3661110"/>
                    <a:pt x="108155" y="3637935"/>
                  </a:cubicBezTo>
                  <a:lnTo>
                    <a:pt x="137652" y="3608439"/>
                  </a:lnTo>
                  <a:cubicBezTo>
                    <a:pt x="144207" y="3595329"/>
                    <a:pt x="150198" y="3581923"/>
                    <a:pt x="157316" y="3569110"/>
                  </a:cubicBezTo>
                  <a:cubicBezTo>
                    <a:pt x="171760" y="3543110"/>
                    <a:pt x="195595" y="3509638"/>
                    <a:pt x="206477" y="3480619"/>
                  </a:cubicBezTo>
                  <a:cubicBezTo>
                    <a:pt x="211222" y="3467966"/>
                    <a:pt x="210822" y="3453639"/>
                    <a:pt x="216310" y="3441290"/>
                  </a:cubicBezTo>
                  <a:cubicBezTo>
                    <a:pt x="224071" y="3423827"/>
                    <a:pt x="236525" y="3408834"/>
                    <a:pt x="245806" y="3392129"/>
                  </a:cubicBezTo>
                  <a:cubicBezTo>
                    <a:pt x="252924" y="3379316"/>
                    <a:pt x="258916" y="3365910"/>
                    <a:pt x="265471" y="3352800"/>
                  </a:cubicBezTo>
                  <a:cubicBezTo>
                    <a:pt x="268748" y="3339690"/>
                    <a:pt x="268740" y="3325284"/>
                    <a:pt x="275303" y="3313471"/>
                  </a:cubicBezTo>
                  <a:cubicBezTo>
                    <a:pt x="285495" y="3295126"/>
                    <a:pt x="302041" y="3281098"/>
                    <a:pt x="314632" y="3264310"/>
                  </a:cubicBezTo>
                  <a:cubicBezTo>
                    <a:pt x="321722" y="3254856"/>
                    <a:pt x="328434" y="3245073"/>
                    <a:pt x="334297" y="3234813"/>
                  </a:cubicBezTo>
                  <a:cubicBezTo>
                    <a:pt x="341569" y="3222087"/>
                    <a:pt x="346689" y="3208210"/>
                    <a:pt x="353961" y="3195484"/>
                  </a:cubicBezTo>
                  <a:cubicBezTo>
                    <a:pt x="359824" y="3185224"/>
                    <a:pt x="367363" y="3176008"/>
                    <a:pt x="373626" y="3165987"/>
                  </a:cubicBezTo>
                  <a:cubicBezTo>
                    <a:pt x="383755" y="3149781"/>
                    <a:pt x="391390" y="3131911"/>
                    <a:pt x="403123" y="3116826"/>
                  </a:cubicBezTo>
                  <a:cubicBezTo>
                    <a:pt x="414505" y="3102192"/>
                    <a:pt x="429342" y="3090607"/>
                    <a:pt x="442452" y="3077497"/>
                  </a:cubicBezTo>
                  <a:cubicBezTo>
                    <a:pt x="449007" y="3064387"/>
                    <a:pt x="452577" y="3049296"/>
                    <a:pt x="462116" y="3038168"/>
                  </a:cubicBezTo>
                  <a:cubicBezTo>
                    <a:pt x="479445" y="3017951"/>
                    <a:pt x="516954" y="2999833"/>
                    <a:pt x="540774" y="2989006"/>
                  </a:cubicBezTo>
                  <a:cubicBezTo>
                    <a:pt x="563497" y="2978678"/>
                    <a:pt x="585744" y="2966850"/>
                    <a:pt x="609600" y="2959510"/>
                  </a:cubicBezTo>
                  <a:cubicBezTo>
                    <a:pt x="628654" y="2953647"/>
                    <a:pt x="649253" y="2954512"/>
                    <a:pt x="668594" y="2949677"/>
                  </a:cubicBezTo>
                  <a:cubicBezTo>
                    <a:pt x="688703" y="2944650"/>
                    <a:pt x="707923" y="2936568"/>
                    <a:pt x="727587" y="2930013"/>
                  </a:cubicBezTo>
                  <a:cubicBezTo>
                    <a:pt x="743974" y="2913626"/>
                    <a:pt x="763458" y="2899837"/>
                    <a:pt x="776748" y="2880852"/>
                  </a:cubicBezTo>
                  <a:cubicBezTo>
                    <a:pt x="863648" y="2756708"/>
                    <a:pt x="735031" y="2893072"/>
                    <a:pt x="825910" y="2802193"/>
                  </a:cubicBezTo>
                  <a:cubicBezTo>
                    <a:pt x="829187" y="2789083"/>
                    <a:pt x="830419" y="2775285"/>
                    <a:pt x="835742" y="2762864"/>
                  </a:cubicBezTo>
                  <a:cubicBezTo>
                    <a:pt x="840397" y="2752003"/>
                    <a:pt x="853463" y="2745024"/>
                    <a:pt x="855406" y="2733368"/>
                  </a:cubicBezTo>
                  <a:cubicBezTo>
                    <a:pt x="866772" y="2665171"/>
                    <a:pt x="866496" y="2595494"/>
                    <a:pt x="875071" y="2526890"/>
                  </a:cubicBezTo>
                  <a:cubicBezTo>
                    <a:pt x="876357" y="2516606"/>
                    <a:pt x="880268" y="2506663"/>
                    <a:pt x="884903" y="2497393"/>
                  </a:cubicBezTo>
                  <a:cubicBezTo>
                    <a:pt x="890188" y="2486824"/>
                    <a:pt x="898013" y="2477729"/>
                    <a:pt x="904568" y="2467897"/>
                  </a:cubicBezTo>
                  <a:cubicBezTo>
                    <a:pt x="907845" y="2454787"/>
                    <a:pt x="909655" y="2441221"/>
                    <a:pt x="914400" y="2428568"/>
                  </a:cubicBezTo>
                  <a:cubicBezTo>
                    <a:pt x="940254" y="2359621"/>
                    <a:pt x="925203" y="2416792"/>
                    <a:pt x="953729" y="2359742"/>
                  </a:cubicBezTo>
                  <a:cubicBezTo>
                    <a:pt x="961622" y="2343956"/>
                    <a:pt x="966839" y="2326968"/>
                    <a:pt x="973394" y="2310581"/>
                  </a:cubicBezTo>
                  <a:cubicBezTo>
                    <a:pt x="976671" y="2287639"/>
                    <a:pt x="977128" y="2264113"/>
                    <a:pt x="983226" y="2241755"/>
                  </a:cubicBezTo>
                  <a:cubicBezTo>
                    <a:pt x="987082" y="2227614"/>
                    <a:pt x="997744" y="2216150"/>
                    <a:pt x="1002890" y="2202426"/>
                  </a:cubicBezTo>
                  <a:cubicBezTo>
                    <a:pt x="1008844" y="2186549"/>
                    <a:pt x="1019883" y="2127294"/>
                    <a:pt x="1022555" y="2113935"/>
                  </a:cubicBezTo>
                  <a:cubicBezTo>
                    <a:pt x="1016000" y="2061496"/>
                    <a:pt x="1015130" y="2008029"/>
                    <a:pt x="1002890" y="1956619"/>
                  </a:cubicBezTo>
                  <a:cubicBezTo>
                    <a:pt x="998464" y="1938028"/>
                    <a:pt x="981940" y="1924551"/>
                    <a:pt x="973394" y="1907458"/>
                  </a:cubicBezTo>
                  <a:cubicBezTo>
                    <a:pt x="968759" y="1898188"/>
                    <a:pt x="967282" y="1887634"/>
                    <a:pt x="963561" y="1877961"/>
                  </a:cubicBezTo>
                  <a:cubicBezTo>
                    <a:pt x="950889" y="1845015"/>
                    <a:pt x="949192" y="1804599"/>
                    <a:pt x="924232" y="1779639"/>
                  </a:cubicBezTo>
                  <a:cubicBezTo>
                    <a:pt x="833987" y="1689394"/>
                    <a:pt x="867822" y="1730645"/>
                    <a:pt x="816077" y="1661652"/>
                  </a:cubicBezTo>
                  <a:cubicBezTo>
                    <a:pt x="812117" y="1649771"/>
                    <a:pt x="795531" y="1602526"/>
                    <a:pt x="796413" y="1592826"/>
                  </a:cubicBezTo>
                  <a:cubicBezTo>
                    <a:pt x="801739" y="1534240"/>
                    <a:pt x="819315" y="1509282"/>
                    <a:pt x="865239" y="1474839"/>
                  </a:cubicBezTo>
                  <a:cubicBezTo>
                    <a:pt x="873530" y="1468621"/>
                    <a:pt x="884903" y="1468284"/>
                    <a:pt x="894735" y="1465006"/>
                  </a:cubicBezTo>
                  <a:cubicBezTo>
                    <a:pt x="907845" y="1448619"/>
                    <a:pt x="919225" y="1430684"/>
                    <a:pt x="934064" y="1415845"/>
                  </a:cubicBezTo>
                  <a:cubicBezTo>
                    <a:pt x="942420" y="1407489"/>
                    <a:pt x="955205" y="1404537"/>
                    <a:pt x="963561" y="1396181"/>
                  </a:cubicBezTo>
                  <a:cubicBezTo>
                    <a:pt x="1029114" y="1330629"/>
                    <a:pt x="934060" y="1399462"/>
                    <a:pt x="1012723" y="1347019"/>
                  </a:cubicBezTo>
                  <a:cubicBezTo>
                    <a:pt x="1022555" y="1333909"/>
                    <a:pt x="1029630" y="1318181"/>
                    <a:pt x="1042219" y="1307690"/>
                  </a:cubicBezTo>
                  <a:cubicBezTo>
                    <a:pt x="1050181" y="1301055"/>
                    <a:pt x="1064387" y="1305186"/>
                    <a:pt x="1071716" y="1297858"/>
                  </a:cubicBezTo>
                  <a:cubicBezTo>
                    <a:pt x="1082080" y="1287494"/>
                    <a:pt x="1083613" y="1270958"/>
                    <a:pt x="1091381" y="1258529"/>
                  </a:cubicBezTo>
                  <a:cubicBezTo>
                    <a:pt x="1100066" y="1244633"/>
                    <a:pt x="1111045" y="1232310"/>
                    <a:pt x="1120877" y="1219200"/>
                  </a:cubicBezTo>
                  <a:cubicBezTo>
                    <a:pt x="1127432" y="1199535"/>
                    <a:pt x="1133029" y="1179525"/>
                    <a:pt x="1140542" y="1160206"/>
                  </a:cubicBezTo>
                  <a:cubicBezTo>
                    <a:pt x="1220532" y="954517"/>
                    <a:pt x="1165109" y="1115997"/>
                    <a:pt x="1209368" y="983226"/>
                  </a:cubicBezTo>
                  <a:cubicBezTo>
                    <a:pt x="1212645" y="953729"/>
                    <a:pt x="1215328" y="924160"/>
                    <a:pt x="1219200" y="894735"/>
                  </a:cubicBezTo>
                  <a:cubicBezTo>
                    <a:pt x="1237697" y="754156"/>
                    <a:pt x="1211236" y="648056"/>
                    <a:pt x="1297858" y="550606"/>
                  </a:cubicBezTo>
                  <a:cubicBezTo>
                    <a:pt x="1308745" y="538358"/>
                    <a:pt x="1324077" y="530942"/>
                    <a:pt x="1337187" y="521110"/>
                  </a:cubicBezTo>
                  <a:cubicBezTo>
                    <a:pt x="1343742" y="508000"/>
                    <a:pt x="1349311" y="494349"/>
                    <a:pt x="1356852" y="481781"/>
                  </a:cubicBezTo>
                  <a:cubicBezTo>
                    <a:pt x="1369012" y="461515"/>
                    <a:pt x="1384976" y="443596"/>
                    <a:pt x="1396181" y="422787"/>
                  </a:cubicBezTo>
                  <a:cubicBezTo>
                    <a:pt x="1408014" y="400810"/>
                    <a:pt x="1415349" y="376684"/>
                    <a:pt x="1425677" y="353961"/>
                  </a:cubicBezTo>
                  <a:cubicBezTo>
                    <a:pt x="1456053" y="287132"/>
                    <a:pt x="1436410" y="341427"/>
                    <a:pt x="1455174" y="285135"/>
                  </a:cubicBezTo>
                  <a:cubicBezTo>
                    <a:pt x="1471917" y="134447"/>
                    <a:pt x="1452393" y="253853"/>
                    <a:pt x="1484671" y="137652"/>
                  </a:cubicBezTo>
                  <a:cubicBezTo>
                    <a:pt x="1523765" y="-3085"/>
                    <a:pt x="1494625" y="58751"/>
                    <a:pt x="1524000" y="0"/>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6" name="Oval 5">
              <a:extLst>
                <a:ext uri="{FF2B5EF4-FFF2-40B4-BE49-F238E27FC236}">
                  <a16:creationId xmlns:a16="http://schemas.microsoft.com/office/drawing/2014/main" id="{201346F1-4EFA-077F-57D0-179EAC2B87D8}"/>
                </a:ext>
              </a:extLst>
            </p:cNvPr>
            <p:cNvSpPr/>
            <p:nvPr/>
          </p:nvSpPr>
          <p:spPr>
            <a:xfrm>
              <a:off x="8003458" y="5338916"/>
              <a:ext cx="117987" cy="117987"/>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C51BD33-015B-0CBC-C5B4-7285C3C40678}"/>
                </a:ext>
              </a:extLst>
            </p:cNvPr>
            <p:cNvSpPr/>
            <p:nvPr/>
          </p:nvSpPr>
          <p:spPr>
            <a:xfrm>
              <a:off x="8460658" y="4847303"/>
              <a:ext cx="117987" cy="117987"/>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0B7D0EB-9D2A-43A1-41BD-CA02790DD4C1}"/>
                </a:ext>
              </a:extLst>
            </p:cNvPr>
            <p:cNvSpPr/>
            <p:nvPr/>
          </p:nvSpPr>
          <p:spPr>
            <a:xfrm>
              <a:off x="8775291" y="3972232"/>
              <a:ext cx="117987" cy="117987"/>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63CD06C-FCBA-7D6D-C424-B297D4EFF3E9}"/>
                </a:ext>
              </a:extLst>
            </p:cNvPr>
            <p:cNvSpPr/>
            <p:nvPr/>
          </p:nvSpPr>
          <p:spPr>
            <a:xfrm>
              <a:off x="8868698" y="3191080"/>
              <a:ext cx="117987" cy="117987"/>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DC079C4-2579-6A58-20A2-92D406D96FEF}"/>
                </a:ext>
              </a:extLst>
            </p:cNvPr>
            <p:cNvSpPr/>
            <p:nvPr/>
          </p:nvSpPr>
          <p:spPr>
            <a:xfrm>
              <a:off x="9227574" y="2227518"/>
              <a:ext cx="117987" cy="117987"/>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Crane outline">
              <a:extLst>
                <a:ext uri="{FF2B5EF4-FFF2-40B4-BE49-F238E27FC236}">
                  <a16:creationId xmlns:a16="http://schemas.microsoft.com/office/drawing/2014/main" id="{5483AF01-CC35-49AB-13B6-2C451D296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7444" y="4961201"/>
              <a:ext cx="513165" cy="513165"/>
            </a:xfrm>
            <a:prstGeom prst="rect">
              <a:avLst/>
            </a:prstGeom>
          </p:spPr>
        </p:pic>
        <p:pic>
          <p:nvPicPr>
            <p:cNvPr id="22" name="Graphic 21" descr="Fuel outline">
              <a:extLst>
                <a:ext uri="{FF2B5EF4-FFF2-40B4-BE49-F238E27FC236}">
                  <a16:creationId xmlns:a16="http://schemas.microsoft.com/office/drawing/2014/main" id="{19542474-202D-0348-C212-F6D4B42E9B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3957" y="2067227"/>
              <a:ext cx="338701" cy="338701"/>
            </a:xfrm>
            <a:prstGeom prst="rect">
              <a:avLst/>
            </a:prstGeom>
          </p:spPr>
        </p:pic>
        <p:pic>
          <p:nvPicPr>
            <p:cNvPr id="24" name="Graphic 23" descr="City outline">
              <a:extLst>
                <a:ext uri="{FF2B5EF4-FFF2-40B4-BE49-F238E27FC236}">
                  <a16:creationId xmlns:a16="http://schemas.microsoft.com/office/drawing/2014/main" id="{0B99E0A6-61BF-76E5-89CA-998B6676F4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5561" y="1970935"/>
              <a:ext cx="513165" cy="513165"/>
            </a:xfrm>
            <a:prstGeom prst="rect">
              <a:avLst/>
            </a:prstGeom>
          </p:spPr>
        </p:pic>
        <p:pic>
          <p:nvPicPr>
            <p:cNvPr id="25" name="Graphic 24" descr="City outline">
              <a:extLst>
                <a:ext uri="{FF2B5EF4-FFF2-40B4-BE49-F238E27FC236}">
                  <a16:creationId xmlns:a16="http://schemas.microsoft.com/office/drawing/2014/main" id="{990A0121-3C24-CC6A-2DB4-673698BBF9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0973" y="4704619"/>
              <a:ext cx="513165" cy="513165"/>
            </a:xfrm>
            <a:prstGeom prst="rect">
              <a:avLst/>
            </a:prstGeom>
          </p:spPr>
        </p:pic>
        <p:pic>
          <p:nvPicPr>
            <p:cNvPr id="26" name="Graphic 25" descr="Fuel outline">
              <a:extLst>
                <a:ext uri="{FF2B5EF4-FFF2-40B4-BE49-F238E27FC236}">
                  <a16:creationId xmlns:a16="http://schemas.microsoft.com/office/drawing/2014/main" id="{0FBBAE37-CB73-8CB1-91BF-DBE7AB7D1E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22709" y="2974300"/>
              <a:ext cx="338701" cy="338701"/>
            </a:xfrm>
            <a:prstGeom prst="rect">
              <a:avLst/>
            </a:prstGeom>
          </p:spPr>
        </p:pic>
        <p:pic>
          <p:nvPicPr>
            <p:cNvPr id="27" name="Graphic 26" descr="Fuel outline">
              <a:extLst>
                <a:ext uri="{FF2B5EF4-FFF2-40B4-BE49-F238E27FC236}">
                  <a16:creationId xmlns:a16="http://schemas.microsoft.com/office/drawing/2014/main" id="{A4BF4360-745E-F73E-C78E-E2FA7C59CB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06374" y="3797546"/>
              <a:ext cx="338701" cy="338701"/>
            </a:xfrm>
            <a:prstGeom prst="rect">
              <a:avLst/>
            </a:prstGeom>
          </p:spPr>
        </p:pic>
        <p:pic>
          <p:nvPicPr>
            <p:cNvPr id="28" name="Graphic 27" descr="Fuel outline">
              <a:extLst>
                <a:ext uri="{FF2B5EF4-FFF2-40B4-BE49-F238E27FC236}">
                  <a16:creationId xmlns:a16="http://schemas.microsoft.com/office/drawing/2014/main" id="{F469CCE6-88CB-FEA2-1E7F-D8D0D25D4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6108" y="4506795"/>
              <a:ext cx="338701" cy="338701"/>
            </a:xfrm>
            <a:prstGeom prst="rect">
              <a:avLst/>
            </a:prstGeom>
          </p:spPr>
        </p:pic>
        <p:pic>
          <p:nvPicPr>
            <p:cNvPr id="29" name="Graphic 28" descr="Fuel outline">
              <a:extLst>
                <a:ext uri="{FF2B5EF4-FFF2-40B4-BE49-F238E27FC236}">
                  <a16:creationId xmlns:a16="http://schemas.microsoft.com/office/drawing/2014/main" id="{CD85D6AF-CE14-FA5F-62CD-90671C94C6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8239" y="5287552"/>
              <a:ext cx="338701" cy="338701"/>
            </a:xfrm>
            <a:prstGeom prst="rect">
              <a:avLst/>
            </a:prstGeom>
          </p:spPr>
        </p:pic>
      </p:grpSp>
      <p:grpSp>
        <p:nvGrpSpPr>
          <p:cNvPr id="35" name="Group 34">
            <a:extLst>
              <a:ext uri="{FF2B5EF4-FFF2-40B4-BE49-F238E27FC236}">
                <a16:creationId xmlns:a16="http://schemas.microsoft.com/office/drawing/2014/main" id="{2E95D92A-517B-63F0-A75A-6D61D0FD7010}"/>
              </a:ext>
            </a:extLst>
          </p:cNvPr>
          <p:cNvGrpSpPr/>
          <p:nvPr/>
        </p:nvGrpSpPr>
        <p:grpSpPr>
          <a:xfrm>
            <a:off x="7376826" y="2521718"/>
            <a:ext cx="914400" cy="914400"/>
            <a:chOff x="7376826" y="2521718"/>
            <a:chExt cx="914400" cy="914400"/>
          </a:xfrm>
        </p:grpSpPr>
        <p:pic>
          <p:nvPicPr>
            <p:cNvPr id="32" name="Graphic 31" descr="Truck outline">
              <a:extLst>
                <a:ext uri="{FF2B5EF4-FFF2-40B4-BE49-F238E27FC236}">
                  <a16:creationId xmlns:a16="http://schemas.microsoft.com/office/drawing/2014/main" id="{202ADC56-0EDE-4B90-F176-53013711E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6826" y="2521718"/>
              <a:ext cx="914400" cy="914400"/>
            </a:xfrm>
            <a:prstGeom prst="rect">
              <a:avLst/>
            </a:prstGeom>
          </p:spPr>
        </p:pic>
        <p:pic>
          <p:nvPicPr>
            <p:cNvPr id="34" name="Graphic 33" descr="Lightning bolt outline">
              <a:extLst>
                <a:ext uri="{FF2B5EF4-FFF2-40B4-BE49-F238E27FC236}">
                  <a16:creationId xmlns:a16="http://schemas.microsoft.com/office/drawing/2014/main" id="{FA00F0CB-99CE-BF52-9F5C-86CC828A2F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2919" y="2770954"/>
              <a:ext cx="257466" cy="257466"/>
            </a:xfrm>
            <a:prstGeom prst="rect">
              <a:avLst/>
            </a:prstGeom>
          </p:spPr>
        </p:pic>
      </p:grpSp>
    </p:spTree>
    <p:extLst>
      <p:ext uri="{BB962C8B-B14F-4D97-AF65-F5344CB8AC3E}">
        <p14:creationId xmlns:p14="http://schemas.microsoft.com/office/powerpoint/2010/main" val="2936931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60F9044-D225-77D7-5738-F102100B6503}"/>
              </a:ext>
            </a:extLst>
          </p:cNvPr>
          <p:cNvSpPr txBox="1">
            <a:spLocks/>
          </p:cNvSpPr>
          <p:nvPr/>
        </p:nvSpPr>
        <p:spPr>
          <a:xfrm>
            <a:off x="29126" y="0"/>
            <a:ext cx="12162874" cy="8506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Arial"/>
              <a:buNone/>
              <a:defRPr sz="3733"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marL="176213"/>
            <a:r>
              <a:rPr lang="en-US" sz="3200" b="1" kern="0">
                <a:latin typeface="Arial Nova Cond" panose="020B0506020202020204" pitchFamily="34" charset="0"/>
              </a:rPr>
              <a:t>THE GLOBAL GREEN ROAD CORRIDORS INITIATIVE</a:t>
            </a:r>
            <a:endParaRPr lang="en-US" sz="3200" kern="0">
              <a:solidFill>
                <a:schemeClr val="tx1">
                  <a:lumMod val="85000"/>
                  <a:lumOff val="15000"/>
                </a:schemeClr>
              </a:solidFill>
              <a:latin typeface="Arial Nova Cond" panose="020B0506020202020204" pitchFamily="34" charset="0"/>
            </a:endParaRPr>
          </a:p>
        </p:txBody>
      </p:sp>
      <p:sp>
        <p:nvSpPr>
          <p:cNvPr id="13" name="Title 1">
            <a:extLst>
              <a:ext uri="{FF2B5EF4-FFF2-40B4-BE49-F238E27FC236}">
                <a16:creationId xmlns:a16="http://schemas.microsoft.com/office/drawing/2014/main" id="{53FA1364-AF79-B7B7-DB23-25FD88FA5D9A}"/>
              </a:ext>
            </a:extLst>
          </p:cNvPr>
          <p:cNvSpPr txBox="1">
            <a:spLocks/>
          </p:cNvSpPr>
          <p:nvPr/>
        </p:nvSpPr>
        <p:spPr>
          <a:xfrm>
            <a:off x="29126" y="663165"/>
            <a:ext cx="12162874" cy="648219"/>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kern="0">
                <a:solidFill>
                  <a:schemeClr val="tx1">
                    <a:lumMod val="85000"/>
                    <a:lumOff val="15000"/>
                  </a:schemeClr>
                </a:solidFill>
                <a:latin typeface="Montserrat"/>
              </a:rPr>
              <a:t>Deploy. Learn. Share. Scale.</a:t>
            </a:r>
            <a:endParaRPr lang="en-US" sz="1800" kern="0">
              <a:solidFill>
                <a:schemeClr val="tx1">
                  <a:lumMod val="85000"/>
                  <a:lumOff val="15000"/>
                </a:schemeClr>
              </a:solidFill>
            </a:endParaRPr>
          </a:p>
        </p:txBody>
      </p:sp>
      <p:pic>
        <p:nvPicPr>
          <p:cNvPr id="8" name="Picture 7" descr="A group of logos&#10;&#10;Description automatically generated">
            <a:extLst>
              <a:ext uri="{FF2B5EF4-FFF2-40B4-BE49-F238E27FC236}">
                <a16:creationId xmlns:a16="http://schemas.microsoft.com/office/drawing/2014/main" id="{BCC7B410-6188-F579-5D0B-6AAF12FE502B}"/>
              </a:ext>
            </a:extLst>
          </p:cNvPr>
          <p:cNvPicPr>
            <a:picLocks noChangeAspect="1"/>
          </p:cNvPicPr>
          <p:nvPr/>
        </p:nvPicPr>
        <p:blipFill rotWithShape="1">
          <a:blip r:embed="rId3"/>
          <a:srcRect b="47557"/>
          <a:stretch/>
        </p:blipFill>
        <p:spPr>
          <a:xfrm>
            <a:off x="5914401" y="6196789"/>
            <a:ext cx="5572734" cy="443819"/>
          </a:xfrm>
          <a:prstGeom prst="rect">
            <a:avLst/>
          </a:prstGeom>
        </p:spPr>
      </p:pic>
      <p:pic>
        <p:nvPicPr>
          <p:cNvPr id="9" name="Picture 8" descr="A group of logos&#10;&#10;Description automatically generated">
            <a:extLst>
              <a:ext uri="{FF2B5EF4-FFF2-40B4-BE49-F238E27FC236}">
                <a16:creationId xmlns:a16="http://schemas.microsoft.com/office/drawing/2014/main" id="{9ECF5365-2B52-32FE-3D00-2F1B72C875A1}"/>
              </a:ext>
            </a:extLst>
          </p:cNvPr>
          <p:cNvPicPr>
            <a:picLocks noChangeAspect="1"/>
          </p:cNvPicPr>
          <p:nvPr/>
        </p:nvPicPr>
        <p:blipFill rotWithShape="1">
          <a:blip r:embed="rId3"/>
          <a:srcRect t="52443"/>
          <a:stretch/>
        </p:blipFill>
        <p:spPr>
          <a:xfrm>
            <a:off x="177800" y="6217463"/>
            <a:ext cx="5572734" cy="402470"/>
          </a:xfrm>
          <a:prstGeom prst="rect">
            <a:avLst/>
          </a:prstGeom>
        </p:spPr>
      </p:pic>
      <p:pic>
        <p:nvPicPr>
          <p:cNvPr id="3" name="Picture 2">
            <a:extLst>
              <a:ext uri="{FF2B5EF4-FFF2-40B4-BE49-F238E27FC236}">
                <a16:creationId xmlns:a16="http://schemas.microsoft.com/office/drawing/2014/main" id="{FE8FEB2B-F4FB-6A89-B6DD-B6D70E43C76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9033" y="1332490"/>
            <a:ext cx="9563856" cy="4645187"/>
          </a:xfrm>
          <a:prstGeom prst="rect">
            <a:avLst/>
          </a:prstGeom>
        </p:spPr>
      </p:pic>
      <p:sp>
        <p:nvSpPr>
          <p:cNvPr id="4" name="Freeform: Shape 3">
            <a:extLst>
              <a:ext uri="{FF2B5EF4-FFF2-40B4-BE49-F238E27FC236}">
                <a16:creationId xmlns:a16="http://schemas.microsoft.com/office/drawing/2014/main" id="{B152387D-5262-A88D-254C-AB33794F1311}"/>
              </a:ext>
            </a:extLst>
          </p:cNvPr>
          <p:cNvSpPr/>
          <p:nvPr/>
        </p:nvSpPr>
        <p:spPr>
          <a:xfrm>
            <a:off x="5526164" y="4161932"/>
            <a:ext cx="256005" cy="123627"/>
          </a:xfrm>
          <a:custGeom>
            <a:avLst/>
            <a:gdLst>
              <a:gd name="connsiteX0" fmla="*/ 3317358 w 3317358"/>
              <a:gd name="connsiteY0" fmla="*/ 1601972 h 1601972"/>
              <a:gd name="connsiteX1" fmla="*/ 3317358 w 3317358"/>
              <a:gd name="connsiteY1" fmla="*/ 1601972 h 1601972"/>
              <a:gd name="connsiteX2" fmla="*/ 3274828 w 3317358"/>
              <a:gd name="connsiteY2" fmla="*/ 1531088 h 1601972"/>
              <a:gd name="connsiteX3" fmla="*/ 3267740 w 3317358"/>
              <a:gd name="connsiteY3" fmla="*/ 1509823 h 1601972"/>
              <a:gd name="connsiteX4" fmla="*/ 3218121 w 3317358"/>
              <a:gd name="connsiteY4" fmla="*/ 1474381 h 1601972"/>
              <a:gd name="connsiteX5" fmla="*/ 3203944 w 3317358"/>
              <a:gd name="connsiteY5" fmla="*/ 1474381 h 1601972"/>
              <a:gd name="connsiteX6" fmla="*/ 3203944 w 3317358"/>
              <a:gd name="connsiteY6" fmla="*/ 1474381 h 1601972"/>
              <a:gd name="connsiteX7" fmla="*/ 2913321 w 3317358"/>
              <a:gd name="connsiteY7" fmla="*/ 1346790 h 1601972"/>
              <a:gd name="connsiteX8" fmla="*/ 2906233 w 3317358"/>
              <a:gd name="connsiteY8" fmla="*/ 1247553 h 1601972"/>
              <a:gd name="connsiteX9" fmla="*/ 2814084 w 3317358"/>
              <a:gd name="connsiteY9" fmla="*/ 1119962 h 1601972"/>
              <a:gd name="connsiteX10" fmla="*/ 2686493 w 3317358"/>
              <a:gd name="connsiteY10" fmla="*/ 978195 h 1601972"/>
              <a:gd name="connsiteX11" fmla="*/ 2466754 w 3317358"/>
              <a:gd name="connsiteY11" fmla="*/ 878958 h 1601972"/>
              <a:gd name="connsiteX12" fmla="*/ 2367517 w 3317358"/>
              <a:gd name="connsiteY12" fmla="*/ 666307 h 1601972"/>
              <a:gd name="connsiteX13" fmla="*/ 2211572 w 3317358"/>
              <a:gd name="connsiteY13" fmla="*/ 432390 h 1601972"/>
              <a:gd name="connsiteX14" fmla="*/ 2112335 w 3317358"/>
              <a:gd name="connsiteY14" fmla="*/ 304800 h 1601972"/>
              <a:gd name="connsiteX15" fmla="*/ 2020186 w 3317358"/>
              <a:gd name="connsiteY15" fmla="*/ 269358 h 1601972"/>
              <a:gd name="connsiteX16" fmla="*/ 1835889 w 3317358"/>
              <a:gd name="connsiteY16" fmla="*/ 269358 h 1601972"/>
              <a:gd name="connsiteX17" fmla="*/ 1694121 w 3317358"/>
              <a:gd name="connsiteY17" fmla="*/ 212651 h 1601972"/>
              <a:gd name="connsiteX18" fmla="*/ 1545265 w 3317358"/>
              <a:gd name="connsiteY18" fmla="*/ 155944 h 1601972"/>
              <a:gd name="connsiteX19" fmla="*/ 1495647 w 3317358"/>
              <a:gd name="connsiteY19" fmla="*/ 35442 h 1601972"/>
              <a:gd name="connsiteX20" fmla="*/ 1368056 w 3317358"/>
              <a:gd name="connsiteY20" fmla="*/ 0 h 1601972"/>
              <a:gd name="connsiteX21" fmla="*/ 1197935 w 3317358"/>
              <a:gd name="connsiteY21" fmla="*/ 77972 h 1601972"/>
              <a:gd name="connsiteX22" fmla="*/ 1020726 w 3317358"/>
              <a:gd name="connsiteY22" fmla="*/ 155944 h 1601972"/>
              <a:gd name="connsiteX23" fmla="*/ 878958 w 3317358"/>
              <a:gd name="connsiteY23" fmla="*/ 318976 h 1601972"/>
              <a:gd name="connsiteX24" fmla="*/ 751368 w 3317358"/>
              <a:gd name="connsiteY24" fmla="*/ 326065 h 1601972"/>
              <a:gd name="connsiteX25" fmla="*/ 510363 w 3317358"/>
              <a:gd name="connsiteY25" fmla="*/ 340242 h 1601972"/>
              <a:gd name="connsiteX26" fmla="*/ 389861 w 3317358"/>
              <a:gd name="connsiteY26" fmla="*/ 432390 h 1601972"/>
              <a:gd name="connsiteX27" fmla="*/ 304800 w 3317358"/>
              <a:gd name="connsiteY27" fmla="*/ 545804 h 1601972"/>
              <a:gd name="connsiteX28" fmla="*/ 340242 w 3317358"/>
              <a:gd name="connsiteY28" fmla="*/ 708837 h 1601972"/>
              <a:gd name="connsiteX29" fmla="*/ 318977 w 3317358"/>
              <a:gd name="connsiteY29" fmla="*/ 822251 h 1601972"/>
              <a:gd name="connsiteX30" fmla="*/ 198475 w 3317358"/>
              <a:gd name="connsiteY30" fmla="*/ 864781 h 1601972"/>
              <a:gd name="connsiteX31" fmla="*/ 113414 w 3317358"/>
              <a:gd name="connsiteY31" fmla="*/ 949842 h 1601972"/>
              <a:gd name="connsiteX32" fmla="*/ 113414 w 3317358"/>
              <a:gd name="connsiteY32" fmla="*/ 1070344 h 1601972"/>
              <a:gd name="connsiteX33" fmla="*/ 77972 w 3317358"/>
              <a:gd name="connsiteY33" fmla="*/ 1176669 h 1601972"/>
              <a:gd name="connsiteX34" fmla="*/ 56707 w 3317358"/>
              <a:gd name="connsiteY34" fmla="*/ 1261730 h 1601972"/>
              <a:gd name="connsiteX35" fmla="*/ 0 w 3317358"/>
              <a:gd name="connsiteY35" fmla="*/ 1325525 h 16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7358" h="1601972">
                <a:moveTo>
                  <a:pt x="3317358" y="1601972"/>
                </a:moveTo>
                <a:lnTo>
                  <a:pt x="3317358" y="1601972"/>
                </a:lnTo>
                <a:cubicBezTo>
                  <a:pt x="3303181" y="1578344"/>
                  <a:pt x="3287892" y="1555349"/>
                  <a:pt x="3274828" y="1531088"/>
                </a:cubicBezTo>
                <a:cubicBezTo>
                  <a:pt x="3271286" y="1524509"/>
                  <a:pt x="3272523" y="1515563"/>
                  <a:pt x="3267740" y="1509823"/>
                </a:cubicBezTo>
                <a:cubicBezTo>
                  <a:pt x="3266729" y="1508609"/>
                  <a:pt x="3224584" y="1476966"/>
                  <a:pt x="3218121" y="1474381"/>
                </a:cubicBezTo>
                <a:cubicBezTo>
                  <a:pt x="3213733" y="1472626"/>
                  <a:pt x="3208670" y="1474381"/>
                  <a:pt x="3203944" y="1474381"/>
                </a:cubicBezTo>
                <a:lnTo>
                  <a:pt x="3203944" y="1474381"/>
                </a:lnTo>
                <a:lnTo>
                  <a:pt x="2913321" y="1346790"/>
                </a:lnTo>
                <a:lnTo>
                  <a:pt x="2906233" y="1247553"/>
                </a:lnTo>
                <a:lnTo>
                  <a:pt x="2814084" y="1119962"/>
                </a:lnTo>
                <a:lnTo>
                  <a:pt x="2686493" y="978195"/>
                </a:lnTo>
                <a:lnTo>
                  <a:pt x="2466754" y="878958"/>
                </a:lnTo>
                <a:lnTo>
                  <a:pt x="2367517" y="666307"/>
                </a:lnTo>
                <a:lnTo>
                  <a:pt x="2211572" y="432390"/>
                </a:lnTo>
                <a:lnTo>
                  <a:pt x="2112335" y="304800"/>
                </a:lnTo>
                <a:lnTo>
                  <a:pt x="2020186" y="269358"/>
                </a:lnTo>
                <a:lnTo>
                  <a:pt x="1835889" y="269358"/>
                </a:lnTo>
                <a:lnTo>
                  <a:pt x="1694121" y="212651"/>
                </a:lnTo>
                <a:lnTo>
                  <a:pt x="1545265" y="155944"/>
                </a:lnTo>
                <a:lnTo>
                  <a:pt x="1495647" y="35442"/>
                </a:lnTo>
                <a:lnTo>
                  <a:pt x="1368056" y="0"/>
                </a:lnTo>
                <a:lnTo>
                  <a:pt x="1197935" y="77972"/>
                </a:lnTo>
                <a:lnTo>
                  <a:pt x="1020726" y="155944"/>
                </a:lnTo>
                <a:lnTo>
                  <a:pt x="878958" y="318976"/>
                </a:lnTo>
                <a:lnTo>
                  <a:pt x="751368" y="326065"/>
                </a:lnTo>
                <a:lnTo>
                  <a:pt x="510363" y="340242"/>
                </a:lnTo>
                <a:lnTo>
                  <a:pt x="389861" y="432390"/>
                </a:lnTo>
                <a:lnTo>
                  <a:pt x="304800" y="545804"/>
                </a:lnTo>
                <a:lnTo>
                  <a:pt x="340242" y="708837"/>
                </a:lnTo>
                <a:lnTo>
                  <a:pt x="318977" y="822251"/>
                </a:lnTo>
                <a:lnTo>
                  <a:pt x="198475" y="864781"/>
                </a:lnTo>
                <a:lnTo>
                  <a:pt x="113414" y="949842"/>
                </a:lnTo>
                <a:lnTo>
                  <a:pt x="113414" y="1070344"/>
                </a:lnTo>
                <a:lnTo>
                  <a:pt x="77972" y="1176669"/>
                </a:lnTo>
                <a:lnTo>
                  <a:pt x="56707" y="1261730"/>
                </a:lnTo>
                <a:lnTo>
                  <a:pt x="0" y="1325525"/>
                </a:lnTo>
              </a:path>
            </a:pathLst>
          </a:custGeom>
          <a:noFill/>
          <a:ln w="127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3E70DD60-9298-373D-05CE-79E43E4838C6}"/>
              </a:ext>
            </a:extLst>
          </p:cNvPr>
          <p:cNvGrpSpPr/>
          <p:nvPr/>
        </p:nvGrpSpPr>
        <p:grpSpPr>
          <a:xfrm>
            <a:off x="5671539" y="4083528"/>
            <a:ext cx="221259" cy="221259"/>
            <a:chOff x="4766733" y="4151772"/>
            <a:chExt cx="914400" cy="914400"/>
          </a:xfrm>
        </p:grpSpPr>
        <p:pic>
          <p:nvPicPr>
            <p:cNvPr id="7" name="Graphic 6" descr="Marker with solid fill">
              <a:extLst>
                <a:ext uri="{FF2B5EF4-FFF2-40B4-BE49-F238E27FC236}">
                  <a16:creationId xmlns:a16="http://schemas.microsoft.com/office/drawing/2014/main" id="{A1F287ED-443B-4692-4A3E-A325A1FB48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6733" y="4151772"/>
              <a:ext cx="914400" cy="914400"/>
            </a:xfrm>
            <a:prstGeom prst="rect">
              <a:avLst/>
            </a:prstGeom>
          </p:spPr>
        </p:pic>
        <p:sp>
          <p:nvSpPr>
            <p:cNvPr id="10" name="Oval 9">
              <a:extLst>
                <a:ext uri="{FF2B5EF4-FFF2-40B4-BE49-F238E27FC236}">
                  <a16:creationId xmlns:a16="http://schemas.microsoft.com/office/drawing/2014/main" id="{22773515-8CE9-AD63-67F7-A7919130309D}"/>
                </a:ext>
              </a:extLst>
            </p:cNvPr>
            <p:cNvSpPr/>
            <p:nvPr/>
          </p:nvSpPr>
          <p:spPr>
            <a:xfrm>
              <a:off x="5073649" y="4337386"/>
              <a:ext cx="300567" cy="300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21855B07-FEAC-1C2E-F452-34100B110E16}"/>
              </a:ext>
            </a:extLst>
          </p:cNvPr>
          <p:cNvGrpSpPr/>
          <p:nvPr/>
        </p:nvGrpSpPr>
        <p:grpSpPr>
          <a:xfrm>
            <a:off x="5411514" y="4062053"/>
            <a:ext cx="221259" cy="221259"/>
            <a:chOff x="4766733" y="4151772"/>
            <a:chExt cx="914400" cy="914400"/>
          </a:xfrm>
        </p:grpSpPr>
        <p:pic>
          <p:nvPicPr>
            <p:cNvPr id="18" name="Graphic 17" descr="Marker with solid fill">
              <a:extLst>
                <a:ext uri="{FF2B5EF4-FFF2-40B4-BE49-F238E27FC236}">
                  <a16:creationId xmlns:a16="http://schemas.microsoft.com/office/drawing/2014/main" id="{3A19DF50-78FF-FD9C-B85A-E4023AD03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6733" y="4151772"/>
              <a:ext cx="914400" cy="914400"/>
            </a:xfrm>
            <a:prstGeom prst="rect">
              <a:avLst/>
            </a:prstGeom>
          </p:spPr>
        </p:pic>
        <p:sp>
          <p:nvSpPr>
            <p:cNvPr id="19" name="Oval 18">
              <a:extLst>
                <a:ext uri="{FF2B5EF4-FFF2-40B4-BE49-F238E27FC236}">
                  <a16:creationId xmlns:a16="http://schemas.microsoft.com/office/drawing/2014/main" id="{D782F46C-7A61-DDF1-266F-FD3D3A1D6E15}"/>
                </a:ext>
              </a:extLst>
            </p:cNvPr>
            <p:cNvSpPr/>
            <p:nvPr/>
          </p:nvSpPr>
          <p:spPr>
            <a:xfrm>
              <a:off x="5073649" y="4337386"/>
              <a:ext cx="300567" cy="300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Arrow: Right 25">
            <a:extLst>
              <a:ext uri="{FF2B5EF4-FFF2-40B4-BE49-F238E27FC236}">
                <a16:creationId xmlns:a16="http://schemas.microsoft.com/office/drawing/2014/main" id="{707CDB04-0B87-935F-97E5-8CDAFBD4EA5C}"/>
              </a:ext>
            </a:extLst>
          </p:cNvPr>
          <p:cNvSpPr/>
          <p:nvPr/>
        </p:nvSpPr>
        <p:spPr>
          <a:xfrm rot="11126136">
            <a:off x="5824496" y="4212158"/>
            <a:ext cx="238522" cy="137209"/>
          </a:xfrm>
          <a:prstGeom prst="rightArrow">
            <a:avLst>
              <a:gd name="adj1" fmla="val 50000"/>
              <a:gd name="adj2" fmla="val 90313"/>
            </a:avLst>
          </a:prstGeom>
          <a:solidFill>
            <a:schemeClr val="accent2"/>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29AA54B-C4E4-DB1C-7C5B-0474EAC3383A}"/>
              </a:ext>
            </a:extLst>
          </p:cNvPr>
          <p:cNvSpPr/>
          <p:nvPr/>
        </p:nvSpPr>
        <p:spPr>
          <a:xfrm>
            <a:off x="6038173" y="4201168"/>
            <a:ext cx="221259" cy="1763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lumMod val="85000"/>
                    <a:lumOff val="15000"/>
                  </a:schemeClr>
                </a:solidFill>
                <a:latin typeface="Montserrat" panose="00000500000000000000" pitchFamily="2" charset="0"/>
              </a:rPr>
              <a:t>9</a:t>
            </a:r>
          </a:p>
        </p:txBody>
      </p:sp>
      <p:sp>
        <p:nvSpPr>
          <p:cNvPr id="2" name="TextBox 1">
            <a:extLst>
              <a:ext uri="{FF2B5EF4-FFF2-40B4-BE49-F238E27FC236}">
                <a16:creationId xmlns:a16="http://schemas.microsoft.com/office/drawing/2014/main" id="{C229B64E-FA7C-02CB-7F7B-C5DB10FA84D7}"/>
              </a:ext>
            </a:extLst>
          </p:cNvPr>
          <p:cNvSpPr txBox="1"/>
          <p:nvPr/>
        </p:nvSpPr>
        <p:spPr>
          <a:xfrm>
            <a:off x="5347419" y="4015691"/>
            <a:ext cx="936638" cy="398925"/>
          </a:xfrm>
          <a:prstGeom prst="rect">
            <a:avLst/>
          </a:prstGeom>
          <a:noFill/>
          <a:ln w="6350">
            <a:solidFill>
              <a:schemeClr val="tx1"/>
            </a:solidFill>
            <a:prstDash val="dash"/>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AA534706-2DF4-10DB-C087-F5A4E7DB05D2}"/>
              </a:ext>
            </a:extLst>
          </p:cNvPr>
          <p:cNvSpPr txBox="1"/>
          <p:nvPr/>
        </p:nvSpPr>
        <p:spPr>
          <a:xfrm>
            <a:off x="9612126" y="1816531"/>
            <a:ext cx="2578530" cy="440120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chemeClr val="tx1">
                    <a:lumMod val="49000"/>
                    <a:lumOff val="51000"/>
                  </a:schemeClr>
                </a:solidFill>
                <a:latin typeface="Aptos"/>
                <a:cs typeface="Arial"/>
              </a:rPr>
              <a:t>Legend:</a:t>
            </a:r>
          </a:p>
          <a:p>
            <a:pPr marL="228600" indent="-228600">
              <a:buAutoNum type="arabicPeriod"/>
            </a:pPr>
            <a:r>
              <a:rPr lang="en-US" sz="1000">
                <a:latin typeface="Aptos"/>
                <a:ea typeface="+mn-lt"/>
                <a:cs typeface="+mn-lt"/>
              </a:rPr>
              <a:t>FIFA 2026 Corridor</a:t>
            </a:r>
            <a:r>
              <a:rPr lang="en-US" sz="1000">
                <a:solidFill>
                  <a:schemeClr val="tx1">
                    <a:lumMod val="49000"/>
                    <a:lumOff val="51000"/>
                  </a:schemeClr>
                </a:solidFill>
                <a:latin typeface="Aptos"/>
                <a:ea typeface="+mn-lt"/>
                <a:cs typeface="+mn-lt"/>
              </a:rPr>
              <a:t> </a:t>
            </a:r>
          </a:p>
          <a:p>
            <a:r>
              <a:rPr lang="en-US" sz="1000">
                <a:solidFill>
                  <a:schemeClr val="tx1">
                    <a:lumMod val="49000"/>
                    <a:lumOff val="51000"/>
                  </a:schemeClr>
                </a:solidFill>
                <a:latin typeface="Aptos"/>
                <a:ea typeface="+mn-lt"/>
                <a:cs typeface="+mn-lt"/>
              </a:rPr>
              <a:t>     (Canada-USA-Mexico</a:t>
            </a:r>
          </a:p>
          <a:p>
            <a:r>
              <a:rPr lang="en-US" sz="1000">
                <a:latin typeface="Aptos"/>
                <a:ea typeface="+mn-lt"/>
                <a:cs typeface="+mn-lt"/>
              </a:rPr>
              <a:t>2.     USA-Mexico border corridors</a:t>
            </a:r>
            <a:r>
              <a:rPr lang="en-US" sz="1000">
                <a:solidFill>
                  <a:schemeClr val="tx1">
                    <a:lumMod val="49000"/>
                    <a:lumOff val="51000"/>
                  </a:schemeClr>
                </a:solidFill>
                <a:latin typeface="Aptos"/>
                <a:ea typeface="+mn-lt"/>
                <a:cs typeface="+mn-lt"/>
              </a:rPr>
              <a:t>   </a:t>
            </a:r>
          </a:p>
          <a:p>
            <a:r>
              <a:rPr lang="en-US" sz="1000">
                <a:solidFill>
                  <a:schemeClr val="tx1">
                    <a:lumMod val="49000"/>
                    <a:lumOff val="51000"/>
                  </a:schemeClr>
                </a:solidFill>
                <a:latin typeface="Aptos"/>
                <a:ea typeface="+mn-lt"/>
                <a:cs typeface="+mn-lt"/>
              </a:rPr>
              <a:t>         (California – Baja California,</a:t>
            </a:r>
            <a:endParaRPr lang="en-US">
              <a:solidFill>
                <a:schemeClr val="tx1">
                  <a:lumMod val="49000"/>
                  <a:lumOff val="51000"/>
                </a:schemeClr>
              </a:solidFill>
            </a:endParaRPr>
          </a:p>
          <a:p>
            <a:r>
              <a:rPr lang="en-US" sz="1000">
                <a:solidFill>
                  <a:schemeClr val="tx1">
                    <a:lumMod val="49000"/>
                    <a:lumOff val="51000"/>
                  </a:schemeClr>
                </a:solidFill>
                <a:latin typeface="Aptos"/>
                <a:ea typeface="+mn-lt"/>
                <a:cs typeface="+mn-lt"/>
              </a:rPr>
              <a:t>          Texas – Nuevo Leon, Arizona – Sonora)</a:t>
            </a:r>
          </a:p>
          <a:p>
            <a:r>
              <a:rPr lang="en-US" sz="1000">
                <a:latin typeface="Aptos"/>
                <a:ea typeface="+mn-lt"/>
                <a:cs typeface="+mn-lt"/>
              </a:rPr>
              <a:t>3.    Southern Africa Container Corridor</a:t>
            </a:r>
            <a:endParaRPr lang="en-US" sz="1000">
              <a:latin typeface="Aptos"/>
              <a:cs typeface="Arial"/>
            </a:endParaRPr>
          </a:p>
          <a:p>
            <a:r>
              <a:rPr lang="en-US" sz="1000">
                <a:solidFill>
                  <a:schemeClr val="tx1">
                    <a:lumMod val="49000"/>
                    <a:lumOff val="51000"/>
                  </a:schemeClr>
                </a:solidFill>
                <a:latin typeface="Aptos"/>
                <a:ea typeface="+mn-lt"/>
                <a:cs typeface="+mn-lt"/>
              </a:rPr>
              <a:t>         (Port of Durban, including South Africa,   </a:t>
            </a:r>
          </a:p>
          <a:p>
            <a:r>
              <a:rPr lang="en-US" sz="1000">
                <a:solidFill>
                  <a:schemeClr val="tx1">
                    <a:lumMod val="49000"/>
                    <a:lumOff val="51000"/>
                  </a:schemeClr>
                </a:solidFill>
                <a:latin typeface="Aptos"/>
                <a:ea typeface="+mn-lt"/>
                <a:cs typeface="+mn-lt"/>
              </a:rPr>
              <a:t>         Lesotho, Eswatini, Zimbabwe, </a:t>
            </a:r>
            <a:endParaRPr lang="en-US" sz="1000">
              <a:solidFill>
                <a:schemeClr val="tx1">
                  <a:lumMod val="49000"/>
                  <a:lumOff val="51000"/>
                </a:schemeClr>
              </a:solidFill>
              <a:latin typeface="Aptos"/>
              <a:cs typeface="Arial"/>
            </a:endParaRPr>
          </a:p>
          <a:p>
            <a:r>
              <a:rPr lang="en-US" sz="1000">
                <a:solidFill>
                  <a:schemeClr val="tx1">
                    <a:lumMod val="49000"/>
                    <a:lumOff val="51000"/>
                  </a:schemeClr>
                </a:solidFill>
                <a:latin typeface="Aptos"/>
                <a:ea typeface="+mn-lt"/>
                <a:cs typeface="+mn-lt"/>
              </a:rPr>
              <a:t>     Botswana, and Zambia)</a:t>
            </a:r>
          </a:p>
          <a:p>
            <a:r>
              <a:rPr lang="en-US" sz="1000">
                <a:latin typeface="Aptos"/>
                <a:ea typeface="+mn-lt"/>
                <a:cs typeface="+mn-lt"/>
              </a:rPr>
              <a:t>4.    India Corridor I</a:t>
            </a:r>
            <a:r>
              <a:rPr lang="en-US" sz="1000">
                <a:solidFill>
                  <a:schemeClr val="tx1">
                    <a:lumMod val="49000"/>
                    <a:lumOff val="51000"/>
                  </a:schemeClr>
                </a:solidFill>
                <a:latin typeface="Aptos"/>
                <a:ea typeface="+mn-lt"/>
                <a:cs typeface="+mn-lt"/>
              </a:rPr>
              <a:t>  </a:t>
            </a:r>
          </a:p>
          <a:p>
            <a:r>
              <a:rPr lang="en-US" sz="1000">
                <a:solidFill>
                  <a:schemeClr val="tx1">
                    <a:lumMod val="49000"/>
                    <a:lumOff val="51000"/>
                  </a:schemeClr>
                </a:solidFill>
                <a:latin typeface="Aptos"/>
                <a:ea typeface="+mn-lt"/>
                <a:cs typeface="+mn-lt"/>
              </a:rPr>
              <a:t>        (Mumbai-Delhi and Delhi-Jaipur)</a:t>
            </a:r>
            <a:endParaRPr lang="en-US" sz="1000">
              <a:solidFill>
                <a:schemeClr val="tx1">
                  <a:lumMod val="49000"/>
                  <a:lumOff val="51000"/>
                </a:schemeClr>
              </a:solidFill>
              <a:latin typeface="Aptos"/>
              <a:cs typeface="Arial"/>
            </a:endParaRPr>
          </a:p>
          <a:p>
            <a:r>
              <a:rPr lang="en-US" sz="1000">
                <a:latin typeface="Aptos"/>
                <a:cs typeface="Arial"/>
              </a:rPr>
              <a:t>5. </a:t>
            </a:r>
            <a:r>
              <a:rPr lang="en-US" sz="1000">
                <a:latin typeface="Aptos"/>
                <a:ea typeface="+mn-lt"/>
                <a:cs typeface="+mn-lt"/>
              </a:rPr>
              <a:t>   India Corridor II </a:t>
            </a:r>
            <a:endParaRPr lang="en-US" sz="1000">
              <a:solidFill>
                <a:schemeClr val="tx1">
                  <a:lumMod val="49000"/>
                  <a:lumOff val="51000"/>
                </a:schemeClr>
              </a:solidFill>
              <a:latin typeface="Aptos"/>
              <a:ea typeface="+mn-lt"/>
              <a:cs typeface="+mn-lt"/>
            </a:endParaRPr>
          </a:p>
          <a:p>
            <a:r>
              <a:rPr lang="en-US" sz="1000">
                <a:solidFill>
                  <a:schemeClr val="tx1">
                    <a:lumMod val="49000"/>
                    <a:lumOff val="51000"/>
                  </a:schemeClr>
                </a:solidFill>
                <a:latin typeface="Aptos"/>
                <a:ea typeface="+mn-lt"/>
                <a:cs typeface="+mn-lt"/>
              </a:rPr>
              <a:t>        (NH48: Delhi – Mumbai – Chennai)</a:t>
            </a:r>
            <a:endParaRPr lang="en-US" sz="1000">
              <a:solidFill>
                <a:schemeClr val="tx1">
                  <a:lumMod val="49000"/>
                  <a:lumOff val="51000"/>
                </a:schemeClr>
              </a:solidFill>
              <a:latin typeface="Aptos"/>
              <a:cs typeface="Arial"/>
            </a:endParaRPr>
          </a:p>
          <a:p>
            <a:r>
              <a:rPr lang="en-US" sz="1000">
                <a:latin typeface="Aptos"/>
                <a:cs typeface="Arial"/>
              </a:rPr>
              <a:t>6.  </a:t>
            </a:r>
            <a:r>
              <a:rPr lang="en-US" sz="1000">
                <a:latin typeface="Aptos"/>
                <a:ea typeface="+mn-lt"/>
                <a:cs typeface="+mn-lt"/>
              </a:rPr>
              <a:t>  European Corridor to Zero</a:t>
            </a:r>
            <a:r>
              <a:rPr lang="en-US" sz="1000">
                <a:solidFill>
                  <a:schemeClr val="tx1">
                    <a:lumMod val="49000"/>
                    <a:lumOff val="51000"/>
                  </a:schemeClr>
                </a:solidFill>
                <a:latin typeface="Aptos"/>
                <a:ea typeface="+mn-lt"/>
                <a:cs typeface="+mn-lt"/>
              </a:rPr>
              <a:t> </a:t>
            </a:r>
          </a:p>
          <a:p>
            <a:r>
              <a:rPr lang="en-US" sz="1000">
                <a:solidFill>
                  <a:schemeClr val="tx1">
                    <a:lumMod val="49000"/>
                    <a:lumOff val="51000"/>
                  </a:schemeClr>
                </a:solidFill>
                <a:latin typeface="Aptos"/>
                <a:ea typeface="+mn-lt"/>
                <a:cs typeface="+mn-lt"/>
              </a:rPr>
              <a:t>    (Netherlands, Germany, Poland, and    </a:t>
            </a:r>
          </a:p>
          <a:p>
            <a:r>
              <a:rPr lang="en-US" sz="1000">
                <a:solidFill>
                  <a:schemeClr val="tx1">
                    <a:lumMod val="49000"/>
                    <a:lumOff val="51000"/>
                  </a:schemeClr>
                </a:solidFill>
                <a:latin typeface="Aptos"/>
                <a:ea typeface="+mn-lt"/>
                <a:cs typeface="+mn-lt"/>
              </a:rPr>
              <a:t>    Ukraine)</a:t>
            </a:r>
            <a:endParaRPr lang="en-US" sz="1000">
              <a:solidFill>
                <a:schemeClr val="tx1">
                  <a:lumMod val="49000"/>
                  <a:lumOff val="51000"/>
                </a:schemeClr>
              </a:solidFill>
              <a:latin typeface="Aptos"/>
              <a:cs typeface="Arial"/>
            </a:endParaRPr>
          </a:p>
          <a:p>
            <a:r>
              <a:rPr lang="en-US" sz="1000">
                <a:latin typeface="Aptos"/>
                <a:cs typeface="Arial"/>
              </a:rPr>
              <a:t>7. </a:t>
            </a:r>
            <a:r>
              <a:rPr lang="en-US" sz="1000">
                <a:latin typeface="Aptos"/>
                <a:ea typeface="+mn-lt"/>
                <a:cs typeface="+mn-lt"/>
              </a:rPr>
              <a:t>   Trans-Caspian International Transport</a:t>
            </a:r>
            <a:endParaRPr lang="en-US" sz="1000">
              <a:latin typeface="Aptos"/>
              <a:cs typeface="Arial"/>
            </a:endParaRPr>
          </a:p>
          <a:p>
            <a:r>
              <a:rPr lang="en-US" sz="1000">
                <a:latin typeface="Aptos"/>
                <a:ea typeface="+mn-lt"/>
                <a:cs typeface="+mn-lt"/>
              </a:rPr>
              <a:t>Route (TITR) Corridor </a:t>
            </a:r>
            <a:endParaRPr lang="en-US" sz="1000">
              <a:solidFill>
                <a:schemeClr val="tx1">
                  <a:lumMod val="49000"/>
                  <a:lumOff val="51000"/>
                </a:schemeClr>
              </a:solidFill>
              <a:latin typeface="Aptos"/>
              <a:ea typeface="+mn-lt"/>
              <a:cs typeface="+mn-lt"/>
            </a:endParaRPr>
          </a:p>
          <a:p>
            <a:r>
              <a:rPr lang="en-US" sz="1000">
                <a:solidFill>
                  <a:schemeClr val="tx1">
                    <a:lumMod val="49000"/>
                    <a:lumOff val="51000"/>
                  </a:schemeClr>
                </a:solidFill>
                <a:latin typeface="Aptos"/>
                <a:ea typeface="+mn-lt"/>
                <a:cs typeface="+mn-lt"/>
              </a:rPr>
              <a:t>     (China, through Kazakhstan, </a:t>
            </a:r>
          </a:p>
          <a:p>
            <a:r>
              <a:rPr lang="en-US" sz="1000">
                <a:solidFill>
                  <a:schemeClr val="tx1">
                    <a:lumMod val="49000"/>
                    <a:lumOff val="51000"/>
                  </a:schemeClr>
                </a:solidFill>
                <a:latin typeface="Aptos"/>
                <a:ea typeface="+mn-lt"/>
                <a:cs typeface="+mn-lt"/>
              </a:rPr>
              <a:t>     Azerbaijan, Georgia, and Turkey to </a:t>
            </a:r>
          </a:p>
          <a:p>
            <a:r>
              <a:rPr lang="en-US" sz="1000">
                <a:solidFill>
                  <a:schemeClr val="tx1">
                    <a:lumMod val="49000"/>
                    <a:lumOff val="51000"/>
                  </a:schemeClr>
                </a:solidFill>
                <a:latin typeface="Aptos"/>
                <a:ea typeface="+mn-lt"/>
                <a:cs typeface="+mn-lt"/>
              </a:rPr>
              <a:t>     Europe)</a:t>
            </a:r>
            <a:endParaRPr lang="en-US" sz="1000">
              <a:solidFill>
                <a:schemeClr val="tx1">
                  <a:lumMod val="49000"/>
                  <a:lumOff val="51000"/>
                </a:schemeClr>
              </a:solidFill>
              <a:latin typeface="Aptos"/>
              <a:cs typeface="Arial"/>
            </a:endParaRPr>
          </a:p>
          <a:p>
            <a:r>
              <a:rPr lang="en-US" sz="1000">
                <a:latin typeface="Aptos"/>
                <a:cs typeface="Arial"/>
              </a:rPr>
              <a:t>8. </a:t>
            </a:r>
            <a:r>
              <a:rPr lang="en-US" sz="1000">
                <a:latin typeface="Aptos"/>
                <a:ea typeface="+mn-lt"/>
                <a:cs typeface="+mn-lt"/>
              </a:rPr>
              <a:t>   USA I-95 Corridor</a:t>
            </a:r>
            <a:r>
              <a:rPr lang="en-US" sz="1000">
                <a:solidFill>
                  <a:schemeClr val="tx1">
                    <a:lumMod val="49000"/>
                    <a:lumOff val="51000"/>
                  </a:schemeClr>
                </a:solidFill>
                <a:latin typeface="Aptos"/>
                <a:ea typeface="+mn-lt"/>
                <a:cs typeface="+mn-lt"/>
              </a:rPr>
              <a:t> </a:t>
            </a:r>
          </a:p>
          <a:p>
            <a:r>
              <a:rPr lang="en-US" sz="1000">
                <a:solidFill>
                  <a:schemeClr val="tx1">
                    <a:lumMod val="49000"/>
                    <a:lumOff val="51000"/>
                  </a:schemeClr>
                </a:solidFill>
                <a:latin typeface="Aptos"/>
                <a:ea typeface="+mn-lt"/>
                <a:cs typeface="+mn-lt"/>
              </a:rPr>
              <a:t>    (Georgia – New Jersey)</a:t>
            </a:r>
            <a:endParaRPr lang="en-US" sz="1000">
              <a:solidFill>
                <a:schemeClr val="tx1">
                  <a:lumMod val="49000"/>
                  <a:lumOff val="51000"/>
                </a:schemeClr>
              </a:solidFill>
              <a:latin typeface="Aptos"/>
              <a:cs typeface="Arial"/>
            </a:endParaRPr>
          </a:p>
          <a:p>
            <a:r>
              <a:rPr lang="en-US" sz="1000">
                <a:latin typeface="Aptos"/>
                <a:cs typeface="Arial"/>
              </a:rPr>
              <a:t>9.    Northern Corridor</a:t>
            </a:r>
            <a:r>
              <a:rPr lang="en-US" sz="1000">
                <a:solidFill>
                  <a:schemeClr val="tx1">
                    <a:lumMod val="49000"/>
                    <a:lumOff val="51000"/>
                  </a:schemeClr>
                </a:solidFill>
                <a:latin typeface="Aptos"/>
                <a:cs typeface="Arial"/>
              </a:rPr>
              <a:t> </a:t>
            </a:r>
          </a:p>
          <a:p>
            <a:r>
              <a:rPr lang="en-US" sz="1000">
                <a:solidFill>
                  <a:schemeClr val="tx1">
                    <a:lumMod val="49000"/>
                    <a:lumOff val="51000"/>
                  </a:schemeClr>
                </a:solidFill>
                <a:latin typeface="Aptos"/>
                <a:cs typeface="Arial"/>
              </a:rPr>
              <a:t>    (Burundi, DRC, Kenya, Rwanda,   </a:t>
            </a:r>
            <a:endParaRPr lang="en-US">
              <a:solidFill>
                <a:schemeClr val="tx1">
                  <a:lumMod val="49000"/>
                  <a:lumOff val="51000"/>
                </a:schemeClr>
              </a:solidFill>
              <a:latin typeface="Arial"/>
              <a:cs typeface="Arial"/>
            </a:endParaRPr>
          </a:p>
          <a:p>
            <a:r>
              <a:rPr lang="en-US" sz="1000">
                <a:solidFill>
                  <a:schemeClr val="tx1">
                    <a:lumMod val="49000"/>
                    <a:lumOff val="51000"/>
                  </a:schemeClr>
                </a:solidFill>
                <a:latin typeface="Aptos"/>
                <a:cs typeface="Arial"/>
              </a:rPr>
              <a:t>        Uganda, South Sudan)</a:t>
            </a:r>
            <a:endParaRPr lang="en-US">
              <a:solidFill>
                <a:schemeClr val="tx1">
                  <a:lumMod val="49000"/>
                  <a:lumOff val="51000"/>
                </a:schemeClr>
              </a:solidFill>
              <a:cs typeface="Arial"/>
            </a:endParaRPr>
          </a:p>
          <a:p>
            <a:endParaRPr lang="en-US" sz="1000">
              <a:solidFill>
                <a:srgbClr val="000000"/>
              </a:solidFill>
              <a:latin typeface="Aptos"/>
              <a:cs typeface="Arial"/>
            </a:endParaRPr>
          </a:p>
        </p:txBody>
      </p:sp>
    </p:spTree>
    <p:extLst>
      <p:ext uri="{BB962C8B-B14F-4D97-AF65-F5344CB8AC3E}">
        <p14:creationId xmlns:p14="http://schemas.microsoft.com/office/powerpoint/2010/main" val="1660247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6144073"/>
            <a:ext cx="12203906" cy="713927"/>
          </a:xfrm>
          <a:prstGeom prst="rect">
            <a:avLst/>
          </a:prstGeom>
        </p:spPr>
      </p:pic>
      <p:pic>
        <p:nvPicPr>
          <p:cNvPr id="3" name="Picture 3"/>
          <p:cNvPicPr>
            <a:picLocks noChangeAspect="1"/>
          </p:cNvPicPr>
          <p:nvPr/>
        </p:nvPicPr>
        <p:blipFill>
          <a:blip r:embed="rId5"/>
          <a:srcRect/>
          <a:stretch>
            <a:fillRect/>
          </a:stretch>
        </p:blipFill>
        <p:spPr>
          <a:xfrm>
            <a:off x="10164558" y="6289958"/>
            <a:ext cx="1571625" cy="401580"/>
          </a:xfrm>
          <a:prstGeom prst="rect">
            <a:avLst/>
          </a:prstGeom>
        </p:spPr>
      </p:pic>
      <p:sp>
        <p:nvSpPr>
          <p:cNvPr id="19" name="TextBox 19"/>
          <p:cNvSpPr txBox="1"/>
          <p:nvPr/>
        </p:nvSpPr>
        <p:spPr>
          <a:xfrm>
            <a:off x="446700" y="297602"/>
            <a:ext cx="11209267" cy="984885"/>
          </a:xfrm>
          <a:prstGeom prst="rect">
            <a:avLst/>
          </a:prstGeom>
          <a:noFill/>
          <a:ln>
            <a:noFill/>
          </a:ln>
        </p:spPr>
        <p:txBody>
          <a:bodyPr spcFirstLastPara="1" wrap="square" lIns="91425" tIns="45700" rIns="91425" bIns="45700" anchor="ctr" anchorCtr="0">
            <a:noAutofit/>
          </a:bodyPr>
          <a:lstStyle/>
          <a:p>
            <a:pPr marL="175895">
              <a:buClr>
                <a:schemeClr val="accent2"/>
              </a:buClr>
              <a:buSzPts val="2800"/>
            </a:pPr>
            <a:r>
              <a:rPr lang="en-US" sz="3200" b="1" kern="0">
                <a:solidFill>
                  <a:schemeClr val="accent2"/>
                </a:solidFill>
                <a:latin typeface="Arial Nova Cond"/>
                <a:cs typeface="Arial"/>
                <a:sym typeface="Arial"/>
              </a:rPr>
              <a:t>WE ARE LEADING REAL-WORLD DEPLOYMENTS ANCHORED ON SHIPPER DEMAND GLOBALLY</a:t>
            </a:r>
            <a:endParaRPr lang="en-US" sz="3200">
              <a:solidFill>
                <a:schemeClr val="accent2"/>
              </a:solidFill>
            </a:endParaRPr>
          </a:p>
        </p:txBody>
      </p:sp>
      <p:sp>
        <p:nvSpPr>
          <p:cNvPr id="247" name="Freeform 257">
            <a:extLst>
              <a:ext uri="{FF2B5EF4-FFF2-40B4-BE49-F238E27FC236}">
                <a16:creationId xmlns:a16="http://schemas.microsoft.com/office/drawing/2014/main" id="{0FE88FCC-D35F-000E-ED4F-A8589863B8D1}"/>
              </a:ext>
            </a:extLst>
          </p:cNvPr>
          <p:cNvSpPr>
            <a:spLocks/>
          </p:cNvSpPr>
          <p:nvPr/>
        </p:nvSpPr>
        <p:spPr bwMode="auto">
          <a:xfrm>
            <a:off x="5592678" y="2575834"/>
            <a:ext cx="111820" cy="166921"/>
          </a:xfrm>
          <a:custGeom>
            <a:avLst/>
            <a:gdLst>
              <a:gd name="T0" fmla="*/ 23472 w 84"/>
              <a:gd name="T1" fmla="*/ 163513 h 126"/>
              <a:gd name="T2" fmla="*/ 0 w 84"/>
              <a:gd name="T3" fmla="*/ 147940 h 126"/>
              <a:gd name="T4" fmla="*/ 0 w 84"/>
              <a:gd name="T5" fmla="*/ 132368 h 126"/>
              <a:gd name="T6" fmla="*/ 7824 w 84"/>
              <a:gd name="T7" fmla="*/ 124581 h 126"/>
              <a:gd name="T8" fmla="*/ 15648 w 84"/>
              <a:gd name="T9" fmla="*/ 109009 h 126"/>
              <a:gd name="T10" fmla="*/ 15648 w 84"/>
              <a:gd name="T11" fmla="*/ 85650 h 126"/>
              <a:gd name="T12" fmla="*/ 7824 w 84"/>
              <a:gd name="T13" fmla="*/ 77863 h 126"/>
              <a:gd name="T14" fmla="*/ 15648 w 84"/>
              <a:gd name="T15" fmla="*/ 70077 h 126"/>
              <a:gd name="T16" fmla="*/ 7824 w 84"/>
              <a:gd name="T17" fmla="*/ 46718 h 126"/>
              <a:gd name="T18" fmla="*/ 39120 w 84"/>
              <a:gd name="T19" fmla="*/ 38932 h 126"/>
              <a:gd name="T20" fmla="*/ 39120 w 84"/>
              <a:gd name="T21" fmla="*/ 23359 h 126"/>
              <a:gd name="T22" fmla="*/ 70417 w 84"/>
              <a:gd name="T23" fmla="*/ 0 h 126"/>
              <a:gd name="T24" fmla="*/ 78241 w 84"/>
              <a:gd name="T25" fmla="*/ 7786 h 126"/>
              <a:gd name="T26" fmla="*/ 93889 w 84"/>
              <a:gd name="T27" fmla="*/ 7786 h 126"/>
              <a:gd name="T28" fmla="*/ 101713 w 84"/>
              <a:gd name="T29" fmla="*/ 23359 h 126"/>
              <a:gd name="T30" fmla="*/ 109537 w 84"/>
              <a:gd name="T31" fmla="*/ 38932 h 126"/>
              <a:gd name="T32" fmla="*/ 93889 w 84"/>
              <a:gd name="T33" fmla="*/ 54504 h 126"/>
              <a:gd name="T34" fmla="*/ 101713 w 84"/>
              <a:gd name="T35" fmla="*/ 85650 h 126"/>
              <a:gd name="T36" fmla="*/ 93889 w 84"/>
              <a:gd name="T37" fmla="*/ 124581 h 126"/>
              <a:gd name="T38" fmla="*/ 70417 w 84"/>
              <a:gd name="T39" fmla="*/ 132368 h 126"/>
              <a:gd name="T40" fmla="*/ 23472 w 84"/>
              <a:gd name="T41" fmla="*/ 163513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126"/>
              <a:gd name="T65" fmla="*/ 84 w 84"/>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48" name="Freeform 258">
            <a:extLst>
              <a:ext uri="{FF2B5EF4-FFF2-40B4-BE49-F238E27FC236}">
                <a16:creationId xmlns:a16="http://schemas.microsoft.com/office/drawing/2014/main" id="{92BE8CC0-6606-AC28-57E3-BC5B9AE6ED36}"/>
              </a:ext>
            </a:extLst>
          </p:cNvPr>
          <p:cNvSpPr>
            <a:spLocks/>
          </p:cNvSpPr>
          <p:nvPr/>
        </p:nvSpPr>
        <p:spPr bwMode="auto">
          <a:xfrm>
            <a:off x="7203545" y="1212916"/>
            <a:ext cx="445663" cy="568827"/>
          </a:xfrm>
          <a:custGeom>
            <a:avLst/>
            <a:gdLst>
              <a:gd name="T0" fmla="*/ 155915 w 336"/>
              <a:gd name="T1" fmla="*/ 557212 h 427"/>
              <a:gd name="T2" fmla="*/ 124732 w 336"/>
              <a:gd name="T3" fmla="*/ 518064 h 427"/>
              <a:gd name="T4" fmla="*/ 101345 w 336"/>
              <a:gd name="T5" fmla="*/ 424107 h 427"/>
              <a:gd name="T6" fmla="*/ 124732 w 336"/>
              <a:gd name="T7" fmla="*/ 367995 h 427"/>
              <a:gd name="T8" fmla="*/ 187098 w 336"/>
              <a:gd name="T9" fmla="*/ 234890 h 427"/>
              <a:gd name="T10" fmla="*/ 249464 w 336"/>
              <a:gd name="T11" fmla="*/ 195742 h 427"/>
              <a:gd name="T12" fmla="*/ 288443 w 336"/>
              <a:gd name="T13" fmla="*/ 148764 h 427"/>
              <a:gd name="T14" fmla="*/ 327422 w 336"/>
              <a:gd name="T15" fmla="*/ 125275 h 427"/>
              <a:gd name="T16" fmla="*/ 381992 w 336"/>
              <a:gd name="T17" fmla="*/ 93956 h 427"/>
              <a:gd name="T18" fmla="*/ 436562 w 336"/>
              <a:gd name="T19" fmla="*/ 39148 h 427"/>
              <a:gd name="T20" fmla="*/ 428766 w 336"/>
              <a:gd name="T21" fmla="*/ 7830 h 427"/>
              <a:gd name="T22" fmla="*/ 381992 w 336"/>
              <a:gd name="T23" fmla="*/ 0 h 427"/>
              <a:gd name="T24" fmla="*/ 350809 w 336"/>
              <a:gd name="T25" fmla="*/ 31319 h 427"/>
              <a:gd name="T26" fmla="*/ 327422 w 336"/>
              <a:gd name="T27" fmla="*/ 54808 h 427"/>
              <a:gd name="T28" fmla="*/ 288443 w 336"/>
              <a:gd name="T29" fmla="*/ 62637 h 427"/>
              <a:gd name="T30" fmla="*/ 241668 w 336"/>
              <a:gd name="T31" fmla="*/ 62637 h 427"/>
              <a:gd name="T32" fmla="*/ 226077 w 336"/>
              <a:gd name="T33" fmla="*/ 78297 h 427"/>
              <a:gd name="T34" fmla="*/ 210485 w 336"/>
              <a:gd name="T35" fmla="*/ 101786 h 427"/>
              <a:gd name="T36" fmla="*/ 148119 w 336"/>
              <a:gd name="T37" fmla="*/ 164423 h 427"/>
              <a:gd name="T38" fmla="*/ 116936 w 336"/>
              <a:gd name="T39" fmla="*/ 180083 h 427"/>
              <a:gd name="T40" fmla="*/ 109141 w 336"/>
              <a:gd name="T41" fmla="*/ 219231 h 427"/>
              <a:gd name="T42" fmla="*/ 85753 w 336"/>
              <a:gd name="T43" fmla="*/ 242720 h 427"/>
              <a:gd name="T44" fmla="*/ 54570 w 336"/>
              <a:gd name="T45" fmla="*/ 281868 h 427"/>
              <a:gd name="T46" fmla="*/ 54570 w 336"/>
              <a:gd name="T47" fmla="*/ 313187 h 427"/>
              <a:gd name="T48" fmla="*/ 38979 w 336"/>
              <a:gd name="T49" fmla="*/ 352335 h 427"/>
              <a:gd name="T50" fmla="*/ 15592 w 336"/>
              <a:gd name="T51" fmla="*/ 384959 h 427"/>
              <a:gd name="T52" fmla="*/ 23387 w 336"/>
              <a:gd name="T53" fmla="*/ 424107 h 427"/>
              <a:gd name="T54" fmla="*/ 0 w 336"/>
              <a:gd name="T55" fmla="*/ 455426 h 427"/>
              <a:gd name="T56" fmla="*/ 23387 w 336"/>
              <a:gd name="T57" fmla="*/ 510234 h 427"/>
              <a:gd name="T58" fmla="*/ 62366 w 336"/>
              <a:gd name="T59" fmla="*/ 525893 h 427"/>
              <a:gd name="T60" fmla="*/ 70162 w 336"/>
              <a:gd name="T61" fmla="*/ 541553 h 427"/>
              <a:gd name="T62" fmla="*/ 93549 w 336"/>
              <a:gd name="T63" fmla="*/ 549382 h 427"/>
              <a:gd name="T64" fmla="*/ 155915 w 336"/>
              <a:gd name="T65" fmla="*/ 557212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6"/>
              <a:gd name="T100" fmla="*/ 0 h 427"/>
              <a:gd name="T101" fmla="*/ 336 w 336"/>
              <a:gd name="T102" fmla="*/ 427 h 4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49" name="Freeform 259">
            <a:extLst>
              <a:ext uri="{FF2B5EF4-FFF2-40B4-BE49-F238E27FC236}">
                <a16:creationId xmlns:a16="http://schemas.microsoft.com/office/drawing/2014/main" id="{C011541F-DCCF-2A5F-588C-A86ACB29BC85}"/>
              </a:ext>
            </a:extLst>
          </p:cNvPr>
          <p:cNvSpPr>
            <a:spLocks/>
          </p:cNvSpPr>
          <p:nvPr/>
        </p:nvSpPr>
        <p:spPr bwMode="auto">
          <a:xfrm>
            <a:off x="6939388" y="4559438"/>
            <a:ext cx="170163" cy="353289"/>
          </a:xfrm>
          <a:custGeom>
            <a:avLst/>
            <a:gdLst>
              <a:gd name="T0" fmla="*/ 7938 w 126"/>
              <a:gd name="T1" fmla="*/ 283390 h 265"/>
              <a:gd name="T2" fmla="*/ 0 w 126"/>
              <a:gd name="T3" fmla="*/ 252047 h 265"/>
              <a:gd name="T4" fmla="*/ 15875 w 126"/>
              <a:gd name="T5" fmla="*/ 220704 h 265"/>
              <a:gd name="T6" fmla="*/ 31750 w 126"/>
              <a:gd name="T7" fmla="*/ 181526 h 265"/>
              <a:gd name="T8" fmla="*/ 15875 w 126"/>
              <a:gd name="T9" fmla="*/ 118841 h 265"/>
              <a:gd name="T10" fmla="*/ 39688 w 126"/>
              <a:gd name="T11" fmla="*/ 101864 h 265"/>
              <a:gd name="T12" fmla="*/ 71438 w 126"/>
              <a:gd name="T13" fmla="*/ 78357 h 265"/>
              <a:gd name="T14" fmla="*/ 103188 w 126"/>
              <a:gd name="T15" fmla="*/ 31343 h 265"/>
              <a:gd name="T16" fmla="*/ 142875 w 126"/>
              <a:gd name="T17" fmla="*/ 0 h 265"/>
              <a:gd name="T18" fmla="*/ 166688 w 126"/>
              <a:gd name="T19" fmla="*/ 31343 h 265"/>
              <a:gd name="T20" fmla="*/ 166688 w 126"/>
              <a:gd name="T21" fmla="*/ 86192 h 265"/>
              <a:gd name="T22" fmla="*/ 166688 w 126"/>
              <a:gd name="T23" fmla="*/ 118841 h 265"/>
              <a:gd name="T24" fmla="*/ 103188 w 126"/>
              <a:gd name="T25" fmla="*/ 330404 h 265"/>
              <a:gd name="T26" fmla="*/ 71438 w 126"/>
              <a:gd name="T27" fmla="*/ 338239 h 265"/>
              <a:gd name="T28" fmla="*/ 39688 w 126"/>
              <a:gd name="T29" fmla="*/ 346075 h 265"/>
              <a:gd name="T30" fmla="*/ 7938 w 126"/>
              <a:gd name="T31" fmla="*/ 322568 h 265"/>
              <a:gd name="T32" fmla="*/ 7938 w 126"/>
              <a:gd name="T33" fmla="*/ 283390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65"/>
              <a:gd name="T53" fmla="*/ 126 w 126"/>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0" name="Freeform 266">
            <a:extLst>
              <a:ext uri="{FF2B5EF4-FFF2-40B4-BE49-F238E27FC236}">
                <a16:creationId xmlns:a16="http://schemas.microsoft.com/office/drawing/2014/main" id="{4A91795E-F0DD-2890-15C6-E1E955434CDC}"/>
              </a:ext>
            </a:extLst>
          </p:cNvPr>
          <p:cNvSpPr>
            <a:spLocks/>
          </p:cNvSpPr>
          <p:nvPr/>
        </p:nvSpPr>
        <p:spPr bwMode="auto">
          <a:xfrm>
            <a:off x="10081715" y="5372974"/>
            <a:ext cx="183127" cy="209057"/>
          </a:xfrm>
          <a:custGeom>
            <a:avLst/>
            <a:gdLst>
              <a:gd name="T0" fmla="*/ 0 w 138"/>
              <a:gd name="T1" fmla="*/ 173483 h 157"/>
              <a:gd name="T2" fmla="*/ 23398 w 138"/>
              <a:gd name="T3" fmla="*/ 126525 h 157"/>
              <a:gd name="T4" fmla="*/ 38997 w 138"/>
              <a:gd name="T5" fmla="*/ 103046 h 157"/>
              <a:gd name="T6" fmla="*/ 85794 w 138"/>
              <a:gd name="T7" fmla="*/ 78263 h 157"/>
              <a:gd name="T8" fmla="*/ 101393 w 138"/>
              <a:gd name="T9" fmla="*/ 70437 h 157"/>
              <a:gd name="T10" fmla="*/ 116992 w 138"/>
              <a:gd name="T11" fmla="*/ 39131 h 157"/>
              <a:gd name="T12" fmla="*/ 132590 w 138"/>
              <a:gd name="T13" fmla="*/ 0 h 157"/>
              <a:gd name="T14" fmla="*/ 148189 w 138"/>
              <a:gd name="T15" fmla="*/ 15653 h 157"/>
              <a:gd name="T16" fmla="*/ 179387 w 138"/>
              <a:gd name="T17" fmla="*/ 23479 h 157"/>
              <a:gd name="T18" fmla="*/ 179387 w 138"/>
              <a:gd name="T19" fmla="*/ 46958 h 157"/>
              <a:gd name="T20" fmla="*/ 148189 w 138"/>
              <a:gd name="T21" fmla="*/ 70437 h 157"/>
              <a:gd name="T22" fmla="*/ 132590 w 138"/>
              <a:gd name="T23" fmla="*/ 87394 h 157"/>
              <a:gd name="T24" fmla="*/ 101393 w 138"/>
              <a:gd name="T25" fmla="*/ 118699 h 157"/>
              <a:gd name="T26" fmla="*/ 93593 w 138"/>
              <a:gd name="T27" fmla="*/ 150004 h 157"/>
              <a:gd name="T28" fmla="*/ 85794 w 138"/>
              <a:gd name="T29" fmla="*/ 196962 h 157"/>
              <a:gd name="T30" fmla="*/ 46797 w 138"/>
              <a:gd name="T31" fmla="*/ 204788 h 157"/>
              <a:gd name="T32" fmla="*/ 23398 w 138"/>
              <a:gd name="T33" fmla="*/ 196962 h 157"/>
              <a:gd name="T34" fmla="*/ 0 w 138"/>
              <a:gd name="T35" fmla="*/ 173483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157"/>
              <a:gd name="T56" fmla="*/ 138 w 138"/>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1" name="Freeform 267">
            <a:extLst>
              <a:ext uri="{FF2B5EF4-FFF2-40B4-BE49-F238E27FC236}">
                <a16:creationId xmlns:a16="http://schemas.microsoft.com/office/drawing/2014/main" id="{55FE09FE-4D58-0235-8E26-05CE94147DD2}"/>
              </a:ext>
            </a:extLst>
          </p:cNvPr>
          <p:cNvSpPr>
            <a:spLocks/>
          </p:cNvSpPr>
          <p:nvPr/>
        </p:nvSpPr>
        <p:spPr bwMode="auto">
          <a:xfrm>
            <a:off x="10240532" y="5184985"/>
            <a:ext cx="128027" cy="205816"/>
          </a:xfrm>
          <a:custGeom>
            <a:avLst/>
            <a:gdLst>
              <a:gd name="T0" fmla="*/ 7838 w 96"/>
              <a:gd name="T1" fmla="*/ 139578 h 156"/>
              <a:gd name="T2" fmla="*/ 31353 w 96"/>
              <a:gd name="T3" fmla="*/ 100807 h 156"/>
              <a:gd name="T4" fmla="*/ 31353 w 96"/>
              <a:gd name="T5" fmla="*/ 69789 h 156"/>
              <a:gd name="T6" fmla="*/ 0 w 96"/>
              <a:gd name="T7" fmla="*/ 0 h 156"/>
              <a:gd name="T8" fmla="*/ 39191 w 96"/>
              <a:gd name="T9" fmla="*/ 15509 h 156"/>
              <a:gd name="T10" fmla="*/ 39191 w 96"/>
              <a:gd name="T11" fmla="*/ 54280 h 156"/>
              <a:gd name="T12" fmla="*/ 54868 w 96"/>
              <a:gd name="T13" fmla="*/ 77543 h 156"/>
              <a:gd name="T14" fmla="*/ 78383 w 96"/>
              <a:gd name="T15" fmla="*/ 100807 h 156"/>
              <a:gd name="T16" fmla="*/ 109736 w 96"/>
              <a:gd name="T17" fmla="*/ 85298 h 156"/>
              <a:gd name="T18" fmla="*/ 125412 w 96"/>
              <a:gd name="T19" fmla="*/ 100807 h 156"/>
              <a:gd name="T20" fmla="*/ 117574 w 96"/>
              <a:gd name="T21" fmla="*/ 116315 h 156"/>
              <a:gd name="T22" fmla="*/ 101897 w 96"/>
              <a:gd name="T23" fmla="*/ 131824 h 156"/>
              <a:gd name="T24" fmla="*/ 86221 w 96"/>
              <a:gd name="T25" fmla="*/ 147333 h 156"/>
              <a:gd name="T26" fmla="*/ 78383 w 96"/>
              <a:gd name="T27" fmla="*/ 170596 h 156"/>
              <a:gd name="T28" fmla="*/ 54868 w 96"/>
              <a:gd name="T29" fmla="*/ 201613 h 156"/>
              <a:gd name="T30" fmla="*/ 31353 w 96"/>
              <a:gd name="T31" fmla="*/ 186104 h 156"/>
              <a:gd name="T32" fmla="*/ 39191 w 96"/>
              <a:gd name="T33" fmla="*/ 162841 h 156"/>
              <a:gd name="T34" fmla="*/ 7838 w 96"/>
              <a:gd name="T35" fmla="*/ 139578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56"/>
              <a:gd name="T56" fmla="*/ 96 w 9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2" name="Freeform 268">
            <a:extLst>
              <a:ext uri="{FF2B5EF4-FFF2-40B4-BE49-F238E27FC236}">
                <a16:creationId xmlns:a16="http://schemas.microsoft.com/office/drawing/2014/main" id="{A22231D0-0EBE-1E11-BF81-DC8D29223377}"/>
              </a:ext>
            </a:extLst>
          </p:cNvPr>
          <p:cNvSpPr>
            <a:spLocks/>
          </p:cNvSpPr>
          <p:nvPr/>
        </p:nvSpPr>
        <p:spPr bwMode="auto">
          <a:xfrm>
            <a:off x="8726901" y="4544852"/>
            <a:ext cx="1009628" cy="766539"/>
          </a:xfrm>
          <a:custGeom>
            <a:avLst/>
            <a:gdLst>
              <a:gd name="T0" fmla="*/ 47034 w 757"/>
              <a:gd name="T1" fmla="*/ 540066 h 577"/>
              <a:gd name="T2" fmla="*/ 7839 w 757"/>
              <a:gd name="T3" fmla="*/ 399519 h 577"/>
              <a:gd name="T4" fmla="*/ 0 w 757"/>
              <a:gd name="T5" fmla="*/ 321437 h 577"/>
              <a:gd name="T6" fmla="*/ 39195 w 757"/>
              <a:gd name="T7" fmla="*/ 251163 h 577"/>
              <a:gd name="T8" fmla="*/ 148940 w 757"/>
              <a:gd name="T9" fmla="*/ 196506 h 577"/>
              <a:gd name="T10" fmla="*/ 203812 w 757"/>
              <a:gd name="T11" fmla="*/ 141849 h 577"/>
              <a:gd name="T12" fmla="*/ 266524 w 757"/>
              <a:gd name="T13" fmla="*/ 117123 h 577"/>
              <a:gd name="T14" fmla="*/ 344913 w 757"/>
              <a:gd name="T15" fmla="*/ 62465 h 577"/>
              <a:gd name="T16" fmla="*/ 391947 w 757"/>
              <a:gd name="T17" fmla="*/ 85890 h 577"/>
              <a:gd name="T18" fmla="*/ 431141 w 757"/>
              <a:gd name="T19" fmla="*/ 31233 h 577"/>
              <a:gd name="T20" fmla="*/ 486014 w 757"/>
              <a:gd name="T21" fmla="*/ 0 h 577"/>
              <a:gd name="T22" fmla="*/ 572242 w 757"/>
              <a:gd name="T23" fmla="*/ 15616 h 577"/>
              <a:gd name="T24" fmla="*/ 548725 w 757"/>
              <a:gd name="T25" fmla="*/ 85890 h 577"/>
              <a:gd name="T26" fmla="*/ 611437 w 757"/>
              <a:gd name="T27" fmla="*/ 101506 h 577"/>
              <a:gd name="T28" fmla="*/ 666309 w 757"/>
              <a:gd name="T29" fmla="*/ 141849 h 577"/>
              <a:gd name="T30" fmla="*/ 705504 w 757"/>
              <a:gd name="T31" fmla="*/ 39041 h 577"/>
              <a:gd name="T32" fmla="*/ 752538 w 757"/>
              <a:gd name="T33" fmla="*/ 54657 h 577"/>
              <a:gd name="T34" fmla="*/ 776054 w 757"/>
              <a:gd name="T35" fmla="*/ 78082 h 577"/>
              <a:gd name="T36" fmla="*/ 838766 w 757"/>
              <a:gd name="T37" fmla="*/ 196506 h 577"/>
              <a:gd name="T38" fmla="*/ 901477 w 757"/>
              <a:gd name="T39" fmla="*/ 258971 h 577"/>
              <a:gd name="T40" fmla="*/ 932833 w 757"/>
              <a:gd name="T41" fmla="*/ 313629 h 577"/>
              <a:gd name="T42" fmla="*/ 981173 w 757"/>
              <a:gd name="T43" fmla="*/ 376094 h 577"/>
              <a:gd name="T44" fmla="*/ 989012 w 757"/>
              <a:gd name="T45" fmla="*/ 493217 h 577"/>
              <a:gd name="T46" fmla="*/ 909316 w 757"/>
              <a:gd name="T47" fmla="*/ 680613 h 577"/>
              <a:gd name="T48" fmla="*/ 893638 w 757"/>
              <a:gd name="T49" fmla="*/ 711846 h 577"/>
              <a:gd name="T50" fmla="*/ 830927 w 757"/>
              <a:gd name="T51" fmla="*/ 750887 h 577"/>
              <a:gd name="T52" fmla="*/ 776054 w 757"/>
              <a:gd name="T53" fmla="*/ 727462 h 577"/>
              <a:gd name="T54" fmla="*/ 697665 w 757"/>
              <a:gd name="T55" fmla="*/ 719654 h 577"/>
              <a:gd name="T56" fmla="*/ 627115 w 757"/>
              <a:gd name="T57" fmla="*/ 657189 h 577"/>
              <a:gd name="T58" fmla="*/ 580081 w 757"/>
              <a:gd name="T59" fmla="*/ 633764 h 577"/>
              <a:gd name="T60" fmla="*/ 493853 w 757"/>
              <a:gd name="T61" fmla="*/ 547874 h 577"/>
              <a:gd name="T62" fmla="*/ 344913 w 757"/>
              <a:gd name="T63" fmla="*/ 540066 h 577"/>
              <a:gd name="T64" fmla="*/ 258685 w 757"/>
              <a:gd name="T65" fmla="*/ 586915 h 577"/>
              <a:gd name="T66" fmla="*/ 180295 w 757"/>
              <a:gd name="T67" fmla="*/ 594723 h 577"/>
              <a:gd name="T68" fmla="*/ 109745 w 757"/>
              <a:gd name="T69" fmla="*/ 633764 h 577"/>
              <a:gd name="T70" fmla="*/ 39195 w 757"/>
              <a:gd name="T71" fmla="*/ 602532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7"/>
              <a:gd name="T109" fmla="*/ 0 h 577"/>
              <a:gd name="T110" fmla="*/ 757 w 757"/>
              <a:gd name="T111" fmla="*/ 577 h 5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3" name="Freeform 269">
            <a:extLst>
              <a:ext uri="{FF2B5EF4-FFF2-40B4-BE49-F238E27FC236}">
                <a16:creationId xmlns:a16="http://schemas.microsoft.com/office/drawing/2014/main" id="{BECDE9DE-A808-3C27-40AB-F4978562B64B}"/>
              </a:ext>
            </a:extLst>
          </p:cNvPr>
          <p:cNvSpPr>
            <a:spLocks/>
          </p:cNvSpPr>
          <p:nvPr/>
        </p:nvSpPr>
        <p:spPr bwMode="auto">
          <a:xfrm>
            <a:off x="9519368" y="5356769"/>
            <a:ext cx="89133" cy="121545"/>
          </a:xfrm>
          <a:custGeom>
            <a:avLst/>
            <a:gdLst>
              <a:gd name="T0" fmla="*/ 0 w 66"/>
              <a:gd name="T1" fmla="*/ 23551 h 91"/>
              <a:gd name="T2" fmla="*/ 15875 w 66"/>
              <a:gd name="T3" fmla="*/ 62802 h 91"/>
              <a:gd name="T4" fmla="*/ 23813 w 66"/>
              <a:gd name="T5" fmla="*/ 94204 h 91"/>
              <a:gd name="T6" fmla="*/ 47625 w 66"/>
              <a:gd name="T7" fmla="*/ 119063 h 91"/>
              <a:gd name="T8" fmla="*/ 63500 w 66"/>
              <a:gd name="T9" fmla="*/ 86353 h 91"/>
              <a:gd name="T10" fmla="*/ 87313 w 66"/>
              <a:gd name="T11" fmla="*/ 39252 h 91"/>
              <a:gd name="T12" fmla="*/ 87313 w 66"/>
              <a:gd name="T13" fmla="*/ 0 h 91"/>
              <a:gd name="T14" fmla="*/ 55563 w 66"/>
              <a:gd name="T15" fmla="*/ 15701 h 91"/>
              <a:gd name="T16" fmla="*/ 0 w 66"/>
              <a:gd name="T17" fmla="*/ 2355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91"/>
              <a:gd name="T29" fmla="*/ 66 w 66"/>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4" name="Freeform 270">
            <a:extLst>
              <a:ext uri="{FF2B5EF4-FFF2-40B4-BE49-F238E27FC236}">
                <a16:creationId xmlns:a16="http://schemas.microsoft.com/office/drawing/2014/main" id="{3AA06F89-2926-9EC2-B266-B99C497C0BB8}"/>
              </a:ext>
            </a:extLst>
          </p:cNvPr>
          <p:cNvSpPr>
            <a:spLocks/>
          </p:cNvSpPr>
          <p:nvPr/>
        </p:nvSpPr>
        <p:spPr bwMode="auto">
          <a:xfrm>
            <a:off x="8294202" y="4123499"/>
            <a:ext cx="246329" cy="270639"/>
          </a:xfrm>
          <a:custGeom>
            <a:avLst/>
            <a:gdLst>
              <a:gd name="T0" fmla="*/ 0 w 31"/>
              <a:gd name="T1" fmla="*/ 0 h 34"/>
              <a:gd name="T2" fmla="*/ 31135 w 31"/>
              <a:gd name="T3" fmla="*/ 0 h 34"/>
              <a:gd name="T4" fmla="*/ 62271 w 31"/>
              <a:gd name="T5" fmla="*/ 46784 h 34"/>
              <a:gd name="T6" fmla="*/ 85623 w 31"/>
              <a:gd name="T7" fmla="*/ 62379 h 34"/>
              <a:gd name="T8" fmla="*/ 124542 w 31"/>
              <a:gd name="T9" fmla="*/ 77974 h 34"/>
              <a:gd name="T10" fmla="*/ 186813 w 31"/>
              <a:gd name="T11" fmla="*/ 132556 h 34"/>
              <a:gd name="T12" fmla="*/ 202381 w 31"/>
              <a:gd name="T13" fmla="*/ 155948 h 34"/>
              <a:gd name="T14" fmla="*/ 233516 w 31"/>
              <a:gd name="T15" fmla="*/ 194935 h 34"/>
              <a:gd name="T16" fmla="*/ 241300 w 31"/>
              <a:gd name="T17" fmla="*/ 241720 h 34"/>
              <a:gd name="T18" fmla="*/ 210165 w 31"/>
              <a:gd name="T19" fmla="*/ 265112 h 34"/>
              <a:gd name="T20" fmla="*/ 163461 w 31"/>
              <a:gd name="T21" fmla="*/ 226125 h 34"/>
              <a:gd name="T22" fmla="*/ 116758 w 31"/>
              <a:gd name="T23" fmla="*/ 202733 h 34"/>
              <a:gd name="T24" fmla="*/ 93406 w 31"/>
              <a:gd name="T25" fmla="*/ 140353 h 34"/>
              <a:gd name="T26" fmla="*/ 70055 w 31"/>
              <a:gd name="T27" fmla="*/ 124759 h 34"/>
              <a:gd name="T28" fmla="*/ 46703 w 31"/>
              <a:gd name="T29" fmla="*/ 93569 h 34"/>
              <a:gd name="T30" fmla="*/ 7784 w 31"/>
              <a:gd name="T31" fmla="*/ 62379 h 34"/>
              <a:gd name="T32" fmla="*/ 0 w 31"/>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4"/>
              <a:gd name="T53" fmla="*/ 31 w 3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4">
                <a:moveTo>
                  <a:pt x="0" y="0"/>
                </a:moveTo>
                <a:cubicBezTo>
                  <a:pt x="4" y="0"/>
                  <a:pt x="4" y="0"/>
                  <a:pt x="4" y="0"/>
                </a:cubicBezTo>
                <a:cubicBezTo>
                  <a:pt x="8" y="6"/>
                  <a:pt x="8" y="6"/>
                  <a:pt x="8" y="6"/>
                </a:cubicBezTo>
                <a:cubicBezTo>
                  <a:pt x="11" y="8"/>
                  <a:pt x="11" y="8"/>
                  <a:pt x="11" y="8"/>
                </a:cubicBezTo>
                <a:cubicBezTo>
                  <a:pt x="16" y="10"/>
                  <a:pt x="16" y="10"/>
                  <a:pt x="16" y="10"/>
                </a:cubicBezTo>
                <a:cubicBezTo>
                  <a:pt x="24" y="17"/>
                  <a:pt x="24" y="17"/>
                  <a:pt x="24" y="17"/>
                </a:cubicBezTo>
                <a:cubicBezTo>
                  <a:pt x="26" y="20"/>
                  <a:pt x="26" y="20"/>
                  <a:pt x="26" y="20"/>
                </a:cubicBezTo>
                <a:cubicBezTo>
                  <a:pt x="30" y="25"/>
                  <a:pt x="30" y="25"/>
                  <a:pt x="30" y="25"/>
                </a:cubicBezTo>
                <a:cubicBezTo>
                  <a:pt x="31" y="31"/>
                  <a:pt x="31" y="31"/>
                  <a:pt x="31" y="31"/>
                </a:cubicBezTo>
                <a:cubicBezTo>
                  <a:pt x="27" y="34"/>
                  <a:pt x="27" y="34"/>
                  <a:pt x="27" y="34"/>
                </a:cubicBezTo>
                <a:cubicBezTo>
                  <a:pt x="21" y="29"/>
                  <a:pt x="21" y="29"/>
                  <a:pt x="21" y="29"/>
                </a:cubicBezTo>
                <a:cubicBezTo>
                  <a:pt x="15" y="26"/>
                  <a:pt x="15" y="26"/>
                  <a:pt x="15" y="26"/>
                </a:cubicBezTo>
                <a:cubicBezTo>
                  <a:pt x="12" y="18"/>
                  <a:pt x="12" y="18"/>
                  <a:pt x="12" y="18"/>
                </a:cubicBezTo>
                <a:cubicBezTo>
                  <a:pt x="9" y="16"/>
                  <a:pt x="9" y="16"/>
                  <a:pt x="9" y="16"/>
                </a:cubicBezTo>
                <a:cubicBezTo>
                  <a:pt x="9" y="16"/>
                  <a:pt x="7" y="13"/>
                  <a:pt x="6" y="12"/>
                </a:cubicBezTo>
                <a:cubicBezTo>
                  <a:pt x="4" y="11"/>
                  <a:pt x="1" y="8"/>
                  <a:pt x="1" y="8"/>
                </a:cubicBezTo>
                <a:lnTo>
                  <a:pt x="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5" name="Freeform 271">
            <a:extLst>
              <a:ext uri="{FF2B5EF4-FFF2-40B4-BE49-F238E27FC236}">
                <a16:creationId xmlns:a16="http://schemas.microsoft.com/office/drawing/2014/main" id="{9A198AED-3EB8-20FD-0F14-CB0B92234B41}"/>
              </a:ext>
            </a:extLst>
          </p:cNvPr>
          <p:cNvSpPr>
            <a:spLocks/>
          </p:cNvSpPr>
          <p:nvPr/>
        </p:nvSpPr>
        <p:spPr bwMode="auto">
          <a:xfrm>
            <a:off x="8631286" y="4074881"/>
            <a:ext cx="231745" cy="270639"/>
          </a:xfrm>
          <a:custGeom>
            <a:avLst/>
            <a:gdLst>
              <a:gd name="T0" fmla="*/ 15656 w 174"/>
              <a:gd name="T1" fmla="*/ 218328 h 204"/>
              <a:gd name="T2" fmla="*/ 0 w 174"/>
              <a:gd name="T3" fmla="*/ 187138 h 204"/>
              <a:gd name="T4" fmla="*/ 0 w 174"/>
              <a:gd name="T5" fmla="*/ 140353 h 204"/>
              <a:gd name="T6" fmla="*/ 15656 w 174"/>
              <a:gd name="T7" fmla="*/ 116961 h 204"/>
              <a:gd name="T8" fmla="*/ 46968 w 174"/>
              <a:gd name="T9" fmla="*/ 109164 h 204"/>
              <a:gd name="T10" fmla="*/ 78280 w 174"/>
              <a:gd name="T11" fmla="*/ 85772 h 204"/>
              <a:gd name="T12" fmla="*/ 125249 w 174"/>
              <a:gd name="T13" fmla="*/ 31190 h 204"/>
              <a:gd name="T14" fmla="*/ 180045 w 174"/>
              <a:gd name="T15" fmla="*/ 0 h 204"/>
              <a:gd name="T16" fmla="*/ 211357 w 174"/>
              <a:gd name="T17" fmla="*/ 15595 h 204"/>
              <a:gd name="T18" fmla="*/ 227013 w 174"/>
              <a:gd name="T19" fmla="*/ 38987 h 204"/>
              <a:gd name="T20" fmla="*/ 203529 w 174"/>
              <a:gd name="T21" fmla="*/ 62379 h 204"/>
              <a:gd name="T22" fmla="*/ 195701 w 174"/>
              <a:gd name="T23" fmla="*/ 85772 h 204"/>
              <a:gd name="T24" fmla="*/ 203529 w 174"/>
              <a:gd name="T25" fmla="*/ 116961 h 204"/>
              <a:gd name="T26" fmla="*/ 227013 w 174"/>
              <a:gd name="T27" fmla="*/ 140353 h 204"/>
              <a:gd name="T28" fmla="*/ 203529 w 174"/>
              <a:gd name="T29" fmla="*/ 155948 h 204"/>
              <a:gd name="T30" fmla="*/ 195701 w 174"/>
              <a:gd name="T31" fmla="*/ 171543 h 204"/>
              <a:gd name="T32" fmla="*/ 180045 w 174"/>
              <a:gd name="T33" fmla="*/ 194935 h 204"/>
              <a:gd name="T34" fmla="*/ 164389 w 174"/>
              <a:gd name="T35" fmla="*/ 218328 h 204"/>
              <a:gd name="T36" fmla="*/ 148733 w 174"/>
              <a:gd name="T37" fmla="*/ 257315 h 204"/>
              <a:gd name="T38" fmla="*/ 117421 w 174"/>
              <a:gd name="T39" fmla="*/ 265112 h 204"/>
              <a:gd name="T40" fmla="*/ 93936 w 174"/>
              <a:gd name="T41" fmla="*/ 249517 h 204"/>
              <a:gd name="T42" fmla="*/ 54796 w 174"/>
              <a:gd name="T43" fmla="*/ 249517 h 204"/>
              <a:gd name="T44" fmla="*/ 31312 w 174"/>
              <a:gd name="T45" fmla="*/ 249517 h 204"/>
              <a:gd name="T46" fmla="*/ 15656 w 174"/>
              <a:gd name="T47" fmla="*/ 218328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204"/>
              <a:gd name="T74" fmla="*/ 174 w 174"/>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6" name="Freeform 274">
            <a:extLst>
              <a:ext uri="{FF2B5EF4-FFF2-40B4-BE49-F238E27FC236}">
                <a16:creationId xmlns:a16="http://schemas.microsoft.com/office/drawing/2014/main" id="{D4CB093D-C1DB-FCC4-8211-48B9C3524D0B}"/>
              </a:ext>
            </a:extLst>
          </p:cNvPr>
          <p:cNvSpPr>
            <a:spLocks/>
          </p:cNvSpPr>
          <p:nvPr/>
        </p:nvSpPr>
        <p:spPr bwMode="auto">
          <a:xfrm>
            <a:off x="8863029" y="4217493"/>
            <a:ext cx="144232" cy="176644"/>
          </a:xfrm>
          <a:custGeom>
            <a:avLst/>
            <a:gdLst>
              <a:gd name="T0" fmla="*/ 15699 w 108"/>
              <a:gd name="T1" fmla="*/ 165172 h 132"/>
              <a:gd name="T2" fmla="*/ 15699 w 108"/>
              <a:gd name="T3" fmla="*/ 141576 h 132"/>
              <a:gd name="T4" fmla="*/ 0 w 108"/>
              <a:gd name="T5" fmla="*/ 110114 h 132"/>
              <a:gd name="T6" fmla="*/ 7849 w 108"/>
              <a:gd name="T7" fmla="*/ 86519 h 132"/>
              <a:gd name="T8" fmla="*/ 31397 w 108"/>
              <a:gd name="T9" fmla="*/ 31461 h 132"/>
              <a:gd name="T10" fmla="*/ 47096 w 108"/>
              <a:gd name="T11" fmla="*/ 15731 h 132"/>
              <a:gd name="T12" fmla="*/ 86342 w 108"/>
              <a:gd name="T13" fmla="*/ 7865 h 132"/>
              <a:gd name="T14" fmla="*/ 141287 w 108"/>
              <a:gd name="T15" fmla="*/ 0 h 132"/>
              <a:gd name="T16" fmla="*/ 141287 w 108"/>
              <a:gd name="T17" fmla="*/ 15731 h 132"/>
              <a:gd name="T18" fmla="*/ 117739 w 108"/>
              <a:gd name="T19" fmla="*/ 15731 h 132"/>
              <a:gd name="T20" fmla="*/ 70644 w 108"/>
              <a:gd name="T21" fmla="*/ 31461 h 132"/>
              <a:gd name="T22" fmla="*/ 54945 w 108"/>
              <a:gd name="T23" fmla="*/ 55057 h 132"/>
              <a:gd name="T24" fmla="*/ 109890 w 108"/>
              <a:gd name="T25" fmla="*/ 55057 h 132"/>
              <a:gd name="T26" fmla="*/ 117739 w 108"/>
              <a:gd name="T27" fmla="*/ 78653 h 132"/>
              <a:gd name="T28" fmla="*/ 102041 w 108"/>
              <a:gd name="T29" fmla="*/ 86519 h 132"/>
              <a:gd name="T30" fmla="*/ 86342 w 108"/>
              <a:gd name="T31" fmla="*/ 102249 h 132"/>
              <a:gd name="T32" fmla="*/ 117739 w 108"/>
              <a:gd name="T33" fmla="*/ 133710 h 132"/>
              <a:gd name="T34" fmla="*/ 125588 w 108"/>
              <a:gd name="T35" fmla="*/ 165172 h 132"/>
              <a:gd name="T36" fmla="*/ 94191 w 108"/>
              <a:gd name="T37" fmla="*/ 165172 h 132"/>
              <a:gd name="T38" fmla="*/ 70644 w 108"/>
              <a:gd name="T39" fmla="*/ 141576 h 132"/>
              <a:gd name="T40" fmla="*/ 47096 w 108"/>
              <a:gd name="T41" fmla="*/ 110114 h 132"/>
              <a:gd name="T42" fmla="*/ 47096 w 108"/>
              <a:gd name="T43" fmla="*/ 149441 h 132"/>
              <a:gd name="T44" fmla="*/ 47096 w 108"/>
              <a:gd name="T45" fmla="*/ 173037 h 132"/>
              <a:gd name="T46" fmla="*/ 15699 w 108"/>
              <a:gd name="T47" fmla="*/ 165172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32"/>
              <a:gd name="T74" fmla="*/ 108 w 108"/>
              <a:gd name="T75" fmla="*/ 132 h 1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7" name="Freeform 275">
            <a:extLst>
              <a:ext uri="{FF2B5EF4-FFF2-40B4-BE49-F238E27FC236}">
                <a16:creationId xmlns:a16="http://schemas.microsoft.com/office/drawing/2014/main" id="{AD056B1B-67C5-CE07-2CE7-D86EE350D201}"/>
              </a:ext>
            </a:extLst>
          </p:cNvPr>
          <p:cNvSpPr>
            <a:spLocks/>
          </p:cNvSpPr>
          <p:nvPr/>
        </p:nvSpPr>
        <p:spPr bwMode="auto">
          <a:xfrm>
            <a:off x="8535671" y="4418446"/>
            <a:ext cx="270639" cy="61583"/>
          </a:xfrm>
          <a:custGeom>
            <a:avLst/>
            <a:gdLst>
              <a:gd name="T0" fmla="*/ 0 w 34"/>
              <a:gd name="T1" fmla="*/ 7541 h 8"/>
              <a:gd name="T2" fmla="*/ 70177 w 34"/>
              <a:gd name="T3" fmla="*/ 0 h 8"/>
              <a:gd name="T4" fmla="*/ 124759 w 34"/>
              <a:gd name="T5" fmla="*/ 0 h 8"/>
              <a:gd name="T6" fmla="*/ 155948 w 34"/>
              <a:gd name="T7" fmla="*/ 7541 h 8"/>
              <a:gd name="T8" fmla="*/ 179340 w 34"/>
              <a:gd name="T9" fmla="*/ 22622 h 8"/>
              <a:gd name="T10" fmla="*/ 241720 w 34"/>
              <a:gd name="T11" fmla="*/ 37703 h 8"/>
              <a:gd name="T12" fmla="*/ 265112 w 34"/>
              <a:gd name="T13" fmla="*/ 60325 h 8"/>
              <a:gd name="T14" fmla="*/ 202733 w 34"/>
              <a:gd name="T15" fmla="*/ 52784 h 8"/>
              <a:gd name="T16" fmla="*/ 148151 w 34"/>
              <a:gd name="T17" fmla="*/ 45244 h 8"/>
              <a:gd name="T18" fmla="*/ 62379 w 34"/>
              <a:gd name="T19" fmla="*/ 30163 h 8"/>
              <a:gd name="T20" fmla="*/ 0 w 34"/>
              <a:gd name="T21" fmla="*/ 7541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8"/>
              <a:gd name="T35" fmla="*/ 34 w 3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8" name="Freeform 276">
            <a:extLst>
              <a:ext uri="{FF2B5EF4-FFF2-40B4-BE49-F238E27FC236}">
                <a16:creationId xmlns:a16="http://schemas.microsoft.com/office/drawing/2014/main" id="{62E6A8D9-B836-C32E-A3D7-9385D5FF1908}"/>
              </a:ext>
            </a:extLst>
          </p:cNvPr>
          <p:cNvSpPr>
            <a:spLocks/>
          </p:cNvSpPr>
          <p:nvPr/>
        </p:nvSpPr>
        <p:spPr bwMode="auto">
          <a:xfrm>
            <a:off x="4241104" y="2747617"/>
            <a:ext cx="162059" cy="183127"/>
          </a:xfrm>
          <a:custGeom>
            <a:avLst/>
            <a:gdLst>
              <a:gd name="T0" fmla="*/ 0 w 120"/>
              <a:gd name="T1" fmla="*/ 148190 h 138"/>
              <a:gd name="T2" fmla="*/ 0 w 120"/>
              <a:gd name="T3" fmla="*/ 116992 h 138"/>
              <a:gd name="T4" fmla="*/ 7938 w 120"/>
              <a:gd name="T5" fmla="*/ 93594 h 138"/>
              <a:gd name="T6" fmla="*/ 47625 w 120"/>
              <a:gd name="T7" fmla="*/ 31198 h 138"/>
              <a:gd name="T8" fmla="*/ 87313 w 120"/>
              <a:gd name="T9" fmla="*/ 0 h 138"/>
              <a:gd name="T10" fmla="*/ 87313 w 120"/>
              <a:gd name="T11" fmla="*/ 23398 h 138"/>
              <a:gd name="T12" fmla="*/ 71438 w 120"/>
              <a:gd name="T13" fmla="*/ 54596 h 138"/>
              <a:gd name="T14" fmla="*/ 79375 w 120"/>
              <a:gd name="T15" fmla="*/ 70195 h 138"/>
              <a:gd name="T16" fmla="*/ 142875 w 120"/>
              <a:gd name="T17" fmla="*/ 101393 h 138"/>
              <a:gd name="T18" fmla="*/ 158750 w 120"/>
              <a:gd name="T19" fmla="*/ 140391 h 138"/>
              <a:gd name="T20" fmla="*/ 158750 w 120"/>
              <a:gd name="T21" fmla="*/ 171589 h 138"/>
              <a:gd name="T22" fmla="*/ 127000 w 120"/>
              <a:gd name="T23" fmla="*/ 179388 h 138"/>
              <a:gd name="T24" fmla="*/ 111125 w 120"/>
              <a:gd name="T25" fmla="*/ 155990 h 138"/>
              <a:gd name="T26" fmla="*/ 87313 w 120"/>
              <a:gd name="T27" fmla="*/ 163789 h 138"/>
              <a:gd name="T28" fmla="*/ 63500 w 120"/>
              <a:gd name="T29" fmla="*/ 148190 h 138"/>
              <a:gd name="T30" fmla="*/ 23813 w 120"/>
              <a:gd name="T31" fmla="*/ 140391 h 138"/>
              <a:gd name="T32" fmla="*/ 0 w 120"/>
              <a:gd name="T33" fmla="*/ 148190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38"/>
              <a:gd name="T53" fmla="*/ 120 w 120"/>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59" name="Freeform 277">
            <a:extLst>
              <a:ext uri="{FF2B5EF4-FFF2-40B4-BE49-F238E27FC236}">
                <a16:creationId xmlns:a16="http://schemas.microsoft.com/office/drawing/2014/main" id="{C86EC4FA-E9D4-A3D2-E3F4-ECF6E931664A}"/>
              </a:ext>
            </a:extLst>
          </p:cNvPr>
          <p:cNvSpPr>
            <a:spLocks/>
          </p:cNvSpPr>
          <p:nvPr/>
        </p:nvSpPr>
        <p:spPr bwMode="auto">
          <a:xfrm>
            <a:off x="3575042" y="3672973"/>
            <a:ext cx="281983" cy="79408"/>
          </a:xfrm>
          <a:custGeom>
            <a:avLst/>
            <a:gdLst>
              <a:gd name="T0" fmla="*/ 15784 w 35"/>
              <a:gd name="T1" fmla="*/ 7779 h 10"/>
              <a:gd name="T2" fmla="*/ 63137 w 35"/>
              <a:gd name="T3" fmla="*/ 0 h 10"/>
              <a:gd name="T4" fmla="*/ 149951 w 35"/>
              <a:gd name="T5" fmla="*/ 0 h 10"/>
              <a:gd name="T6" fmla="*/ 205196 w 35"/>
              <a:gd name="T7" fmla="*/ 23336 h 10"/>
              <a:gd name="T8" fmla="*/ 220980 w 35"/>
              <a:gd name="T9" fmla="*/ 46672 h 10"/>
              <a:gd name="T10" fmla="*/ 260441 w 35"/>
              <a:gd name="T11" fmla="*/ 54451 h 10"/>
              <a:gd name="T12" fmla="*/ 276225 w 35"/>
              <a:gd name="T13" fmla="*/ 70008 h 10"/>
              <a:gd name="T14" fmla="*/ 260441 w 35"/>
              <a:gd name="T15" fmla="*/ 77787 h 10"/>
              <a:gd name="T16" fmla="*/ 197304 w 35"/>
              <a:gd name="T17" fmla="*/ 77787 h 10"/>
              <a:gd name="T18" fmla="*/ 181519 w 35"/>
              <a:gd name="T19" fmla="*/ 62230 h 10"/>
              <a:gd name="T20" fmla="*/ 165735 w 35"/>
              <a:gd name="T21" fmla="*/ 38894 h 10"/>
              <a:gd name="T22" fmla="*/ 118382 w 35"/>
              <a:gd name="T23" fmla="*/ 31115 h 10"/>
              <a:gd name="T24" fmla="*/ 71029 w 35"/>
              <a:gd name="T25" fmla="*/ 31115 h 10"/>
              <a:gd name="T26" fmla="*/ 39461 w 35"/>
              <a:gd name="T27" fmla="*/ 31115 h 10"/>
              <a:gd name="T28" fmla="*/ 0 w 35"/>
              <a:gd name="T29" fmla="*/ 23336 h 10"/>
              <a:gd name="T30" fmla="*/ 15784 w 35"/>
              <a:gd name="T31" fmla="*/ 7779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0" name="Freeform 278">
            <a:extLst>
              <a:ext uri="{FF2B5EF4-FFF2-40B4-BE49-F238E27FC236}">
                <a16:creationId xmlns:a16="http://schemas.microsoft.com/office/drawing/2014/main" id="{587C6D0C-72EF-0E4A-1864-786EC70362BF}"/>
              </a:ext>
            </a:extLst>
          </p:cNvPr>
          <p:cNvSpPr>
            <a:spLocks/>
          </p:cNvSpPr>
          <p:nvPr/>
        </p:nvSpPr>
        <p:spPr bwMode="auto">
          <a:xfrm>
            <a:off x="3857024" y="3760486"/>
            <a:ext cx="175024" cy="48617"/>
          </a:xfrm>
          <a:custGeom>
            <a:avLst/>
            <a:gdLst>
              <a:gd name="T0" fmla="*/ 31173 w 132"/>
              <a:gd name="T1" fmla="*/ 0 h 36"/>
              <a:gd name="T2" fmla="*/ 31173 w 132"/>
              <a:gd name="T3" fmla="*/ 15875 h 36"/>
              <a:gd name="T4" fmla="*/ 0 w 132"/>
              <a:gd name="T5" fmla="*/ 23813 h 36"/>
              <a:gd name="T6" fmla="*/ 38966 w 132"/>
              <a:gd name="T7" fmla="*/ 39688 h 36"/>
              <a:gd name="T8" fmla="*/ 54552 w 132"/>
              <a:gd name="T9" fmla="*/ 47625 h 36"/>
              <a:gd name="T10" fmla="*/ 85725 w 132"/>
              <a:gd name="T11" fmla="*/ 47625 h 36"/>
              <a:gd name="T12" fmla="*/ 109105 w 132"/>
              <a:gd name="T13" fmla="*/ 31750 h 36"/>
              <a:gd name="T14" fmla="*/ 171450 w 132"/>
              <a:gd name="T15" fmla="*/ 39688 h 36"/>
              <a:gd name="T16" fmla="*/ 140277 w 132"/>
              <a:gd name="T17" fmla="*/ 23813 h 36"/>
              <a:gd name="T18" fmla="*/ 93518 w 132"/>
              <a:gd name="T19" fmla="*/ 0 h 36"/>
              <a:gd name="T20" fmla="*/ 31173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1" name="Freeform 279">
            <a:extLst>
              <a:ext uri="{FF2B5EF4-FFF2-40B4-BE49-F238E27FC236}">
                <a16:creationId xmlns:a16="http://schemas.microsoft.com/office/drawing/2014/main" id="{54D3A05A-913E-96D3-5FF9-96EDBD29DF66}"/>
              </a:ext>
            </a:extLst>
          </p:cNvPr>
          <p:cNvSpPr>
            <a:spLocks/>
          </p:cNvSpPr>
          <p:nvPr/>
        </p:nvSpPr>
        <p:spPr bwMode="auto">
          <a:xfrm>
            <a:off x="6146919" y="3207864"/>
            <a:ext cx="79408" cy="46997"/>
          </a:xfrm>
          <a:custGeom>
            <a:avLst/>
            <a:gdLst>
              <a:gd name="T0" fmla="*/ 0 w 60"/>
              <a:gd name="T1" fmla="*/ 15346 h 36"/>
              <a:gd name="T2" fmla="*/ 46672 w 60"/>
              <a:gd name="T3" fmla="*/ 0 h 36"/>
              <a:gd name="T4" fmla="*/ 77787 w 60"/>
              <a:gd name="T5" fmla="*/ 7673 h 36"/>
              <a:gd name="T6" fmla="*/ 77787 w 60"/>
              <a:gd name="T7" fmla="*/ 23019 h 36"/>
              <a:gd name="T8" fmla="*/ 70008 w 60"/>
              <a:gd name="T9" fmla="*/ 46038 h 36"/>
              <a:gd name="T10" fmla="*/ 38894 w 60"/>
              <a:gd name="T11" fmla="*/ 30692 h 36"/>
              <a:gd name="T12" fmla="*/ 0 w 60"/>
              <a:gd name="T13" fmla="*/ 15346 h 36"/>
              <a:gd name="T14" fmla="*/ 0 60000 65536"/>
              <a:gd name="T15" fmla="*/ 0 60000 65536"/>
              <a:gd name="T16" fmla="*/ 0 60000 65536"/>
              <a:gd name="T17" fmla="*/ 0 60000 65536"/>
              <a:gd name="T18" fmla="*/ 0 60000 65536"/>
              <a:gd name="T19" fmla="*/ 0 60000 65536"/>
              <a:gd name="T20" fmla="*/ 0 60000 65536"/>
              <a:gd name="T21" fmla="*/ 0 w 60"/>
              <a:gd name="T22" fmla="*/ 0 h 36"/>
              <a:gd name="T23" fmla="*/ 60 w 6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36">
                <a:moveTo>
                  <a:pt x="0" y="12"/>
                </a:moveTo>
                <a:lnTo>
                  <a:pt x="36" y="0"/>
                </a:lnTo>
                <a:lnTo>
                  <a:pt x="60" y="6"/>
                </a:lnTo>
                <a:lnTo>
                  <a:pt x="60" y="18"/>
                </a:lnTo>
                <a:lnTo>
                  <a:pt x="54" y="36"/>
                </a:lnTo>
                <a:lnTo>
                  <a:pt x="30" y="24"/>
                </a:lnTo>
                <a:lnTo>
                  <a:pt x="0"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2" name="Freeform 280">
            <a:extLst>
              <a:ext uri="{FF2B5EF4-FFF2-40B4-BE49-F238E27FC236}">
                <a16:creationId xmlns:a16="http://schemas.microsoft.com/office/drawing/2014/main" id="{9BD32A84-9EAD-E0EC-ACB3-3334A6385E26}"/>
              </a:ext>
            </a:extLst>
          </p:cNvPr>
          <p:cNvSpPr>
            <a:spLocks/>
          </p:cNvSpPr>
          <p:nvPr/>
        </p:nvSpPr>
        <p:spPr bwMode="auto">
          <a:xfrm>
            <a:off x="6057787" y="3118732"/>
            <a:ext cx="32412" cy="63203"/>
          </a:xfrm>
          <a:custGeom>
            <a:avLst/>
            <a:gdLst>
              <a:gd name="T0" fmla="*/ 0 w 24"/>
              <a:gd name="T1" fmla="*/ 61912 h 48"/>
              <a:gd name="T2" fmla="*/ 7938 w 24"/>
              <a:gd name="T3" fmla="*/ 7739 h 48"/>
              <a:gd name="T4" fmla="*/ 23813 w 24"/>
              <a:gd name="T5" fmla="*/ 0 h 48"/>
              <a:gd name="T6" fmla="*/ 31750 w 24"/>
              <a:gd name="T7" fmla="*/ 30956 h 48"/>
              <a:gd name="T8" fmla="*/ 31750 w 24"/>
              <a:gd name="T9" fmla="*/ 61912 h 48"/>
              <a:gd name="T10" fmla="*/ 0 w 24"/>
              <a:gd name="T11" fmla="*/ 61912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3" name="Freeform 281">
            <a:extLst>
              <a:ext uri="{FF2B5EF4-FFF2-40B4-BE49-F238E27FC236}">
                <a16:creationId xmlns:a16="http://schemas.microsoft.com/office/drawing/2014/main" id="{088673B7-ACB2-C30E-9357-27782F76F129}"/>
              </a:ext>
            </a:extLst>
          </p:cNvPr>
          <p:cNvSpPr>
            <a:spLocks/>
          </p:cNvSpPr>
          <p:nvPr/>
        </p:nvSpPr>
        <p:spPr bwMode="auto">
          <a:xfrm>
            <a:off x="6049684" y="3053909"/>
            <a:ext cx="40515" cy="48617"/>
          </a:xfrm>
          <a:custGeom>
            <a:avLst/>
            <a:gdLst>
              <a:gd name="T0" fmla="*/ 0 w 30"/>
              <a:gd name="T1" fmla="*/ 15446 h 37"/>
              <a:gd name="T2" fmla="*/ 31750 w 30"/>
              <a:gd name="T3" fmla="*/ 0 h 37"/>
              <a:gd name="T4" fmla="*/ 39687 w 30"/>
              <a:gd name="T5" fmla="*/ 30892 h 37"/>
              <a:gd name="T6" fmla="*/ 31750 w 30"/>
              <a:gd name="T7" fmla="*/ 47625 h 37"/>
              <a:gd name="T8" fmla="*/ 0 w 30"/>
              <a:gd name="T9" fmla="*/ 15446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4" name="Freeform 282">
            <a:extLst>
              <a:ext uri="{FF2B5EF4-FFF2-40B4-BE49-F238E27FC236}">
                <a16:creationId xmlns:a16="http://schemas.microsoft.com/office/drawing/2014/main" id="{8062A4BB-3F3C-A5A6-9A64-E14AF88ACF96}"/>
              </a:ext>
            </a:extLst>
          </p:cNvPr>
          <p:cNvSpPr>
            <a:spLocks/>
          </p:cNvSpPr>
          <p:nvPr/>
        </p:nvSpPr>
        <p:spPr bwMode="auto">
          <a:xfrm>
            <a:off x="6884288" y="3246757"/>
            <a:ext cx="40515" cy="8104"/>
          </a:xfrm>
          <a:custGeom>
            <a:avLst/>
            <a:gdLst>
              <a:gd name="T0" fmla="*/ 31750 w 30"/>
              <a:gd name="T1" fmla="*/ 0 h 6"/>
              <a:gd name="T2" fmla="*/ 39688 w 30"/>
              <a:gd name="T3" fmla="*/ 0 h 6"/>
              <a:gd name="T4" fmla="*/ 0 w 30"/>
              <a:gd name="T5" fmla="*/ 7938 h 6"/>
              <a:gd name="T6" fmla="*/ 31750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5" name="Rectangle 283">
            <a:extLst>
              <a:ext uri="{FF2B5EF4-FFF2-40B4-BE49-F238E27FC236}">
                <a16:creationId xmlns:a16="http://schemas.microsoft.com/office/drawing/2014/main" id="{3BEDE275-7EDB-FE80-09FD-EF18CE6F57B3}"/>
              </a:ext>
            </a:extLst>
          </p:cNvPr>
          <p:cNvSpPr>
            <a:spLocks noChangeArrowheads="1"/>
          </p:cNvSpPr>
          <p:nvPr/>
        </p:nvSpPr>
        <p:spPr bwMode="auto">
          <a:xfrm>
            <a:off x="6741676" y="3483365"/>
            <a:ext cx="0" cy="3241"/>
          </a:xfrm>
          <a:prstGeom prst="rect">
            <a:avLst/>
          </a:prstGeom>
          <a:solidFill>
            <a:schemeClr val="bg1">
              <a:lumMod val="75000"/>
            </a:schemeClr>
          </a:solidFill>
          <a:ln w="9525">
            <a:solidFill>
              <a:schemeClr val="bg1"/>
            </a:solidFill>
            <a:miter lim="800000"/>
            <a:headEnd/>
            <a:tailEnd/>
          </a:ln>
        </p:spPr>
        <p:txBody>
          <a:bodyPr/>
          <a:lstStyle/>
          <a:p>
            <a:endParaRPr lang="en-US" sz="2400"/>
          </a:p>
        </p:txBody>
      </p:sp>
      <p:sp>
        <p:nvSpPr>
          <p:cNvPr id="266" name="Freeform 284">
            <a:extLst>
              <a:ext uri="{FF2B5EF4-FFF2-40B4-BE49-F238E27FC236}">
                <a16:creationId xmlns:a16="http://schemas.microsoft.com/office/drawing/2014/main" id="{B28FDFC8-1F99-5B2E-4E4D-8B0C805C40D4}"/>
              </a:ext>
            </a:extLst>
          </p:cNvPr>
          <p:cNvSpPr>
            <a:spLocks/>
          </p:cNvSpPr>
          <p:nvPr/>
        </p:nvSpPr>
        <p:spPr bwMode="auto">
          <a:xfrm>
            <a:off x="6506691" y="3094423"/>
            <a:ext cx="473212" cy="183127"/>
          </a:xfrm>
          <a:custGeom>
            <a:avLst/>
            <a:gdLst>
              <a:gd name="T0" fmla="*/ 267131 w 59"/>
              <a:gd name="T1" fmla="*/ 155990 h 23"/>
              <a:gd name="T2" fmla="*/ 282844 w 59"/>
              <a:gd name="T3" fmla="*/ 163789 h 23"/>
              <a:gd name="T4" fmla="*/ 369269 w 59"/>
              <a:gd name="T5" fmla="*/ 155990 h 23"/>
              <a:gd name="T6" fmla="*/ 408553 w 59"/>
              <a:gd name="T7" fmla="*/ 148190 h 23"/>
              <a:gd name="T8" fmla="*/ 447836 w 59"/>
              <a:gd name="T9" fmla="*/ 140391 h 23"/>
              <a:gd name="T10" fmla="*/ 463550 w 59"/>
              <a:gd name="T11" fmla="*/ 148190 h 23"/>
              <a:gd name="T12" fmla="*/ 455693 w 59"/>
              <a:gd name="T13" fmla="*/ 124792 h 23"/>
              <a:gd name="T14" fmla="*/ 455693 w 59"/>
              <a:gd name="T15" fmla="*/ 70195 h 23"/>
              <a:gd name="T16" fmla="*/ 463550 w 59"/>
              <a:gd name="T17" fmla="*/ 62396 h 23"/>
              <a:gd name="T18" fmla="*/ 432123 w 59"/>
              <a:gd name="T19" fmla="*/ 23398 h 23"/>
              <a:gd name="T20" fmla="*/ 416409 w 59"/>
              <a:gd name="T21" fmla="*/ 7799 h 23"/>
              <a:gd name="T22" fmla="*/ 392839 w 59"/>
              <a:gd name="T23" fmla="*/ 7799 h 23"/>
              <a:gd name="T24" fmla="*/ 384982 w 59"/>
              <a:gd name="T25" fmla="*/ 0 h 23"/>
              <a:gd name="T26" fmla="*/ 384982 w 59"/>
              <a:gd name="T27" fmla="*/ 0 h 23"/>
              <a:gd name="T28" fmla="*/ 353555 w 59"/>
              <a:gd name="T29" fmla="*/ 23398 h 23"/>
              <a:gd name="T30" fmla="*/ 314271 w 59"/>
              <a:gd name="T31" fmla="*/ 23398 h 23"/>
              <a:gd name="T32" fmla="*/ 306414 w 59"/>
              <a:gd name="T33" fmla="*/ 23398 h 23"/>
              <a:gd name="T34" fmla="*/ 306414 w 59"/>
              <a:gd name="T35" fmla="*/ 23398 h 23"/>
              <a:gd name="T36" fmla="*/ 274987 w 59"/>
              <a:gd name="T37" fmla="*/ 7799 h 23"/>
              <a:gd name="T38" fmla="*/ 251417 w 59"/>
              <a:gd name="T39" fmla="*/ 0 h 23"/>
              <a:gd name="T40" fmla="*/ 188563 w 59"/>
              <a:gd name="T41" fmla="*/ 0 h 23"/>
              <a:gd name="T42" fmla="*/ 172849 w 59"/>
              <a:gd name="T43" fmla="*/ 0 h 23"/>
              <a:gd name="T44" fmla="*/ 149279 w 59"/>
              <a:gd name="T45" fmla="*/ 7799 h 23"/>
              <a:gd name="T46" fmla="*/ 133565 w 59"/>
              <a:gd name="T47" fmla="*/ 23398 h 23"/>
              <a:gd name="T48" fmla="*/ 94281 w 59"/>
              <a:gd name="T49" fmla="*/ 31198 h 23"/>
              <a:gd name="T50" fmla="*/ 86425 w 59"/>
              <a:gd name="T51" fmla="*/ 23398 h 23"/>
              <a:gd name="T52" fmla="*/ 78568 w 59"/>
              <a:gd name="T53" fmla="*/ 23398 h 23"/>
              <a:gd name="T54" fmla="*/ 62854 w 59"/>
              <a:gd name="T55" fmla="*/ 46797 h 23"/>
              <a:gd name="T56" fmla="*/ 31427 w 59"/>
              <a:gd name="T57" fmla="*/ 46797 h 23"/>
              <a:gd name="T58" fmla="*/ 0 w 59"/>
              <a:gd name="T59" fmla="*/ 70195 h 23"/>
              <a:gd name="T60" fmla="*/ 15714 w 59"/>
              <a:gd name="T61" fmla="*/ 93594 h 23"/>
              <a:gd name="T62" fmla="*/ 31427 w 59"/>
              <a:gd name="T63" fmla="*/ 132591 h 23"/>
              <a:gd name="T64" fmla="*/ 47141 w 59"/>
              <a:gd name="T65" fmla="*/ 155990 h 23"/>
              <a:gd name="T66" fmla="*/ 117852 w 59"/>
              <a:gd name="T67" fmla="*/ 163789 h 23"/>
              <a:gd name="T68" fmla="*/ 125708 w 59"/>
              <a:gd name="T69" fmla="*/ 163789 h 23"/>
              <a:gd name="T70" fmla="*/ 180706 w 59"/>
              <a:gd name="T71" fmla="*/ 179388 h 23"/>
              <a:gd name="T72" fmla="*/ 212133 w 59"/>
              <a:gd name="T73" fmla="*/ 163789 h 23"/>
              <a:gd name="T74" fmla="*/ 243560 w 59"/>
              <a:gd name="T75" fmla="*/ 179388 h 23"/>
              <a:gd name="T76" fmla="*/ 243560 w 59"/>
              <a:gd name="T77" fmla="*/ 179388 h 23"/>
              <a:gd name="T78" fmla="*/ 243560 w 59"/>
              <a:gd name="T79" fmla="*/ 179388 h 23"/>
              <a:gd name="T80" fmla="*/ 267131 w 59"/>
              <a:gd name="T81" fmla="*/ 155990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23"/>
              <a:gd name="T125" fmla="*/ 59 w 59"/>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23">
                <a:moveTo>
                  <a:pt x="34" y="20"/>
                </a:moveTo>
                <a:cubicBezTo>
                  <a:pt x="36" y="21"/>
                  <a:pt x="36" y="21"/>
                  <a:pt x="36" y="21"/>
                </a:cubicBezTo>
                <a:cubicBezTo>
                  <a:pt x="47" y="20"/>
                  <a:pt x="47" y="20"/>
                  <a:pt x="47" y="20"/>
                </a:cubicBezTo>
                <a:cubicBezTo>
                  <a:pt x="52" y="19"/>
                  <a:pt x="52" y="19"/>
                  <a:pt x="52" y="19"/>
                </a:cubicBezTo>
                <a:cubicBezTo>
                  <a:pt x="57" y="18"/>
                  <a:pt x="57" y="18"/>
                  <a:pt x="57" y="18"/>
                </a:cubicBezTo>
                <a:cubicBezTo>
                  <a:pt x="59" y="19"/>
                  <a:pt x="59" y="19"/>
                  <a:pt x="59" y="19"/>
                </a:cubicBezTo>
                <a:cubicBezTo>
                  <a:pt x="59" y="19"/>
                  <a:pt x="58" y="16"/>
                  <a:pt x="58" y="16"/>
                </a:cubicBezTo>
                <a:cubicBezTo>
                  <a:pt x="58" y="15"/>
                  <a:pt x="58" y="9"/>
                  <a:pt x="58" y="9"/>
                </a:cubicBezTo>
                <a:cubicBezTo>
                  <a:pt x="59" y="8"/>
                  <a:pt x="59" y="8"/>
                  <a:pt x="59" y="8"/>
                </a:cubicBezTo>
                <a:cubicBezTo>
                  <a:pt x="55" y="3"/>
                  <a:pt x="55" y="3"/>
                  <a:pt x="55" y="3"/>
                </a:cubicBezTo>
                <a:cubicBezTo>
                  <a:pt x="53" y="1"/>
                  <a:pt x="53" y="1"/>
                  <a:pt x="53" y="1"/>
                </a:cubicBezTo>
                <a:cubicBezTo>
                  <a:pt x="50" y="1"/>
                  <a:pt x="50" y="1"/>
                  <a:pt x="50" y="1"/>
                </a:cubicBezTo>
                <a:cubicBezTo>
                  <a:pt x="49" y="0"/>
                  <a:pt x="49" y="0"/>
                  <a:pt x="49" y="0"/>
                </a:cubicBezTo>
                <a:cubicBezTo>
                  <a:pt x="49" y="0"/>
                  <a:pt x="49" y="0"/>
                  <a:pt x="49" y="0"/>
                </a:cubicBezTo>
                <a:cubicBezTo>
                  <a:pt x="45" y="3"/>
                  <a:pt x="45" y="3"/>
                  <a:pt x="45" y="3"/>
                </a:cubicBezTo>
                <a:cubicBezTo>
                  <a:pt x="40" y="3"/>
                  <a:pt x="40" y="3"/>
                  <a:pt x="40" y="3"/>
                </a:cubicBezTo>
                <a:cubicBezTo>
                  <a:pt x="39" y="3"/>
                  <a:pt x="39" y="3"/>
                  <a:pt x="39" y="3"/>
                </a:cubicBezTo>
                <a:cubicBezTo>
                  <a:pt x="39" y="3"/>
                  <a:pt x="39" y="3"/>
                  <a:pt x="39" y="3"/>
                </a:cubicBezTo>
                <a:cubicBezTo>
                  <a:pt x="35" y="1"/>
                  <a:pt x="35" y="1"/>
                  <a:pt x="35" y="1"/>
                </a:cubicBezTo>
                <a:cubicBezTo>
                  <a:pt x="32" y="0"/>
                  <a:pt x="32" y="0"/>
                  <a:pt x="32" y="0"/>
                </a:cubicBezTo>
                <a:cubicBezTo>
                  <a:pt x="24" y="0"/>
                  <a:pt x="24" y="0"/>
                  <a:pt x="24" y="0"/>
                </a:cubicBezTo>
                <a:cubicBezTo>
                  <a:pt x="22" y="0"/>
                  <a:pt x="22" y="0"/>
                  <a:pt x="22" y="0"/>
                </a:cubicBezTo>
                <a:cubicBezTo>
                  <a:pt x="19" y="1"/>
                  <a:pt x="19" y="1"/>
                  <a:pt x="19" y="1"/>
                </a:cubicBezTo>
                <a:cubicBezTo>
                  <a:pt x="17" y="3"/>
                  <a:pt x="17" y="3"/>
                  <a:pt x="17" y="3"/>
                </a:cubicBezTo>
                <a:cubicBezTo>
                  <a:pt x="12" y="4"/>
                  <a:pt x="12" y="4"/>
                  <a:pt x="12" y="4"/>
                </a:cubicBezTo>
                <a:cubicBezTo>
                  <a:pt x="11" y="3"/>
                  <a:pt x="11" y="3"/>
                  <a:pt x="11" y="3"/>
                </a:cubicBezTo>
                <a:cubicBezTo>
                  <a:pt x="10" y="3"/>
                  <a:pt x="10" y="3"/>
                  <a:pt x="10" y="3"/>
                </a:cubicBezTo>
                <a:cubicBezTo>
                  <a:pt x="8" y="6"/>
                  <a:pt x="8" y="6"/>
                  <a:pt x="8" y="6"/>
                </a:cubicBezTo>
                <a:cubicBezTo>
                  <a:pt x="4" y="6"/>
                  <a:pt x="4" y="6"/>
                  <a:pt x="4" y="6"/>
                </a:cubicBezTo>
                <a:cubicBezTo>
                  <a:pt x="0" y="9"/>
                  <a:pt x="0" y="9"/>
                  <a:pt x="0" y="9"/>
                </a:cubicBezTo>
                <a:cubicBezTo>
                  <a:pt x="2" y="12"/>
                  <a:pt x="2" y="12"/>
                  <a:pt x="2" y="12"/>
                </a:cubicBezTo>
                <a:cubicBezTo>
                  <a:pt x="4" y="17"/>
                  <a:pt x="4" y="17"/>
                  <a:pt x="4" y="17"/>
                </a:cubicBezTo>
                <a:cubicBezTo>
                  <a:pt x="6" y="20"/>
                  <a:pt x="6" y="20"/>
                  <a:pt x="6" y="20"/>
                </a:cubicBezTo>
                <a:cubicBezTo>
                  <a:pt x="15" y="21"/>
                  <a:pt x="15" y="21"/>
                  <a:pt x="15" y="21"/>
                </a:cubicBezTo>
                <a:cubicBezTo>
                  <a:pt x="16" y="21"/>
                  <a:pt x="16" y="21"/>
                  <a:pt x="16" y="21"/>
                </a:cubicBezTo>
                <a:cubicBezTo>
                  <a:pt x="23" y="23"/>
                  <a:pt x="23" y="23"/>
                  <a:pt x="23" y="23"/>
                </a:cubicBezTo>
                <a:cubicBezTo>
                  <a:pt x="27" y="21"/>
                  <a:pt x="27" y="21"/>
                  <a:pt x="27" y="21"/>
                </a:cubicBezTo>
                <a:cubicBezTo>
                  <a:pt x="31" y="23"/>
                  <a:pt x="31" y="23"/>
                  <a:pt x="31" y="23"/>
                </a:cubicBezTo>
                <a:cubicBezTo>
                  <a:pt x="31" y="23"/>
                  <a:pt x="31" y="23"/>
                  <a:pt x="31" y="23"/>
                </a:cubicBezTo>
                <a:cubicBezTo>
                  <a:pt x="31" y="23"/>
                  <a:pt x="31" y="23"/>
                  <a:pt x="31" y="23"/>
                </a:cubicBezTo>
                <a:lnTo>
                  <a:pt x="34" y="2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7" name="Freeform 285">
            <a:extLst>
              <a:ext uri="{FF2B5EF4-FFF2-40B4-BE49-F238E27FC236}">
                <a16:creationId xmlns:a16="http://schemas.microsoft.com/office/drawing/2014/main" id="{BDC4EF54-9D5E-C1AA-1F60-0526DD34AEBB}"/>
              </a:ext>
            </a:extLst>
          </p:cNvPr>
          <p:cNvSpPr>
            <a:spLocks/>
          </p:cNvSpPr>
          <p:nvPr/>
        </p:nvSpPr>
        <p:spPr bwMode="auto">
          <a:xfrm>
            <a:off x="6730333" y="3246758"/>
            <a:ext cx="184748" cy="149095"/>
          </a:xfrm>
          <a:custGeom>
            <a:avLst/>
            <a:gdLst>
              <a:gd name="T0" fmla="*/ 32549 w 139"/>
              <a:gd name="T1" fmla="*/ 146050 h 114"/>
              <a:gd name="T2" fmla="*/ 79421 w 139"/>
              <a:gd name="T3" fmla="*/ 122989 h 114"/>
              <a:gd name="T4" fmla="*/ 95044 w 139"/>
              <a:gd name="T5" fmla="*/ 115303 h 114"/>
              <a:gd name="T6" fmla="*/ 149728 w 139"/>
              <a:gd name="T7" fmla="*/ 84555 h 114"/>
              <a:gd name="T8" fmla="*/ 165351 w 139"/>
              <a:gd name="T9" fmla="*/ 30747 h 114"/>
              <a:gd name="T10" fmla="*/ 180975 w 139"/>
              <a:gd name="T11" fmla="*/ 7687 h 114"/>
              <a:gd name="T12" fmla="*/ 180975 w 139"/>
              <a:gd name="T13" fmla="*/ 0 h 114"/>
              <a:gd name="T14" fmla="*/ 149728 w 139"/>
              <a:gd name="T15" fmla="*/ 7687 h 114"/>
              <a:gd name="T16" fmla="*/ 63797 w 139"/>
              <a:gd name="T17" fmla="*/ 15374 h 114"/>
              <a:gd name="T18" fmla="*/ 48173 w 139"/>
              <a:gd name="T19" fmla="*/ 7687 h 114"/>
              <a:gd name="T20" fmla="*/ 24738 w 139"/>
              <a:gd name="T21" fmla="*/ 30747 h 114"/>
              <a:gd name="T22" fmla="*/ 24738 w 139"/>
              <a:gd name="T23" fmla="*/ 30747 h 114"/>
              <a:gd name="T24" fmla="*/ 32549 w 139"/>
              <a:gd name="T25" fmla="*/ 61495 h 114"/>
              <a:gd name="T26" fmla="*/ 0 w 139"/>
              <a:gd name="T27" fmla="*/ 130676 h 114"/>
              <a:gd name="T28" fmla="*/ 16926 w 139"/>
              <a:gd name="T29" fmla="*/ 130676 h 114"/>
              <a:gd name="T30" fmla="*/ 32549 w 139"/>
              <a:gd name="T31" fmla="*/ 146050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14"/>
              <a:gd name="T50" fmla="*/ 139 w 139"/>
              <a:gd name="T51" fmla="*/ 114 h 1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8" name="Freeform 286">
            <a:extLst>
              <a:ext uri="{FF2B5EF4-FFF2-40B4-BE49-F238E27FC236}">
                <a16:creationId xmlns:a16="http://schemas.microsoft.com/office/drawing/2014/main" id="{E272896B-1C00-50F5-CC9C-16860319C3CB}"/>
              </a:ext>
            </a:extLst>
          </p:cNvPr>
          <p:cNvSpPr>
            <a:spLocks/>
          </p:cNvSpPr>
          <p:nvPr/>
        </p:nvSpPr>
        <p:spPr bwMode="auto">
          <a:xfrm>
            <a:off x="6706023" y="3365062"/>
            <a:ext cx="129647" cy="118303"/>
          </a:xfrm>
          <a:custGeom>
            <a:avLst/>
            <a:gdLst>
              <a:gd name="T0" fmla="*/ 119144 w 97"/>
              <a:gd name="T1" fmla="*/ 30903 h 90"/>
              <a:gd name="T2" fmla="*/ 119144 w 97"/>
              <a:gd name="T3" fmla="*/ 0 h 90"/>
              <a:gd name="T4" fmla="*/ 103433 w 97"/>
              <a:gd name="T5" fmla="*/ 7726 h 90"/>
              <a:gd name="T6" fmla="*/ 56299 w 97"/>
              <a:gd name="T7" fmla="*/ 30903 h 90"/>
              <a:gd name="T8" fmla="*/ 40588 w 97"/>
              <a:gd name="T9" fmla="*/ 15452 h 90"/>
              <a:gd name="T10" fmla="*/ 23567 w 97"/>
              <a:gd name="T11" fmla="*/ 15452 h 90"/>
              <a:gd name="T12" fmla="*/ 15711 w 97"/>
              <a:gd name="T13" fmla="*/ 23177 h 90"/>
              <a:gd name="T14" fmla="*/ 0 w 97"/>
              <a:gd name="T15" fmla="*/ 54081 h 90"/>
              <a:gd name="T16" fmla="*/ 23567 w 97"/>
              <a:gd name="T17" fmla="*/ 115887 h 90"/>
              <a:gd name="T18" fmla="*/ 32732 w 97"/>
              <a:gd name="T19" fmla="*/ 115887 h 90"/>
              <a:gd name="T20" fmla="*/ 32732 w 97"/>
              <a:gd name="T21" fmla="*/ 115887 h 90"/>
              <a:gd name="T22" fmla="*/ 32732 w 97"/>
              <a:gd name="T23" fmla="*/ 115887 h 90"/>
              <a:gd name="T24" fmla="*/ 48443 w 97"/>
              <a:gd name="T25" fmla="*/ 115887 h 90"/>
              <a:gd name="T26" fmla="*/ 64155 w 97"/>
              <a:gd name="T27" fmla="*/ 100435 h 90"/>
              <a:gd name="T28" fmla="*/ 87722 w 97"/>
              <a:gd name="T29" fmla="*/ 100435 h 90"/>
              <a:gd name="T30" fmla="*/ 95577 w 97"/>
              <a:gd name="T31" fmla="*/ 84984 h 90"/>
              <a:gd name="T32" fmla="*/ 79866 w 97"/>
              <a:gd name="T33" fmla="*/ 46355 h 90"/>
              <a:gd name="T34" fmla="*/ 111289 w 97"/>
              <a:gd name="T35" fmla="*/ 38629 h 90"/>
              <a:gd name="T36" fmla="*/ 127000 w 97"/>
              <a:gd name="T37" fmla="*/ 30903 h 90"/>
              <a:gd name="T38" fmla="*/ 119144 w 97"/>
              <a:gd name="T39" fmla="*/ 30903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69" name="Freeform 287">
            <a:extLst>
              <a:ext uri="{FF2B5EF4-FFF2-40B4-BE49-F238E27FC236}">
                <a16:creationId xmlns:a16="http://schemas.microsoft.com/office/drawing/2014/main" id="{B9272FA2-75E5-59F3-5FE2-B602DBC7D3CC}"/>
              </a:ext>
            </a:extLst>
          </p:cNvPr>
          <p:cNvSpPr>
            <a:spLocks/>
          </p:cNvSpPr>
          <p:nvPr/>
        </p:nvSpPr>
        <p:spPr bwMode="auto">
          <a:xfrm>
            <a:off x="6706023" y="3365062"/>
            <a:ext cx="129647" cy="118303"/>
          </a:xfrm>
          <a:custGeom>
            <a:avLst/>
            <a:gdLst>
              <a:gd name="T0" fmla="*/ 119144 w 97"/>
              <a:gd name="T1" fmla="*/ 30903 h 90"/>
              <a:gd name="T2" fmla="*/ 119144 w 97"/>
              <a:gd name="T3" fmla="*/ 0 h 90"/>
              <a:gd name="T4" fmla="*/ 103433 w 97"/>
              <a:gd name="T5" fmla="*/ 7726 h 90"/>
              <a:gd name="T6" fmla="*/ 56299 w 97"/>
              <a:gd name="T7" fmla="*/ 30903 h 90"/>
              <a:gd name="T8" fmla="*/ 40588 w 97"/>
              <a:gd name="T9" fmla="*/ 15452 h 90"/>
              <a:gd name="T10" fmla="*/ 23567 w 97"/>
              <a:gd name="T11" fmla="*/ 15452 h 90"/>
              <a:gd name="T12" fmla="*/ 15711 w 97"/>
              <a:gd name="T13" fmla="*/ 23177 h 90"/>
              <a:gd name="T14" fmla="*/ 0 w 97"/>
              <a:gd name="T15" fmla="*/ 54081 h 90"/>
              <a:gd name="T16" fmla="*/ 23567 w 97"/>
              <a:gd name="T17" fmla="*/ 115887 h 90"/>
              <a:gd name="T18" fmla="*/ 32732 w 97"/>
              <a:gd name="T19" fmla="*/ 115887 h 90"/>
              <a:gd name="T20" fmla="*/ 32732 w 97"/>
              <a:gd name="T21" fmla="*/ 115887 h 90"/>
              <a:gd name="T22" fmla="*/ 32732 w 97"/>
              <a:gd name="T23" fmla="*/ 115887 h 90"/>
              <a:gd name="T24" fmla="*/ 48443 w 97"/>
              <a:gd name="T25" fmla="*/ 115887 h 90"/>
              <a:gd name="T26" fmla="*/ 64155 w 97"/>
              <a:gd name="T27" fmla="*/ 100435 h 90"/>
              <a:gd name="T28" fmla="*/ 87722 w 97"/>
              <a:gd name="T29" fmla="*/ 100435 h 90"/>
              <a:gd name="T30" fmla="*/ 95577 w 97"/>
              <a:gd name="T31" fmla="*/ 84984 h 90"/>
              <a:gd name="T32" fmla="*/ 79866 w 97"/>
              <a:gd name="T33" fmla="*/ 46355 h 90"/>
              <a:gd name="T34" fmla="*/ 111289 w 97"/>
              <a:gd name="T35" fmla="*/ 38629 h 90"/>
              <a:gd name="T36" fmla="*/ 127000 w 97"/>
              <a:gd name="T37" fmla="*/ 30903 h 90"/>
              <a:gd name="T38" fmla="*/ 119144 w 97"/>
              <a:gd name="T39" fmla="*/ 30903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75000"/>
            </a:schemeClr>
          </a:solidFill>
          <a:ln w="9525">
            <a:solidFill>
              <a:schemeClr val="bg1"/>
            </a:solidFill>
            <a:round/>
            <a:headEnd/>
            <a:tailEnd/>
          </a:ln>
        </p:spPr>
        <p:txBody>
          <a:bodyPr/>
          <a:lstStyle/>
          <a:p>
            <a:endParaRPr lang="en-US" sz="2400"/>
          </a:p>
        </p:txBody>
      </p:sp>
      <p:sp>
        <p:nvSpPr>
          <p:cNvPr id="270" name="Freeform 288">
            <a:extLst>
              <a:ext uri="{FF2B5EF4-FFF2-40B4-BE49-F238E27FC236}">
                <a16:creationId xmlns:a16="http://schemas.microsoft.com/office/drawing/2014/main" id="{04B8C9DA-208B-44B1-6961-FFFD1AAF8419}"/>
              </a:ext>
            </a:extLst>
          </p:cNvPr>
          <p:cNvSpPr>
            <a:spLocks/>
          </p:cNvSpPr>
          <p:nvPr/>
        </p:nvSpPr>
        <p:spPr bwMode="auto">
          <a:xfrm>
            <a:off x="7154927" y="3588703"/>
            <a:ext cx="121544" cy="79408"/>
          </a:xfrm>
          <a:custGeom>
            <a:avLst/>
            <a:gdLst>
              <a:gd name="T0" fmla="*/ 23812 w 90"/>
              <a:gd name="T1" fmla="*/ 62230 h 60"/>
              <a:gd name="T2" fmla="*/ 87312 w 90"/>
              <a:gd name="T3" fmla="*/ 77787 h 60"/>
              <a:gd name="T4" fmla="*/ 103187 w 90"/>
              <a:gd name="T5" fmla="*/ 38894 h 60"/>
              <a:gd name="T6" fmla="*/ 119062 w 90"/>
              <a:gd name="T7" fmla="*/ 31115 h 60"/>
              <a:gd name="T8" fmla="*/ 111125 w 90"/>
              <a:gd name="T9" fmla="*/ 0 h 60"/>
              <a:gd name="T10" fmla="*/ 39687 w 90"/>
              <a:gd name="T11" fmla="*/ 23336 h 60"/>
              <a:gd name="T12" fmla="*/ 7937 w 90"/>
              <a:gd name="T13" fmla="*/ 7779 h 60"/>
              <a:gd name="T14" fmla="*/ 0 w 90"/>
              <a:gd name="T15" fmla="*/ 31115 h 60"/>
              <a:gd name="T16" fmla="*/ 23812 w 90"/>
              <a:gd name="T17" fmla="*/ 6223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71" name="Freeform 289">
            <a:extLst>
              <a:ext uri="{FF2B5EF4-FFF2-40B4-BE49-F238E27FC236}">
                <a16:creationId xmlns:a16="http://schemas.microsoft.com/office/drawing/2014/main" id="{3D9741FD-76BB-3F8C-52B4-4ECC0F1477F9}"/>
              </a:ext>
            </a:extLst>
          </p:cNvPr>
          <p:cNvSpPr>
            <a:spLocks/>
          </p:cNvSpPr>
          <p:nvPr/>
        </p:nvSpPr>
        <p:spPr bwMode="auto">
          <a:xfrm>
            <a:off x="7172754" y="3619494"/>
            <a:ext cx="191229" cy="222021"/>
          </a:xfrm>
          <a:custGeom>
            <a:avLst/>
            <a:gdLst>
              <a:gd name="T0" fmla="*/ 70247 w 24"/>
              <a:gd name="T1" fmla="*/ 46605 h 28"/>
              <a:gd name="T2" fmla="*/ 78052 w 24"/>
              <a:gd name="T3" fmla="*/ 46605 h 28"/>
              <a:gd name="T4" fmla="*/ 70247 w 24"/>
              <a:gd name="T5" fmla="*/ 100977 h 28"/>
              <a:gd name="T6" fmla="*/ 31221 w 24"/>
              <a:gd name="T7" fmla="*/ 132046 h 28"/>
              <a:gd name="T8" fmla="*/ 0 w 24"/>
              <a:gd name="T9" fmla="*/ 139814 h 28"/>
              <a:gd name="T10" fmla="*/ 7805 w 24"/>
              <a:gd name="T11" fmla="*/ 163116 h 28"/>
              <a:gd name="T12" fmla="*/ 31221 w 24"/>
              <a:gd name="T13" fmla="*/ 217488 h 28"/>
              <a:gd name="T14" fmla="*/ 85857 w 24"/>
              <a:gd name="T15" fmla="*/ 178651 h 28"/>
              <a:gd name="T16" fmla="*/ 132689 w 24"/>
              <a:gd name="T17" fmla="*/ 116511 h 28"/>
              <a:gd name="T18" fmla="*/ 156104 w 24"/>
              <a:gd name="T19" fmla="*/ 85442 h 28"/>
              <a:gd name="T20" fmla="*/ 187325 w 24"/>
              <a:gd name="T21" fmla="*/ 54372 h 28"/>
              <a:gd name="T22" fmla="*/ 124883 w 24"/>
              <a:gd name="T23" fmla="*/ 7767 h 28"/>
              <a:gd name="T24" fmla="*/ 101468 w 24"/>
              <a:gd name="T25" fmla="*/ 0 h 28"/>
              <a:gd name="T26" fmla="*/ 101468 w 24"/>
              <a:gd name="T27" fmla="*/ 0 h 28"/>
              <a:gd name="T28" fmla="*/ 85857 w 24"/>
              <a:gd name="T29" fmla="*/ 7767 h 28"/>
              <a:gd name="T30" fmla="*/ 70247 w 24"/>
              <a:gd name="T31" fmla="*/ 46605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28"/>
              <a:gd name="T50" fmla="*/ 24 w 24"/>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72" name="Freeform 290">
            <a:extLst>
              <a:ext uri="{FF2B5EF4-FFF2-40B4-BE49-F238E27FC236}">
                <a16:creationId xmlns:a16="http://schemas.microsoft.com/office/drawing/2014/main" id="{290DBA5C-EAE9-A603-DE52-F21D92E8F24D}"/>
              </a:ext>
            </a:extLst>
          </p:cNvPr>
          <p:cNvSpPr>
            <a:spLocks/>
          </p:cNvSpPr>
          <p:nvPr/>
        </p:nvSpPr>
        <p:spPr bwMode="auto">
          <a:xfrm>
            <a:off x="6932906" y="3762106"/>
            <a:ext cx="270639" cy="168541"/>
          </a:xfrm>
          <a:custGeom>
            <a:avLst/>
            <a:gdLst>
              <a:gd name="T0" fmla="*/ 233923 w 34"/>
              <a:gd name="T1" fmla="*/ 0 h 21"/>
              <a:gd name="T2" fmla="*/ 140354 w 34"/>
              <a:gd name="T3" fmla="*/ 31448 h 21"/>
              <a:gd name="T4" fmla="*/ 109164 w 34"/>
              <a:gd name="T5" fmla="*/ 55033 h 21"/>
              <a:gd name="T6" fmla="*/ 23392 w 34"/>
              <a:gd name="T7" fmla="*/ 55033 h 21"/>
              <a:gd name="T8" fmla="*/ 0 w 34"/>
              <a:gd name="T9" fmla="*/ 62895 h 21"/>
              <a:gd name="T10" fmla="*/ 7797 w 34"/>
              <a:gd name="T11" fmla="*/ 94343 h 21"/>
              <a:gd name="T12" fmla="*/ 38987 w 34"/>
              <a:gd name="T13" fmla="*/ 165100 h 21"/>
              <a:gd name="T14" fmla="*/ 93569 w 34"/>
              <a:gd name="T15" fmla="*/ 149376 h 21"/>
              <a:gd name="T16" fmla="*/ 116962 w 34"/>
              <a:gd name="T17" fmla="*/ 149376 h 21"/>
              <a:gd name="T18" fmla="*/ 148151 w 34"/>
              <a:gd name="T19" fmla="*/ 117929 h 21"/>
              <a:gd name="T20" fmla="*/ 194936 w 34"/>
              <a:gd name="T21" fmla="*/ 102205 h 21"/>
              <a:gd name="T22" fmla="*/ 265113 w 34"/>
              <a:gd name="T23" fmla="*/ 78619 h 21"/>
              <a:gd name="T24" fmla="*/ 241721 w 34"/>
              <a:gd name="T25" fmla="*/ 23586 h 21"/>
              <a:gd name="T26" fmla="*/ 233923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1"/>
              <a:gd name="T44" fmla="*/ 34 w 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73" name="Freeform 291">
            <a:extLst>
              <a:ext uri="{FF2B5EF4-FFF2-40B4-BE49-F238E27FC236}">
                <a16:creationId xmlns:a16="http://schemas.microsoft.com/office/drawing/2014/main" id="{28DC1D58-FDDD-E9E4-7FD6-6122814001C0}"/>
              </a:ext>
            </a:extLst>
          </p:cNvPr>
          <p:cNvSpPr>
            <a:spLocks/>
          </p:cNvSpPr>
          <p:nvPr/>
        </p:nvSpPr>
        <p:spPr bwMode="auto">
          <a:xfrm>
            <a:off x="6741677" y="3395852"/>
            <a:ext cx="502383" cy="431077"/>
          </a:xfrm>
          <a:custGeom>
            <a:avLst/>
            <a:gdLst>
              <a:gd name="T0" fmla="*/ 492125 w 63"/>
              <a:gd name="T1" fmla="*/ 265877 h 54"/>
              <a:gd name="T2" fmla="*/ 429633 w 63"/>
              <a:gd name="T3" fmla="*/ 250237 h 54"/>
              <a:gd name="T4" fmla="*/ 406198 w 63"/>
              <a:gd name="T5" fmla="*/ 218957 h 54"/>
              <a:gd name="T6" fmla="*/ 414010 w 63"/>
              <a:gd name="T7" fmla="*/ 195498 h 54"/>
              <a:gd name="T8" fmla="*/ 406198 w 63"/>
              <a:gd name="T9" fmla="*/ 195498 h 54"/>
              <a:gd name="T10" fmla="*/ 374952 w 63"/>
              <a:gd name="T11" fmla="*/ 179858 h 54"/>
              <a:gd name="T12" fmla="*/ 359329 w 63"/>
              <a:gd name="T13" fmla="*/ 132938 h 54"/>
              <a:gd name="T14" fmla="*/ 328083 w 63"/>
              <a:gd name="T15" fmla="*/ 101659 h 54"/>
              <a:gd name="T16" fmla="*/ 328083 w 63"/>
              <a:gd name="T17" fmla="*/ 93839 h 54"/>
              <a:gd name="T18" fmla="*/ 304649 w 63"/>
              <a:gd name="T19" fmla="*/ 93839 h 54"/>
              <a:gd name="T20" fmla="*/ 281214 w 63"/>
              <a:gd name="T21" fmla="*/ 78199 h 54"/>
              <a:gd name="T22" fmla="*/ 218722 w 63"/>
              <a:gd name="T23" fmla="*/ 70379 h 54"/>
              <a:gd name="T24" fmla="*/ 195288 w 63"/>
              <a:gd name="T25" fmla="*/ 46919 h 54"/>
              <a:gd name="T26" fmla="*/ 117173 w 63"/>
              <a:gd name="T27" fmla="*/ 7820 h 54"/>
              <a:gd name="T28" fmla="*/ 85927 w 63"/>
              <a:gd name="T29" fmla="*/ 0 h 54"/>
              <a:gd name="T30" fmla="*/ 93738 w 63"/>
              <a:gd name="T31" fmla="*/ 0 h 54"/>
              <a:gd name="T32" fmla="*/ 78115 w 63"/>
              <a:gd name="T33" fmla="*/ 7820 h 54"/>
              <a:gd name="T34" fmla="*/ 46869 w 63"/>
              <a:gd name="T35" fmla="*/ 15640 h 54"/>
              <a:gd name="T36" fmla="*/ 62492 w 63"/>
              <a:gd name="T37" fmla="*/ 54739 h 54"/>
              <a:gd name="T38" fmla="*/ 54681 w 63"/>
              <a:gd name="T39" fmla="*/ 70379 h 54"/>
              <a:gd name="T40" fmla="*/ 31246 w 63"/>
              <a:gd name="T41" fmla="*/ 70379 h 54"/>
              <a:gd name="T42" fmla="*/ 15623 w 63"/>
              <a:gd name="T43" fmla="*/ 86019 h 54"/>
              <a:gd name="T44" fmla="*/ 0 w 63"/>
              <a:gd name="T45" fmla="*/ 86019 h 54"/>
              <a:gd name="T46" fmla="*/ 15623 w 63"/>
              <a:gd name="T47" fmla="*/ 117299 h 54"/>
              <a:gd name="T48" fmla="*/ 70304 w 63"/>
              <a:gd name="T49" fmla="*/ 226777 h 54"/>
              <a:gd name="T50" fmla="*/ 101550 w 63"/>
              <a:gd name="T51" fmla="*/ 258057 h 54"/>
              <a:gd name="T52" fmla="*/ 117173 w 63"/>
              <a:gd name="T53" fmla="*/ 304976 h 54"/>
              <a:gd name="T54" fmla="*/ 132796 w 63"/>
              <a:gd name="T55" fmla="*/ 359716 h 54"/>
              <a:gd name="T56" fmla="*/ 187476 w 63"/>
              <a:gd name="T57" fmla="*/ 414455 h 54"/>
              <a:gd name="T58" fmla="*/ 187476 w 63"/>
              <a:gd name="T59" fmla="*/ 422275 h 54"/>
              <a:gd name="T60" fmla="*/ 210911 w 63"/>
              <a:gd name="T61" fmla="*/ 414455 h 54"/>
              <a:gd name="T62" fmla="*/ 296837 w 63"/>
              <a:gd name="T63" fmla="*/ 414455 h 54"/>
              <a:gd name="T64" fmla="*/ 328083 w 63"/>
              <a:gd name="T65" fmla="*/ 390995 h 54"/>
              <a:gd name="T66" fmla="*/ 421821 w 63"/>
              <a:gd name="T67" fmla="*/ 35971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54"/>
              <a:gd name="T104" fmla="*/ 63 w 63"/>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274" name="Freeform 292">
            <a:extLst>
              <a:ext uri="{FF2B5EF4-FFF2-40B4-BE49-F238E27FC236}">
                <a16:creationId xmlns:a16="http://schemas.microsoft.com/office/drawing/2014/main" id="{8CE89A69-B89A-6DBD-6522-A7192AFE65F7}"/>
              </a:ext>
            </a:extLst>
          </p:cNvPr>
          <p:cNvSpPr>
            <a:spLocks/>
          </p:cNvSpPr>
          <p:nvPr/>
        </p:nvSpPr>
        <p:spPr bwMode="auto">
          <a:xfrm>
            <a:off x="7172754" y="3668112"/>
            <a:ext cx="79409" cy="93995"/>
          </a:xfrm>
          <a:custGeom>
            <a:avLst/>
            <a:gdLst>
              <a:gd name="T0" fmla="*/ 0 w 10"/>
              <a:gd name="T1" fmla="*/ 92075 h 12"/>
              <a:gd name="T2" fmla="*/ 31115 w 10"/>
              <a:gd name="T3" fmla="*/ 84402 h 12"/>
              <a:gd name="T4" fmla="*/ 70009 w 10"/>
              <a:gd name="T5" fmla="*/ 53710 h 12"/>
              <a:gd name="T6" fmla="*/ 77788 w 10"/>
              <a:gd name="T7" fmla="*/ 0 h 12"/>
              <a:gd name="T8" fmla="*/ 70009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275" name="Freeform 293">
            <a:extLst>
              <a:ext uri="{FF2B5EF4-FFF2-40B4-BE49-F238E27FC236}">
                <a16:creationId xmlns:a16="http://schemas.microsoft.com/office/drawing/2014/main" id="{030625C5-622D-67D1-F17D-4A54DFC37B8A}"/>
              </a:ext>
            </a:extLst>
          </p:cNvPr>
          <p:cNvSpPr>
            <a:spLocks/>
          </p:cNvSpPr>
          <p:nvPr/>
        </p:nvSpPr>
        <p:spPr bwMode="auto">
          <a:xfrm>
            <a:off x="6827568" y="3237035"/>
            <a:ext cx="254432" cy="256053"/>
          </a:xfrm>
          <a:custGeom>
            <a:avLst/>
            <a:gdLst>
              <a:gd name="T0" fmla="*/ 218082 w 192"/>
              <a:gd name="T1" fmla="*/ 156766 h 192"/>
              <a:gd name="T2" fmla="*/ 171350 w 192"/>
              <a:gd name="T3" fmla="*/ 117574 h 192"/>
              <a:gd name="T4" fmla="*/ 171350 w 192"/>
              <a:gd name="T5" fmla="*/ 86221 h 192"/>
              <a:gd name="T6" fmla="*/ 179139 w 192"/>
              <a:gd name="T7" fmla="*/ 54868 h 192"/>
              <a:gd name="T8" fmla="*/ 147984 w 192"/>
              <a:gd name="T9" fmla="*/ 7838 h 192"/>
              <a:gd name="T10" fmla="*/ 132407 w 192"/>
              <a:gd name="T11" fmla="*/ 0 h 192"/>
              <a:gd name="T12" fmla="*/ 93464 w 192"/>
              <a:gd name="T13" fmla="*/ 7838 h 192"/>
              <a:gd name="T14" fmla="*/ 85675 w 192"/>
              <a:gd name="T15" fmla="*/ 7838 h 192"/>
              <a:gd name="T16" fmla="*/ 85675 w 192"/>
              <a:gd name="T17" fmla="*/ 15677 h 192"/>
              <a:gd name="T18" fmla="*/ 70098 w 192"/>
              <a:gd name="T19" fmla="*/ 39191 h 192"/>
              <a:gd name="T20" fmla="*/ 54521 w 192"/>
              <a:gd name="T21" fmla="*/ 94059 h 192"/>
              <a:gd name="T22" fmla="*/ 0 w 192"/>
              <a:gd name="T23" fmla="*/ 125413 h 192"/>
              <a:gd name="T24" fmla="*/ 0 w 192"/>
              <a:gd name="T25" fmla="*/ 156766 h 192"/>
              <a:gd name="T26" fmla="*/ 31155 w 192"/>
              <a:gd name="T27" fmla="*/ 164604 h 192"/>
              <a:gd name="T28" fmla="*/ 109041 w 192"/>
              <a:gd name="T29" fmla="*/ 203795 h 192"/>
              <a:gd name="T30" fmla="*/ 132407 w 192"/>
              <a:gd name="T31" fmla="*/ 227310 h 192"/>
              <a:gd name="T32" fmla="*/ 194716 w 192"/>
              <a:gd name="T33" fmla="*/ 235148 h 192"/>
              <a:gd name="T34" fmla="*/ 218082 w 192"/>
              <a:gd name="T35" fmla="*/ 250825 h 192"/>
              <a:gd name="T36" fmla="*/ 241448 w 192"/>
              <a:gd name="T37" fmla="*/ 250825 h 192"/>
              <a:gd name="T38" fmla="*/ 233660 w 192"/>
              <a:gd name="T39" fmla="*/ 235148 h 192"/>
              <a:gd name="T40" fmla="*/ 249237 w 192"/>
              <a:gd name="T41" fmla="*/ 227310 h 192"/>
              <a:gd name="T42" fmla="*/ 233660 w 192"/>
              <a:gd name="T43" fmla="*/ 195957 h 192"/>
              <a:gd name="T44" fmla="*/ 218082 w 192"/>
              <a:gd name="T45" fmla="*/ 15676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192"/>
              <a:gd name="T71" fmla="*/ 192 w 192"/>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76" name="Freeform 294">
            <a:extLst>
              <a:ext uri="{FF2B5EF4-FFF2-40B4-BE49-F238E27FC236}">
                <a16:creationId xmlns:a16="http://schemas.microsoft.com/office/drawing/2014/main" id="{A9AA7F6A-0631-A72F-14AA-579047D4C9CE}"/>
              </a:ext>
            </a:extLst>
          </p:cNvPr>
          <p:cNvSpPr>
            <a:spLocks/>
          </p:cNvSpPr>
          <p:nvPr/>
        </p:nvSpPr>
        <p:spPr bwMode="auto">
          <a:xfrm>
            <a:off x="6973421" y="3167349"/>
            <a:ext cx="479695" cy="435939"/>
          </a:xfrm>
          <a:custGeom>
            <a:avLst/>
            <a:gdLst>
              <a:gd name="T0" fmla="*/ 415078 w 60"/>
              <a:gd name="T1" fmla="*/ 295044 h 55"/>
              <a:gd name="T2" fmla="*/ 415078 w 60"/>
              <a:gd name="T3" fmla="*/ 295044 h 55"/>
              <a:gd name="T4" fmla="*/ 430742 w 60"/>
              <a:gd name="T5" fmla="*/ 248458 h 55"/>
              <a:gd name="T6" fmla="*/ 399415 w 60"/>
              <a:gd name="T7" fmla="*/ 232929 h 55"/>
              <a:gd name="T8" fmla="*/ 399415 w 60"/>
              <a:gd name="T9" fmla="*/ 194108 h 55"/>
              <a:gd name="T10" fmla="*/ 407247 w 60"/>
              <a:gd name="T11" fmla="*/ 163050 h 55"/>
              <a:gd name="T12" fmla="*/ 415078 w 60"/>
              <a:gd name="T13" fmla="*/ 93172 h 55"/>
              <a:gd name="T14" fmla="*/ 383752 w 60"/>
              <a:gd name="T15" fmla="*/ 85407 h 55"/>
              <a:gd name="T16" fmla="*/ 352425 w 60"/>
              <a:gd name="T17" fmla="*/ 62114 h 55"/>
              <a:gd name="T18" fmla="*/ 313267 w 60"/>
              <a:gd name="T19" fmla="*/ 38822 h 55"/>
              <a:gd name="T20" fmla="*/ 281940 w 60"/>
              <a:gd name="T21" fmla="*/ 46586 h 55"/>
              <a:gd name="T22" fmla="*/ 242782 w 60"/>
              <a:gd name="T23" fmla="*/ 62114 h 55"/>
              <a:gd name="T24" fmla="*/ 234950 w 60"/>
              <a:gd name="T25" fmla="*/ 77643 h 55"/>
              <a:gd name="T26" fmla="*/ 203623 w 60"/>
              <a:gd name="T27" fmla="*/ 85407 h 55"/>
              <a:gd name="T28" fmla="*/ 172297 w 60"/>
              <a:gd name="T29" fmla="*/ 85407 h 55"/>
              <a:gd name="T30" fmla="*/ 148802 w 60"/>
              <a:gd name="T31" fmla="*/ 69879 h 55"/>
              <a:gd name="T32" fmla="*/ 117475 w 60"/>
              <a:gd name="T33" fmla="*/ 69879 h 55"/>
              <a:gd name="T34" fmla="*/ 117475 w 60"/>
              <a:gd name="T35" fmla="*/ 46586 h 55"/>
              <a:gd name="T36" fmla="*/ 93980 w 60"/>
              <a:gd name="T37" fmla="*/ 31057 h 55"/>
              <a:gd name="T38" fmla="*/ 93980 w 60"/>
              <a:gd name="T39" fmla="*/ 15529 h 55"/>
              <a:gd name="T40" fmla="*/ 78317 w 60"/>
              <a:gd name="T41" fmla="*/ 0 h 55"/>
              <a:gd name="T42" fmla="*/ 46990 w 60"/>
              <a:gd name="T43" fmla="*/ 23293 h 55"/>
              <a:gd name="T44" fmla="*/ 23495 w 60"/>
              <a:gd name="T45" fmla="*/ 15529 h 55"/>
              <a:gd name="T46" fmla="*/ 0 w 60"/>
              <a:gd name="T47" fmla="*/ 0 h 55"/>
              <a:gd name="T48" fmla="*/ 0 w 60"/>
              <a:gd name="T49" fmla="*/ 0 h 55"/>
              <a:gd name="T50" fmla="*/ 0 w 60"/>
              <a:gd name="T51" fmla="*/ 54350 h 55"/>
              <a:gd name="T52" fmla="*/ 7832 w 60"/>
              <a:gd name="T53" fmla="*/ 77643 h 55"/>
              <a:gd name="T54" fmla="*/ 7832 w 60"/>
              <a:gd name="T55" fmla="*/ 77643 h 55"/>
              <a:gd name="T56" fmla="*/ 39158 w 60"/>
              <a:gd name="T57" fmla="*/ 124229 h 55"/>
              <a:gd name="T58" fmla="*/ 31327 w 60"/>
              <a:gd name="T59" fmla="*/ 155286 h 55"/>
              <a:gd name="T60" fmla="*/ 31327 w 60"/>
              <a:gd name="T61" fmla="*/ 186343 h 55"/>
              <a:gd name="T62" fmla="*/ 78317 w 60"/>
              <a:gd name="T63" fmla="*/ 225165 h 55"/>
              <a:gd name="T64" fmla="*/ 93980 w 60"/>
              <a:gd name="T65" fmla="*/ 263987 h 55"/>
              <a:gd name="T66" fmla="*/ 109643 w 60"/>
              <a:gd name="T67" fmla="*/ 295044 h 55"/>
              <a:gd name="T68" fmla="*/ 117475 w 60"/>
              <a:gd name="T69" fmla="*/ 279515 h 55"/>
              <a:gd name="T70" fmla="*/ 148802 w 60"/>
              <a:gd name="T71" fmla="*/ 302808 h 55"/>
              <a:gd name="T72" fmla="*/ 180128 w 60"/>
              <a:gd name="T73" fmla="*/ 341630 h 55"/>
              <a:gd name="T74" fmla="*/ 219287 w 60"/>
              <a:gd name="T75" fmla="*/ 372687 h 55"/>
              <a:gd name="T76" fmla="*/ 266277 w 60"/>
              <a:gd name="T77" fmla="*/ 380451 h 55"/>
              <a:gd name="T78" fmla="*/ 305435 w 60"/>
              <a:gd name="T79" fmla="*/ 372687 h 55"/>
              <a:gd name="T80" fmla="*/ 328930 w 60"/>
              <a:gd name="T81" fmla="*/ 403744 h 55"/>
              <a:gd name="T82" fmla="*/ 415078 w 60"/>
              <a:gd name="T83" fmla="*/ 427037 h 55"/>
              <a:gd name="T84" fmla="*/ 430742 w 60"/>
              <a:gd name="T85" fmla="*/ 427037 h 55"/>
              <a:gd name="T86" fmla="*/ 430742 w 60"/>
              <a:gd name="T87" fmla="*/ 395980 h 55"/>
              <a:gd name="T88" fmla="*/ 469900 w 60"/>
              <a:gd name="T89" fmla="*/ 380451 h 55"/>
              <a:gd name="T90" fmla="*/ 462068 w 60"/>
              <a:gd name="T91" fmla="*/ 357158 h 55"/>
              <a:gd name="T92" fmla="*/ 454237 w 60"/>
              <a:gd name="T93" fmla="*/ 341630 h 55"/>
              <a:gd name="T94" fmla="*/ 422910 w 60"/>
              <a:gd name="T95" fmla="*/ 310572 h 55"/>
              <a:gd name="T96" fmla="*/ 415078 w 60"/>
              <a:gd name="T97" fmla="*/ 295044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
              <a:gd name="T148" fmla="*/ 0 h 55"/>
              <a:gd name="T149" fmla="*/ 60 w 60"/>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277" name="Freeform 295">
            <a:extLst>
              <a:ext uri="{FF2B5EF4-FFF2-40B4-BE49-F238E27FC236}">
                <a16:creationId xmlns:a16="http://schemas.microsoft.com/office/drawing/2014/main" id="{AE1B17CD-3AC9-F94E-543D-0B09642E46CC}"/>
              </a:ext>
            </a:extLst>
          </p:cNvPr>
          <p:cNvSpPr>
            <a:spLocks/>
          </p:cNvSpPr>
          <p:nvPr/>
        </p:nvSpPr>
        <p:spPr bwMode="auto">
          <a:xfrm>
            <a:off x="7396395" y="3254862"/>
            <a:ext cx="416492" cy="388941"/>
          </a:xfrm>
          <a:custGeom>
            <a:avLst/>
            <a:gdLst>
              <a:gd name="T0" fmla="*/ 219686 w 52"/>
              <a:gd name="T1" fmla="*/ 365449 h 49"/>
              <a:gd name="T2" fmla="*/ 251070 w 52"/>
              <a:gd name="T3" fmla="*/ 349898 h 49"/>
              <a:gd name="T4" fmla="*/ 227532 w 52"/>
              <a:gd name="T5" fmla="*/ 318796 h 49"/>
              <a:gd name="T6" fmla="*/ 211840 w 52"/>
              <a:gd name="T7" fmla="*/ 287694 h 49"/>
              <a:gd name="T8" fmla="*/ 235378 w 52"/>
              <a:gd name="T9" fmla="*/ 264367 h 49"/>
              <a:gd name="T10" fmla="*/ 266761 w 52"/>
              <a:gd name="T11" fmla="*/ 264367 h 49"/>
              <a:gd name="T12" fmla="*/ 313837 w 52"/>
              <a:gd name="T13" fmla="*/ 194388 h 49"/>
              <a:gd name="T14" fmla="*/ 329529 w 52"/>
              <a:gd name="T15" fmla="*/ 163286 h 49"/>
              <a:gd name="T16" fmla="*/ 345221 w 52"/>
              <a:gd name="T17" fmla="*/ 124408 h 49"/>
              <a:gd name="T18" fmla="*/ 321683 w 52"/>
              <a:gd name="T19" fmla="*/ 108857 h 49"/>
              <a:gd name="T20" fmla="*/ 321683 w 52"/>
              <a:gd name="T21" fmla="*/ 69980 h 49"/>
              <a:gd name="T22" fmla="*/ 407988 w 52"/>
              <a:gd name="T23" fmla="*/ 54429 h 49"/>
              <a:gd name="T24" fmla="*/ 400142 w 52"/>
              <a:gd name="T25" fmla="*/ 46653 h 49"/>
              <a:gd name="T26" fmla="*/ 368758 w 52"/>
              <a:gd name="T27" fmla="*/ 7776 h 49"/>
              <a:gd name="T28" fmla="*/ 345221 w 52"/>
              <a:gd name="T29" fmla="*/ 0 h 49"/>
              <a:gd name="T30" fmla="*/ 290299 w 52"/>
              <a:gd name="T31" fmla="*/ 7776 h 49"/>
              <a:gd name="T32" fmla="*/ 251070 w 52"/>
              <a:gd name="T33" fmla="*/ 23327 h 49"/>
              <a:gd name="T34" fmla="*/ 251070 w 52"/>
              <a:gd name="T35" fmla="*/ 46653 h 49"/>
              <a:gd name="T36" fmla="*/ 235378 w 52"/>
              <a:gd name="T37" fmla="*/ 85531 h 49"/>
              <a:gd name="T38" fmla="*/ 219686 w 52"/>
              <a:gd name="T39" fmla="*/ 93306 h 49"/>
              <a:gd name="T40" fmla="*/ 219686 w 52"/>
              <a:gd name="T41" fmla="*/ 108857 h 49"/>
              <a:gd name="T42" fmla="*/ 211840 w 52"/>
              <a:gd name="T43" fmla="*/ 116633 h 49"/>
              <a:gd name="T44" fmla="*/ 203994 w 52"/>
              <a:gd name="T45" fmla="*/ 147735 h 49"/>
              <a:gd name="T46" fmla="*/ 156918 w 52"/>
              <a:gd name="T47" fmla="*/ 163286 h 49"/>
              <a:gd name="T48" fmla="*/ 133381 w 52"/>
              <a:gd name="T49" fmla="*/ 178837 h 49"/>
              <a:gd name="T50" fmla="*/ 109843 w 52"/>
              <a:gd name="T51" fmla="*/ 217714 h 49"/>
              <a:gd name="T52" fmla="*/ 62767 w 52"/>
              <a:gd name="T53" fmla="*/ 217714 h 49"/>
              <a:gd name="T54" fmla="*/ 31384 w 52"/>
              <a:gd name="T55" fmla="*/ 209939 h 49"/>
              <a:gd name="T56" fmla="*/ 0 w 52"/>
              <a:gd name="T57" fmla="*/ 209939 h 49"/>
              <a:gd name="T58" fmla="*/ 7846 w 52"/>
              <a:gd name="T59" fmla="*/ 225490 h 49"/>
              <a:gd name="T60" fmla="*/ 39230 w 52"/>
              <a:gd name="T61" fmla="*/ 256592 h 49"/>
              <a:gd name="T62" fmla="*/ 47076 w 52"/>
              <a:gd name="T63" fmla="*/ 272143 h 49"/>
              <a:gd name="T64" fmla="*/ 54921 w 52"/>
              <a:gd name="T65" fmla="*/ 295469 h 49"/>
              <a:gd name="T66" fmla="*/ 15692 w 52"/>
              <a:gd name="T67" fmla="*/ 311020 h 49"/>
              <a:gd name="T68" fmla="*/ 15692 w 52"/>
              <a:gd name="T69" fmla="*/ 342122 h 49"/>
              <a:gd name="T70" fmla="*/ 54921 w 52"/>
              <a:gd name="T71" fmla="*/ 334347 h 49"/>
              <a:gd name="T72" fmla="*/ 141227 w 52"/>
              <a:gd name="T73" fmla="*/ 334347 h 49"/>
              <a:gd name="T74" fmla="*/ 172610 w 52"/>
              <a:gd name="T75" fmla="*/ 381000 h 49"/>
              <a:gd name="T76" fmla="*/ 188302 w 52"/>
              <a:gd name="T77" fmla="*/ 373224 h 49"/>
              <a:gd name="T78" fmla="*/ 219686 w 52"/>
              <a:gd name="T79" fmla="*/ 365449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49"/>
              <a:gd name="T122" fmla="*/ 52 w 52"/>
              <a:gd name="T123" fmla="*/ 49 h 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49">
                <a:moveTo>
                  <a:pt x="28" y="47"/>
                </a:moveTo>
                <a:cubicBezTo>
                  <a:pt x="32" y="45"/>
                  <a:pt x="32" y="45"/>
                  <a:pt x="32" y="45"/>
                </a:cubicBezTo>
                <a:cubicBezTo>
                  <a:pt x="29" y="41"/>
                  <a:pt x="29" y="41"/>
                  <a:pt x="29" y="41"/>
                </a:cubicBezTo>
                <a:cubicBezTo>
                  <a:pt x="27" y="37"/>
                  <a:pt x="27" y="37"/>
                  <a:pt x="27" y="37"/>
                </a:cubicBezTo>
                <a:cubicBezTo>
                  <a:pt x="30" y="34"/>
                  <a:pt x="30" y="34"/>
                  <a:pt x="30" y="34"/>
                </a:cubicBezTo>
                <a:cubicBezTo>
                  <a:pt x="34" y="34"/>
                  <a:pt x="34" y="34"/>
                  <a:pt x="34" y="34"/>
                </a:cubicBezTo>
                <a:cubicBezTo>
                  <a:pt x="40" y="25"/>
                  <a:pt x="40" y="25"/>
                  <a:pt x="40" y="25"/>
                </a:cubicBezTo>
                <a:cubicBezTo>
                  <a:pt x="42" y="21"/>
                  <a:pt x="42" y="21"/>
                  <a:pt x="42" y="21"/>
                </a:cubicBezTo>
                <a:cubicBezTo>
                  <a:pt x="44" y="16"/>
                  <a:pt x="44" y="16"/>
                  <a:pt x="44" y="16"/>
                </a:cubicBezTo>
                <a:cubicBezTo>
                  <a:pt x="41" y="14"/>
                  <a:pt x="41" y="14"/>
                  <a:pt x="41" y="14"/>
                </a:cubicBezTo>
                <a:cubicBezTo>
                  <a:pt x="41" y="9"/>
                  <a:pt x="41" y="9"/>
                  <a:pt x="41" y="9"/>
                </a:cubicBezTo>
                <a:cubicBezTo>
                  <a:pt x="52" y="7"/>
                  <a:pt x="52" y="7"/>
                  <a:pt x="52" y="7"/>
                </a:cubicBezTo>
                <a:cubicBezTo>
                  <a:pt x="51" y="6"/>
                  <a:pt x="51" y="6"/>
                  <a:pt x="51" y="6"/>
                </a:cubicBezTo>
                <a:cubicBezTo>
                  <a:pt x="47" y="1"/>
                  <a:pt x="47" y="1"/>
                  <a:pt x="47" y="1"/>
                </a:cubicBezTo>
                <a:cubicBezTo>
                  <a:pt x="44" y="0"/>
                  <a:pt x="44" y="0"/>
                  <a:pt x="44" y="0"/>
                </a:cubicBezTo>
                <a:cubicBezTo>
                  <a:pt x="37" y="1"/>
                  <a:pt x="37" y="1"/>
                  <a:pt x="37" y="1"/>
                </a:cubicBezTo>
                <a:cubicBezTo>
                  <a:pt x="32" y="3"/>
                  <a:pt x="32" y="3"/>
                  <a:pt x="32" y="3"/>
                </a:cubicBezTo>
                <a:cubicBezTo>
                  <a:pt x="32" y="6"/>
                  <a:pt x="32" y="6"/>
                  <a:pt x="32" y="6"/>
                </a:cubicBezTo>
                <a:cubicBezTo>
                  <a:pt x="32" y="6"/>
                  <a:pt x="31" y="11"/>
                  <a:pt x="30" y="11"/>
                </a:cubicBezTo>
                <a:cubicBezTo>
                  <a:pt x="30" y="11"/>
                  <a:pt x="28" y="12"/>
                  <a:pt x="28" y="12"/>
                </a:cubicBezTo>
                <a:cubicBezTo>
                  <a:pt x="28" y="14"/>
                  <a:pt x="28" y="14"/>
                  <a:pt x="28" y="14"/>
                </a:cubicBezTo>
                <a:cubicBezTo>
                  <a:pt x="27" y="15"/>
                  <a:pt x="27" y="15"/>
                  <a:pt x="27" y="15"/>
                </a:cubicBezTo>
                <a:cubicBezTo>
                  <a:pt x="26" y="19"/>
                  <a:pt x="26" y="19"/>
                  <a:pt x="26" y="19"/>
                </a:cubicBezTo>
                <a:cubicBezTo>
                  <a:pt x="26" y="19"/>
                  <a:pt x="21" y="21"/>
                  <a:pt x="20" y="21"/>
                </a:cubicBezTo>
                <a:cubicBezTo>
                  <a:pt x="20" y="21"/>
                  <a:pt x="17" y="23"/>
                  <a:pt x="17" y="23"/>
                </a:cubicBezTo>
                <a:cubicBezTo>
                  <a:pt x="14" y="28"/>
                  <a:pt x="14" y="28"/>
                  <a:pt x="14" y="28"/>
                </a:cubicBezTo>
                <a:cubicBezTo>
                  <a:pt x="14" y="28"/>
                  <a:pt x="9" y="28"/>
                  <a:pt x="8" y="28"/>
                </a:cubicBezTo>
                <a:cubicBezTo>
                  <a:pt x="7" y="28"/>
                  <a:pt x="4" y="27"/>
                  <a:pt x="4" y="27"/>
                </a:cubicBezTo>
                <a:cubicBezTo>
                  <a:pt x="0" y="27"/>
                  <a:pt x="0" y="27"/>
                  <a:pt x="0" y="27"/>
                </a:cubicBezTo>
                <a:cubicBezTo>
                  <a:pt x="1" y="29"/>
                  <a:pt x="1" y="29"/>
                  <a:pt x="1" y="29"/>
                </a:cubicBezTo>
                <a:cubicBezTo>
                  <a:pt x="5" y="33"/>
                  <a:pt x="5" y="33"/>
                  <a:pt x="5" y="33"/>
                </a:cubicBezTo>
                <a:cubicBezTo>
                  <a:pt x="6" y="35"/>
                  <a:pt x="6" y="35"/>
                  <a:pt x="6" y="35"/>
                </a:cubicBezTo>
                <a:cubicBezTo>
                  <a:pt x="7" y="38"/>
                  <a:pt x="7" y="38"/>
                  <a:pt x="7" y="38"/>
                </a:cubicBezTo>
                <a:cubicBezTo>
                  <a:pt x="2" y="40"/>
                  <a:pt x="2" y="40"/>
                  <a:pt x="2" y="40"/>
                </a:cubicBezTo>
                <a:cubicBezTo>
                  <a:pt x="2" y="44"/>
                  <a:pt x="2" y="44"/>
                  <a:pt x="2" y="44"/>
                </a:cubicBezTo>
                <a:cubicBezTo>
                  <a:pt x="7" y="43"/>
                  <a:pt x="7" y="43"/>
                  <a:pt x="7" y="43"/>
                </a:cubicBezTo>
                <a:cubicBezTo>
                  <a:pt x="18" y="43"/>
                  <a:pt x="18" y="43"/>
                  <a:pt x="18" y="43"/>
                </a:cubicBezTo>
                <a:cubicBezTo>
                  <a:pt x="22" y="49"/>
                  <a:pt x="22" y="49"/>
                  <a:pt x="22" y="49"/>
                </a:cubicBezTo>
                <a:cubicBezTo>
                  <a:pt x="24" y="48"/>
                  <a:pt x="24" y="48"/>
                  <a:pt x="24" y="48"/>
                </a:cubicBezTo>
                <a:lnTo>
                  <a:pt x="28" y="4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78" name="Freeform 296">
            <a:extLst>
              <a:ext uri="{FF2B5EF4-FFF2-40B4-BE49-F238E27FC236}">
                <a16:creationId xmlns:a16="http://schemas.microsoft.com/office/drawing/2014/main" id="{A50EF293-FE60-2DCC-0F98-52AD78833E06}"/>
              </a:ext>
            </a:extLst>
          </p:cNvPr>
          <p:cNvSpPr>
            <a:spLocks/>
          </p:cNvSpPr>
          <p:nvPr/>
        </p:nvSpPr>
        <p:spPr bwMode="auto">
          <a:xfrm>
            <a:off x="7571419" y="3293757"/>
            <a:ext cx="738989" cy="758436"/>
          </a:xfrm>
          <a:custGeom>
            <a:avLst/>
            <a:gdLst>
              <a:gd name="T0" fmla="*/ 668920 w 553"/>
              <a:gd name="T1" fmla="*/ 304466 h 571"/>
              <a:gd name="T2" fmla="*/ 716046 w 553"/>
              <a:gd name="T3" fmla="*/ 234205 h 571"/>
              <a:gd name="T4" fmla="*/ 723900 w 553"/>
              <a:gd name="T5" fmla="*/ 218591 h 571"/>
              <a:gd name="T6" fmla="*/ 653212 w 553"/>
              <a:gd name="T7" fmla="*/ 195171 h 571"/>
              <a:gd name="T8" fmla="*/ 596923 w 553"/>
              <a:gd name="T9" fmla="*/ 249819 h 571"/>
              <a:gd name="T10" fmla="*/ 534089 w 553"/>
              <a:gd name="T11" fmla="*/ 249819 h 571"/>
              <a:gd name="T12" fmla="*/ 494818 w 553"/>
              <a:gd name="T13" fmla="*/ 234205 h 571"/>
              <a:gd name="T14" fmla="*/ 463401 w 553"/>
              <a:gd name="T15" fmla="*/ 257625 h 571"/>
              <a:gd name="T16" fmla="*/ 377004 w 553"/>
              <a:gd name="T17" fmla="*/ 242012 h 571"/>
              <a:gd name="T18" fmla="*/ 322024 w 553"/>
              <a:gd name="T19" fmla="*/ 156137 h 571"/>
              <a:gd name="T20" fmla="*/ 267044 w 553"/>
              <a:gd name="T21" fmla="*/ 109296 h 571"/>
              <a:gd name="T22" fmla="*/ 274899 w 553"/>
              <a:gd name="T23" fmla="*/ 62455 h 571"/>
              <a:gd name="T24" fmla="*/ 298461 w 553"/>
              <a:gd name="T25" fmla="*/ 0 h 571"/>
              <a:gd name="T26" fmla="*/ 219919 w 553"/>
              <a:gd name="T27" fmla="*/ 0 h 571"/>
              <a:gd name="T28" fmla="*/ 235627 w 553"/>
              <a:gd name="T29" fmla="*/ 15614 h 571"/>
              <a:gd name="T30" fmla="*/ 149231 w 553"/>
              <a:gd name="T31" fmla="*/ 70261 h 571"/>
              <a:gd name="T32" fmla="*/ 157085 w 553"/>
              <a:gd name="T33" fmla="*/ 124909 h 571"/>
              <a:gd name="T34" fmla="*/ 94251 w 553"/>
              <a:gd name="T35" fmla="*/ 226398 h 571"/>
              <a:gd name="T36" fmla="*/ 39271 w 553"/>
              <a:gd name="T37" fmla="*/ 249819 h 571"/>
              <a:gd name="T38" fmla="*/ 78542 w 553"/>
              <a:gd name="T39" fmla="*/ 312273 h 571"/>
              <a:gd name="T40" fmla="*/ 15708 w 553"/>
              <a:gd name="T41" fmla="*/ 335694 h 571"/>
              <a:gd name="T42" fmla="*/ 0 w 553"/>
              <a:gd name="T43" fmla="*/ 343501 h 571"/>
              <a:gd name="T44" fmla="*/ 54980 w 553"/>
              <a:gd name="T45" fmla="*/ 413762 h 571"/>
              <a:gd name="T46" fmla="*/ 117814 w 553"/>
              <a:gd name="T47" fmla="*/ 530864 h 571"/>
              <a:gd name="T48" fmla="*/ 180648 w 553"/>
              <a:gd name="T49" fmla="*/ 664882 h 571"/>
              <a:gd name="T50" fmla="*/ 227773 w 553"/>
              <a:gd name="T51" fmla="*/ 742950 h 571"/>
              <a:gd name="T52" fmla="*/ 282753 w 553"/>
              <a:gd name="T53" fmla="*/ 680495 h 571"/>
              <a:gd name="T54" fmla="*/ 298461 w 553"/>
              <a:gd name="T55" fmla="*/ 594620 h 571"/>
              <a:gd name="T56" fmla="*/ 361295 w 553"/>
              <a:gd name="T57" fmla="*/ 499637 h 571"/>
              <a:gd name="T58" fmla="*/ 447692 w 553"/>
              <a:gd name="T59" fmla="*/ 429376 h 571"/>
              <a:gd name="T60" fmla="*/ 510526 w 553"/>
              <a:gd name="T61" fmla="*/ 382535 h 571"/>
              <a:gd name="T62" fmla="*/ 486963 w 553"/>
              <a:gd name="T63" fmla="*/ 304466 h 571"/>
              <a:gd name="T64" fmla="*/ 502672 w 553"/>
              <a:gd name="T65" fmla="*/ 281046 h 571"/>
              <a:gd name="T66" fmla="*/ 549797 w 553"/>
              <a:gd name="T67" fmla="*/ 296660 h 571"/>
              <a:gd name="T68" fmla="*/ 589069 w 553"/>
              <a:gd name="T69" fmla="*/ 320080 h 571"/>
              <a:gd name="T70" fmla="*/ 604777 w 553"/>
              <a:gd name="T71" fmla="*/ 343501 h 571"/>
              <a:gd name="T72" fmla="*/ 604777 w 553"/>
              <a:gd name="T73" fmla="*/ 398148 h 571"/>
              <a:gd name="T74" fmla="*/ 645358 w 553"/>
              <a:gd name="T75" fmla="*/ 32788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3"/>
              <a:gd name="T115" fmla="*/ 0 h 571"/>
              <a:gd name="T116" fmla="*/ 553 w 553"/>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3" h="571">
                <a:moveTo>
                  <a:pt x="493" y="252"/>
                </a:moveTo>
                <a:lnTo>
                  <a:pt x="511" y="234"/>
                </a:lnTo>
                <a:lnTo>
                  <a:pt x="523" y="198"/>
                </a:lnTo>
                <a:lnTo>
                  <a:pt x="547" y="180"/>
                </a:lnTo>
                <a:lnTo>
                  <a:pt x="553" y="168"/>
                </a:lnTo>
                <a:lnTo>
                  <a:pt x="529" y="150"/>
                </a:lnTo>
                <a:lnTo>
                  <a:pt x="499" y="150"/>
                </a:lnTo>
                <a:lnTo>
                  <a:pt x="474" y="168"/>
                </a:lnTo>
                <a:lnTo>
                  <a:pt x="456" y="192"/>
                </a:lnTo>
                <a:lnTo>
                  <a:pt x="432" y="192"/>
                </a:lnTo>
                <a:lnTo>
                  <a:pt x="408" y="192"/>
                </a:lnTo>
                <a:lnTo>
                  <a:pt x="390" y="180"/>
                </a:lnTo>
                <a:lnTo>
                  <a:pt x="378" y="180"/>
                </a:lnTo>
                <a:lnTo>
                  <a:pt x="366" y="198"/>
                </a:lnTo>
                <a:lnTo>
                  <a:pt x="354" y="198"/>
                </a:lnTo>
                <a:lnTo>
                  <a:pt x="330" y="192"/>
                </a:lnTo>
                <a:lnTo>
                  <a:pt x="288" y="186"/>
                </a:lnTo>
                <a:lnTo>
                  <a:pt x="228" y="156"/>
                </a:lnTo>
                <a:lnTo>
                  <a:pt x="246" y="120"/>
                </a:lnTo>
                <a:lnTo>
                  <a:pt x="216" y="108"/>
                </a:lnTo>
                <a:lnTo>
                  <a:pt x="204" y="84"/>
                </a:lnTo>
                <a:lnTo>
                  <a:pt x="216" y="66"/>
                </a:lnTo>
                <a:lnTo>
                  <a:pt x="210" y="48"/>
                </a:lnTo>
                <a:lnTo>
                  <a:pt x="234" y="12"/>
                </a:lnTo>
                <a:lnTo>
                  <a:pt x="228" y="0"/>
                </a:lnTo>
                <a:lnTo>
                  <a:pt x="192" y="0"/>
                </a:lnTo>
                <a:lnTo>
                  <a:pt x="168" y="0"/>
                </a:lnTo>
                <a:lnTo>
                  <a:pt x="174" y="6"/>
                </a:lnTo>
                <a:lnTo>
                  <a:pt x="180" y="12"/>
                </a:lnTo>
                <a:lnTo>
                  <a:pt x="114" y="24"/>
                </a:lnTo>
                <a:lnTo>
                  <a:pt x="114" y="54"/>
                </a:lnTo>
                <a:lnTo>
                  <a:pt x="132" y="66"/>
                </a:lnTo>
                <a:lnTo>
                  <a:pt x="120" y="96"/>
                </a:lnTo>
                <a:lnTo>
                  <a:pt x="108" y="120"/>
                </a:lnTo>
                <a:lnTo>
                  <a:pt x="72" y="174"/>
                </a:lnTo>
                <a:lnTo>
                  <a:pt x="48" y="174"/>
                </a:lnTo>
                <a:lnTo>
                  <a:pt x="30" y="192"/>
                </a:lnTo>
                <a:lnTo>
                  <a:pt x="42" y="216"/>
                </a:lnTo>
                <a:lnTo>
                  <a:pt x="60" y="240"/>
                </a:lnTo>
                <a:lnTo>
                  <a:pt x="36" y="252"/>
                </a:lnTo>
                <a:lnTo>
                  <a:pt x="12" y="258"/>
                </a:lnTo>
                <a:lnTo>
                  <a:pt x="0" y="264"/>
                </a:lnTo>
                <a:lnTo>
                  <a:pt x="24" y="294"/>
                </a:lnTo>
                <a:lnTo>
                  <a:pt x="42" y="318"/>
                </a:lnTo>
                <a:lnTo>
                  <a:pt x="78" y="294"/>
                </a:lnTo>
                <a:lnTo>
                  <a:pt x="90" y="408"/>
                </a:lnTo>
                <a:lnTo>
                  <a:pt x="108" y="457"/>
                </a:lnTo>
                <a:lnTo>
                  <a:pt x="138" y="511"/>
                </a:lnTo>
                <a:lnTo>
                  <a:pt x="156" y="541"/>
                </a:lnTo>
                <a:lnTo>
                  <a:pt x="174" y="571"/>
                </a:lnTo>
                <a:lnTo>
                  <a:pt x="192" y="553"/>
                </a:lnTo>
                <a:lnTo>
                  <a:pt x="216" y="523"/>
                </a:lnTo>
                <a:lnTo>
                  <a:pt x="222" y="499"/>
                </a:lnTo>
                <a:lnTo>
                  <a:pt x="228" y="457"/>
                </a:lnTo>
                <a:lnTo>
                  <a:pt x="234" y="420"/>
                </a:lnTo>
                <a:lnTo>
                  <a:pt x="276" y="384"/>
                </a:lnTo>
                <a:lnTo>
                  <a:pt x="318" y="354"/>
                </a:lnTo>
                <a:lnTo>
                  <a:pt x="342" y="330"/>
                </a:lnTo>
                <a:lnTo>
                  <a:pt x="360" y="300"/>
                </a:lnTo>
                <a:lnTo>
                  <a:pt x="390" y="294"/>
                </a:lnTo>
                <a:lnTo>
                  <a:pt x="378" y="246"/>
                </a:lnTo>
                <a:lnTo>
                  <a:pt x="372" y="234"/>
                </a:lnTo>
                <a:lnTo>
                  <a:pt x="378" y="228"/>
                </a:lnTo>
                <a:lnTo>
                  <a:pt x="384" y="216"/>
                </a:lnTo>
                <a:lnTo>
                  <a:pt x="402" y="216"/>
                </a:lnTo>
                <a:lnTo>
                  <a:pt x="420" y="228"/>
                </a:lnTo>
                <a:lnTo>
                  <a:pt x="456" y="234"/>
                </a:lnTo>
                <a:lnTo>
                  <a:pt x="450" y="246"/>
                </a:lnTo>
                <a:lnTo>
                  <a:pt x="444" y="258"/>
                </a:lnTo>
                <a:lnTo>
                  <a:pt x="462" y="264"/>
                </a:lnTo>
                <a:lnTo>
                  <a:pt x="456" y="288"/>
                </a:lnTo>
                <a:lnTo>
                  <a:pt x="462" y="306"/>
                </a:lnTo>
                <a:lnTo>
                  <a:pt x="474" y="282"/>
                </a:lnTo>
                <a:lnTo>
                  <a:pt x="493" y="252"/>
                </a:lnTo>
                <a:close/>
              </a:path>
            </a:pathLst>
          </a:custGeom>
          <a:solidFill>
            <a:schemeClr val="bg1">
              <a:lumMod val="75000"/>
            </a:schemeClr>
          </a:solidFill>
          <a:ln w="9525">
            <a:solidFill>
              <a:schemeClr val="bg1"/>
            </a:solidFill>
            <a:round/>
            <a:headEnd/>
            <a:tailEnd/>
          </a:ln>
        </p:spPr>
        <p:txBody>
          <a:bodyPr/>
          <a:lstStyle/>
          <a:p>
            <a:endParaRPr lang="en-US" sz="2400">
              <a:highlight>
                <a:srgbClr val="9B243E"/>
              </a:highlight>
            </a:endParaRPr>
          </a:p>
        </p:txBody>
      </p:sp>
      <p:sp>
        <p:nvSpPr>
          <p:cNvPr id="279" name="Freeform 297">
            <a:extLst>
              <a:ext uri="{FF2B5EF4-FFF2-40B4-BE49-F238E27FC236}">
                <a16:creationId xmlns:a16="http://schemas.microsoft.com/office/drawing/2014/main" id="{948F4D5E-E279-52AD-8D73-F6EBCB137EF1}"/>
              </a:ext>
            </a:extLst>
          </p:cNvPr>
          <p:cNvSpPr>
            <a:spLocks/>
          </p:cNvSpPr>
          <p:nvPr/>
        </p:nvSpPr>
        <p:spPr bwMode="auto">
          <a:xfrm>
            <a:off x="7381810" y="3207864"/>
            <a:ext cx="367873" cy="269019"/>
          </a:xfrm>
          <a:custGeom>
            <a:avLst/>
            <a:gdLst>
              <a:gd name="T0" fmla="*/ 329026 w 46"/>
              <a:gd name="T1" fmla="*/ 23252 h 34"/>
              <a:gd name="T2" fmla="*/ 297690 w 46"/>
              <a:gd name="T3" fmla="*/ 31003 h 34"/>
              <a:gd name="T4" fmla="*/ 274188 w 46"/>
              <a:gd name="T5" fmla="*/ 31003 h 34"/>
              <a:gd name="T6" fmla="*/ 266355 w 46"/>
              <a:gd name="T7" fmla="*/ 7751 h 34"/>
              <a:gd name="T8" fmla="*/ 258521 w 46"/>
              <a:gd name="T9" fmla="*/ 0 h 34"/>
              <a:gd name="T10" fmla="*/ 235019 w 46"/>
              <a:gd name="T11" fmla="*/ 23252 h 34"/>
              <a:gd name="T12" fmla="*/ 219351 w 46"/>
              <a:gd name="T13" fmla="*/ 38754 h 34"/>
              <a:gd name="T14" fmla="*/ 188015 w 46"/>
              <a:gd name="T15" fmla="*/ 46504 h 34"/>
              <a:gd name="T16" fmla="*/ 172347 w 46"/>
              <a:gd name="T17" fmla="*/ 31003 h 34"/>
              <a:gd name="T18" fmla="*/ 148845 w 46"/>
              <a:gd name="T19" fmla="*/ 31003 h 34"/>
              <a:gd name="T20" fmla="*/ 117509 w 46"/>
              <a:gd name="T21" fmla="*/ 23252 h 34"/>
              <a:gd name="T22" fmla="*/ 109675 w 46"/>
              <a:gd name="T23" fmla="*/ 62006 h 34"/>
              <a:gd name="T24" fmla="*/ 70506 w 46"/>
              <a:gd name="T25" fmla="*/ 77507 h 34"/>
              <a:gd name="T26" fmla="*/ 54838 w 46"/>
              <a:gd name="T27" fmla="*/ 93009 h 34"/>
              <a:gd name="T28" fmla="*/ 31336 w 46"/>
              <a:gd name="T29" fmla="*/ 85258 h 34"/>
              <a:gd name="T30" fmla="*/ 15668 w 46"/>
              <a:gd name="T31" fmla="*/ 77507 h 34"/>
              <a:gd name="T32" fmla="*/ 7834 w 46"/>
              <a:gd name="T33" fmla="*/ 124012 h 34"/>
              <a:gd name="T34" fmla="*/ 0 w 46"/>
              <a:gd name="T35" fmla="*/ 155015 h 34"/>
              <a:gd name="T36" fmla="*/ 0 w 46"/>
              <a:gd name="T37" fmla="*/ 193768 h 34"/>
              <a:gd name="T38" fmla="*/ 31336 w 46"/>
              <a:gd name="T39" fmla="*/ 209270 h 34"/>
              <a:gd name="T40" fmla="*/ 15668 w 46"/>
              <a:gd name="T41" fmla="*/ 255774 h 34"/>
              <a:gd name="T42" fmla="*/ 15668 w 46"/>
              <a:gd name="T43" fmla="*/ 255774 h 34"/>
              <a:gd name="T44" fmla="*/ 47004 w 46"/>
              <a:gd name="T45" fmla="*/ 255774 h 34"/>
              <a:gd name="T46" fmla="*/ 78340 w 46"/>
              <a:gd name="T47" fmla="*/ 263525 h 34"/>
              <a:gd name="T48" fmla="*/ 125343 w 46"/>
              <a:gd name="T49" fmla="*/ 263525 h 34"/>
              <a:gd name="T50" fmla="*/ 148845 w 46"/>
              <a:gd name="T51" fmla="*/ 224771 h 34"/>
              <a:gd name="T52" fmla="*/ 172347 w 46"/>
              <a:gd name="T53" fmla="*/ 209270 h 34"/>
              <a:gd name="T54" fmla="*/ 219351 w 46"/>
              <a:gd name="T55" fmla="*/ 193768 h 34"/>
              <a:gd name="T56" fmla="*/ 227185 w 46"/>
              <a:gd name="T57" fmla="*/ 162765 h 34"/>
              <a:gd name="T58" fmla="*/ 235019 w 46"/>
              <a:gd name="T59" fmla="*/ 155015 h 34"/>
              <a:gd name="T60" fmla="*/ 235019 w 46"/>
              <a:gd name="T61" fmla="*/ 139513 h 34"/>
              <a:gd name="T62" fmla="*/ 250687 w 46"/>
              <a:gd name="T63" fmla="*/ 131763 h 34"/>
              <a:gd name="T64" fmla="*/ 266355 w 46"/>
              <a:gd name="T65" fmla="*/ 93009 h 34"/>
              <a:gd name="T66" fmla="*/ 266355 w 46"/>
              <a:gd name="T67" fmla="*/ 69757 h 34"/>
              <a:gd name="T68" fmla="*/ 305524 w 46"/>
              <a:gd name="T69" fmla="*/ 54255 h 34"/>
              <a:gd name="T70" fmla="*/ 360362 w 46"/>
              <a:gd name="T71" fmla="*/ 46504 h 34"/>
              <a:gd name="T72" fmla="*/ 344694 w 46"/>
              <a:gd name="T73" fmla="*/ 23252 h 34"/>
              <a:gd name="T74" fmla="*/ 329026 w 46"/>
              <a:gd name="T75" fmla="*/ 23252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34"/>
              <a:gd name="T116" fmla="*/ 46 w 46"/>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34">
                <a:moveTo>
                  <a:pt x="42" y="3"/>
                </a:moveTo>
                <a:cubicBezTo>
                  <a:pt x="38" y="4"/>
                  <a:pt x="38" y="4"/>
                  <a:pt x="38" y="4"/>
                </a:cubicBezTo>
                <a:cubicBezTo>
                  <a:pt x="35" y="4"/>
                  <a:pt x="35" y="4"/>
                  <a:pt x="35" y="4"/>
                </a:cubicBezTo>
                <a:cubicBezTo>
                  <a:pt x="34" y="1"/>
                  <a:pt x="34" y="1"/>
                  <a:pt x="34" y="1"/>
                </a:cubicBezTo>
                <a:cubicBezTo>
                  <a:pt x="33" y="0"/>
                  <a:pt x="33" y="0"/>
                  <a:pt x="33" y="0"/>
                </a:cubicBezTo>
                <a:cubicBezTo>
                  <a:pt x="30" y="3"/>
                  <a:pt x="30" y="3"/>
                  <a:pt x="30" y="3"/>
                </a:cubicBezTo>
                <a:cubicBezTo>
                  <a:pt x="28" y="5"/>
                  <a:pt x="28" y="5"/>
                  <a:pt x="28" y="5"/>
                </a:cubicBezTo>
                <a:cubicBezTo>
                  <a:pt x="24" y="6"/>
                  <a:pt x="24" y="6"/>
                  <a:pt x="24" y="6"/>
                </a:cubicBezTo>
                <a:cubicBezTo>
                  <a:pt x="22" y="4"/>
                  <a:pt x="22" y="4"/>
                  <a:pt x="22" y="4"/>
                </a:cubicBezTo>
                <a:cubicBezTo>
                  <a:pt x="19" y="4"/>
                  <a:pt x="19" y="4"/>
                  <a:pt x="19" y="4"/>
                </a:cubicBezTo>
                <a:cubicBezTo>
                  <a:pt x="15" y="3"/>
                  <a:pt x="15" y="3"/>
                  <a:pt x="15" y="3"/>
                </a:cubicBezTo>
                <a:cubicBezTo>
                  <a:pt x="14" y="8"/>
                  <a:pt x="14" y="8"/>
                  <a:pt x="14" y="8"/>
                </a:cubicBezTo>
                <a:cubicBezTo>
                  <a:pt x="9" y="10"/>
                  <a:pt x="9" y="10"/>
                  <a:pt x="9" y="10"/>
                </a:cubicBezTo>
                <a:cubicBezTo>
                  <a:pt x="7" y="12"/>
                  <a:pt x="7" y="12"/>
                  <a:pt x="7" y="12"/>
                </a:cubicBezTo>
                <a:cubicBezTo>
                  <a:pt x="4" y="11"/>
                  <a:pt x="4" y="11"/>
                  <a:pt x="4" y="11"/>
                </a:cubicBezTo>
                <a:cubicBezTo>
                  <a:pt x="2" y="10"/>
                  <a:pt x="2" y="10"/>
                  <a:pt x="2" y="10"/>
                </a:cubicBezTo>
                <a:cubicBezTo>
                  <a:pt x="1" y="16"/>
                  <a:pt x="1" y="16"/>
                  <a:pt x="1" y="16"/>
                </a:cubicBezTo>
                <a:cubicBezTo>
                  <a:pt x="0" y="20"/>
                  <a:pt x="0" y="20"/>
                  <a:pt x="0" y="20"/>
                </a:cubicBezTo>
                <a:cubicBezTo>
                  <a:pt x="0" y="25"/>
                  <a:pt x="0" y="25"/>
                  <a:pt x="0" y="25"/>
                </a:cubicBezTo>
                <a:cubicBezTo>
                  <a:pt x="4" y="27"/>
                  <a:pt x="4" y="27"/>
                  <a:pt x="4" y="27"/>
                </a:cubicBezTo>
                <a:cubicBezTo>
                  <a:pt x="2" y="33"/>
                  <a:pt x="2" y="33"/>
                  <a:pt x="2" y="33"/>
                </a:cubicBezTo>
                <a:cubicBezTo>
                  <a:pt x="2" y="33"/>
                  <a:pt x="2" y="33"/>
                  <a:pt x="2" y="33"/>
                </a:cubicBezTo>
                <a:cubicBezTo>
                  <a:pt x="6" y="33"/>
                  <a:pt x="6" y="33"/>
                  <a:pt x="6" y="33"/>
                </a:cubicBezTo>
                <a:cubicBezTo>
                  <a:pt x="6" y="33"/>
                  <a:pt x="9" y="34"/>
                  <a:pt x="10" y="34"/>
                </a:cubicBezTo>
                <a:cubicBezTo>
                  <a:pt x="11" y="34"/>
                  <a:pt x="16" y="34"/>
                  <a:pt x="16" y="34"/>
                </a:cubicBezTo>
                <a:cubicBezTo>
                  <a:pt x="19" y="29"/>
                  <a:pt x="19" y="29"/>
                  <a:pt x="19" y="29"/>
                </a:cubicBezTo>
                <a:cubicBezTo>
                  <a:pt x="19" y="29"/>
                  <a:pt x="22" y="27"/>
                  <a:pt x="22" y="27"/>
                </a:cubicBezTo>
                <a:cubicBezTo>
                  <a:pt x="23" y="27"/>
                  <a:pt x="28" y="25"/>
                  <a:pt x="28" y="25"/>
                </a:cubicBezTo>
                <a:cubicBezTo>
                  <a:pt x="29" y="21"/>
                  <a:pt x="29" y="21"/>
                  <a:pt x="29" y="21"/>
                </a:cubicBezTo>
                <a:cubicBezTo>
                  <a:pt x="30" y="20"/>
                  <a:pt x="30" y="20"/>
                  <a:pt x="30" y="20"/>
                </a:cubicBezTo>
                <a:cubicBezTo>
                  <a:pt x="30" y="18"/>
                  <a:pt x="30" y="18"/>
                  <a:pt x="30" y="18"/>
                </a:cubicBezTo>
                <a:cubicBezTo>
                  <a:pt x="30" y="18"/>
                  <a:pt x="32" y="17"/>
                  <a:pt x="32" y="17"/>
                </a:cubicBezTo>
                <a:cubicBezTo>
                  <a:pt x="33" y="17"/>
                  <a:pt x="34" y="12"/>
                  <a:pt x="34" y="12"/>
                </a:cubicBezTo>
                <a:cubicBezTo>
                  <a:pt x="34" y="9"/>
                  <a:pt x="34" y="9"/>
                  <a:pt x="34" y="9"/>
                </a:cubicBezTo>
                <a:cubicBezTo>
                  <a:pt x="39" y="7"/>
                  <a:pt x="39" y="7"/>
                  <a:pt x="39" y="7"/>
                </a:cubicBezTo>
                <a:cubicBezTo>
                  <a:pt x="46" y="6"/>
                  <a:pt x="46" y="6"/>
                  <a:pt x="46" y="6"/>
                </a:cubicBezTo>
                <a:cubicBezTo>
                  <a:pt x="44" y="3"/>
                  <a:pt x="44" y="3"/>
                  <a:pt x="44" y="3"/>
                </a:cubicBezTo>
                <a:lnTo>
                  <a:pt x="42" y="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0" name="Freeform 299">
            <a:extLst>
              <a:ext uri="{FF2B5EF4-FFF2-40B4-BE49-F238E27FC236}">
                <a16:creationId xmlns:a16="http://schemas.microsoft.com/office/drawing/2014/main" id="{6342E753-501F-D717-3F88-4BC05BADD00B}"/>
              </a:ext>
            </a:extLst>
          </p:cNvPr>
          <p:cNvSpPr>
            <a:spLocks/>
          </p:cNvSpPr>
          <p:nvPr/>
        </p:nvSpPr>
        <p:spPr bwMode="auto">
          <a:xfrm>
            <a:off x="6368940" y="2528836"/>
            <a:ext cx="162059" cy="110200"/>
          </a:xfrm>
          <a:custGeom>
            <a:avLst/>
            <a:gdLst>
              <a:gd name="T0" fmla="*/ 150813 w 20"/>
              <a:gd name="T1" fmla="*/ 30843 h 14"/>
              <a:gd name="T2" fmla="*/ 134938 w 20"/>
              <a:gd name="T3" fmla="*/ 15421 h 14"/>
              <a:gd name="T4" fmla="*/ 119063 w 20"/>
              <a:gd name="T5" fmla="*/ 0 h 14"/>
              <a:gd name="T6" fmla="*/ 103188 w 20"/>
              <a:gd name="T7" fmla="*/ 7711 h 14"/>
              <a:gd name="T8" fmla="*/ 71438 w 20"/>
              <a:gd name="T9" fmla="*/ 0 h 14"/>
              <a:gd name="T10" fmla="*/ 39688 w 20"/>
              <a:gd name="T11" fmla="*/ 0 h 14"/>
              <a:gd name="T12" fmla="*/ 7938 w 20"/>
              <a:gd name="T13" fmla="*/ 7711 h 14"/>
              <a:gd name="T14" fmla="*/ 7938 w 20"/>
              <a:gd name="T15" fmla="*/ 38554 h 14"/>
              <a:gd name="T16" fmla="*/ 0 w 20"/>
              <a:gd name="T17" fmla="*/ 46264 h 14"/>
              <a:gd name="T18" fmla="*/ 15875 w 20"/>
              <a:gd name="T19" fmla="*/ 46264 h 14"/>
              <a:gd name="T20" fmla="*/ 31750 w 20"/>
              <a:gd name="T21" fmla="*/ 53975 h 14"/>
              <a:gd name="T22" fmla="*/ 47625 w 20"/>
              <a:gd name="T23" fmla="*/ 61686 h 14"/>
              <a:gd name="T24" fmla="*/ 55563 w 20"/>
              <a:gd name="T25" fmla="*/ 77107 h 14"/>
              <a:gd name="T26" fmla="*/ 47625 w 20"/>
              <a:gd name="T27" fmla="*/ 92529 h 14"/>
              <a:gd name="T28" fmla="*/ 55563 w 20"/>
              <a:gd name="T29" fmla="*/ 92529 h 14"/>
              <a:gd name="T30" fmla="*/ 71438 w 20"/>
              <a:gd name="T31" fmla="*/ 107950 h 14"/>
              <a:gd name="T32" fmla="*/ 87313 w 20"/>
              <a:gd name="T33" fmla="*/ 100239 h 14"/>
              <a:gd name="T34" fmla="*/ 103188 w 20"/>
              <a:gd name="T35" fmla="*/ 92529 h 14"/>
              <a:gd name="T36" fmla="*/ 127000 w 20"/>
              <a:gd name="T37" fmla="*/ 92529 h 14"/>
              <a:gd name="T38" fmla="*/ 127000 w 20"/>
              <a:gd name="T39" fmla="*/ 69396 h 14"/>
              <a:gd name="T40" fmla="*/ 142875 w 20"/>
              <a:gd name="T41" fmla="*/ 53975 h 14"/>
              <a:gd name="T42" fmla="*/ 158750 w 20"/>
              <a:gd name="T43" fmla="*/ 30843 h 14"/>
              <a:gd name="T44" fmla="*/ 150813 w 20"/>
              <a:gd name="T45" fmla="*/ 30843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14"/>
              <a:gd name="T71" fmla="*/ 20 w 20"/>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281" name="Freeform 300">
            <a:extLst>
              <a:ext uri="{FF2B5EF4-FFF2-40B4-BE49-F238E27FC236}">
                <a16:creationId xmlns:a16="http://schemas.microsoft.com/office/drawing/2014/main" id="{EB9AFC9E-6960-5CBC-97A2-7E1EF0EFEE9C}"/>
              </a:ext>
            </a:extLst>
          </p:cNvPr>
          <p:cNvSpPr>
            <a:spLocks/>
          </p:cNvSpPr>
          <p:nvPr/>
        </p:nvSpPr>
        <p:spPr bwMode="auto">
          <a:xfrm>
            <a:off x="6440246" y="2376502"/>
            <a:ext cx="121545" cy="103717"/>
          </a:xfrm>
          <a:custGeom>
            <a:avLst/>
            <a:gdLst>
              <a:gd name="T0" fmla="*/ 71438 w 90"/>
              <a:gd name="T1" fmla="*/ 85969 h 78"/>
              <a:gd name="T2" fmla="*/ 103188 w 90"/>
              <a:gd name="T3" fmla="*/ 101600 h 78"/>
              <a:gd name="T4" fmla="*/ 111125 w 90"/>
              <a:gd name="T5" fmla="*/ 54708 h 78"/>
              <a:gd name="T6" fmla="*/ 111125 w 90"/>
              <a:gd name="T7" fmla="*/ 39077 h 78"/>
              <a:gd name="T8" fmla="*/ 119063 w 90"/>
              <a:gd name="T9" fmla="*/ 7815 h 78"/>
              <a:gd name="T10" fmla="*/ 111125 w 90"/>
              <a:gd name="T11" fmla="*/ 0 h 78"/>
              <a:gd name="T12" fmla="*/ 95250 w 90"/>
              <a:gd name="T13" fmla="*/ 0 h 78"/>
              <a:gd name="T14" fmla="*/ 47625 w 90"/>
              <a:gd name="T15" fmla="*/ 0 h 78"/>
              <a:gd name="T16" fmla="*/ 0 w 90"/>
              <a:gd name="T17" fmla="*/ 23446 h 78"/>
              <a:gd name="T18" fmla="*/ 0 w 90"/>
              <a:gd name="T19" fmla="*/ 39077 h 78"/>
              <a:gd name="T20" fmla="*/ 7938 w 90"/>
              <a:gd name="T21" fmla="*/ 54708 h 78"/>
              <a:gd name="T22" fmla="*/ 15875 w 90"/>
              <a:gd name="T23" fmla="*/ 62523 h 78"/>
              <a:gd name="T24" fmla="*/ 23813 w 90"/>
              <a:gd name="T25" fmla="*/ 70338 h 78"/>
              <a:gd name="T26" fmla="*/ 15875 w 90"/>
              <a:gd name="T27" fmla="*/ 78154 h 78"/>
              <a:gd name="T28" fmla="*/ 47625 w 90"/>
              <a:gd name="T29" fmla="*/ 70338 h 78"/>
              <a:gd name="T30" fmla="*/ 71438 w 90"/>
              <a:gd name="T31" fmla="*/ 85969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78"/>
              <a:gd name="T50" fmla="*/ 90 w 9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2" name="Freeform 301">
            <a:extLst>
              <a:ext uri="{FF2B5EF4-FFF2-40B4-BE49-F238E27FC236}">
                <a16:creationId xmlns:a16="http://schemas.microsoft.com/office/drawing/2014/main" id="{06DAD64A-F5B2-BB4C-FE72-27C27ADAD06F}"/>
              </a:ext>
            </a:extLst>
          </p:cNvPr>
          <p:cNvSpPr>
            <a:spLocks/>
          </p:cNvSpPr>
          <p:nvPr/>
        </p:nvSpPr>
        <p:spPr bwMode="auto">
          <a:xfrm>
            <a:off x="6435384" y="2536939"/>
            <a:ext cx="238227" cy="215539"/>
          </a:xfrm>
          <a:custGeom>
            <a:avLst/>
            <a:gdLst>
              <a:gd name="T0" fmla="*/ 233362 w 30"/>
              <a:gd name="T1" fmla="*/ 109479 h 27"/>
              <a:gd name="T2" fmla="*/ 210026 w 30"/>
              <a:gd name="T3" fmla="*/ 86019 h 27"/>
              <a:gd name="T4" fmla="*/ 178911 w 30"/>
              <a:gd name="T5" fmla="*/ 23460 h 27"/>
              <a:gd name="T6" fmla="*/ 155575 w 30"/>
              <a:gd name="T7" fmla="*/ 15640 h 27"/>
              <a:gd name="T8" fmla="*/ 132238 w 30"/>
              <a:gd name="T9" fmla="*/ 0 h 27"/>
              <a:gd name="T10" fmla="*/ 108902 w 30"/>
              <a:gd name="T11" fmla="*/ 15640 h 27"/>
              <a:gd name="T12" fmla="*/ 85566 w 30"/>
              <a:gd name="T13" fmla="*/ 23460 h 27"/>
              <a:gd name="T14" fmla="*/ 93345 w 30"/>
              <a:gd name="T15" fmla="*/ 23460 h 27"/>
              <a:gd name="T16" fmla="*/ 77787 w 30"/>
              <a:gd name="T17" fmla="*/ 46920 h 27"/>
              <a:gd name="T18" fmla="*/ 62230 w 30"/>
              <a:gd name="T19" fmla="*/ 62559 h 27"/>
              <a:gd name="T20" fmla="*/ 62230 w 30"/>
              <a:gd name="T21" fmla="*/ 86019 h 27"/>
              <a:gd name="T22" fmla="*/ 38894 w 30"/>
              <a:gd name="T23" fmla="*/ 86019 h 27"/>
              <a:gd name="T24" fmla="*/ 23336 w 30"/>
              <a:gd name="T25" fmla="*/ 93839 h 27"/>
              <a:gd name="T26" fmla="*/ 7779 w 30"/>
              <a:gd name="T27" fmla="*/ 101659 h 27"/>
              <a:gd name="T28" fmla="*/ 7779 w 30"/>
              <a:gd name="T29" fmla="*/ 109479 h 27"/>
              <a:gd name="T30" fmla="*/ 15557 w 30"/>
              <a:gd name="T31" fmla="*/ 140759 h 27"/>
              <a:gd name="T32" fmla="*/ 0 w 30"/>
              <a:gd name="T33" fmla="*/ 156399 h 27"/>
              <a:gd name="T34" fmla="*/ 7779 w 30"/>
              <a:gd name="T35" fmla="*/ 179858 h 27"/>
              <a:gd name="T36" fmla="*/ 7779 w 30"/>
              <a:gd name="T37" fmla="*/ 195498 h 27"/>
              <a:gd name="T38" fmla="*/ 23336 w 30"/>
              <a:gd name="T39" fmla="*/ 187678 h 27"/>
              <a:gd name="T40" fmla="*/ 54451 w 30"/>
              <a:gd name="T41" fmla="*/ 187678 h 27"/>
              <a:gd name="T42" fmla="*/ 101124 w 30"/>
              <a:gd name="T43" fmla="*/ 203318 h 27"/>
              <a:gd name="T44" fmla="*/ 155575 w 30"/>
              <a:gd name="T45" fmla="*/ 203318 h 27"/>
              <a:gd name="T46" fmla="*/ 186690 w 30"/>
              <a:gd name="T47" fmla="*/ 211138 h 27"/>
              <a:gd name="T48" fmla="*/ 202247 w 30"/>
              <a:gd name="T49" fmla="*/ 164218 h 27"/>
              <a:gd name="T50" fmla="*/ 210026 w 30"/>
              <a:gd name="T51" fmla="*/ 164218 h 27"/>
              <a:gd name="T52" fmla="*/ 202247 w 30"/>
              <a:gd name="T53" fmla="*/ 132939 h 27"/>
              <a:gd name="T54" fmla="*/ 225583 w 30"/>
              <a:gd name="T55" fmla="*/ 125119 h 27"/>
              <a:gd name="T56" fmla="*/ 233362 w 30"/>
              <a:gd name="T57" fmla="*/ 109479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3" name="Freeform 302">
            <a:extLst>
              <a:ext uri="{FF2B5EF4-FFF2-40B4-BE49-F238E27FC236}">
                <a16:creationId xmlns:a16="http://schemas.microsoft.com/office/drawing/2014/main" id="{24862746-25C8-F30A-A734-BAF944AEDD82}"/>
              </a:ext>
            </a:extLst>
          </p:cNvPr>
          <p:cNvSpPr>
            <a:spLocks/>
          </p:cNvSpPr>
          <p:nvPr/>
        </p:nvSpPr>
        <p:spPr bwMode="auto">
          <a:xfrm>
            <a:off x="6377043" y="2449427"/>
            <a:ext cx="194471" cy="110200"/>
          </a:xfrm>
          <a:custGeom>
            <a:avLst/>
            <a:gdLst>
              <a:gd name="T0" fmla="*/ 63500 w 24"/>
              <a:gd name="T1" fmla="*/ 77107 h 14"/>
              <a:gd name="T2" fmla="*/ 95250 w 24"/>
              <a:gd name="T3" fmla="*/ 84818 h 14"/>
              <a:gd name="T4" fmla="*/ 111125 w 24"/>
              <a:gd name="T5" fmla="*/ 77107 h 14"/>
              <a:gd name="T6" fmla="*/ 127000 w 24"/>
              <a:gd name="T7" fmla="*/ 92529 h 14"/>
              <a:gd name="T8" fmla="*/ 142875 w 24"/>
              <a:gd name="T9" fmla="*/ 107950 h 14"/>
              <a:gd name="T10" fmla="*/ 166688 w 24"/>
              <a:gd name="T11" fmla="*/ 100239 h 14"/>
              <a:gd name="T12" fmla="*/ 190500 w 24"/>
              <a:gd name="T13" fmla="*/ 84818 h 14"/>
              <a:gd name="T14" fmla="*/ 182563 w 24"/>
              <a:gd name="T15" fmla="*/ 77107 h 14"/>
              <a:gd name="T16" fmla="*/ 166688 w 24"/>
              <a:gd name="T17" fmla="*/ 38554 h 14"/>
              <a:gd name="T18" fmla="*/ 166688 w 24"/>
              <a:gd name="T19" fmla="*/ 30843 h 14"/>
              <a:gd name="T20" fmla="*/ 134938 w 24"/>
              <a:gd name="T21" fmla="*/ 15421 h 14"/>
              <a:gd name="T22" fmla="*/ 111125 w 24"/>
              <a:gd name="T23" fmla="*/ 0 h 14"/>
              <a:gd name="T24" fmla="*/ 79375 w 24"/>
              <a:gd name="T25" fmla="*/ 7711 h 14"/>
              <a:gd name="T26" fmla="*/ 71438 w 24"/>
              <a:gd name="T27" fmla="*/ 38554 h 14"/>
              <a:gd name="T28" fmla="*/ 63500 w 24"/>
              <a:gd name="T29" fmla="*/ 46264 h 14"/>
              <a:gd name="T30" fmla="*/ 39688 w 24"/>
              <a:gd name="T31" fmla="*/ 23132 h 14"/>
              <a:gd name="T32" fmla="*/ 23813 w 24"/>
              <a:gd name="T33" fmla="*/ 23132 h 14"/>
              <a:gd name="T34" fmla="*/ 7938 w 24"/>
              <a:gd name="T35" fmla="*/ 61686 h 14"/>
              <a:gd name="T36" fmla="*/ 0 w 24"/>
              <a:gd name="T37" fmla="*/ 84818 h 14"/>
              <a:gd name="T38" fmla="*/ 31750 w 24"/>
              <a:gd name="T39" fmla="*/ 77107 h 14"/>
              <a:gd name="T40" fmla="*/ 63500 w 24"/>
              <a:gd name="T41" fmla="*/ 7710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4"/>
              <a:gd name="T65" fmla="*/ 24 w 2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4" name="Freeform 303">
            <a:extLst>
              <a:ext uri="{FF2B5EF4-FFF2-40B4-BE49-F238E27FC236}">
                <a16:creationId xmlns:a16="http://schemas.microsoft.com/office/drawing/2014/main" id="{30015541-249E-E3CF-D43F-F2E4F09359CE}"/>
              </a:ext>
            </a:extLst>
          </p:cNvPr>
          <p:cNvSpPr>
            <a:spLocks/>
          </p:cNvSpPr>
          <p:nvPr/>
        </p:nvSpPr>
        <p:spPr bwMode="auto">
          <a:xfrm>
            <a:off x="5456549" y="3930648"/>
            <a:ext cx="192849" cy="144233"/>
          </a:xfrm>
          <a:custGeom>
            <a:avLst/>
            <a:gdLst>
              <a:gd name="T0" fmla="*/ 70842 w 24"/>
              <a:gd name="T1" fmla="*/ 78493 h 18"/>
              <a:gd name="T2" fmla="*/ 102327 w 24"/>
              <a:gd name="T3" fmla="*/ 78493 h 18"/>
              <a:gd name="T4" fmla="*/ 118070 w 24"/>
              <a:gd name="T5" fmla="*/ 102041 h 18"/>
              <a:gd name="T6" fmla="*/ 125941 w 24"/>
              <a:gd name="T7" fmla="*/ 109891 h 18"/>
              <a:gd name="T8" fmla="*/ 141684 w 24"/>
              <a:gd name="T9" fmla="*/ 117740 h 18"/>
              <a:gd name="T10" fmla="*/ 157427 w 24"/>
              <a:gd name="T11" fmla="*/ 141288 h 18"/>
              <a:gd name="T12" fmla="*/ 173169 w 24"/>
              <a:gd name="T13" fmla="*/ 133439 h 18"/>
              <a:gd name="T14" fmla="*/ 188912 w 24"/>
              <a:gd name="T15" fmla="*/ 125589 h 18"/>
              <a:gd name="T16" fmla="*/ 188912 w 24"/>
              <a:gd name="T17" fmla="*/ 94192 h 18"/>
              <a:gd name="T18" fmla="*/ 188912 w 24"/>
              <a:gd name="T19" fmla="*/ 62795 h 18"/>
              <a:gd name="T20" fmla="*/ 181041 w 24"/>
              <a:gd name="T21" fmla="*/ 62795 h 18"/>
              <a:gd name="T22" fmla="*/ 165298 w 24"/>
              <a:gd name="T23" fmla="*/ 23548 h 18"/>
              <a:gd name="T24" fmla="*/ 157427 w 24"/>
              <a:gd name="T25" fmla="*/ 7849 h 18"/>
              <a:gd name="T26" fmla="*/ 125941 w 24"/>
              <a:gd name="T27" fmla="*/ 15699 h 18"/>
              <a:gd name="T28" fmla="*/ 94456 w 24"/>
              <a:gd name="T29" fmla="*/ 15699 h 18"/>
              <a:gd name="T30" fmla="*/ 94456 w 24"/>
              <a:gd name="T31" fmla="*/ 7849 h 18"/>
              <a:gd name="T32" fmla="*/ 55099 w 24"/>
              <a:gd name="T33" fmla="*/ 0 h 18"/>
              <a:gd name="T34" fmla="*/ 39357 w 24"/>
              <a:gd name="T35" fmla="*/ 0 h 18"/>
              <a:gd name="T36" fmla="*/ 39357 w 24"/>
              <a:gd name="T37" fmla="*/ 7849 h 18"/>
              <a:gd name="T38" fmla="*/ 39357 w 24"/>
              <a:gd name="T39" fmla="*/ 31397 h 18"/>
              <a:gd name="T40" fmla="*/ 23614 w 24"/>
              <a:gd name="T41" fmla="*/ 31397 h 18"/>
              <a:gd name="T42" fmla="*/ 0 w 24"/>
              <a:gd name="T43" fmla="*/ 47096 h 18"/>
              <a:gd name="T44" fmla="*/ 7871 w 24"/>
              <a:gd name="T45" fmla="*/ 47096 h 18"/>
              <a:gd name="T46" fmla="*/ 47228 w 24"/>
              <a:gd name="T47" fmla="*/ 102041 h 18"/>
              <a:gd name="T48" fmla="*/ 62971 w 24"/>
              <a:gd name="T49" fmla="*/ 94192 h 18"/>
              <a:gd name="T50" fmla="*/ 70842 w 24"/>
              <a:gd name="T51" fmla="*/ 78493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18"/>
              <a:gd name="T80" fmla="*/ 24 w 24"/>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5" name="Freeform 304">
            <a:extLst>
              <a:ext uri="{FF2B5EF4-FFF2-40B4-BE49-F238E27FC236}">
                <a16:creationId xmlns:a16="http://schemas.microsoft.com/office/drawing/2014/main" id="{19EDE6E2-142F-D04B-B483-C0A794372118}"/>
              </a:ext>
            </a:extLst>
          </p:cNvPr>
          <p:cNvSpPr>
            <a:spLocks/>
          </p:cNvSpPr>
          <p:nvPr/>
        </p:nvSpPr>
        <p:spPr bwMode="auto">
          <a:xfrm>
            <a:off x="5409550" y="3826930"/>
            <a:ext cx="150716" cy="113441"/>
          </a:xfrm>
          <a:custGeom>
            <a:avLst/>
            <a:gdLst>
              <a:gd name="T0" fmla="*/ 69934 w 114"/>
              <a:gd name="T1" fmla="*/ 103281 h 85"/>
              <a:gd name="T2" fmla="*/ 85475 w 114"/>
              <a:gd name="T3" fmla="*/ 103281 h 85"/>
              <a:gd name="T4" fmla="*/ 101015 w 114"/>
              <a:gd name="T5" fmla="*/ 103281 h 85"/>
              <a:gd name="T6" fmla="*/ 139868 w 114"/>
              <a:gd name="T7" fmla="*/ 111125 h 85"/>
              <a:gd name="T8" fmla="*/ 147638 w 114"/>
              <a:gd name="T9" fmla="*/ 111125 h 85"/>
              <a:gd name="T10" fmla="*/ 132097 w 114"/>
              <a:gd name="T11" fmla="*/ 79749 h 85"/>
              <a:gd name="T12" fmla="*/ 124327 w 114"/>
              <a:gd name="T13" fmla="*/ 56216 h 85"/>
              <a:gd name="T14" fmla="*/ 124327 w 114"/>
              <a:gd name="T15" fmla="*/ 47065 h 85"/>
              <a:gd name="T16" fmla="*/ 124327 w 114"/>
              <a:gd name="T17" fmla="*/ 47065 h 85"/>
              <a:gd name="T18" fmla="*/ 108786 w 114"/>
              <a:gd name="T19" fmla="*/ 39221 h 85"/>
              <a:gd name="T20" fmla="*/ 93245 w 114"/>
              <a:gd name="T21" fmla="*/ 23532 h 85"/>
              <a:gd name="T22" fmla="*/ 54393 w 114"/>
              <a:gd name="T23" fmla="*/ 0 h 85"/>
              <a:gd name="T24" fmla="*/ 38852 w 114"/>
              <a:gd name="T25" fmla="*/ 7844 h 85"/>
              <a:gd name="T26" fmla="*/ 15541 w 114"/>
              <a:gd name="T27" fmla="*/ 7844 h 85"/>
              <a:gd name="T28" fmla="*/ 0 w 114"/>
              <a:gd name="T29" fmla="*/ 56216 h 85"/>
              <a:gd name="T30" fmla="*/ 15541 w 114"/>
              <a:gd name="T31" fmla="*/ 111125 h 85"/>
              <a:gd name="T32" fmla="*/ 23311 w 114"/>
              <a:gd name="T33" fmla="*/ 111125 h 85"/>
              <a:gd name="T34" fmla="*/ 31082 w 114"/>
              <a:gd name="T35" fmla="*/ 111125 h 85"/>
              <a:gd name="T36" fmla="*/ 69934 w 114"/>
              <a:gd name="T37" fmla="*/ 103281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85"/>
              <a:gd name="T59" fmla="*/ 114 w 114"/>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6" name="Freeform 305">
            <a:extLst>
              <a:ext uri="{FF2B5EF4-FFF2-40B4-BE49-F238E27FC236}">
                <a16:creationId xmlns:a16="http://schemas.microsoft.com/office/drawing/2014/main" id="{BE189FF5-BF6A-983A-C9B8-EDAD5839B865}"/>
              </a:ext>
            </a:extLst>
          </p:cNvPr>
          <p:cNvSpPr>
            <a:spLocks/>
          </p:cNvSpPr>
          <p:nvPr/>
        </p:nvSpPr>
        <p:spPr bwMode="auto">
          <a:xfrm>
            <a:off x="5417654" y="3549809"/>
            <a:ext cx="304671" cy="325739"/>
          </a:xfrm>
          <a:custGeom>
            <a:avLst/>
            <a:gdLst>
              <a:gd name="T0" fmla="*/ 47124 w 38"/>
              <a:gd name="T1" fmla="*/ 272391 h 41"/>
              <a:gd name="T2" fmla="*/ 86393 w 38"/>
              <a:gd name="T3" fmla="*/ 295739 h 41"/>
              <a:gd name="T4" fmla="*/ 102101 w 38"/>
              <a:gd name="T5" fmla="*/ 311304 h 41"/>
              <a:gd name="T6" fmla="*/ 117809 w 38"/>
              <a:gd name="T7" fmla="*/ 319087 h 41"/>
              <a:gd name="T8" fmla="*/ 117809 w 38"/>
              <a:gd name="T9" fmla="*/ 319087 h 41"/>
              <a:gd name="T10" fmla="*/ 141371 w 38"/>
              <a:gd name="T11" fmla="*/ 295739 h 41"/>
              <a:gd name="T12" fmla="*/ 157079 w 38"/>
              <a:gd name="T13" fmla="*/ 311304 h 41"/>
              <a:gd name="T14" fmla="*/ 164933 w 38"/>
              <a:gd name="T15" fmla="*/ 303522 h 41"/>
              <a:gd name="T16" fmla="*/ 274888 w 38"/>
              <a:gd name="T17" fmla="*/ 303522 h 41"/>
              <a:gd name="T18" fmla="*/ 298450 w 38"/>
              <a:gd name="T19" fmla="*/ 287957 h 41"/>
              <a:gd name="T20" fmla="*/ 282742 w 38"/>
              <a:gd name="T21" fmla="*/ 280174 h 41"/>
              <a:gd name="T22" fmla="*/ 259180 w 38"/>
              <a:gd name="T23" fmla="*/ 54478 h 41"/>
              <a:gd name="T24" fmla="*/ 282742 w 38"/>
              <a:gd name="T25" fmla="*/ 54478 h 41"/>
              <a:gd name="T26" fmla="*/ 212057 w 38"/>
              <a:gd name="T27" fmla="*/ 0 h 41"/>
              <a:gd name="T28" fmla="*/ 212057 w 38"/>
              <a:gd name="T29" fmla="*/ 23348 h 41"/>
              <a:gd name="T30" fmla="*/ 133517 w 38"/>
              <a:gd name="T31" fmla="*/ 23348 h 41"/>
              <a:gd name="T32" fmla="*/ 125663 w 38"/>
              <a:gd name="T33" fmla="*/ 85609 h 41"/>
              <a:gd name="T34" fmla="*/ 109955 w 38"/>
              <a:gd name="T35" fmla="*/ 101174 h 41"/>
              <a:gd name="T36" fmla="*/ 102101 w 38"/>
              <a:gd name="T37" fmla="*/ 155652 h 41"/>
              <a:gd name="T38" fmla="*/ 7854 w 38"/>
              <a:gd name="T39" fmla="*/ 147870 h 41"/>
              <a:gd name="T40" fmla="*/ 0 w 38"/>
              <a:gd name="T41" fmla="*/ 155652 h 41"/>
              <a:gd name="T42" fmla="*/ 23562 w 38"/>
              <a:gd name="T43" fmla="*/ 202348 h 41"/>
              <a:gd name="T44" fmla="*/ 23562 w 38"/>
              <a:gd name="T45" fmla="*/ 256826 h 41"/>
              <a:gd name="T46" fmla="*/ 7854 w 38"/>
              <a:gd name="T47" fmla="*/ 280174 h 41"/>
              <a:gd name="T48" fmla="*/ 31416 w 38"/>
              <a:gd name="T49" fmla="*/ 280174 h 41"/>
              <a:gd name="T50" fmla="*/ 47124 w 38"/>
              <a:gd name="T51" fmla="*/ 272391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41"/>
              <a:gd name="T80" fmla="*/ 38 w 3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7" name="Freeform 306">
            <a:extLst>
              <a:ext uri="{FF2B5EF4-FFF2-40B4-BE49-F238E27FC236}">
                <a16:creationId xmlns:a16="http://schemas.microsoft.com/office/drawing/2014/main" id="{5560EAD7-4D1F-6698-6390-A57BBCB3E096}"/>
              </a:ext>
            </a:extLst>
          </p:cNvPr>
          <p:cNvSpPr>
            <a:spLocks/>
          </p:cNvSpPr>
          <p:nvPr/>
        </p:nvSpPr>
        <p:spPr bwMode="auto">
          <a:xfrm>
            <a:off x="6466176" y="3413679"/>
            <a:ext cx="288465" cy="278741"/>
          </a:xfrm>
          <a:custGeom>
            <a:avLst/>
            <a:gdLst>
              <a:gd name="T0" fmla="*/ 0 w 36"/>
              <a:gd name="T1" fmla="*/ 39007 h 35"/>
              <a:gd name="T2" fmla="*/ 7849 w 36"/>
              <a:gd name="T3" fmla="*/ 62411 h 35"/>
              <a:gd name="T4" fmla="*/ 15699 w 36"/>
              <a:gd name="T5" fmla="*/ 78014 h 35"/>
              <a:gd name="T6" fmla="*/ 15699 w 36"/>
              <a:gd name="T7" fmla="*/ 273050 h 35"/>
              <a:gd name="T8" fmla="*/ 23548 w 36"/>
              <a:gd name="T9" fmla="*/ 273050 h 35"/>
              <a:gd name="T10" fmla="*/ 227630 w 36"/>
              <a:gd name="T11" fmla="*/ 273050 h 35"/>
              <a:gd name="T12" fmla="*/ 266876 w 36"/>
              <a:gd name="T13" fmla="*/ 249646 h 35"/>
              <a:gd name="T14" fmla="*/ 282575 w 36"/>
              <a:gd name="T15" fmla="*/ 234043 h 35"/>
              <a:gd name="T16" fmla="*/ 282575 w 36"/>
              <a:gd name="T17" fmla="*/ 234043 h 35"/>
              <a:gd name="T18" fmla="*/ 259027 w 36"/>
              <a:gd name="T19" fmla="*/ 179433 h 35"/>
              <a:gd name="T20" fmla="*/ 227630 w 36"/>
              <a:gd name="T21" fmla="*/ 117021 h 35"/>
              <a:gd name="T22" fmla="*/ 188383 w 36"/>
              <a:gd name="T23" fmla="*/ 62411 h 35"/>
              <a:gd name="T24" fmla="*/ 243328 w 36"/>
              <a:gd name="T25" fmla="*/ 93617 h 35"/>
              <a:gd name="T26" fmla="*/ 266876 w 36"/>
              <a:gd name="T27" fmla="*/ 70213 h 35"/>
              <a:gd name="T28" fmla="*/ 259027 w 36"/>
              <a:gd name="T29" fmla="*/ 70213 h 35"/>
              <a:gd name="T30" fmla="*/ 235479 w 36"/>
              <a:gd name="T31" fmla="*/ 7801 h 35"/>
              <a:gd name="T32" fmla="*/ 219781 w 36"/>
              <a:gd name="T33" fmla="*/ 23404 h 35"/>
              <a:gd name="T34" fmla="*/ 172685 w 36"/>
              <a:gd name="T35" fmla="*/ 15603 h 35"/>
              <a:gd name="T36" fmla="*/ 149137 w 36"/>
              <a:gd name="T37" fmla="*/ 7801 h 35"/>
              <a:gd name="T38" fmla="*/ 94192 w 36"/>
              <a:gd name="T39" fmla="*/ 23404 h 35"/>
              <a:gd name="T40" fmla="*/ 47096 w 36"/>
              <a:gd name="T41" fmla="*/ 0 h 35"/>
              <a:gd name="T42" fmla="*/ 15699 w 36"/>
              <a:gd name="T43" fmla="*/ 0 h 35"/>
              <a:gd name="T44" fmla="*/ 7849 w 36"/>
              <a:gd name="T45" fmla="*/ 15603 h 35"/>
              <a:gd name="T46" fmla="*/ 0 w 36"/>
              <a:gd name="T47" fmla="*/ 3900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5"/>
              <a:gd name="T74" fmla="*/ 36 w 36"/>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8" name="Freeform 307">
            <a:extLst>
              <a:ext uri="{FF2B5EF4-FFF2-40B4-BE49-F238E27FC236}">
                <a16:creationId xmlns:a16="http://schemas.microsoft.com/office/drawing/2014/main" id="{2227509E-D46D-9C50-06FA-086306B26554}"/>
              </a:ext>
            </a:extLst>
          </p:cNvPr>
          <p:cNvSpPr>
            <a:spLocks/>
          </p:cNvSpPr>
          <p:nvPr/>
        </p:nvSpPr>
        <p:spPr bwMode="auto">
          <a:xfrm>
            <a:off x="6072372" y="3365062"/>
            <a:ext cx="418112" cy="397044"/>
          </a:xfrm>
          <a:custGeom>
            <a:avLst/>
            <a:gdLst>
              <a:gd name="T0" fmla="*/ 31506 w 52"/>
              <a:gd name="T1" fmla="*/ 46672 h 50"/>
              <a:gd name="T2" fmla="*/ 23629 w 52"/>
              <a:gd name="T3" fmla="*/ 70009 h 50"/>
              <a:gd name="T4" fmla="*/ 15753 w 52"/>
              <a:gd name="T5" fmla="*/ 77787 h 50"/>
              <a:gd name="T6" fmla="*/ 0 w 52"/>
              <a:gd name="T7" fmla="*/ 93345 h 50"/>
              <a:gd name="T8" fmla="*/ 0 w 52"/>
              <a:gd name="T9" fmla="*/ 225583 h 50"/>
              <a:gd name="T10" fmla="*/ 47259 w 52"/>
              <a:gd name="T11" fmla="*/ 264477 h 50"/>
              <a:gd name="T12" fmla="*/ 70888 w 52"/>
              <a:gd name="T13" fmla="*/ 272256 h 50"/>
              <a:gd name="T14" fmla="*/ 133900 w 52"/>
              <a:gd name="T15" fmla="*/ 280035 h 50"/>
              <a:gd name="T16" fmla="*/ 149652 w 52"/>
              <a:gd name="T17" fmla="*/ 295592 h 50"/>
              <a:gd name="T18" fmla="*/ 181158 w 52"/>
              <a:gd name="T19" fmla="*/ 280035 h 50"/>
              <a:gd name="T20" fmla="*/ 370193 w 52"/>
              <a:gd name="T21" fmla="*/ 381158 h 50"/>
              <a:gd name="T22" fmla="*/ 370193 w 52"/>
              <a:gd name="T23" fmla="*/ 373380 h 50"/>
              <a:gd name="T24" fmla="*/ 370193 w 52"/>
              <a:gd name="T25" fmla="*/ 381158 h 50"/>
              <a:gd name="T26" fmla="*/ 378069 w 52"/>
              <a:gd name="T27" fmla="*/ 388937 h 50"/>
              <a:gd name="T28" fmla="*/ 378069 w 52"/>
              <a:gd name="T29" fmla="*/ 365601 h 50"/>
              <a:gd name="T30" fmla="*/ 401699 w 52"/>
              <a:gd name="T31" fmla="*/ 365601 h 50"/>
              <a:gd name="T32" fmla="*/ 409575 w 52"/>
              <a:gd name="T33" fmla="*/ 318928 h 50"/>
              <a:gd name="T34" fmla="*/ 401699 w 52"/>
              <a:gd name="T35" fmla="*/ 318928 h 50"/>
              <a:gd name="T36" fmla="*/ 401699 w 52"/>
              <a:gd name="T37" fmla="*/ 124460 h 50"/>
              <a:gd name="T38" fmla="*/ 393822 w 52"/>
              <a:gd name="T39" fmla="*/ 108902 h 50"/>
              <a:gd name="T40" fmla="*/ 385946 w 52"/>
              <a:gd name="T41" fmla="*/ 85566 h 50"/>
              <a:gd name="T42" fmla="*/ 393822 w 52"/>
              <a:gd name="T43" fmla="*/ 62230 h 50"/>
              <a:gd name="T44" fmla="*/ 401699 w 52"/>
              <a:gd name="T45" fmla="*/ 46672 h 50"/>
              <a:gd name="T46" fmla="*/ 378069 w 52"/>
              <a:gd name="T47" fmla="*/ 38894 h 50"/>
              <a:gd name="T48" fmla="*/ 354440 w 52"/>
              <a:gd name="T49" fmla="*/ 23336 h 50"/>
              <a:gd name="T50" fmla="*/ 322934 w 52"/>
              <a:gd name="T51" fmla="*/ 15557 h 50"/>
              <a:gd name="T52" fmla="*/ 275675 w 52"/>
              <a:gd name="T53" fmla="*/ 31115 h 50"/>
              <a:gd name="T54" fmla="*/ 275675 w 52"/>
              <a:gd name="T55" fmla="*/ 62230 h 50"/>
              <a:gd name="T56" fmla="*/ 228417 w 52"/>
              <a:gd name="T57" fmla="*/ 77787 h 50"/>
              <a:gd name="T58" fmla="*/ 196911 w 52"/>
              <a:gd name="T59" fmla="*/ 54451 h 50"/>
              <a:gd name="T60" fmla="*/ 173282 w 52"/>
              <a:gd name="T61" fmla="*/ 38894 h 50"/>
              <a:gd name="T62" fmla="*/ 157529 w 52"/>
              <a:gd name="T63" fmla="*/ 23336 h 50"/>
              <a:gd name="T64" fmla="*/ 102394 w 52"/>
              <a:gd name="T65" fmla="*/ 15557 h 50"/>
              <a:gd name="T66" fmla="*/ 63012 w 52"/>
              <a:gd name="T67" fmla="*/ 0 h 50"/>
              <a:gd name="T68" fmla="*/ 63012 w 52"/>
              <a:gd name="T69" fmla="*/ 15557 h 50"/>
              <a:gd name="T70" fmla="*/ 31506 w 52"/>
              <a:gd name="T71" fmla="*/ 46672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
              <a:gd name="T109" fmla="*/ 0 h 50"/>
              <a:gd name="T110" fmla="*/ 52 w 52"/>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89" name="Freeform 308">
            <a:extLst>
              <a:ext uri="{FF2B5EF4-FFF2-40B4-BE49-F238E27FC236}">
                <a16:creationId xmlns:a16="http://schemas.microsoft.com/office/drawing/2014/main" id="{44254E77-09B5-4E31-5DAB-1B36ECACA65B}"/>
              </a:ext>
            </a:extLst>
          </p:cNvPr>
          <p:cNvSpPr>
            <a:spLocks/>
          </p:cNvSpPr>
          <p:nvPr/>
        </p:nvSpPr>
        <p:spPr bwMode="auto">
          <a:xfrm>
            <a:off x="6031857" y="3246757"/>
            <a:ext cx="105339" cy="197712"/>
          </a:xfrm>
          <a:custGeom>
            <a:avLst/>
            <a:gdLst>
              <a:gd name="T0" fmla="*/ 23813 w 78"/>
              <a:gd name="T1" fmla="*/ 15494 h 150"/>
              <a:gd name="T2" fmla="*/ 23813 w 78"/>
              <a:gd name="T3" fmla="*/ 38735 h 150"/>
              <a:gd name="T4" fmla="*/ 23813 w 78"/>
              <a:gd name="T5" fmla="*/ 69723 h 150"/>
              <a:gd name="T6" fmla="*/ 0 w 78"/>
              <a:gd name="T7" fmla="*/ 100711 h 150"/>
              <a:gd name="T8" fmla="*/ 0 w 78"/>
              <a:gd name="T9" fmla="*/ 116205 h 150"/>
              <a:gd name="T10" fmla="*/ 15875 w 78"/>
              <a:gd name="T11" fmla="*/ 131699 h 150"/>
              <a:gd name="T12" fmla="*/ 23813 w 78"/>
              <a:gd name="T13" fmla="*/ 139446 h 150"/>
              <a:gd name="T14" fmla="*/ 47625 w 78"/>
              <a:gd name="T15" fmla="*/ 154940 h 150"/>
              <a:gd name="T16" fmla="*/ 47625 w 78"/>
              <a:gd name="T17" fmla="*/ 185928 h 150"/>
              <a:gd name="T18" fmla="*/ 55563 w 78"/>
              <a:gd name="T19" fmla="*/ 193675 h 150"/>
              <a:gd name="T20" fmla="*/ 63500 w 78"/>
              <a:gd name="T21" fmla="*/ 185928 h 150"/>
              <a:gd name="T22" fmla="*/ 71438 w 78"/>
              <a:gd name="T23" fmla="*/ 162687 h 150"/>
              <a:gd name="T24" fmla="*/ 103188 w 78"/>
              <a:gd name="T25" fmla="*/ 131699 h 150"/>
              <a:gd name="T26" fmla="*/ 103188 w 78"/>
              <a:gd name="T27" fmla="*/ 116205 h 150"/>
              <a:gd name="T28" fmla="*/ 79375 w 78"/>
              <a:gd name="T29" fmla="*/ 108458 h 150"/>
              <a:gd name="T30" fmla="*/ 55563 w 78"/>
              <a:gd name="T31" fmla="*/ 92964 h 150"/>
              <a:gd name="T32" fmla="*/ 87313 w 78"/>
              <a:gd name="T33" fmla="*/ 46482 h 150"/>
              <a:gd name="T34" fmla="*/ 79375 w 78"/>
              <a:gd name="T35" fmla="*/ 15494 h 150"/>
              <a:gd name="T36" fmla="*/ 47625 w 78"/>
              <a:gd name="T37" fmla="*/ 0 h 150"/>
              <a:gd name="T38" fmla="*/ 31750 w 78"/>
              <a:gd name="T39" fmla="*/ 0 h 150"/>
              <a:gd name="T40" fmla="*/ 31750 w 78"/>
              <a:gd name="T41" fmla="*/ 7747 h 150"/>
              <a:gd name="T42" fmla="*/ 23813 w 78"/>
              <a:gd name="T43" fmla="*/ 15494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150"/>
              <a:gd name="T68" fmla="*/ 78 w 78"/>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0" name="Freeform 309">
            <a:extLst>
              <a:ext uri="{FF2B5EF4-FFF2-40B4-BE49-F238E27FC236}">
                <a16:creationId xmlns:a16="http://schemas.microsoft.com/office/drawing/2014/main" id="{CBDBFD1D-66B9-6E6A-7448-D78DA20217F6}"/>
              </a:ext>
            </a:extLst>
          </p:cNvPr>
          <p:cNvSpPr>
            <a:spLocks/>
          </p:cNvSpPr>
          <p:nvPr/>
        </p:nvSpPr>
        <p:spPr bwMode="auto">
          <a:xfrm>
            <a:off x="5514889" y="3293756"/>
            <a:ext cx="303051" cy="231744"/>
          </a:xfrm>
          <a:custGeom>
            <a:avLst/>
            <a:gdLst>
              <a:gd name="T0" fmla="*/ 117182 w 228"/>
              <a:gd name="T1" fmla="*/ 203528 h 174"/>
              <a:gd name="T2" fmla="*/ 148431 w 228"/>
              <a:gd name="T3" fmla="*/ 180044 h 174"/>
              <a:gd name="T4" fmla="*/ 187492 w 228"/>
              <a:gd name="T5" fmla="*/ 156560 h 174"/>
              <a:gd name="T6" fmla="*/ 234365 w 228"/>
              <a:gd name="T7" fmla="*/ 140904 h 174"/>
              <a:gd name="T8" fmla="*/ 242177 w 228"/>
              <a:gd name="T9" fmla="*/ 125248 h 174"/>
              <a:gd name="T10" fmla="*/ 249989 w 228"/>
              <a:gd name="T11" fmla="*/ 109592 h 174"/>
              <a:gd name="T12" fmla="*/ 281238 w 228"/>
              <a:gd name="T13" fmla="*/ 101764 h 174"/>
              <a:gd name="T14" fmla="*/ 296862 w 228"/>
              <a:gd name="T15" fmla="*/ 93936 h 174"/>
              <a:gd name="T16" fmla="*/ 289050 w 228"/>
              <a:gd name="T17" fmla="*/ 54796 h 174"/>
              <a:gd name="T18" fmla="*/ 281238 w 228"/>
              <a:gd name="T19" fmla="*/ 15656 h 174"/>
              <a:gd name="T20" fmla="*/ 273426 w 228"/>
              <a:gd name="T21" fmla="*/ 15656 h 174"/>
              <a:gd name="T22" fmla="*/ 242177 w 228"/>
              <a:gd name="T23" fmla="*/ 15656 h 174"/>
              <a:gd name="T24" fmla="*/ 218740 w 228"/>
              <a:gd name="T25" fmla="*/ 15656 h 174"/>
              <a:gd name="T26" fmla="*/ 187492 w 228"/>
              <a:gd name="T27" fmla="*/ 0 h 174"/>
              <a:gd name="T28" fmla="*/ 156243 w 228"/>
              <a:gd name="T29" fmla="*/ 46968 h 174"/>
              <a:gd name="T30" fmla="*/ 124995 w 228"/>
              <a:gd name="T31" fmla="*/ 78280 h 174"/>
              <a:gd name="T32" fmla="*/ 93746 w 228"/>
              <a:gd name="T33" fmla="*/ 117420 h 174"/>
              <a:gd name="T34" fmla="*/ 85934 w 228"/>
              <a:gd name="T35" fmla="*/ 180044 h 174"/>
              <a:gd name="T36" fmla="*/ 15624 w 228"/>
              <a:gd name="T37" fmla="*/ 211356 h 174"/>
              <a:gd name="T38" fmla="*/ 0 w 228"/>
              <a:gd name="T39" fmla="*/ 227012 h 174"/>
              <a:gd name="T40" fmla="*/ 109370 w 228"/>
              <a:gd name="T41" fmla="*/ 227012 h 174"/>
              <a:gd name="T42" fmla="*/ 117182 w 228"/>
              <a:gd name="T43" fmla="*/ 203528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8"/>
              <a:gd name="T67" fmla="*/ 0 h 174"/>
              <a:gd name="T68" fmla="*/ 228 w 228"/>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1" name="Freeform 310">
            <a:extLst>
              <a:ext uri="{FF2B5EF4-FFF2-40B4-BE49-F238E27FC236}">
                <a16:creationId xmlns:a16="http://schemas.microsoft.com/office/drawing/2014/main" id="{70329359-FA2B-AE14-4D15-0129CBFAA175}"/>
              </a:ext>
            </a:extLst>
          </p:cNvPr>
          <p:cNvSpPr>
            <a:spLocks/>
          </p:cNvSpPr>
          <p:nvPr/>
        </p:nvSpPr>
        <p:spPr bwMode="auto">
          <a:xfrm>
            <a:off x="5424136" y="3525500"/>
            <a:ext cx="209056" cy="181507"/>
          </a:xfrm>
          <a:custGeom>
            <a:avLst/>
            <a:gdLst>
              <a:gd name="T0" fmla="*/ 102394 w 26"/>
              <a:gd name="T1" fmla="*/ 123687 h 23"/>
              <a:gd name="T2" fmla="*/ 118146 w 26"/>
              <a:gd name="T3" fmla="*/ 108226 h 23"/>
              <a:gd name="T4" fmla="*/ 126023 w 26"/>
              <a:gd name="T5" fmla="*/ 46383 h 23"/>
              <a:gd name="T6" fmla="*/ 204787 w 26"/>
              <a:gd name="T7" fmla="*/ 46383 h 23"/>
              <a:gd name="T8" fmla="*/ 204787 w 26"/>
              <a:gd name="T9" fmla="*/ 23191 h 23"/>
              <a:gd name="T10" fmla="*/ 196911 w 26"/>
              <a:gd name="T11" fmla="*/ 23191 h 23"/>
              <a:gd name="T12" fmla="*/ 196911 w 26"/>
              <a:gd name="T13" fmla="*/ 0 h 23"/>
              <a:gd name="T14" fmla="*/ 86641 w 26"/>
              <a:gd name="T15" fmla="*/ 0 h 23"/>
              <a:gd name="T16" fmla="*/ 70888 w 26"/>
              <a:gd name="T17" fmla="*/ 15461 h 23"/>
              <a:gd name="T18" fmla="*/ 31506 w 26"/>
              <a:gd name="T19" fmla="*/ 100496 h 23"/>
              <a:gd name="T20" fmla="*/ 0 w 26"/>
              <a:gd name="T21" fmla="*/ 170070 h 23"/>
              <a:gd name="T22" fmla="*/ 94517 w 26"/>
              <a:gd name="T23" fmla="*/ 177800 h 23"/>
              <a:gd name="T24" fmla="*/ 102394 w 26"/>
              <a:gd name="T25" fmla="*/ 12368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3"/>
              <a:gd name="T41" fmla="*/ 26 w 2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2" name="Freeform 311">
            <a:extLst>
              <a:ext uri="{FF2B5EF4-FFF2-40B4-BE49-F238E27FC236}">
                <a16:creationId xmlns:a16="http://schemas.microsoft.com/office/drawing/2014/main" id="{A5799ED7-02C7-867D-B5D7-C46E4C4EB5D1}"/>
              </a:ext>
            </a:extLst>
          </p:cNvPr>
          <p:cNvSpPr>
            <a:spLocks/>
          </p:cNvSpPr>
          <p:nvPr/>
        </p:nvSpPr>
        <p:spPr bwMode="auto">
          <a:xfrm>
            <a:off x="5433859" y="3930648"/>
            <a:ext cx="63203" cy="48617"/>
          </a:xfrm>
          <a:custGeom>
            <a:avLst/>
            <a:gdLst>
              <a:gd name="T0" fmla="*/ 61912 w 48"/>
              <a:gd name="T1" fmla="*/ 31750 h 36"/>
              <a:gd name="T2" fmla="*/ 61912 w 48"/>
              <a:gd name="T3" fmla="*/ 7938 h 36"/>
              <a:gd name="T4" fmla="*/ 61912 w 48"/>
              <a:gd name="T5" fmla="*/ 0 h 36"/>
              <a:gd name="T6" fmla="*/ 46434 w 48"/>
              <a:gd name="T7" fmla="*/ 0 h 36"/>
              <a:gd name="T8" fmla="*/ 7739 w 48"/>
              <a:gd name="T9" fmla="*/ 7938 h 36"/>
              <a:gd name="T10" fmla="*/ 0 w 48"/>
              <a:gd name="T11" fmla="*/ 7938 h 36"/>
              <a:gd name="T12" fmla="*/ 23217 w 48"/>
              <a:gd name="T13" fmla="*/ 47625 h 36"/>
              <a:gd name="T14" fmla="*/ 46434 w 48"/>
              <a:gd name="T15" fmla="*/ 31750 h 36"/>
              <a:gd name="T16" fmla="*/ 61912 w 48"/>
              <a:gd name="T17" fmla="*/ 3175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6"/>
              <a:gd name="T29" fmla="*/ 48 w 48"/>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3" name="Freeform 312">
            <a:extLst>
              <a:ext uri="{FF2B5EF4-FFF2-40B4-BE49-F238E27FC236}">
                <a16:creationId xmlns:a16="http://schemas.microsoft.com/office/drawing/2014/main" id="{BEE2B669-1EDD-FA68-952D-BA6E20CC562D}"/>
              </a:ext>
            </a:extLst>
          </p:cNvPr>
          <p:cNvSpPr>
            <a:spLocks/>
          </p:cNvSpPr>
          <p:nvPr/>
        </p:nvSpPr>
        <p:spPr bwMode="auto">
          <a:xfrm>
            <a:off x="6402973" y="3653528"/>
            <a:ext cx="414871" cy="508865"/>
          </a:xfrm>
          <a:custGeom>
            <a:avLst/>
            <a:gdLst>
              <a:gd name="T0" fmla="*/ 289169 w 52"/>
              <a:gd name="T1" fmla="*/ 38943 h 64"/>
              <a:gd name="T2" fmla="*/ 85969 w 52"/>
              <a:gd name="T3" fmla="*/ 38943 h 64"/>
              <a:gd name="T4" fmla="*/ 78154 w 52"/>
              <a:gd name="T5" fmla="*/ 85675 h 64"/>
              <a:gd name="T6" fmla="*/ 54708 w 52"/>
              <a:gd name="T7" fmla="*/ 85675 h 64"/>
              <a:gd name="T8" fmla="*/ 54708 w 52"/>
              <a:gd name="T9" fmla="*/ 109041 h 64"/>
              <a:gd name="T10" fmla="*/ 46892 w 52"/>
              <a:gd name="T11" fmla="*/ 101253 h 64"/>
              <a:gd name="T12" fmla="*/ 39077 w 52"/>
              <a:gd name="T13" fmla="*/ 194717 h 64"/>
              <a:gd name="T14" fmla="*/ 15631 w 52"/>
              <a:gd name="T15" fmla="*/ 210294 h 64"/>
              <a:gd name="T16" fmla="*/ 7815 w 52"/>
              <a:gd name="T17" fmla="*/ 249238 h 64"/>
              <a:gd name="T18" fmla="*/ 0 w 52"/>
              <a:gd name="T19" fmla="*/ 272604 h 64"/>
              <a:gd name="T20" fmla="*/ 23446 w 52"/>
              <a:gd name="T21" fmla="*/ 319336 h 64"/>
              <a:gd name="T22" fmla="*/ 39077 w 52"/>
              <a:gd name="T23" fmla="*/ 350490 h 64"/>
              <a:gd name="T24" fmla="*/ 62523 w 52"/>
              <a:gd name="T25" fmla="*/ 389434 h 64"/>
              <a:gd name="T26" fmla="*/ 93785 w 52"/>
              <a:gd name="T27" fmla="*/ 405011 h 64"/>
              <a:gd name="T28" fmla="*/ 140677 w 52"/>
              <a:gd name="T29" fmla="*/ 451743 h 64"/>
              <a:gd name="T30" fmla="*/ 156308 w 52"/>
              <a:gd name="T31" fmla="*/ 475109 h 64"/>
              <a:gd name="T32" fmla="*/ 195385 w 52"/>
              <a:gd name="T33" fmla="*/ 475109 h 64"/>
              <a:gd name="T34" fmla="*/ 226646 w 52"/>
              <a:gd name="T35" fmla="*/ 498475 h 64"/>
              <a:gd name="T36" fmla="*/ 281354 w 52"/>
              <a:gd name="T37" fmla="*/ 490686 h 64"/>
              <a:gd name="T38" fmla="*/ 320431 w 52"/>
              <a:gd name="T39" fmla="*/ 475109 h 64"/>
              <a:gd name="T40" fmla="*/ 343877 w 52"/>
              <a:gd name="T41" fmla="*/ 475109 h 64"/>
              <a:gd name="T42" fmla="*/ 343877 w 52"/>
              <a:gd name="T43" fmla="*/ 459532 h 64"/>
              <a:gd name="T44" fmla="*/ 328246 w 52"/>
              <a:gd name="T45" fmla="*/ 443954 h 64"/>
              <a:gd name="T46" fmla="*/ 304800 w 52"/>
              <a:gd name="T47" fmla="*/ 420588 h 64"/>
              <a:gd name="T48" fmla="*/ 273538 w 52"/>
              <a:gd name="T49" fmla="*/ 397222 h 64"/>
              <a:gd name="T50" fmla="*/ 281354 w 52"/>
              <a:gd name="T51" fmla="*/ 373856 h 64"/>
              <a:gd name="T52" fmla="*/ 296985 w 52"/>
              <a:gd name="T53" fmla="*/ 373856 h 64"/>
              <a:gd name="T54" fmla="*/ 304800 w 52"/>
              <a:gd name="T55" fmla="*/ 327124 h 64"/>
              <a:gd name="T56" fmla="*/ 336062 w 52"/>
              <a:gd name="T57" fmla="*/ 295970 h 64"/>
              <a:gd name="T58" fmla="*/ 359508 w 52"/>
              <a:gd name="T59" fmla="*/ 249238 h 64"/>
              <a:gd name="T60" fmla="*/ 367323 w 52"/>
              <a:gd name="T61" fmla="*/ 163562 h 64"/>
              <a:gd name="T62" fmla="*/ 390769 w 52"/>
              <a:gd name="T63" fmla="*/ 147985 h 64"/>
              <a:gd name="T64" fmla="*/ 406400 w 52"/>
              <a:gd name="T65" fmla="*/ 140196 h 64"/>
              <a:gd name="T66" fmla="*/ 390769 w 52"/>
              <a:gd name="T67" fmla="*/ 101253 h 64"/>
              <a:gd name="T68" fmla="*/ 367323 w 52"/>
              <a:gd name="T69" fmla="*/ 31155 h 64"/>
              <a:gd name="T70" fmla="*/ 343877 w 52"/>
              <a:gd name="T71" fmla="*/ 0 h 64"/>
              <a:gd name="T72" fmla="*/ 328246 w 52"/>
              <a:gd name="T73" fmla="*/ 15577 h 64"/>
              <a:gd name="T74" fmla="*/ 289169 w 52"/>
              <a:gd name="T75" fmla="*/ 3894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64"/>
              <a:gd name="T116" fmla="*/ 52 w 52"/>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4" name="Freeform 313">
            <a:extLst>
              <a:ext uri="{FF2B5EF4-FFF2-40B4-BE49-F238E27FC236}">
                <a16:creationId xmlns:a16="http://schemas.microsoft.com/office/drawing/2014/main" id="{8CB0E820-05FA-0B47-0A72-826548C4372C}"/>
              </a:ext>
            </a:extLst>
          </p:cNvPr>
          <p:cNvSpPr>
            <a:spLocks/>
          </p:cNvSpPr>
          <p:nvPr/>
        </p:nvSpPr>
        <p:spPr bwMode="auto">
          <a:xfrm>
            <a:off x="5633192" y="3987368"/>
            <a:ext cx="152336" cy="150715"/>
          </a:xfrm>
          <a:custGeom>
            <a:avLst/>
            <a:gdLst>
              <a:gd name="T0" fmla="*/ 133517 w 19"/>
              <a:gd name="T1" fmla="*/ 77704 h 19"/>
              <a:gd name="T2" fmla="*/ 149225 w 19"/>
              <a:gd name="T3" fmla="*/ 46622 h 19"/>
              <a:gd name="T4" fmla="*/ 133517 w 19"/>
              <a:gd name="T5" fmla="*/ 15541 h 19"/>
              <a:gd name="T6" fmla="*/ 94247 w 19"/>
              <a:gd name="T7" fmla="*/ 23311 h 19"/>
              <a:gd name="T8" fmla="*/ 78539 w 19"/>
              <a:gd name="T9" fmla="*/ 7770 h 19"/>
              <a:gd name="T10" fmla="*/ 62832 w 19"/>
              <a:gd name="T11" fmla="*/ 7770 h 19"/>
              <a:gd name="T12" fmla="*/ 47124 w 19"/>
              <a:gd name="T13" fmla="*/ 0 h 19"/>
              <a:gd name="T14" fmla="*/ 39270 w 19"/>
              <a:gd name="T15" fmla="*/ 0 h 19"/>
              <a:gd name="T16" fmla="*/ 23562 w 19"/>
              <a:gd name="T17" fmla="*/ 0 h 19"/>
              <a:gd name="T18" fmla="*/ 7854 w 19"/>
              <a:gd name="T19" fmla="*/ 7770 h 19"/>
              <a:gd name="T20" fmla="*/ 15708 w 19"/>
              <a:gd name="T21" fmla="*/ 7770 h 19"/>
              <a:gd name="T22" fmla="*/ 15708 w 19"/>
              <a:gd name="T23" fmla="*/ 38852 h 19"/>
              <a:gd name="T24" fmla="*/ 15708 w 19"/>
              <a:gd name="T25" fmla="*/ 69933 h 19"/>
              <a:gd name="T26" fmla="*/ 0 w 19"/>
              <a:gd name="T27" fmla="*/ 77704 h 19"/>
              <a:gd name="T28" fmla="*/ 7854 w 19"/>
              <a:gd name="T29" fmla="*/ 85474 h 19"/>
              <a:gd name="T30" fmla="*/ 7854 w 19"/>
              <a:gd name="T31" fmla="*/ 108785 h 19"/>
              <a:gd name="T32" fmla="*/ 31416 w 19"/>
              <a:gd name="T33" fmla="*/ 124326 h 19"/>
              <a:gd name="T34" fmla="*/ 31416 w 19"/>
              <a:gd name="T35" fmla="*/ 147637 h 19"/>
              <a:gd name="T36" fmla="*/ 62832 w 19"/>
              <a:gd name="T37" fmla="*/ 147637 h 19"/>
              <a:gd name="T38" fmla="*/ 117809 w 19"/>
              <a:gd name="T39" fmla="*/ 124326 h 19"/>
              <a:gd name="T40" fmla="*/ 141371 w 19"/>
              <a:gd name="T41" fmla="*/ 124326 h 19"/>
              <a:gd name="T42" fmla="*/ 133517 w 19"/>
              <a:gd name="T43" fmla="*/ 101015 h 19"/>
              <a:gd name="T44" fmla="*/ 133517 w 19"/>
              <a:gd name="T45" fmla="*/ 77704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9"/>
              <a:gd name="T71" fmla="*/ 19 w 1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5" name="Freeform 314">
            <a:extLst>
              <a:ext uri="{FF2B5EF4-FFF2-40B4-BE49-F238E27FC236}">
                <a16:creationId xmlns:a16="http://schemas.microsoft.com/office/drawing/2014/main" id="{2091AC4A-F4FE-F51E-1831-1178B76D51E9}"/>
              </a:ext>
            </a:extLst>
          </p:cNvPr>
          <p:cNvSpPr>
            <a:spLocks/>
          </p:cNvSpPr>
          <p:nvPr/>
        </p:nvSpPr>
        <p:spPr bwMode="auto">
          <a:xfrm>
            <a:off x="5555403" y="4044089"/>
            <a:ext cx="108580" cy="93995"/>
          </a:xfrm>
          <a:custGeom>
            <a:avLst/>
            <a:gdLst>
              <a:gd name="T0" fmla="*/ 83571 w 14"/>
              <a:gd name="T1" fmla="*/ 53710 h 12"/>
              <a:gd name="T2" fmla="*/ 83571 w 14"/>
              <a:gd name="T3" fmla="*/ 30692 h 12"/>
              <a:gd name="T4" fmla="*/ 75974 w 14"/>
              <a:gd name="T5" fmla="*/ 23019 h 12"/>
              <a:gd name="T6" fmla="*/ 60779 w 14"/>
              <a:gd name="T7" fmla="*/ 30692 h 12"/>
              <a:gd name="T8" fmla="*/ 45584 w 14"/>
              <a:gd name="T9" fmla="*/ 7673 h 12"/>
              <a:gd name="T10" fmla="*/ 30389 w 14"/>
              <a:gd name="T11" fmla="*/ 0 h 12"/>
              <a:gd name="T12" fmla="*/ 22792 w 14"/>
              <a:gd name="T13" fmla="*/ 15346 h 12"/>
              <a:gd name="T14" fmla="*/ 7597 w 14"/>
              <a:gd name="T15" fmla="*/ 23019 h 12"/>
              <a:gd name="T16" fmla="*/ 0 w 14"/>
              <a:gd name="T17" fmla="*/ 38365 h 12"/>
              <a:gd name="T18" fmla="*/ 7597 w 14"/>
              <a:gd name="T19" fmla="*/ 46038 h 12"/>
              <a:gd name="T20" fmla="*/ 75974 w 14"/>
              <a:gd name="T21" fmla="*/ 92075 h 12"/>
              <a:gd name="T22" fmla="*/ 106363 w 14"/>
              <a:gd name="T23" fmla="*/ 92075 h 12"/>
              <a:gd name="T24" fmla="*/ 106363 w 14"/>
              <a:gd name="T25" fmla="*/ 69056 h 12"/>
              <a:gd name="T26" fmla="*/ 83571 w 14"/>
              <a:gd name="T27" fmla="*/ 5371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2"/>
              <a:gd name="T44" fmla="*/ 14 w 14"/>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6" name="Freeform 315">
            <a:extLst>
              <a:ext uri="{FF2B5EF4-FFF2-40B4-BE49-F238E27FC236}">
                <a16:creationId xmlns:a16="http://schemas.microsoft.com/office/drawing/2014/main" id="{0A60A08F-509C-980F-130B-09B74EBB086C}"/>
              </a:ext>
            </a:extLst>
          </p:cNvPr>
          <p:cNvSpPr>
            <a:spLocks/>
          </p:cNvSpPr>
          <p:nvPr/>
        </p:nvSpPr>
        <p:spPr bwMode="auto">
          <a:xfrm>
            <a:off x="5505166" y="4011677"/>
            <a:ext cx="81029" cy="71307"/>
          </a:xfrm>
          <a:custGeom>
            <a:avLst/>
            <a:gdLst>
              <a:gd name="T0" fmla="*/ 71438 w 60"/>
              <a:gd name="T1" fmla="*/ 46567 h 54"/>
              <a:gd name="T2" fmla="*/ 79375 w 60"/>
              <a:gd name="T3" fmla="*/ 31044 h 54"/>
              <a:gd name="T4" fmla="*/ 71438 w 60"/>
              <a:gd name="T5" fmla="*/ 23283 h 54"/>
              <a:gd name="T6" fmla="*/ 55563 w 60"/>
              <a:gd name="T7" fmla="*/ 0 h 54"/>
              <a:gd name="T8" fmla="*/ 23813 w 60"/>
              <a:gd name="T9" fmla="*/ 0 h 54"/>
              <a:gd name="T10" fmla="*/ 15875 w 60"/>
              <a:gd name="T11" fmla="*/ 15522 h 54"/>
              <a:gd name="T12" fmla="*/ 0 w 60"/>
              <a:gd name="T13" fmla="*/ 23283 h 54"/>
              <a:gd name="T14" fmla="*/ 15875 w 60"/>
              <a:gd name="T15" fmla="*/ 38806 h 54"/>
              <a:gd name="T16" fmla="*/ 47625 w 60"/>
              <a:gd name="T17" fmla="*/ 69850 h 54"/>
              <a:gd name="T18" fmla="*/ 55563 w 60"/>
              <a:gd name="T19" fmla="*/ 54328 h 54"/>
              <a:gd name="T20" fmla="*/ 71438 w 60"/>
              <a:gd name="T21" fmla="*/ 4656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4"/>
              <a:gd name="T35" fmla="*/ 60 w 60"/>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7" name="Rectangle 316">
            <a:extLst>
              <a:ext uri="{FF2B5EF4-FFF2-40B4-BE49-F238E27FC236}">
                <a16:creationId xmlns:a16="http://schemas.microsoft.com/office/drawing/2014/main" id="{0EC1315B-D662-57DC-9AB2-504CE73DE3C1}"/>
              </a:ext>
            </a:extLst>
          </p:cNvPr>
          <p:cNvSpPr>
            <a:spLocks noChangeArrowheads="1"/>
          </p:cNvSpPr>
          <p:nvPr/>
        </p:nvSpPr>
        <p:spPr bwMode="auto">
          <a:xfrm>
            <a:off x="5623469" y="3525500"/>
            <a:ext cx="9724" cy="24309"/>
          </a:xfrm>
          <a:prstGeom prst="rect">
            <a:avLst/>
          </a:prstGeom>
          <a:solidFill>
            <a:schemeClr val="bg1">
              <a:lumMod val="75000"/>
            </a:schemeClr>
          </a:solidFill>
          <a:ln w="9525">
            <a:solidFill>
              <a:schemeClr val="bg1"/>
            </a:solidFill>
            <a:miter lim="800000"/>
            <a:headEnd/>
            <a:tailEnd/>
          </a:ln>
        </p:spPr>
        <p:txBody>
          <a:bodyPr/>
          <a:lstStyle/>
          <a:p>
            <a:endParaRPr lang="en-US" sz="2400"/>
          </a:p>
        </p:txBody>
      </p:sp>
      <p:sp>
        <p:nvSpPr>
          <p:cNvPr id="298" name="Freeform 317">
            <a:extLst>
              <a:ext uri="{FF2B5EF4-FFF2-40B4-BE49-F238E27FC236}">
                <a16:creationId xmlns:a16="http://schemas.microsoft.com/office/drawing/2014/main" id="{39D64140-2150-4053-9A18-FF693046EBCD}"/>
              </a:ext>
            </a:extLst>
          </p:cNvPr>
          <p:cNvSpPr>
            <a:spLocks/>
          </p:cNvSpPr>
          <p:nvPr/>
        </p:nvSpPr>
        <p:spPr bwMode="auto">
          <a:xfrm>
            <a:off x="5623469" y="3246758"/>
            <a:ext cx="523452" cy="515348"/>
          </a:xfrm>
          <a:custGeom>
            <a:avLst/>
            <a:gdLst>
              <a:gd name="T0" fmla="*/ 78887 w 390"/>
              <a:gd name="T1" fmla="*/ 349494 h 390"/>
              <a:gd name="T2" fmla="*/ 283992 w 390"/>
              <a:gd name="T3" fmla="*/ 489292 h 390"/>
              <a:gd name="T4" fmla="*/ 299769 w 390"/>
              <a:gd name="T5" fmla="*/ 504825 h 390"/>
              <a:gd name="T6" fmla="*/ 323435 w 390"/>
              <a:gd name="T7" fmla="*/ 504825 h 390"/>
              <a:gd name="T8" fmla="*/ 370767 w 390"/>
              <a:gd name="T9" fmla="*/ 481525 h 390"/>
              <a:gd name="T10" fmla="*/ 512763 w 390"/>
              <a:gd name="T11" fmla="*/ 388327 h 390"/>
              <a:gd name="T12" fmla="*/ 504874 w 390"/>
              <a:gd name="T13" fmla="*/ 388327 h 390"/>
              <a:gd name="T14" fmla="*/ 481208 w 390"/>
              <a:gd name="T15" fmla="*/ 357261 h 390"/>
              <a:gd name="T16" fmla="*/ 465431 w 390"/>
              <a:gd name="T17" fmla="*/ 349494 h 390"/>
              <a:gd name="T18" fmla="*/ 449654 w 390"/>
              <a:gd name="T19" fmla="*/ 318428 h 390"/>
              <a:gd name="T20" fmla="*/ 457542 w 390"/>
              <a:gd name="T21" fmla="*/ 302895 h 390"/>
              <a:gd name="T22" fmla="*/ 457542 w 390"/>
              <a:gd name="T23" fmla="*/ 225230 h 390"/>
              <a:gd name="T24" fmla="*/ 449654 w 390"/>
              <a:gd name="T25" fmla="*/ 209697 h 390"/>
              <a:gd name="T26" fmla="*/ 457542 w 390"/>
              <a:gd name="T27" fmla="*/ 194163 h 390"/>
              <a:gd name="T28" fmla="*/ 449654 w 390"/>
              <a:gd name="T29" fmla="*/ 186397 h 390"/>
              <a:gd name="T30" fmla="*/ 449654 w 390"/>
              <a:gd name="T31" fmla="*/ 155331 h 390"/>
              <a:gd name="T32" fmla="*/ 425988 w 390"/>
              <a:gd name="T33" fmla="*/ 139798 h 390"/>
              <a:gd name="T34" fmla="*/ 418099 w 390"/>
              <a:gd name="T35" fmla="*/ 132031 h 390"/>
              <a:gd name="T36" fmla="*/ 402322 w 390"/>
              <a:gd name="T37" fmla="*/ 116498 h 390"/>
              <a:gd name="T38" fmla="*/ 402322 w 390"/>
              <a:gd name="T39" fmla="*/ 100965 h 390"/>
              <a:gd name="T40" fmla="*/ 425988 w 390"/>
              <a:gd name="T41" fmla="*/ 69899 h 390"/>
              <a:gd name="T42" fmla="*/ 425988 w 390"/>
              <a:gd name="T43" fmla="*/ 38833 h 390"/>
              <a:gd name="T44" fmla="*/ 425988 w 390"/>
              <a:gd name="T45" fmla="*/ 15533 h 390"/>
              <a:gd name="T46" fmla="*/ 433876 w 390"/>
              <a:gd name="T47" fmla="*/ 7767 h 390"/>
              <a:gd name="T48" fmla="*/ 433876 w 390"/>
              <a:gd name="T49" fmla="*/ 0 h 390"/>
              <a:gd name="T50" fmla="*/ 418099 w 390"/>
              <a:gd name="T51" fmla="*/ 7767 h 390"/>
              <a:gd name="T52" fmla="*/ 378656 w 390"/>
              <a:gd name="T53" fmla="*/ 15533 h 390"/>
              <a:gd name="T54" fmla="*/ 291880 w 390"/>
              <a:gd name="T55" fmla="*/ 15533 h 390"/>
              <a:gd name="T56" fmla="*/ 212994 w 390"/>
              <a:gd name="T57" fmla="*/ 38833 h 390"/>
              <a:gd name="T58" fmla="*/ 173551 w 390"/>
              <a:gd name="T59" fmla="*/ 62132 h 390"/>
              <a:gd name="T60" fmla="*/ 181439 w 390"/>
              <a:gd name="T61" fmla="*/ 100965 h 390"/>
              <a:gd name="T62" fmla="*/ 189328 w 390"/>
              <a:gd name="T63" fmla="*/ 139798 h 390"/>
              <a:gd name="T64" fmla="*/ 173551 w 390"/>
              <a:gd name="T65" fmla="*/ 147564 h 390"/>
              <a:gd name="T66" fmla="*/ 141996 w 390"/>
              <a:gd name="T67" fmla="*/ 155331 h 390"/>
              <a:gd name="T68" fmla="*/ 134107 w 390"/>
              <a:gd name="T69" fmla="*/ 170864 h 390"/>
              <a:gd name="T70" fmla="*/ 126219 w 390"/>
              <a:gd name="T71" fmla="*/ 186397 h 390"/>
              <a:gd name="T72" fmla="*/ 78887 w 390"/>
              <a:gd name="T73" fmla="*/ 201930 h 390"/>
              <a:gd name="T74" fmla="*/ 39443 w 390"/>
              <a:gd name="T75" fmla="*/ 225230 h 390"/>
              <a:gd name="T76" fmla="*/ 7889 w 390"/>
              <a:gd name="T77" fmla="*/ 248529 h 390"/>
              <a:gd name="T78" fmla="*/ 0 w 390"/>
              <a:gd name="T79" fmla="*/ 271829 h 390"/>
              <a:gd name="T80" fmla="*/ 7889 w 390"/>
              <a:gd name="T81" fmla="*/ 271829 h 390"/>
              <a:gd name="T82" fmla="*/ 7889 w 390"/>
              <a:gd name="T83" fmla="*/ 295128 h 390"/>
              <a:gd name="T84" fmla="*/ 78887 w 390"/>
              <a:gd name="T85" fmla="*/ 349494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299" name="Freeform 318">
            <a:extLst>
              <a:ext uri="{FF2B5EF4-FFF2-40B4-BE49-F238E27FC236}">
                <a16:creationId xmlns:a16="http://schemas.microsoft.com/office/drawing/2014/main" id="{50509651-4058-C150-C024-F6C829EE135D}"/>
              </a:ext>
            </a:extLst>
          </p:cNvPr>
          <p:cNvSpPr>
            <a:spLocks/>
          </p:cNvSpPr>
          <p:nvPr/>
        </p:nvSpPr>
        <p:spPr bwMode="auto">
          <a:xfrm>
            <a:off x="5623469" y="3246758"/>
            <a:ext cx="523452" cy="515348"/>
          </a:xfrm>
          <a:custGeom>
            <a:avLst/>
            <a:gdLst>
              <a:gd name="T0" fmla="*/ 78887 w 390"/>
              <a:gd name="T1" fmla="*/ 349494 h 390"/>
              <a:gd name="T2" fmla="*/ 283992 w 390"/>
              <a:gd name="T3" fmla="*/ 489292 h 390"/>
              <a:gd name="T4" fmla="*/ 299769 w 390"/>
              <a:gd name="T5" fmla="*/ 504825 h 390"/>
              <a:gd name="T6" fmla="*/ 323435 w 390"/>
              <a:gd name="T7" fmla="*/ 504825 h 390"/>
              <a:gd name="T8" fmla="*/ 370767 w 390"/>
              <a:gd name="T9" fmla="*/ 481525 h 390"/>
              <a:gd name="T10" fmla="*/ 512763 w 390"/>
              <a:gd name="T11" fmla="*/ 388327 h 390"/>
              <a:gd name="T12" fmla="*/ 504874 w 390"/>
              <a:gd name="T13" fmla="*/ 388327 h 390"/>
              <a:gd name="T14" fmla="*/ 481208 w 390"/>
              <a:gd name="T15" fmla="*/ 357261 h 390"/>
              <a:gd name="T16" fmla="*/ 465431 w 390"/>
              <a:gd name="T17" fmla="*/ 349494 h 390"/>
              <a:gd name="T18" fmla="*/ 449654 w 390"/>
              <a:gd name="T19" fmla="*/ 318428 h 390"/>
              <a:gd name="T20" fmla="*/ 457542 w 390"/>
              <a:gd name="T21" fmla="*/ 302895 h 390"/>
              <a:gd name="T22" fmla="*/ 457542 w 390"/>
              <a:gd name="T23" fmla="*/ 225230 h 390"/>
              <a:gd name="T24" fmla="*/ 449654 w 390"/>
              <a:gd name="T25" fmla="*/ 209697 h 390"/>
              <a:gd name="T26" fmla="*/ 457542 w 390"/>
              <a:gd name="T27" fmla="*/ 194163 h 390"/>
              <a:gd name="T28" fmla="*/ 449654 w 390"/>
              <a:gd name="T29" fmla="*/ 186397 h 390"/>
              <a:gd name="T30" fmla="*/ 449654 w 390"/>
              <a:gd name="T31" fmla="*/ 155331 h 390"/>
              <a:gd name="T32" fmla="*/ 425988 w 390"/>
              <a:gd name="T33" fmla="*/ 139798 h 390"/>
              <a:gd name="T34" fmla="*/ 418099 w 390"/>
              <a:gd name="T35" fmla="*/ 132031 h 390"/>
              <a:gd name="T36" fmla="*/ 402322 w 390"/>
              <a:gd name="T37" fmla="*/ 116498 h 390"/>
              <a:gd name="T38" fmla="*/ 402322 w 390"/>
              <a:gd name="T39" fmla="*/ 100965 h 390"/>
              <a:gd name="T40" fmla="*/ 425988 w 390"/>
              <a:gd name="T41" fmla="*/ 69899 h 390"/>
              <a:gd name="T42" fmla="*/ 425988 w 390"/>
              <a:gd name="T43" fmla="*/ 38833 h 390"/>
              <a:gd name="T44" fmla="*/ 425988 w 390"/>
              <a:gd name="T45" fmla="*/ 15533 h 390"/>
              <a:gd name="T46" fmla="*/ 433876 w 390"/>
              <a:gd name="T47" fmla="*/ 7767 h 390"/>
              <a:gd name="T48" fmla="*/ 433876 w 390"/>
              <a:gd name="T49" fmla="*/ 0 h 390"/>
              <a:gd name="T50" fmla="*/ 418099 w 390"/>
              <a:gd name="T51" fmla="*/ 7767 h 390"/>
              <a:gd name="T52" fmla="*/ 378656 w 390"/>
              <a:gd name="T53" fmla="*/ 15533 h 390"/>
              <a:gd name="T54" fmla="*/ 291880 w 390"/>
              <a:gd name="T55" fmla="*/ 15533 h 390"/>
              <a:gd name="T56" fmla="*/ 212994 w 390"/>
              <a:gd name="T57" fmla="*/ 38833 h 390"/>
              <a:gd name="T58" fmla="*/ 173551 w 390"/>
              <a:gd name="T59" fmla="*/ 62132 h 390"/>
              <a:gd name="T60" fmla="*/ 181439 w 390"/>
              <a:gd name="T61" fmla="*/ 100965 h 390"/>
              <a:gd name="T62" fmla="*/ 189328 w 390"/>
              <a:gd name="T63" fmla="*/ 139798 h 390"/>
              <a:gd name="T64" fmla="*/ 173551 w 390"/>
              <a:gd name="T65" fmla="*/ 147564 h 390"/>
              <a:gd name="T66" fmla="*/ 141996 w 390"/>
              <a:gd name="T67" fmla="*/ 155331 h 390"/>
              <a:gd name="T68" fmla="*/ 134107 w 390"/>
              <a:gd name="T69" fmla="*/ 170864 h 390"/>
              <a:gd name="T70" fmla="*/ 126219 w 390"/>
              <a:gd name="T71" fmla="*/ 186397 h 390"/>
              <a:gd name="T72" fmla="*/ 78887 w 390"/>
              <a:gd name="T73" fmla="*/ 201930 h 390"/>
              <a:gd name="T74" fmla="*/ 39443 w 390"/>
              <a:gd name="T75" fmla="*/ 225230 h 390"/>
              <a:gd name="T76" fmla="*/ 7889 w 390"/>
              <a:gd name="T77" fmla="*/ 248529 h 390"/>
              <a:gd name="T78" fmla="*/ 0 w 390"/>
              <a:gd name="T79" fmla="*/ 271829 h 390"/>
              <a:gd name="T80" fmla="*/ 7889 w 390"/>
              <a:gd name="T81" fmla="*/ 271829 h 390"/>
              <a:gd name="T82" fmla="*/ 7889 w 390"/>
              <a:gd name="T83" fmla="*/ 295128 h 390"/>
              <a:gd name="T84" fmla="*/ 78887 w 390"/>
              <a:gd name="T85" fmla="*/ 349494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75000"/>
            </a:schemeClr>
          </a:solidFill>
          <a:ln w="9525">
            <a:solidFill>
              <a:schemeClr val="bg1"/>
            </a:solidFill>
            <a:round/>
            <a:headEnd/>
            <a:tailEnd/>
          </a:ln>
        </p:spPr>
        <p:txBody>
          <a:bodyPr/>
          <a:lstStyle/>
          <a:p>
            <a:endParaRPr lang="en-US" sz="2400"/>
          </a:p>
        </p:txBody>
      </p:sp>
      <p:sp>
        <p:nvSpPr>
          <p:cNvPr id="300" name="Freeform 319">
            <a:extLst>
              <a:ext uri="{FF2B5EF4-FFF2-40B4-BE49-F238E27FC236}">
                <a16:creationId xmlns:a16="http://schemas.microsoft.com/office/drawing/2014/main" id="{0967D38E-70B1-CAF5-7CB0-D57DEF7BB0EF}"/>
              </a:ext>
            </a:extLst>
          </p:cNvPr>
          <p:cNvSpPr>
            <a:spLocks/>
          </p:cNvSpPr>
          <p:nvPr/>
        </p:nvSpPr>
        <p:spPr bwMode="auto">
          <a:xfrm>
            <a:off x="5663983" y="3207865"/>
            <a:ext cx="9724" cy="4863"/>
          </a:xfrm>
          <a:custGeom>
            <a:avLst/>
            <a:gdLst>
              <a:gd name="T0" fmla="*/ 9525 w 6"/>
              <a:gd name="T1" fmla="*/ 0 h 6"/>
              <a:gd name="T2" fmla="*/ 0 w 6"/>
              <a:gd name="T3" fmla="*/ 0 h 6"/>
              <a:gd name="T4" fmla="*/ 0 w 6"/>
              <a:gd name="T5" fmla="*/ 4763 h 6"/>
              <a:gd name="T6" fmla="*/ 9525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0" y="6"/>
                </a:lnTo>
                <a:lnTo>
                  <a:pt x="6"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1" name="Freeform 320">
            <a:extLst>
              <a:ext uri="{FF2B5EF4-FFF2-40B4-BE49-F238E27FC236}">
                <a16:creationId xmlns:a16="http://schemas.microsoft.com/office/drawing/2014/main" id="{94DCA120-D7AA-1A5C-E280-2095495BD196}"/>
              </a:ext>
            </a:extLst>
          </p:cNvPr>
          <p:cNvSpPr>
            <a:spLocks/>
          </p:cNvSpPr>
          <p:nvPr/>
        </p:nvSpPr>
        <p:spPr bwMode="auto">
          <a:xfrm>
            <a:off x="5681809" y="3094423"/>
            <a:ext cx="8104" cy="8104"/>
          </a:xfrm>
          <a:custGeom>
            <a:avLst/>
            <a:gdLst>
              <a:gd name="T0" fmla="*/ 0 w 6"/>
              <a:gd name="T1" fmla="*/ 0 h 6"/>
              <a:gd name="T2" fmla="*/ 0 w 6"/>
              <a:gd name="T3" fmla="*/ 0 h 6"/>
              <a:gd name="T4" fmla="*/ 7938 w 6"/>
              <a:gd name="T5" fmla="*/ 7938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0" y="0"/>
                </a:lnTo>
                <a:lnTo>
                  <a:pt x="6" y="6"/>
                </a:lnTo>
                <a:lnTo>
                  <a:pt x="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2" name="Freeform 321">
            <a:extLst>
              <a:ext uri="{FF2B5EF4-FFF2-40B4-BE49-F238E27FC236}">
                <a16:creationId xmlns:a16="http://schemas.microsoft.com/office/drawing/2014/main" id="{B5B9899D-F896-BB5D-DB7C-CBA6ACB918A3}"/>
              </a:ext>
            </a:extLst>
          </p:cNvPr>
          <p:cNvSpPr>
            <a:spLocks/>
          </p:cNvSpPr>
          <p:nvPr/>
        </p:nvSpPr>
        <p:spPr bwMode="auto">
          <a:xfrm>
            <a:off x="5608883" y="3027979"/>
            <a:ext cx="314395" cy="241468"/>
          </a:xfrm>
          <a:custGeom>
            <a:avLst/>
            <a:gdLst>
              <a:gd name="T0" fmla="*/ 268491 w 39"/>
              <a:gd name="T1" fmla="*/ 39423 h 30"/>
              <a:gd name="T2" fmla="*/ 252697 w 39"/>
              <a:gd name="T3" fmla="*/ 39423 h 30"/>
              <a:gd name="T4" fmla="*/ 229007 w 39"/>
              <a:gd name="T5" fmla="*/ 31538 h 30"/>
              <a:gd name="T6" fmla="*/ 213213 w 39"/>
              <a:gd name="T7" fmla="*/ 31538 h 30"/>
              <a:gd name="T8" fmla="*/ 205317 w 39"/>
              <a:gd name="T9" fmla="*/ 31538 h 30"/>
              <a:gd name="T10" fmla="*/ 197420 w 39"/>
              <a:gd name="T11" fmla="*/ 15769 h 30"/>
              <a:gd name="T12" fmla="*/ 102658 w 39"/>
              <a:gd name="T13" fmla="*/ 0 h 30"/>
              <a:gd name="T14" fmla="*/ 55278 w 39"/>
              <a:gd name="T15" fmla="*/ 7885 h 30"/>
              <a:gd name="T16" fmla="*/ 39484 w 39"/>
              <a:gd name="T17" fmla="*/ 0 h 30"/>
              <a:gd name="T18" fmla="*/ 23690 w 39"/>
              <a:gd name="T19" fmla="*/ 7885 h 30"/>
              <a:gd name="T20" fmla="*/ 0 w 39"/>
              <a:gd name="T21" fmla="*/ 23654 h 30"/>
              <a:gd name="T22" fmla="*/ 15794 w 39"/>
              <a:gd name="T23" fmla="*/ 63077 h 30"/>
              <a:gd name="T24" fmla="*/ 31587 w 39"/>
              <a:gd name="T25" fmla="*/ 47307 h 30"/>
              <a:gd name="T26" fmla="*/ 63174 w 39"/>
              <a:gd name="T27" fmla="*/ 55192 h 30"/>
              <a:gd name="T28" fmla="*/ 71071 w 39"/>
              <a:gd name="T29" fmla="*/ 63077 h 30"/>
              <a:gd name="T30" fmla="*/ 71071 w 39"/>
              <a:gd name="T31" fmla="*/ 63077 h 30"/>
              <a:gd name="T32" fmla="*/ 78968 w 39"/>
              <a:gd name="T33" fmla="*/ 70961 h 30"/>
              <a:gd name="T34" fmla="*/ 71071 w 39"/>
              <a:gd name="T35" fmla="*/ 94615 h 30"/>
              <a:gd name="T36" fmla="*/ 63174 w 39"/>
              <a:gd name="T37" fmla="*/ 134038 h 30"/>
              <a:gd name="T38" fmla="*/ 55278 w 39"/>
              <a:gd name="T39" fmla="*/ 157691 h 30"/>
              <a:gd name="T40" fmla="*/ 55278 w 39"/>
              <a:gd name="T41" fmla="*/ 173460 h 30"/>
              <a:gd name="T42" fmla="*/ 63174 w 39"/>
              <a:gd name="T43" fmla="*/ 173460 h 30"/>
              <a:gd name="T44" fmla="*/ 55278 w 39"/>
              <a:gd name="T45" fmla="*/ 181345 h 30"/>
              <a:gd name="T46" fmla="*/ 55278 w 39"/>
              <a:gd name="T47" fmla="*/ 189230 h 30"/>
              <a:gd name="T48" fmla="*/ 47381 w 39"/>
              <a:gd name="T49" fmla="*/ 212883 h 30"/>
              <a:gd name="T50" fmla="*/ 63174 w 39"/>
              <a:gd name="T51" fmla="*/ 212883 h 30"/>
              <a:gd name="T52" fmla="*/ 94762 w 39"/>
              <a:gd name="T53" fmla="*/ 236537 h 30"/>
              <a:gd name="T54" fmla="*/ 142142 w 39"/>
              <a:gd name="T55" fmla="*/ 220768 h 30"/>
              <a:gd name="T56" fmla="*/ 189523 w 39"/>
              <a:gd name="T57" fmla="*/ 212883 h 30"/>
              <a:gd name="T58" fmla="*/ 213213 w 39"/>
              <a:gd name="T59" fmla="*/ 181345 h 30"/>
              <a:gd name="T60" fmla="*/ 236904 w 39"/>
              <a:gd name="T61" fmla="*/ 149807 h 30"/>
              <a:gd name="T62" fmla="*/ 236904 w 39"/>
              <a:gd name="T63" fmla="*/ 134038 h 30"/>
              <a:gd name="T64" fmla="*/ 260594 w 39"/>
              <a:gd name="T65" fmla="*/ 86730 h 30"/>
              <a:gd name="T66" fmla="*/ 307975 w 39"/>
              <a:gd name="T67" fmla="*/ 55192 h 30"/>
              <a:gd name="T68" fmla="*/ 307975 w 39"/>
              <a:gd name="T69" fmla="*/ 47307 h 30"/>
              <a:gd name="T70" fmla="*/ 292181 w 39"/>
              <a:gd name="T71" fmla="*/ 47307 h 30"/>
              <a:gd name="T72" fmla="*/ 268491 w 39"/>
              <a:gd name="T73" fmla="*/ 39423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30"/>
              <a:gd name="T113" fmla="*/ 39 w 39"/>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30">
                <a:moveTo>
                  <a:pt x="34" y="5"/>
                </a:moveTo>
                <a:cubicBezTo>
                  <a:pt x="34" y="5"/>
                  <a:pt x="33" y="5"/>
                  <a:pt x="32" y="5"/>
                </a:cubicBezTo>
                <a:cubicBezTo>
                  <a:pt x="32" y="5"/>
                  <a:pt x="29" y="4"/>
                  <a:pt x="29" y="4"/>
                </a:cubicBezTo>
                <a:cubicBezTo>
                  <a:pt x="27" y="4"/>
                  <a:pt x="27" y="4"/>
                  <a:pt x="27" y="4"/>
                </a:cubicBezTo>
                <a:cubicBezTo>
                  <a:pt x="26" y="4"/>
                  <a:pt x="26" y="4"/>
                  <a:pt x="26" y="4"/>
                </a:cubicBezTo>
                <a:cubicBezTo>
                  <a:pt x="25" y="2"/>
                  <a:pt x="25" y="2"/>
                  <a:pt x="25" y="2"/>
                </a:cubicBezTo>
                <a:cubicBezTo>
                  <a:pt x="13" y="0"/>
                  <a:pt x="13" y="0"/>
                  <a:pt x="13" y="0"/>
                </a:cubicBezTo>
                <a:cubicBezTo>
                  <a:pt x="7" y="1"/>
                  <a:pt x="7" y="1"/>
                  <a:pt x="7" y="1"/>
                </a:cubicBezTo>
                <a:cubicBezTo>
                  <a:pt x="5" y="0"/>
                  <a:pt x="5" y="0"/>
                  <a:pt x="5" y="0"/>
                </a:cubicBezTo>
                <a:cubicBezTo>
                  <a:pt x="3" y="1"/>
                  <a:pt x="3" y="1"/>
                  <a:pt x="3" y="1"/>
                </a:cubicBezTo>
                <a:cubicBezTo>
                  <a:pt x="3" y="1"/>
                  <a:pt x="1" y="3"/>
                  <a:pt x="0" y="3"/>
                </a:cubicBezTo>
                <a:cubicBezTo>
                  <a:pt x="2" y="8"/>
                  <a:pt x="2" y="8"/>
                  <a:pt x="2" y="8"/>
                </a:cubicBezTo>
                <a:cubicBezTo>
                  <a:pt x="4" y="6"/>
                  <a:pt x="4" y="6"/>
                  <a:pt x="4" y="6"/>
                </a:cubicBezTo>
                <a:cubicBezTo>
                  <a:pt x="8" y="7"/>
                  <a:pt x="8" y="7"/>
                  <a:pt x="8" y="7"/>
                </a:cubicBezTo>
                <a:cubicBezTo>
                  <a:pt x="9" y="8"/>
                  <a:pt x="9" y="8"/>
                  <a:pt x="9" y="8"/>
                </a:cubicBezTo>
                <a:cubicBezTo>
                  <a:pt x="9" y="8"/>
                  <a:pt x="9" y="8"/>
                  <a:pt x="9" y="8"/>
                </a:cubicBezTo>
                <a:cubicBezTo>
                  <a:pt x="10" y="9"/>
                  <a:pt x="10" y="9"/>
                  <a:pt x="10" y="9"/>
                </a:cubicBezTo>
                <a:cubicBezTo>
                  <a:pt x="9" y="12"/>
                  <a:pt x="9" y="12"/>
                  <a:pt x="9" y="12"/>
                </a:cubicBezTo>
                <a:cubicBezTo>
                  <a:pt x="8" y="17"/>
                  <a:pt x="8" y="17"/>
                  <a:pt x="8" y="17"/>
                </a:cubicBezTo>
                <a:cubicBezTo>
                  <a:pt x="7" y="20"/>
                  <a:pt x="7" y="20"/>
                  <a:pt x="7" y="20"/>
                </a:cubicBezTo>
                <a:cubicBezTo>
                  <a:pt x="7" y="22"/>
                  <a:pt x="7" y="22"/>
                  <a:pt x="7" y="22"/>
                </a:cubicBezTo>
                <a:cubicBezTo>
                  <a:pt x="8" y="22"/>
                  <a:pt x="8" y="22"/>
                  <a:pt x="8" y="22"/>
                </a:cubicBezTo>
                <a:cubicBezTo>
                  <a:pt x="7" y="23"/>
                  <a:pt x="7" y="23"/>
                  <a:pt x="7" y="23"/>
                </a:cubicBezTo>
                <a:cubicBezTo>
                  <a:pt x="7" y="24"/>
                  <a:pt x="7" y="24"/>
                  <a:pt x="7" y="24"/>
                </a:cubicBezTo>
                <a:cubicBezTo>
                  <a:pt x="6" y="27"/>
                  <a:pt x="6" y="27"/>
                  <a:pt x="6" y="27"/>
                </a:cubicBezTo>
                <a:cubicBezTo>
                  <a:pt x="8" y="27"/>
                  <a:pt x="8" y="27"/>
                  <a:pt x="8" y="27"/>
                </a:cubicBezTo>
                <a:cubicBezTo>
                  <a:pt x="12" y="30"/>
                  <a:pt x="12" y="30"/>
                  <a:pt x="12" y="30"/>
                </a:cubicBezTo>
                <a:cubicBezTo>
                  <a:pt x="18" y="28"/>
                  <a:pt x="18" y="28"/>
                  <a:pt x="18" y="28"/>
                </a:cubicBezTo>
                <a:cubicBezTo>
                  <a:pt x="24" y="27"/>
                  <a:pt x="24" y="27"/>
                  <a:pt x="24" y="27"/>
                </a:cubicBezTo>
                <a:cubicBezTo>
                  <a:pt x="27" y="23"/>
                  <a:pt x="27" y="23"/>
                  <a:pt x="27" y="23"/>
                </a:cubicBezTo>
                <a:cubicBezTo>
                  <a:pt x="30" y="19"/>
                  <a:pt x="30" y="19"/>
                  <a:pt x="30" y="19"/>
                </a:cubicBezTo>
                <a:cubicBezTo>
                  <a:pt x="30" y="17"/>
                  <a:pt x="30" y="17"/>
                  <a:pt x="30" y="17"/>
                </a:cubicBezTo>
                <a:cubicBezTo>
                  <a:pt x="33" y="11"/>
                  <a:pt x="33" y="11"/>
                  <a:pt x="33" y="11"/>
                </a:cubicBezTo>
                <a:cubicBezTo>
                  <a:pt x="39" y="7"/>
                  <a:pt x="39" y="7"/>
                  <a:pt x="39" y="7"/>
                </a:cubicBezTo>
                <a:cubicBezTo>
                  <a:pt x="39" y="6"/>
                  <a:pt x="39" y="6"/>
                  <a:pt x="39" y="6"/>
                </a:cubicBezTo>
                <a:cubicBezTo>
                  <a:pt x="37" y="6"/>
                  <a:pt x="37" y="6"/>
                  <a:pt x="37" y="6"/>
                </a:cubicBezTo>
                <a:lnTo>
                  <a:pt x="34" y="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3" name="Freeform 322">
            <a:extLst>
              <a:ext uri="{FF2B5EF4-FFF2-40B4-BE49-F238E27FC236}">
                <a16:creationId xmlns:a16="http://schemas.microsoft.com/office/drawing/2014/main" id="{B97C8041-3499-6F6D-01C2-E8579A99CCBA}"/>
              </a:ext>
            </a:extLst>
          </p:cNvPr>
          <p:cNvSpPr>
            <a:spLocks/>
          </p:cNvSpPr>
          <p:nvPr/>
        </p:nvSpPr>
        <p:spPr bwMode="auto">
          <a:xfrm>
            <a:off x="5608883" y="3076597"/>
            <a:ext cx="81029" cy="170161"/>
          </a:xfrm>
          <a:custGeom>
            <a:avLst/>
            <a:gdLst>
              <a:gd name="T0" fmla="*/ 55563 w 60"/>
              <a:gd name="T1" fmla="*/ 135187 h 127"/>
              <a:gd name="T2" fmla="*/ 55563 w 60"/>
              <a:gd name="T3" fmla="*/ 127312 h 127"/>
              <a:gd name="T4" fmla="*/ 55563 w 60"/>
              <a:gd name="T5" fmla="*/ 127312 h 127"/>
              <a:gd name="T6" fmla="*/ 55563 w 60"/>
              <a:gd name="T7" fmla="*/ 111562 h 127"/>
              <a:gd name="T8" fmla="*/ 63500 w 60"/>
              <a:gd name="T9" fmla="*/ 95812 h 127"/>
              <a:gd name="T10" fmla="*/ 63500 w 60"/>
              <a:gd name="T11" fmla="*/ 87937 h 127"/>
              <a:gd name="T12" fmla="*/ 63500 w 60"/>
              <a:gd name="T13" fmla="*/ 64312 h 127"/>
              <a:gd name="T14" fmla="*/ 71438 w 60"/>
              <a:gd name="T15" fmla="*/ 56437 h 127"/>
              <a:gd name="T16" fmla="*/ 71438 w 60"/>
              <a:gd name="T17" fmla="*/ 40687 h 127"/>
              <a:gd name="T18" fmla="*/ 79375 w 60"/>
              <a:gd name="T19" fmla="*/ 24937 h 127"/>
              <a:gd name="T20" fmla="*/ 71438 w 60"/>
              <a:gd name="T21" fmla="*/ 17062 h 127"/>
              <a:gd name="T22" fmla="*/ 63500 w 60"/>
              <a:gd name="T23" fmla="*/ 7875 h 127"/>
              <a:gd name="T24" fmla="*/ 39688 w 60"/>
              <a:gd name="T25" fmla="*/ 0 h 127"/>
              <a:gd name="T26" fmla="*/ 23813 w 60"/>
              <a:gd name="T27" fmla="*/ 7875 h 127"/>
              <a:gd name="T28" fmla="*/ 15875 w 60"/>
              <a:gd name="T29" fmla="*/ 17062 h 127"/>
              <a:gd name="T30" fmla="*/ 15875 w 60"/>
              <a:gd name="T31" fmla="*/ 17062 h 127"/>
              <a:gd name="T32" fmla="*/ 7938 w 60"/>
              <a:gd name="T33" fmla="*/ 17062 h 127"/>
              <a:gd name="T34" fmla="*/ 15875 w 60"/>
              <a:gd name="T35" fmla="*/ 48562 h 127"/>
              <a:gd name="T36" fmla="*/ 15875 w 60"/>
              <a:gd name="T37" fmla="*/ 80062 h 127"/>
              <a:gd name="T38" fmla="*/ 0 w 60"/>
              <a:gd name="T39" fmla="*/ 119437 h 127"/>
              <a:gd name="T40" fmla="*/ 15875 w 60"/>
              <a:gd name="T41" fmla="*/ 127312 h 127"/>
              <a:gd name="T42" fmla="*/ 15875 w 60"/>
              <a:gd name="T43" fmla="*/ 166687 h 127"/>
              <a:gd name="T44" fmla="*/ 47625 w 60"/>
              <a:gd name="T45" fmla="*/ 166687 h 127"/>
              <a:gd name="T46" fmla="*/ 55563 w 60"/>
              <a:gd name="T47" fmla="*/ 150937 h 127"/>
              <a:gd name="T48" fmla="*/ 55563 w 60"/>
              <a:gd name="T49" fmla="*/ 13518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127"/>
              <a:gd name="T77" fmla="*/ 60 w 60"/>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127">
                <a:moveTo>
                  <a:pt x="42" y="103"/>
                </a:moveTo>
                <a:lnTo>
                  <a:pt x="42" y="97"/>
                </a:lnTo>
                <a:lnTo>
                  <a:pt x="42" y="85"/>
                </a:lnTo>
                <a:lnTo>
                  <a:pt x="48" y="73"/>
                </a:lnTo>
                <a:lnTo>
                  <a:pt x="48" y="67"/>
                </a:lnTo>
                <a:lnTo>
                  <a:pt x="48" y="49"/>
                </a:lnTo>
                <a:lnTo>
                  <a:pt x="54" y="43"/>
                </a:lnTo>
                <a:lnTo>
                  <a:pt x="54" y="31"/>
                </a:lnTo>
                <a:lnTo>
                  <a:pt x="60" y="19"/>
                </a:lnTo>
                <a:lnTo>
                  <a:pt x="54" y="13"/>
                </a:lnTo>
                <a:lnTo>
                  <a:pt x="48" y="6"/>
                </a:lnTo>
                <a:lnTo>
                  <a:pt x="30" y="0"/>
                </a:lnTo>
                <a:lnTo>
                  <a:pt x="18" y="6"/>
                </a:lnTo>
                <a:lnTo>
                  <a:pt x="12" y="13"/>
                </a:lnTo>
                <a:lnTo>
                  <a:pt x="6" y="13"/>
                </a:lnTo>
                <a:lnTo>
                  <a:pt x="12" y="37"/>
                </a:lnTo>
                <a:lnTo>
                  <a:pt x="12" y="61"/>
                </a:lnTo>
                <a:lnTo>
                  <a:pt x="0" y="91"/>
                </a:lnTo>
                <a:lnTo>
                  <a:pt x="12" y="97"/>
                </a:lnTo>
                <a:lnTo>
                  <a:pt x="12" y="127"/>
                </a:lnTo>
                <a:lnTo>
                  <a:pt x="36" y="127"/>
                </a:lnTo>
                <a:lnTo>
                  <a:pt x="42" y="115"/>
                </a:lnTo>
                <a:lnTo>
                  <a:pt x="42" y="10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4" name="Freeform 323">
            <a:extLst>
              <a:ext uri="{FF2B5EF4-FFF2-40B4-BE49-F238E27FC236}">
                <a16:creationId xmlns:a16="http://schemas.microsoft.com/office/drawing/2014/main" id="{AA9DBA5E-AD81-370F-CB91-79B3930F9215}"/>
              </a:ext>
            </a:extLst>
          </p:cNvPr>
          <p:cNvSpPr>
            <a:spLocks/>
          </p:cNvSpPr>
          <p:nvPr/>
        </p:nvSpPr>
        <p:spPr bwMode="auto">
          <a:xfrm>
            <a:off x="5673707" y="3102525"/>
            <a:ext cx="16205" cy="64824"/>
          </a:xfrm>
          <a:custGeom>
            <a:avLst/>
            <a:gdLst>
              <a:gd name="T0" fmla="*/ 7938 w 12"/>
              <a:gd name="T1" fmla="*/ 31750 h 48"/>
              <a:gd name="T2" fmla="*/ 0 w 12"/>
              <a:gd name="T3" fmla="*/ 39688 h 48"/>
              <a:gd name="T4" fmla="*/ 0 w 12"/>
              <a:gd name="T5" fmla="*/ 63500 h 48"/>
              <a:gd name="T6" fmla="*/ 7938 w 12"/>
              <a:gd name="T7" fmla="*/ 23813 h 48"/>
              <a:gd name="T8" fmla="*/ 15875 w 12"/>
              <a:gd name="T9" fmla="*/ 0 h 48"/>
              <a:gd name="T10" fmla="*/ 7938 w 12"/>
              <a:gd name="T11" fmla="*/ 15875 h 48"/>
              <a:gd name="T12" fmla="*/ 7938 w 12"/>
              <a:gd name="T13" fmla="*/ 31750 h 48"/>
              <a:gd name="T14" fmla="*/ 0 60000 65536"/>
              <a:gd name="T15" fmla="*/ 0 60000 65536"/>
              <a:gd name="T16" fmla="*/ 0 60000 65536"/>
              <a:gd name="T17" fmla="*/ 0 60000 65536"/>
              <a:gd name="T18" fmla="*/ 0 60000 65536"/>
              <a:gd name="T19" fmla="*/ 0 60000 65536"/>
              <a:gd name="T20" fmla="*/ 0 60000 65536"/>
              <a:gd name="T21" fmla="*/ 0 w 12"/>
              <a:gd name="T22" fmla="*/ 0 h 48"/>
              <a:gd name="T23" fmla="*/ 12 w 1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48">
                <a:moveTo>
                  <a:pt x="6" y="24"/>
                </a:moveTo>
                <a:lnTo>
                  <a:pt x="0" y="30"/>
                </a:lnTo>
                <a:lnTo>
                  <a:pt x="0" y="48"/>
                </a:lnTo>
                <a:lnTo>
                  <a:pt x="6" y="18"/>
                </a:lnTo>
                <a:lnTo>
                  <a:pt x="12" y="0"/>
                </a:lnTo>
                <a:lnTo>
                  <a:pt x="6" y="12"/>
                </a:lnTo>
                <a:lnTo>
                  <a:pt x="6" y="2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5" name="Freeform 324">
            <a:extLst>
              <a:ext uri="{FF2B5EF4-FFF2-40B4-BE49-F238E27FC236}">
                <a16:creationId xmlns:a16="http://schemas.microsoft.com/office/drawing/2014/main" id="{A35CC5C6-3769-568D-C5A1-09C3E26E72DE}"/>
              </a:ext>
            </a:extLst>
          </p:cNvPr>
          <p:cNvSpPr>
            <a:spLocks/>
          </p:cNvSpPr>
          <p:nvPr/>
        </p:nvSpPr>
        <p:spPr bwMode="auto">
          <a:xfrm>
            <a:off x="5659122" y="3212725"/>
            <a:ext cx="4863" cy="34032"/>
          </a:xfrm>
          <a:custGeom>
            <a:avLst/>
            <a:gdLst>
              <a:gd name="T0" fmla="*/ 4763 w 6"/>
              <a:gd name="T1" fmla="*/ 0 h 24"/>
              <a:gd name="T2" fmla="*/ 4763 w 6"/>
              <a:gd name="T3" fmla="*/ 16669 h 24"/>
              <a:gd name="T4" fmla="*/ 0 w 6"/>
              <a:gd name="T5" fmla="*/ 33337 h 24"/>
              <a:gd name="T6" fmla="*/ 4763 w 6"/>
              <a:gd name="T7" fmla="*/ 8334 h 24"/>
              <a:gd name="T8" fmla="*/ 4763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6" y="0"/>
                </a:moveTo>
                <a:lnTo>
                  <a:pt x="6" y="12"/>
                </a:lnTo>
                <a:lnTo>
                  <a:pt x="0" y="24"/>
                </a:lnTo>
                <a:lnTo>
                  <a:pt x="6" y="6"/>
                </a:lnTo>
                <a:lnTo>
                  <a:pt x="6"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6" name="Freeform 325">
            <a:extLst>
              <a:ext uri="{FF2B5EF4-FFF2-40B4-BE49-F238E27FC236}">
                <a16:creationId xmlns:a16="http://schemas.microsoft.com/office/drawing/2014/main" id="{716CE63D-8953-3BA6-C8A6-ABBB30375A58}"/>
              </a:ext>
            </a:extLst>
          </p:cNvPr>
          <p:cNvSpPr>
            <a:spLocks/>
          </p:cNvSpPr>
          <p:nvPr/>
        </p:nvSpPr>
        <p:spPr bwMode="auto">
          <a:xfrm>
            <a:off x="5663983" y="3167349"/>
            <a:ext cx="9724" cy="22688"/>
          </a:xfrm>
          <a:custGeom>
            <a:avLst/>
            <a:gdLst>
              <a:gd name="T0" fmla="*/ 0 w 6"/>
              <a:gd name="T1" fmla="*/ 22225 h 18"/>
              <a:gd name="T2" fmla="*/ 9525 w 6"/>
              <a:gd name="T3" fmla="*/ 0 h 18"/>
              <a:gd name="T4" fmla="*/ 9525 w 6"/>
              <a:gd name="T5" fmla="*/ 14817 h 18"/>
              <a:gd name="T6" fmla="*/ 0 w 6"/>
              <a:gd name="T7" fmla="*/ 22225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0" y="18"/>
                </a:moveTo>
                <a:lnTo>
                  <a:pt x="6" y="0"/>
                </a:lnTo>
                <a:lnTo>
                  <a:pt x="6" y="12"/>
                </a:lnTo>
                <a:lnTo>
                  <a:pt x="0" y="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7" name="Freeform 326">
            <a:extLst>
              <a:ext uri="{FF2B5EF4-FFF2-40B4-BE49-F238E27FC236}">
                <a16:creationId xmlns:a16="http://schemas.microsoft.com/office/drawing/2014/main" id="{6659C79C-E577-DC68-1BC4-DD3EED3383FF}"/>
              </a:ext>
            </a:extLst>
          </p:cNvPr>
          <p:cNvSpPr>
            <a:spLocks/>
          </p:cNvSpPr>
          <p:nvPr/>
        </p:nvSpPr>
        <p:spPr bwMode="auto">
          <a:xfrm>
            <a:off x="5663983" y="3190038"/>
            <a:ext cx="0" cy="17825"/>
          </a:xfrm>
          <a:custGeom>
            <a:avLst/>
            <a:gdLst>
              <a:gd name="T0" fmla="*/ 17462 h 12"/>
              <a:gd name="T1" fmla="*/ 0 h 12"/>
              <a:gd name="T2" fmla="*/ 17462 h 12"/>
              <a:gd name="T3" fmla="*/ 17462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12"/>
                </a:moveTo>
                <a:lnTo>
                  <a:pt x="0" y="0"/>
                </a:lnTo>
                <a:lnTo>
                  <a:pt x="0"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8" name="Freeform 327">
            <a:extLst>
              <a:ext uri="{FF2B5EF4-FFF2-40B4-BE49-F238E27FC236}">
                <a16:creationId xmlns:a16="http://schemas.microsoft.com/office/drawing/2014/main" id="{E671FA0B-04D0-E631-37DE-29E28E3E6546}"/>
              </a:ext>
            </a:extLst>
          </p:cNvPr>
          <p:cNvSpPr>
            <a:spLocks/>
          </p:cNvSpPr>
          <p:nvPr/>
        </p:nvSpPr>
        <p:spPr bwMode="auto">
          <a:xfrm>
            <a:off x="7114413" y="3237035"/>
            <a:ext cx="25929" cy="17827"/>
          </a:xfrm>
          <a:custGeom>
            <a:avLst/>
            <a:gdLst>
              <a:gd name="T0" fmla="*/ 0 w 18"/>
              <a:gd name="T1" fmla="*/ 0 h 12"/>
              <a:gd name="T2" fmla="*/ 25400 w 18"/>
              <a:gd name="T3" fmla="*/ 17463 h 12"/>
              <a:gd name="T4" fmla="*/ 25400 w 18"/>
              <a:gd name="T5" fmla="*/ 17463 h 12"/>
              <a:gd name="T6" fmla="*/ 8467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09" name="Freeform 328">
            <a:extLst>
              <a:ext uri="{FF2B5EF4-FFF2-40B4-BE49-F238E27FC236}">
                <a16:creationId xmlns:a16="http://schemas.microsoft.com/office/drawing/2014/main" id="{4FB935C3-8FB3-941E-6AF2-9A6FDF898D9E}"/>
              </a:ext>
            </a:extLst>
          </p:cNvPr>
          <p:cNvSpPr>
            <a:spLocks/>
          </p:cNvSpPr>
          <p:nvPr/>
        </p:nvSpPr>
        <p:spPr bwMode="auto">
          <a:xfrm>
            <a:off x="7077140" y="3198140"/>
            <a:ext cx="14585" cy="24309"/>
          </a:xfrm>
          <a:custGeom>
            <a:avLst/>
            <a:gdLst>
              <a:gd name="T0" fmla="*/ 0 w 12"/>
              <a:gd name="T1" fmla="*/ 0 h 18"/>
              <a:gd name="T2" fmla="*/ 14287 w 12"/>
              <a:gd name="T3" fmla="*/ 23813 h 18"/>
              <a:gd name="T4" fmla="*/ 14287 w 12"/>
              <a:gd name="T5" fmla="*/ 15875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0" name="Freeform 334">
            <a:extLst>
              <a:ext uri="{FF2B5EF4-FFF2-40B4-BE49-F238E27FC236}">
                <a16:creationId xmlns:a16="http://schemas.microsoft.com/office/drawing/2014/main" id="{88E73B28-22A3-B35E-F11A-22C6B4DD20B0}"/>
              </a:ext>
            </a:extLst>
          </p:cNvPr>
          <p:cNvSpPr>
            <a:spLocks/>
          </p:cNvSpPr>
          <p:nvPr/>
        </p:nvSpPr>
        <p:spPr bwMode="auto">
          <a:xfrm>
            <a:off x="6368940" y="1755815"/>
            <a:ext cx="272259" cy="597999"/>
          </a:xfrm>
          <a:custGeom>
            <a:avLst/>
            <a:gdLst>
              <a:gd name="T0" fmla="*/ 266700 w 34"/>
              <a:gd name="T1" fmla="*/ 429578 h 75"/>
              <a:gd name="T2" fmla="*/ 251012 w 34"/>
              <a:gd name="T3" fmla="*/ 421767 h 75"/>
              <a:gd name="T4" fmla="*/ 235324 w 34"/>
              <a:gd name="T5" fmla="*/ 406146 h 75"/>
              <a:gd name="T6" fmla="*/ 243168 w 34"/>
              <a:gd name="T7" fmla="*/ 367094 h 75"/>
              <a:gd name="T8" fmla="*/ 235324 w 34"/>
              <a:gd name="T9" fmla="*/ 351473 h 75"/>
              <a:gd name="T10" fmla="*/ 235324 w 34"/>
              <a:gd name="T11" fmla="*/ 335852 h 75"/>
              <a:gd name="T12" fmla="*/ 227479 w 34"/>
              <a:gd name="T13" fmla="*/ 328041 h 75"/>
              <a:gd name="T14" fmla="*/ 227479 w 34"/>
              <a:gd name="T15" fmla="*/ 312420 h 75"/>
              <a:gd name="T16" fmla="*/ 219635 w 34"/>
              <a:gd name="T17" fmla="*/ 296799 h 75"/>
              <a:gd name="T18" fmla="*/ 235324 w 34"/>
              <a:gd name="T19" fmla="*/ 281178 h 75"/>
              <a:gd name="T20" fmla="*/ 211791 w 34"/>
              <a:gd name="T21" fmla="*/ 210884 h 75"/>
              <a:gd name="T22" fmla="*/ 235324 w 34"/>
              <a:gd name="T23" fmla="*/ 164021 h 75"/>
              <a:gd name="T24" fmla="*/ 219635 w 34"/>
              <a:gd name="T25" fmla="*/ 132779 h 75"/>
              <a:gd name="T26" fmla="*/ 196103 w 34"/>
              <a:gd name="T27" fmla="*/ 117158 h 75"/>
              <a:gd name="T28" fmla="*/ 196103 w 34"/>
              <a:gd name="T29" fmla="*/ 109347 h 75"/>
              <a:gd name="T30" fmla="*/ 196103 w 34"/>
              <a:gd name="T31" fmla="*/ 78105 h 75"/>
              <a:gd name="T32" fmla="*/ 196103 w 34"/>
              <a:gd name="T33" fmla="*/ 78105 h 75"/>
              <a:gd name="T34" fmla="*/ 203947 w 34"/>
              <a:gd name="T35" fmla="*/ 70295 h 75"/>
              <a:gd name="T36" fmla="*/ 203947 w 34"/>
              <a:gd name="T37" fmla="*/ 62484 h 75"/>
              <a:gd name="T38" fmla="*/ 211791 w 34"/>
              <a:gd name="T39" fmla="*/ 46863 h 75"/>
              <a:gd name="T40" fmla="*/ 211791 w 34"/>
              <a:gd name="T41" fmla="*/ 23432 h 75"/>
              <a:gd name="T42" fmla="*/ 188259 w 34"/>
              <a:gd name="T43" fmla="*/ 0 h 75"/>
              <a:gd name="T44" fmla="*/ 149038 w 34"/>
              <a:gd name="T45" fmla="*/ 7811 h 75"/>
              <a:gd name="T46" fmla="*/ 133350 w 34"/>
              <a:gd name="T47" fmla="*/ 23432 h 75"/>
              <a:gd name="T48" fmla="*/ 117662 w 34"/>
              <a:gd name="T49" fmla="*/ 62484 h 75"/>
              <a:gd name="T50" fmla="*/ 94129 w 34"/>
              <a:gd name="T51" fmla="*/ 85916 h 75"/>
              <a:gd name="T52" fmla="*/ 86285 w 34"/>
              <a:gd name="T53" fmla="*/ 78105 h 75"/>
              <a:gd name="T54" fmla="*/ 62753 w 34"/>
              <a:gd name="T55" fmla="*/ 85916 h 75"/>
              <a:gd name="T56" fmla="*/ 39221 w 34"/>
              <a:gd name="T57" fmla="*/ 78105 h 75"/>
              <a:gd name="T58" fmla="*/ 23532 w 34"/>
              <a:gd name="T59" fmla="*/ 62484 h 75"/>
              <a:gd name="T60" fmla="*/ 15688 w 34"/>
              <a:gd name="T61" fmla="*/ 46863 h 75"/>
              <a:gd name="T62" fmla="*/ 7844 w 34"/>
              <a:gd name="T63" fmla="*/ 62484 h 75"/>
              <a:gd name="T64" fmla="*/ 0 w 34"/>
              <a:gd name="T65" fmla="*/ 62484 h 75"/>
              <a:gd name="T66" fmla="*/ 7844 w 34"/>
              <a:gd name="T67" fmla="*/ 78105 h 75"/>
              <a:gd name="T68" fmla="*/ 31376 w 34"/>
              <a:gd name="T69" fmla="*/ 101537 h 75"/>
              <a:gd name="T70" fmla="*/ 47065 w 34"/>
              <a:gd name="T71" fmla="*/ 109347 h 75"/>
              <a:gd name="T72" fmla="*/ 54909 w 34"/>
              <a:gd name="T73" fmla="*/ 109347 h 75"/>
              <a:gd name="T74" fmla="*/ 70597 w 34"/>
              <a:gd name="T75" fmla="*/ 148400 h 75"/>
              <a:gd name="T76" fmla="*/ 70597 w 34"/>
              <a:gd name="T77" fmla="*/ 179642 h 75"/>
              <a:gd name="T78" fmla="*/ 70597 w 34"/>
              <a:gd name="T79" fmla="*/ 203073 h 75"/>
              <a:gd name="T80" fmla="*/ 78441 w 34"/>
              <a:gd name="T81" fmla="*/ 226505 h 75"/>
              <a:gd name="T82" fmla="*/ 78441 w 34"/>
              <a:gd name="T83" fmla="*/ 234315 h 75"/>
              <a:gd name="T84" fmla="*/ 78441 w 34"/>
              <a:gd name="T85" fmla="*/ 273368 h 75"/>
              <a:gd name="T86" fmla="*/ 78441 w 34"/>
              <a:gd name="T87" fmla="*/ 281178 h 75"/>
              <a:gd name="T88" fmla="*/ 94129 w 34"/>
              <a:gd name="T89" fmla="*/ 281178 h 75"/>
              <a:gd name="T90" fmla="*/ 109818 w 34"/>
              <a:gd name="T91" fmla="*/ 312420 h 75"/>
              <a:gd name="T92" fmla="*/ 70597 w 34"/>
              <a:gd name="T93" fmla="*/ 382715 h 75"/>
              <a:gd name="T94" fmla="*/ 31376 w 34"/>
              <a:gd name="T95" fmla="*/ 413957 h 75"/>
              <a:gd name="T96" fmla="*/ 7844 w 34"/>
              <a:gd name="T97" fmla="*/ 453009 h 75"/>
              <a:gd name="T98" fmla="*/ 15688 w 34"/>
              <a:gd name="T99" fmla="*/ 515493 h 75"/>
              <a:gd name="T100" fmla="*/ 23532 w 34"/>
              <a:gd name="T101" fmla="*/ 554546 h 75"/>
              <a:gd name="T102" fmla="*/ 39221 w 34"/>
              <a:gd name="T103" fmla="*/ 570167 h 75"/>
              <a:gd name="T104" fmla="*/ 54909 w 34"/>
              <a:gd name="T105" fmla="*/ 585788 h 75"/>
              <a:gd name="T106" fmla="*/ 94129 w 34"/>
              <a:gd name="T107" fmla="*/ 585788 h 75"/>
              <a:gd name="T108" fmla="*/ 156882 w 34"/>
              <a:gd name="T109" fmla="*/ 562356 h 75"/>
              <a:gd name="T110" fmla="*/ 172571 w 34"/>
              <a:gd name="T111" fmla="*/ 562356 h 75"/>
              <a:gd name="T112" fmla="*/ 266700 w 34"/>
              <a:gd name="T113" fmla="*/ 453009 h 75"/>
              <a:gd name="T114" fmla="*/ 266700 w 34"/>
              <a:gd name="T115" fmla="*/ 429578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
              <a:gd name="T175" fmla="*/ 0 h 75"/>
              <a:gd name="T176" fmla="*/ 34 w 34"/>
              <a:gd name="T177" fmla="*/ 75 h 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1" name="Freeform 335">
            <a:extLst>
              <a:ext uri="{FF2B5EF4-FFF2-40B4-BE49-F238E27FC236}">
                <a16:creationId xmlns:a16="http://schemas.microsoft.com/office/drawing/2014/main" id="{88528F7A-027F-82C1-B469-6C313B0D26CE}"/>
              </a:ext>
            </a:extLst>
          </p:cNvPr>
          <p:cNvSpPr>
            <a:spLocks/>
          </p:cNvSpPr>
          <p:nvPr/>
        </p:nvSpPr>
        <p:spPr bwMode="auto">
          <a:xfrm>
            <a:off x="6649303" y="2703861"/>
            <a:ext cx="16205" cy="8103"/>
          </a:xfrm>
          <a:custGeom>
            <a:avLst/>
            <a:gdLst>
              <a:gd name="T0" fmla="*/ 15875 w 12"/>
              <a:gd name="T1" fmla="*/ 7937 h 6"/>
              <a:gd name="T2" fmla="*/ 0 w 12"/>
              <a:gd name="T3" fmla="*/ 0 h 6"/>
              <a:gd name="T4" fmla="*/ 0 w 12"/>
              <a:gd name="T5" fmla="*/ 7937 h 6"/>
              <a:gd name="T6" fmla="*/ 15875 w 12"/>
              <a:gd name="T7" fmla="*/ 793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0" y="6"/>
                </a:lnTo>
                <a:lnTo>
                  <a:pt x="12"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2" name="Freeform 336">
            <a:extLst>
              <a:ext uri="{FF2B5EF4-FFF2-40B4-BE49-F238E27FC236}">
                <a16:creationId xmlns:a16="http://schemas.microsoft.com/office/drawing/2014/main" id="{A9E5704E-3578-1869-4489-B525F70F8E49}"/>
              </a:ext>
            </a:extLst>
          </p:cNvPr>
          <p:cNvSpPr>
            <a:spLocks/>
          </p:cNvSpPr>
          <p:nvPr/>
        </p:nvSpPr>
        <p:spPr bwMode="auto">
          <a:xfrm>
            <a:off x="6545584" y="1084889"/>
            <a:ext cx="3871592" cy="2072736"/>
          </a:xfrm>
          <a:custGeom>
            <a:avLst/>
            <a:gdLst>
              <a:gd name="T0" fmla="*/ 3690460 w 483"/>
              <a:gd name="T1" fmla="*/ 695026 h 260"/>
              <a:gd name="T2" fmla="*/ 3541272 w 483"/>
              <a:gd name="T3" fmla="*/ 757500 h 260"/>
              <a:gd name="T4" fmla="*/ 3384231 w 483"/>
              <a:gd name="T5" fmla="*/ 695026 h 260"/>
              <a:gd name="T6" fmla="*/ 3164374 w 483"/>
              <a:gd name="T7" fmla="*/ 601315 h 260"/>
              <a:gd name="T8" fmla="*/ 2842440 w 483"/>
              <a:gd name="T9" fmla="*/ 460748 h 260"/>
              <a:gd name="T10" fmla="*/ 2685399 w 483"/>
              <a:gd name="T11" fmla="*/ 546650 h 260"/>
              <a:gd name="T12" fmla="*/ 2536210 w 483"/>
              <a:gd name="T13" fmla="*/ 570077 h 260"/>
              <a:gd name="T14" fmla="*/ 2449838 w 483"/>
              <a:gd name="T15" fmla="*/ 398273 h 260"/>
              <a:gd name="T16" fmla="*/ 2253536 w 483"/>
              <a:gd name="T17" fmla="*/ 413892 h 260"/>
              <a:gd name="T18" fmla="*/ 2072939 w 483"/>
              <a:gd name="T19" fmla="*/ 343608 h 260"/>
              <a:gd name="T20" fmla="*/ 2057235 w 483"/>
              <a:gd name="T21" fmla="*/ 304562 h 260"/>
              <a:gd name="T22" fmla="*/ 1994419 w 483"/>
              <a:gd name="T23" fmla="*/ 62474 h 260"/>
              <a:gd name="T24" fmla="*/ 1696041 w 483"/>
              <a:gd name="T25" fmla="*/ 148376 h 260"/>
              <a:gd name="T26" fmla="*/ 1326995 w 483"/>
              <a:gd name="T27" fmla="*/ 421701 h 260"/>
              <a:gd name="T28" fmla="*/ 1193511 w 483"/>
              <a:gd name="T29" fmla="*/ 460748 h 260"/>
              <a:gd name="T30" fmla="*/ 1122842 w 483"/>
              <a:gd name="T31" fmla="*/ 593505 h 260"/>
              <a:gd name="T32" fmla="*/ 1005062 w 483"/>
              <a:gd name="T33" fmla="*/ 546650 h 260"/>
              <a:gd name="T34" fmla="*/ 1036470 w 483"/>
              <a:gd name="T35" fmla="*/ 734072 h 260"/>
              <a:gd name="T36" fmla="*/ 816613 w 483"/>
              <a:gd name="T37" fmla="*/ 741882 h 260"/>
              <a:gd name="T38" fmla="*/ 651720 w 483"/>
              <a:gd name="T39" fmla="*/ 757500 h 260"/>
              <a:gd name="T40" fmla="*/ 463271 w 483"/>
              <a:gd name="T41" fmla="*/ 874639 h 260"/>
              <a:gd name="T42" fmla="*/ 416158 w 483"/>
              <a:gd name="T43" fmla="*/ 773119 h 260"/>
              <a:gd name="T44" fmla="*/ 384750 w 483"/>
              <a:gd name="T45" fmla="*/ 905877 h 260"/>
              <a:gd name="T46" fmla="*/ 306230 w 483"/>
              <a:gd name="T47" fmla="*/ 1007397 h 260"/>
              <a:gd name="T48" fmla="*/ 243413 w 483"/>
              <a:gd name="T49" fmla="*/ 1062062 h 260"/>
              <a:gd name="T50" fmla="*/ 180597 w 483"/>
              <a:gd name="T51" fmla="*/ 921495 h 260"/>
              <a:gd name="T52" fmla="*/ 172745 w 483"/>
              <a:gd name="T53" fmla="*/ 882449 h 260"/>
              <a:gd name="T54" fmla="*/ 282674 w 483"/>
              <a:gd name="T55" fmla="*/ 788737 h 260"/>
              <a:gd name="T56" fmla="*/ 102077 w 483"/>
              <a:gd name="T57" fmla="*/ 679407 h 260"/>
              <a:gd name="T58" fmla="*/ 31408 w 483"/>
              <a:gd name="T59" fmla="*/ 734072 h 260"/>
              <a:gd name="T60" fmla="*/ 62816 w 483"/>
              <a:gd name="T61" fmla="*/ 835593 h 260"/>
              <a:gd name="T62" fmla="*/ 62816 w 483"/>
              <a:gd name="T63" fmla="*/ 1007397 h 260"/>
              <a:gd name="T64" fmla="*/ 86372 w 483"/>
              <a:gd name="T65" fmla="*/ 1116727 h 260"/>
              <a:gd name="T66" fmla="*/ 15704 w 483"/>
              <a:gd name="T67" fmla="*/ 1280722 h 260"/>
              <a:gd name="T68" fmla="*/ 70668 w 483"/>
              <a:gd name="T69" fmla="*/ 1452526 h 260"/>
              <a:gd name="T70" fmla="*/ 117781 w 483"/>
              <a:gd name="T71" fmla="*/ 1600903 h 260"/>
              <a:gd name="T72" fmla="*/ 266969 w 483"/>
              <a:gd name="T73" fmla="*/ 1710232 h 260"/>
              <a:gd name="T74" fmla="*/ 204153 w 483"/>
              <a:gd name="T75" fmla="*/ 1811753 h 260"/>
              <a:gd name="T76" fmla="*/ 353342 w 483"/>
              <a:gd name="T77" fmla="*/ 1936702 h 260"/>
              <a:gd name="T78" fmla="*/ 463271 w 483"/>
              <a:gd name="T79" fmla="*/ 1999176 h 260"/>
              <a:gd name="T80" fmla="*/ 494679 w 483"/>
              <a:gd name="T81" fmla="*/ 1905465 h 260"/>
              <a:gd name="T82" fmla="*/ 494679 w 483"/>
              <a:gd name="T83" fmla="*/ 1749279 h 260"/>
              <a:gd name="T84" fmla="*/ 643868 w 483"/>
              <a:gd name="T85" fmla="*/ 1632140 h 260"/>
              <a:gd name="T86" fmla="*/ 855873 w 483"/>
              <a:gd name="T87" fmla="*/ 1530619 h 260"/>
              <a:gd name="T88" fmla="*/ 1256327 w 483"/>
              <a:gd name="T89" fmla="*/ 1585284 h 260"/>
              <a:gd name="T90" fmla="*/ 1499740 w 483"/>
              <a:gd name="T91" fmla="*/ 1733660 h 260"/>
              <a:gd name="T92" fmla="*/ 1758858 w 483"/>
              <a:gd name="T93" fmla="*/ 1647758 h 260"/>
              <a:gd name="T94" fmla="*/ 2159312 w 483"/>
              <a:gd name="T95" fmla="*/ 1686805 h 260"/>
              <a:gd name="T96" fmla="*/ 2410577 w 483"/>
              <a:gd name="T97" fmla="*/ 1561856 h 260"/>
              <a:gd name="T98" fmla="*/ 2583322 w 483"/>
              <a:gd name="T99" fmla="*/ 1866418 h 260"/>
              <a:gd name="T100" fmla="*/ 2630435 w 483"/>
              <a:gd name="T101" fmla="*/ 1952320 h 260"/>
              <a:gd name="T102" fmla="*/ 2826736 w 483"/>
              <a:gd name="T103" fmla="*/ 1585284 h 260"/>
              <a:gd name="T104" fmla="*/ 2677547 w 483"/>
              <a:gd name="T105" fmla="*/ 1499382 h 260"/>
              <a:gd name="T106" fmla="*/ 2913108 w 483"/>
              <a:gd name="T107" fmla="*/ 1280722 h 260"/>
              <a:gd name="T108" fmla="*/ 3164374 w 483"/>
              <a:gd name="T109" fmla="*/ 1296341 h 260"/>
              <a:gd name="T110" fmla="*/ 3305710 w 483"/>
              <a:gd name="T111" fmla="*/ 1210439 h 260"/>
              <a:gd name="T112" fmla="*/ 3290006 w 483"/>
              <a:gd name="T113" fmla="*/ 1296341 h 260"/>
              <a:gd name="T114" fmla="*/ 3266450 w 483"/>
              <a:gd name="T115" fmla="*/ 1577475 h 260"/>
              <a:gd name="T116" fmla="*/ 3352823 w 483"/>
              <a:gd name="T117" fmla="*/ 1436908 h 260"/>
              <a:gd name="T118" fmla="*/ 3415639 w 483"/>
              <a:gd name="T119" fmla="*/ 1257294 h 260"/>
              <a:gd name="T120" fmla="*/ 3588384 w 483"/>
              <a:gd name="T121" fmla="*/ 1218248 h 260"/>
              <a:gd name="T122" fmla="*/ 3761129 w 483"/>
              <a:gd name="T123" fmla="*/ 1093299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3"/>
              <a:gd name="T187" fmla="*/ 0 h 260"/>
              <a:gd name="T188" fmla="*/ 483 w 483"/>
              <a:gd name="T189" fmla="*/ 260 h 2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3" name="Freeform 337">
            <a:extLst>
              <a:ext uri="{FF2B5EF4-FFF2-40B4-BE49-F238E27FC236}">
                <a16:creationId xmlns:a16="http://schemas.microsoft.com/office/drawing/2014/main" id="{DE3E64CE-7944-C4AD-5D4A-1F9FE60DE802}"/>
              </a:ext>
            </a:extLst>
          </p:cNvPr>
          <p:cNvSpPr>
            <a:spLocks/>
          </p:cNvSpPr>
          <p:nvPr/>
        </p:nvSpPr>
        <p:spPr bwMode="auto">
          <a:xfrm>
            <a:off x="7140342" y="3246757"/>
            <a:ext cx="72927" cy="8104"/>
          </a:xfrm>
          <a:custGeom>
            <a:avLst/>
            <a:gdLst>
              <a:gd name="T0" fmla="*/ 7938 w 54"/>
              <a:gd name="T1" fmla="*/ 7938 h 6"/>
              <a:gd name="T2" fmla="*/ 39688 w 54"/>
              <a:gd name="T3" fmla="*/ 7938 h 6"/>
              <a:gd name="T4" fmla="*/ 71438 w 54"/>
              <a:gd name="T5" fmla="*/ 0 h 6"/>
              <a:gd name="T6" fmla="*/ 0 w 54"/>
              <a:gd name="T7" fmla="*/ 7938 h 6"/>
              <a:gd name="T8" fmla="*/ 7938 w 54"/>
              <a:gd name="T9" fmla="*/ 7938 h 6"/>
              <a:gd name="T10" fmla="*/ 0 60000 65536"/>
              <a:gd name="T11" fmla="*/ 0 60000 65536"/>
              <a:gd name="T12" fmla="*/ 0 60000 65536"/>
              <a:gd name="T13" fmla="*/ 0 60000 65536"/>
              <a:gd name="T14" fmla="*/ 0 60000 65536"/>
              <a:gd name="T15" fmla="*/ 0 w 54"/>
              <a:gd name="T16" fmla="*/ 0 h 6"/>
              <a:gd name="T17" fmla="*/ 54 w 54"/>
              <a:gd name="T18" fmla="*/ 6 h 6"/>
            </a:gdLst>
            <a:ahLst/>
            <a:cxnLst>
              <a:cxn ang="T10">
                <a:pos x="T0" y="T1"/>
              </a:cxn>
              <a:cxn ang="T11">
                <a:pos x="T2" y="T3"/>
              </a:cxn>
              <a:cxn ang="T12">
                <a:pos x="T4" y="T5"/>
              </a:cxn>
              <a:cxn ang="T13">
                <a:pos x="T6" y="T7"/>
              </a:cxn>
              <a:cxn ang="T14">
                <a:pos x="T8" y="T9"/>
              </a:cxn>
            </a:cxnLst>
            <a:rect l="T15" t="T16" r="T17" b="T18"/>
            <a:pathLst>
              <a:path w="54" h="6">
                <a:moveTo>
                  <a:pt x="6" y="6"/>
                </a:moveTo>
                <a:lnTo>
                  <a:pt x="30" y="6"/>
                </a:lnTo>
                <a:lnTo>
                  <a:pt x="54" y="0"/>
                </a:lnTo>
                <a:lnTo>
                  <a:pt x="0" y="6"/>
                </a:lnTo>
                <a:lnTo>
                  <a:pt x="6"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4" name="Freeform 338">
            <a:extLst>
              <a:ext uri="{FF2B5EF4-FFF2-40B4-BE49-F238E27FC236}">
                <a16:creationId xmlns:a16="http://schemas.microsoft.com/office/drawing/2014/main" id="{4ABEC33E-1BE4-6ADB-FBEB-26B71F97F21C}"/>
              </a:ext>
            </a:extLst>
          </p:cNvPr>
          <p:cNvSpPr>
            <a:spLocks/>
          </p:cNvSpPr>
          <p:nvPr/>
        </p:nvSpPr>
        <p:spPr bwMode="auto">
          <a:xfrm>
            <a:off x="7028522" y="2575834"/>
            <a:ext cx="1032316" cy="724405"/>
          </a:xfrm>
          <a:custGeom>
            <a:avLst/>
            <a:gdLst>
              <a:gd name="T0" fmla="*/ 681997 w 129"/>
              <a:gd name="T1" fmla="*/ 600442 h 91"/>
              <a:gd name="T2" fmla="*/ 752548 w 129"/>
              <a:gd name="T3" fmla="*/ 553654 h 91"/>
              <a:gd name="T4" fmla="*/ 823100 w 129"/>
              <a:gd name="T5" fmla="*/ 491271 h 91"/>
              <a:gd name="T6" fmla="*/ 893651 w 129"/>
              <a:gd name="T7" fmla="*/ 389897 h 91"/>
              <a:gd name="T8" fmla="*/ 972042 w 129"/>
              <a:gd name="T9" fmla="*/ 319716 h 91"/>
              <a:gd name="T10" fmla="*/ 1011237 w 129"/>
              <a:gd name="T11" fmla="*/ 265130 h 91"/>
              <a:gd name="T12" fmla="*/ 956364 w 129"/>
              <a:gd name="T13" fmla="*/ 210545 h 91"/>
              <a:gd name="T14" fmla="*/ 815261 w 129"/>
              <a:gd name="T15" fmla="*/ 179353 h 91"/>
              <a:gd name="T16" fmla="*/ 752548 w 129"/>
              <a:gd name="T17" fmla="*/ 46788 h 91"/>
              <a:gd name="T18" fmla="*/ 642802 w 129"/>
              <a:gd name="T19" fmla="*/ 70182 h 91"/>
              <a:gd name="T20" fmla="*/ 486021 w 129"/>
              <a:gd name="T21" fmla="*/ 23394 h 91"/>
              <a:gd name="T22" fmla="*/ 352757 w 129"/>
              <a:gd name="T23" fmla="*/ 124767 h 91"/>
              <a:gd name="T24" fmla="*/ 313562 w 129"/>
              <a:gd name="T25" fmla="*/ 187151 h 91"/>
              <a:gd name="T26" fmla="*/ 211654 w 129"/>
              <a:gd name="T27" fmla="*/ 187151 h 91"/>
              <a:gd name="T28" fmla="*/ 101908 w 129"/>
              <a:gd name="T29" fmla="*/ 163757 h 91"/>
              <a:gd name="T30" fmla="*/ 0 w 129"/>
              <a:gd name="T31" fmla="*/ 257332 h 91"/>
              <a:gd name="T32" fmla="*/ 47034 w 129"/>
              <a:gd name="T33" fmla="*/ 327514 h 91"/>
              <a:gd name="T34" fmla="*/ 148942 w 129"/>
              <a:gd name="T35" fmla="*/ 319716 h 91"/>
              <a:gd name="T36" fmla="*/ 156781 w 129"/>
              <a:gd name="T37" fmla="*/ 389897 h 91"/>
              <a:gd name="T38" fmla="*/ 101908 w 129"/>
              <a:gd name="T39" fmla="*/ 405493 h 91"/>
              <a:gd name="T40" fmla="*/ 156781 w 129"/>
              <a:gd name="T41" fmla="*/ 491271 h 91"/>
              <a:gd name="T42" fmla="*/ 188137 w 129"/>
              <a:gd name="T43" fmla="*/ 592644 h 91"/>
              <a:gd name="T44" fmla="*/ 188137 w 129"/>
              <a:gd name="T45" fmla="*/ 639431 h 91"/>
              <a:gd name="T46" fmla="*/ 258689 w 129"/>
              <a:gd name="T47" fmla="*/ 616038 h 91"/>
              <a:gd name="T48" fmla="*/ 329240 w 129"/>
              <a:gd name="T49" fmla="*/ 662825 h 91"/>
              <a:gd name="T50" fmla="*/ 360596 w 129"/>
              <a:gd name="T51" fmla="*/ 694017 h 91"/>
              <a:gd name="T52" fmla="*/ 399791 w 129"/>
              <a:gd name="T53" fmla="*/ 709613 h 91"/>
              <a:gd name="T54" fmla="*/ 454665 w 129"/>
              <a:gd name="T55" fmla="*/ 678421 h 91"/>
              <a:gd name="T56" fmla="*/ 493860 w 129"/>
              <a:gd name="T57" fmla="*/ 647229 h 91"/>
              <a:gd name="T58" fmla="*/ 533055 w 129"/>
              <a:gd name="T59" fmla="*/ 662825 h 91"/>
              <a:gd name="T60" fmla="*/ 580089 w 129"/>
              <a:gd name="T61" fmla="*/ 639431 h 91"/>
              <a:gd name="T62" fmla="*/ 611446 w 129"/>
              <a:gd name="T63" fmla="*/ 623836 h 91"/>
              <a:gd name="T64" fmla="*/ 642802 w 129"/>
              <a:gd name="T65" fmla="*/ 647229 h 91"/>
              <a:gd name="T66" fmla="*/ 689836 w 129"/>
              <a:gd name="T67" fmla="*/ 639431 h 91"/>
              <a:gd name="T68" fmla="*/ 705514 w 129"/>
              <a:gd name="T69" fmla="*/ 639431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
              <a:gd name="T106" fmla="*/ 0 h 91"/>
              <a:gd name="T107" fmla="*/ 129 w 129"/>
              <a:gd name="T108" fmla="*/ 91 h 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5" name="Freeform 339">
            <a:extLst>
              <a:ext uri="{FF2B5EF4-FFF2-40B4-BE49-F238E27FC236}">
                <a16:creationId xmlns:a16="http://schemas.microsoft.com/office/drawing/2014/main" id="{3E87BDEC-68FC-FA08-66D6-EEA78BA8F881}"/>
              </a:ext>
            </a:extLst>
          </p:cNvPr>
          <p:cNvSpPr>
            <a:spLocks/>
          </p:cNvSpPr>
          <p:nvPr/>
        </p:nvSpPr>
        <p:spPr bwMode="auto">
          <a:xfrm>
            <a:off x="7091723" y="3222450"/>
            <a:ext cx="22688" cy="14585"/>
          </a:xfrm>
          <a:custGeom>
            <a:avLst/>
            <a:gdLst>
              <a:gd name="T0" fmla="*/ 0 w 18"/>
              <a:gd name="T1" fmla="*/ 0 h 12"/>
              <a:gd name="T2" fmla="*/ 0 w 18"/>
              <a:gd name="T3" fmla="*/ 14287 h 12"/>
              <a:gd name="T4" fmla="*/ 22225 w 18"/>
              <a:gd name="T5" fmla="*/ 14287 h 12"/>
              <a:gd name="T6" fmla="*/ 14817 w 18"/>
              <a:gd name="T7" fmla="*/ 14287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0" y="12"/>
                </a:lnTo>
                <a:lnTo>
                  <a:pt x="18" y="12"/>
                </a:lnTo>
                <a:lnTo>
                  <a:pt x="12" y="12"/>
                </a:lnTo>
                <a:lnTo>
                  <a:pt x="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6" name="Rectangle 340">
            <a:extLst>
              <a:ext uri="{FF2B5EF4-FFF2-40B4-BE49-F238E27FC236}">
                <a16:creationId xmlns:a16="http://schemas.microsoft.com/office/drawing/2014/main" id="{73CE898E-725B-62A0-C997-A0AA92E26EB8}"/>
              </a:ext>
            </a:extLst>
          </p:cNvPr>
          <p:cNvSpPr>
            <a:spLocks noChangeArrowheads="1"/>
          </p:cNvSpPr>
          <p:nvPr/>
        </p:nvSpPr>
        <p:spPr bwMode="auto">
          <a:xfrm>
            <a:off x="6257121" y="2846473"/>
            <a:ext cx="9724" cy="1620"/>
          </a:xfrm>
          <a:prstGeom prst="rect">
            <a:avLst/>
          </a:prstGeom>
          <a:solidFill>
            <a:schemeClr val="bg1">
              <a:lumMod val="75000"/>
            </a:schemeClr>
          </a:solidFill>
          <a:ln w="9525">
            <a:solidFill>
              <a:schemeClr val="bg1"/>
            </a:solidFill>
            <a:miter lim="800000"/>
            <a:headEnd/>
            <a:tailEnd/>
          </a:ln>
        </p:spPr>
        <p:txBody>
          <a:bodyPr/>
          <a:lstStyle/>
          <a:p>
            <a:endParaRPr lang="en-US" sz="2400"/>
          </a:p>
        </p:txBody>
      </p:sp>
      <p:sp>
        <p:nvSpPr>
          <p:cNvPr id="317" name="Freeform 341">
            <a:extLst>
              <a:ext uri="{FF2B5EF4-FFF2-40B4-BE49-F238E27FC236}">
                <a16:creationId xmlns:a16="http://schemas.microsoft.com/office/drawing/2014/main" id="{8336C64A-46B4-21C0-A8D5-175BC4C7CB20}"/>
              </a:ext>
            </a:extLst>
          </p:cNvPr>
          <p:cNvSpPr>
            <a:spLocks/>
          </p:cNvSpPr>
          <p:nvPr/>
        </p:nvSpPr>
        <p:spPr bwMode="auto">
          <a:xfrm>
            <a:off x="6082096" y="2838369"/>
            <a:ext cx="191229" cy="87512"/>
          </a:xfrm>
          <a:custGeom>
            <a:avLst/>
            <a:gdLst>
              <a:gd name="T0" fmla="*/ 179520 w 24"/>
              <a:gd name="T1" fmla="*/ 46759 h 11"/>
              <a:gd name="T2" fmla="*/ 187325 w 24"/>
              <a:gd name="T3" fmla="*/ 31173 h 11"/>
              <a:gd name="T4" fmla="*/ 187325 w 24"/>
              <a:gd name="T5" fmla="*/ 31173 h 11"/>
              <a:gd name="T6" fmla="*/ 179520 w 24"/>
              <a:gd name="T7" fmla="*/ 15586 h 11"/>
              <a:gd name="T8" fmla="*/ 179520 w 24"/>
              <a:gd name="T9" fmla="*/ 7793 h 11"/>
              <a:gd name="T10" fmla="*/ 171715 w 24"/>
              <a:gd name="T11" fmla="*/ 7793 h 11"/>
              <a:gd name="T12" fmla="*/ 140494 w 24"/>
              <a:gd name="T13" fmla="*/ 0 h 11"/>
              <a:gd name="T14" fmla="*/ 132689 w 24"/>
              <a:gd name="T15" fmla="*/ 7793 h 11"/>
              <a:gd name="T16" fmla="*/ 109273 w 24"/>
              <a:gd name="T17" fmla="*/ 7793 h 11"/>
              <a:gd name="T18" fmla="*/ 101468 w 24"/>
              <a:gd name="T19" fmla="*/ 15586 h 11"/>
              <a:gd name="T20" fmla="*/ 85857 w 24"/>
              <a:gd name="T21" fmla="*/ 23380 h 11"/>
              <a:gd name="T22" fmla="*/ 93663 w 24"/>
              <a:gd name="T23" fmla="*/ 38966 h 11"/>
              <a:gd name="T24" fmla="*/ 85857 w 24"/>
              <a:gd name="T25" fmla="*/ 46759 h 11"/>
              <a:gd name="T26" fmla="*/ 78052 w 24"/>
              <a:gd name="T27" fmla="*/ 46759 h 11"/>
              <a:gd name="T28" fmla="*/ 46831 w 24"/>
              <a:gd name="T29" fmla="*/ 54552 h 11"/>
              <a:gd name="T30" fmla="*/ 31221 w 24"/>
              <a:gd name="T31" fmla="*/ 54552 h 11"/>
              <a:gd name="T32" fmla="*/ 15610 w 24"/>
              <a:gd name="T33" fmla="*/ 54552 h 11"/>
              <a:gd name="T34" fmla="*/ 7805 w 24"/>
              <a:gd name="T35" fmla="*/ 54552 h 11"/>
              <a:gd name="T36" fmla="*/ 0 w 24"/>
              <a:gd name="T37" fmla="*/ 54552 h 11"/>
              <a:gd name="T38" fmla="*/ 7805 w 24"/>
              <a:gd name="T39" fmla="*/ 62345 h 11"/>
              <a:gd name="T40" fmla="*/ 23416 w 24"/>
              <a:gd name="T41" fmla="*/ 77932 h 11"/>
              <a:gd name="T42" fmla="*/ 31221 w 24"/>
              <a:gd name="T43" fmla="*/ 85725 h 11"/>
              <a:gd name="T44" fmla="*/ 39026 w 24"/>
              <a:gd name="T45" fmla="*/ 77932 h 11"/>
              <a:gd name="T46" fmla="*/ 70247 w 24"/>
              <a:gd name="T47" fmla="*/ 77932 h 11"/>
              <a:gd name="T48" fmla="*/ 101468 w 24"/>
              <a:gd name="T49" fmla="*/ 85725 h 11"/>
              <a:gd name="T50" fmla="*/ 109273 w 24"/>
              <a:gd name="T51" fmla="*/ 85725 h 11"/>
              <a:gd name="T52" fmla="*/ 140494 w 24"/>
              <a:gd name="T53" fmla="*/ 85725 h 11"/>
              <a:gd name="T54" fmla="*/ 163909 w 24"/>
              <a:gd name="T55" fmla="*/ 70139 h 11"/>
              <a:gd name="T56" fmla="*/ 171715 w 24"/>
              <a:gd name="T57" fmla="*/ 70139 h 11"/>
              <a:gd name="T58" fmla="*/ 179520 w 24"/>
              <a:gd name="T59" fmla="*/ 46759 h 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11"/>
              <a:gd name="T92" fmla="*/ 24 w 24"/>
              <a:gd name="T93" fmla="*/ 11 h 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11">
                <a:moveTo>
                  <a:pt x="23" y="6"/>
                </a:moveTo>
                <a:cubicBezTo>
                  <a:pt x="24" y="4"/>
                  <a:pt x="24" y="4"/>
                  <a:pt x="24" y="4"/>
                </a:cubicBezTo>
                <a:cubicBezTo>
                  <a:pt x="24" y="4"/>
                  <a:pt x="24" y="4"/>
                  <a:pt x="24" y="4"/>
                </a:cubicBezTo>
                <a:cubicBezTo>
                  <a:pt x="23" y="2"/>
                  <a:pt x="23" y="2"/>
                  <a:pt x="23" y="2"/>
                </a:cubicBezTo>
                <a:cubicBezTo>
                  <a:pt x="23" y="1"/>
                  <a:pt x="23" y="1"/>
                  <a:pt x="23" y="1"/>
                </a:cubicBezTo>
                <a:cubicBezTo>
                  <a:pt x="22" y="1"/>
                  <a:pt x="22" y="1"/>
                  <a:pt x="22" y="1"/>
                </a:cubicBezTo>
                <a:cubicBezTo>
                  <a:pt x="18" y="0"/>
                  <a:pt x="18" y="0"/>
                  <a:pt x="18" y="0"/>
                </a:cubicBezTo>
                <a:cubicBezTo>
                  <a:pt x="17" y="1"/>
                  <a:pt x="17" y="1"/>
                  <a:pt x="17" y="1"/>
                </a:cubicBezTo>
                <a:cubicBezTo>
                  <a:pt x="14" y="1"/>
                  <a:pt x="14" y="1"/>
                  <a:pt x="14" y="1"/>
                </a:cubicBezTo>
                <a:cubicBezTo>
                  <a:pt x="13" y="2"/>
                  <a:pt x="13" y="2"/>
                  <a:pt x="13" y="2"/>
                </a:cubicBezTo>
                <a:cubicBezTo>
                  <a:pt x="11" y="3"/>
                  <a:pt x="11" y="3"/>
                  <a:pt x="11" y="3"/>
                </a:cubicBezTo>
                <a:cubicBezTo>
                  <a:pt x="12" y="5"/>
                  <a:pt x="12" y="5"/>
                  <a:pt x="12" y="5"/>
                </a:cubicBezTo>
                <a:cubicBezTo>
                  <a:pt x="12" y="5"/>
                  <a:pt x="12" y="6"/>
                  <a:pt x="11" y="6"/>
                </a:cubicBezTo>
                <a:cubicBezTo>
                  <a:pt x="11" y="6"/>
                  <a:pt x="10" y="6"/>
                  <a:pt x="10" y="6"/>
                </a:cubicBezTo>
                <a:cubicBezTo>
                  <a:pt x="6" y="7"/>
                  <a:pt x="6" y="7"/>
                  <a:pt x="6" y="7"/>
                </a:cubicBezTo>
                <a:cubicBezTo>
                  <a:pt x="4" y="7"/>
                  <a:pt x="4" y="7"/>
                  <a:pt x="4" y="7"/>
                </a:cubicBezTo>
                <a:cubicBezTo>
                  <a:pt x="4" y="7"/>
                  <a:pt x="2" y="8"/>
                  <a:pt x="2" y="7"/>
                </a:cubicBezTo>
                <a:cubicBezTo>
                  <a:pt x="2" y="7"/>
                  <a:pt x="1" y="7"/>
                  <a:pt x="1" y="7"/>
                </a:cubicBezTo>
                <a:cubicBezTo>
                  <a:pt x="0" y="7"/>
                  <a:pt x="0" y="7"/>
                  <a:pt x="0" y="7"/>
                </a:cubicBezTo>
                <a:cubicBezTo>
                  <a:pt x="1" y="8"/>
                  <a:pt x="1" y="8"/>
                  <a:pt x="1" y="8"/>
                </a:cubicBezTo>
                <a:cubicBezTo>
                  <a:pt x="3" y="10"/>
                  <a:pt x="3" y="10"/>
                  <a:pt x="3" y="10"/>
                </a:cubicBezTo>
                <a:cubicBezTo>
                  <a:pt x="4" y="11"/>
                  <a:pt x="4" y="11"/>
                  <a:pt x="4" y="11"/>
                </a:cubicBezTo>
                <a:cubicBezTo>
                  <a:pt x="5" y="10"/>
                  <a:pt x="5" y="10"/>
                  <a:pt x="5" y="10"/>
                </a:cubicBezTo>
                <a:cubicBezTo>
                  <a:pt x="9" y="10"/>
                  <a:pt x="9" y="10"/>
                  <a:pt x="9" y="10"/>
                </a:cubicBezTo>
                <a:cubicBezTo>
                  <a:pt x="13" y="11"/>
                  <a:pt x="13" y="11"/>
                  <a:pt x="13" y="11"/>
                </a:cubicBezTo>
                <a:cubicBezTo>
                  <a:pt x="14" y="11"/>
                  <a:pt x="14" y="11"/>
                  <a:pt x="14" y="11"/>
                </a:cubicBezTo>
                <a:cubicBezTo>
                  <a:pt x="18" y="11"/>
                  <a:pt x="18" y="11"/>
                  <a:pt x="18" y="11"/>
                </a:cubicBezTo>
                <a:cubicBezTo>
                  <a:pt x="21" y="9"/>
                  <a:pt x="21" y="9"/>
                  <a:pt x="21" y="9"/>
                </a:cubicBezTo>
                <a:cubicBezTo>
                  <a:pt x="22" y="9"/>
                  <a:pt x="22" y="9"/>
                  <a:pt x="22" y="9"/>
                </a:cubicBezTo>
                <a:lnTo>
                  <a:pt x="23"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8" name="Freeform 342">
            <a:extLst>
              <a:ext uri="{FF2B5EF4-FFF2-40B4-BE49-F238E27FC236}">
                <a16:creationId xmlns:a16="http://schemas.microsoft.com/office/drawing/2014/main" id="{F032508E-D041-E467-7DAA-E59A9E68C42D}"/>
              </a:ext>
            </a:extLst>
          </p:cNvPr>
          <p:cNvSpPr>
            <a:spLocks/>
          </p:cNvSpPr>
          <p:nvPr/>
        </p:nvSpPr>
        <p:spPr bwMode="auto">
          <a:xfrm>
            <a:off x="5728807" y="2752479"/>
            <a:ext cx="320877" cy="324119"/>
          </a:xfrm>
          <a:custGeom>
            <a:avLst/>
            <a:gdLst>
              <a:gd name="T0" fmla="*/ 282893 w 40"/>
              <a:gd name="T1" fmla="*/ 224573 h 41"/>
              <a:gd name="T2" fmla="*/ 290751 w 40"/>
              <a:gd name="T3" fmla="*/ 209085 h 41"/>
              <a:gd name="T4" fmla="*/ 290751 w 40"/>
              <a:gd name="T5" fmla="*/ 193598 h 41"/>
              <a:gd name="T6" fmla="*/ 290751 w 40"/>
              <a:gd name="T7" fmla="*/ 193598 h 41"/>
              <a:gd name="T8" fmla="*/ 282893 w 40"/>
              <a:gd name="T9" fmla="*/ 178110 h 41"/>
              <a:gd name="T10" fmla="*/ 267176 w 40"/>
              <a:gd name="T11" fmla="*/ 178110 h 41"/>
              <a:gd name="T12" fmla="*/ 267176 w 40"/>
              <a:gd name="T13" fmla="*/ 162622 h 41"/>
              <a:gd name="T14" fmla="*/ 290751 w 40"/>
              <a:gd name="T15" fmla="*/ 139390 h 41"/>
              <a:gd name="T16" fmla="*/ 298609 w 40"/>
              <a:gd name="T17" fmla="*/ 131646 h 41"/>
              <a:gd name="T18" fmla="*/ 298609 w 40"/>
              <a:gd name="T19" fmla="*/ 131646 h 41"/>
              <a:gd name="T20" fmla="*/ 298609 w 40"/>
              <a:gd name="T21" fmla="*/ 100671 h 41"/>
              <a:gd name="T22" fmla="*/ 314325 w 40"/>
              <a:gd name="T23" fmla="*/ 85183 h 41"/>
              <a:gd name="T24" fmla="*/ 290751 w 40"/>
              <a:gd name="T25" fmla="*/ 77439 h 41"/>
              <a:gd name="T26" fmla="*/ 275034 w 40"/>
              <a:gd name="T27" fmla="*/ 69695 h 41"/>
              <a:gd name="T28" fmla="*/ 251460 w 40"/>
              <a:gd name="T29" fmla="*/ 61951 h 41"/>
              <a:gd name="T30" fmla="*/ 243602 w 40"/>
              <a:gd name="T31" fmla="*/ 54207 h 41"/>
              <a:gd name="T32" fmla="*/ 227886 w 40"/>
              <a:gd name="T33" fmla="*/ 46463 h 41"/>
              <a:gd name="T34" fmla="*/ 212169 w 40"/>
              <a:gd name="T35" fmla="*/ 38720 h 41"/>
              <a:gd name="T36" fmla="*/ 204311 w 40"/>
              <a:gd name="T37" fmla="*/ 23232 h 41"/>
              <a:gd name="T38" fmla="*/ 188595 w 40"/>
              <a:gd name="T39" fmla="*/ 15488 h 41"/>
              <a:gd name="T40" fmla="*/ 180737 w 40"/>
              <a:gd name="T41" fmla="*/ 0 h 41"/>
              <a:gd name="T42" fmla="*/ 165021 w 40"/>
              <a:gd name="T43" fmla="*/ 7744 h 41"/>
              <a:gd name="T44" fmla="*/ 149304 w 40"/>
              <a:gd name="T45" fmla="*/ 38720 h 41"/>
              <a:gd name="T46" fmla="*/ 141446 w 40"/>
              <a:gd name="T47" fmla="*/ 46463 h 41"/>
              <a:gd name="T48" fmla="*/ 125730 w 40"/>
              <a:gd name="T49" fmla="*/ 69695 h 41"/>
              <a:gd name="T50" fmla="*/ 94298 w 40"/>
              <a:gd name="T51" fmla="*/ 69695 h 41"/>
              <a:gd name="T52" fmla="*/ 86439 w 40"/>
              <a:gd name="T53" fmla="*/ 61951 h 41"/>
              <a:gd name="T54" fmla="*/ 70723 w 40"/>
              <a:gd name="T55" fmla="*/ 61951 h 41"/>
              <a:gd name="T56" fmla="*/ 70723 w 40"/>
              <a:gd name="T57" fmla="*/ 77439 h 41"/>
              <a:gd name="T58" fmla="*/ 78581 w 40"/>
              <a:gd name="T59" fmla="*/ 92927 h 41"/>
              <a:gd name="T60" fmla="*/ 55007 w 40"/>
              <a:gd name="T61" fmla="*/ 92927 h 41"/>
              <a:gd name="T62" fmla="*/ 47149 w 40"/>
              <a:gd name="T63" fmla="*/ 92927 h 41"/>
              <a:gd name="T64" fmla="*/ 23574 w 40"/>
              <a:gd name="T65" fmla="*/ 92927 h 41"/>
              <a:gd name="T66" fmla="*/ 0 w 40"/>
              <a:gd name="T67" fmla="*/ 100671 h 41"/>
              <a:gd name="T68" fmla="*/ 0 w 40"/>
              <a:gd name="T69" fmla="*/ 108415 h 41"/>
              <a:gd name="T70" fmla="*/ 0 w 40"/>
              <a:gd name="T71" fmla="*/ 123902 h 41"/>
              <a:gd name="T72" fmla="*/ 31433 w 40"/>
              <a:gd name="T73" fmla="*/ 139390 h 41"/>
              <a:gd name="T74" fmla="*/ 55007 w 40"/>
              <a:gd name="T75" fmla="*/ 139390 h 41"/>
              <a:gd name="T76" fmla="*/ 62865 w 40"/>
              <a:gd name="T77" fmla="*/ 147134 h 41"/>
              <a:gd name="T78" fmla="*/ 62865 w 40"/>
              <a:gd name="T79" fmla="*/ 154878 h 41"/>
              <a:gd name="T80" fmla="*/ 70723 w 40"/>
              <a:gd name="T81" fmla="*/ 170366 h 41"/>
              <a:gd name="T82" fmla="*/ 78581 w 40"/>
              <a:gd name="T83" fmla="*/ 193598 h 41"/>
              <a:gd name="T84" fmla="*/ 86439 w 40"/>
              <a:gd name="T85" fmla="*/ 201341 h 41"/>
              <a:gd name="T86" fmla="*/ 86439 w 40"/>
              <a:gd name="T87" fmla="*/ 224573 h 41"/>
              <a:gd name="T88" fmla="*/ 78581 w 40"/>
              <a:gd name="T89" fmla="*/ 286524 h 41"/>
              <a:gd name="T90" fmla="*/ 78581 w 40"/>
              <a:gd name="T91" fmla="*/ 286524 h 41"/>
              <a:gd name="T92" fmla="*/ 86439 w 40"/>
              <a:gd name="T93" fmla="*/ 302012 h 41"/>
              <a:gd name="T94" fmla="*/ 94298 w 40"/>
              <a:gd name="T95" fmla="*/ 302012 h 41"/>
              <a:gd name="T96" fmla="*/ 110014 w 40"/>
              <a:gd name="T97" fmla="*/ 302012 h 41"/>
              <a:gd name="T98" fmla="*/ 133588 w 40"/>
              <a:gd name="T99" fmla="*/ 309756 h 41"/>
              <a:gd name="T100" fmla="*/ 149304 w 40"/>
              <a:gd name="T101" fmla="*/ 309756 h 41"/>
              <a:gd name="T102" fmla="*/ 172879 w 40"/>
              <a:gd name="T103" fmla="*/ 317500 h 41"/>
              <a:gd name="T104" fmla="*/ 188595 w 40"/>
              <a:gd name="T105" fmla="*/ 317500 h 41"/>
              <a:gd name="T106" fmla="*/ 196453 w 40"/>
              <a:gd name="T107" fmla="*/ 294268 h 41"/>
              <a:gd name="T108" fmla="*/ 220028 w 40"/>
              <a:gd name="T109" fmla="*/ 286524 h 41"/>
              <a:gd name="T110" fmla="*/ 251460 w 40"/>
              <a:gd name="T111" fmla="*/ 294268 h 41"/>
              <a:gd name="T112" fmla="*/ 298609 w 40"/>
              <a:gd name="T113" fmla="*/ 263293 h 41"/>
              <a:gd name="T114" fmla="*/ 306467 w 40"/>
              <a:gd name="T115" fmla="*/ 263293 h 41"/>
              <a:gd name="T116" fmla="*/ 290751 w 40"/>
              <a:gd name="T117" fmla="*/ 247805 h 41"/>
              <a:gd name="T118" fmla="*/ 282893 w 40"/>
              <a:gd name="T119" fmla="*/ 224573 h 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41"/>
              <a:gd name="T182" fmla="*/ 40 w 40"/>
              <a:gd name="T183" fmla="*/ 41 h 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41">
                <a:moveTo>
                  <a:pt x="36" y="29"/>
                </a:moveTo>
                <a:cubicBezTo>
                  <a:pt x="37" y="27"/>
                  <a:pt x="37" y="27"/>
                  <a:pt x="37" y="27"/>
                </a:cubicBezTo>
                <a:cubicBezTo>
                  <a:pt x="37" y="25"/>
                  <a:pt x="37" y="25"/>
                  <a:pt x="37" y="25"/>
                </a:cubicBezTo>
                <a:cubicBezTo>
                  <a:pt x="37" y="25"/>
                  <a:pt x="37" y="25"/>
                  <a:pt x="37" y="25"/>
                </a:cubicBezTo>
                <a:cubicBezTo>
                  <a:pt x="36" y="23"/>
                  <a:pt x="36" y="23"/>
                  <a:pt x="36" y="23"/>
                </a:cubicBezTo>
                <a:cubicBezTo>
                  <a:pt x="34" y="23"/>
                  <a:pt x="34" y="23"/>
                  <a:pt x="34" y="23"/>
                </a:cubicBezTo>
                <a:cubicBezTo>
                  <a:pt x="34" y="21"/>
                  <a:pt x="34" y="21"/>
                  <a:pt x="34" y="21"/>
                </a:cubicBezTo>
                <a:cubicBezTo>
                  <a:pt x="37" y="18"/>
                  <a:pt x="37" y="18"/>
                  <a:pt x="37" y="18"/>
                </a:cubicBezTo>
                <a:cubicBezTo>
                  <a:pt x="38" y="17"/>
                  <a:pt x="38" y="17"/>
                  <a:pt x="38" y="17"/>
                </a:cubicBezTo>
                <a:cubicBezTo>
                  <a:pt x="38" y="17"/>
                  <a:pt x="38" y="17"/>
                  <a:pt x="38" y="17"/>
                </a:cubicBezTo>
                <a:cubicBezTo>
                  <a:pt x="38" y="13"/>
                  <a:pt x="38" y="13"/>
                  <a:pt x="38" y="13"/>
                </a:cubicBezTo>
                <a:cubicBezTo>
                  <a:pt x="40" y="11"/>
                  <a:pt x="40" y="11"/>
                  <a:pt x="40" y="11"/>
                </a:cubicBezTo>
                <a:cubicBezTo>
                  <a:pt x="37" y="10"/>
                  <a:pt x="37" y="10"/>
                  <a:pt x="37" y="10"/>
                </a:cubicBezTo>
                <a:cubicBezTo>
                  <a:pt x="35" y="9"/>
                  <a:pt x="35" y="9"/>
                  <a:pt x="35" y="9"/>
                </a:cubicBezTo>
                <a:cubicBezTo>
                  <a:pt x="32" y="8"/>
                  <a:pt x="32" y="8"/>
                  <a:pt x="32" y="8"/>
                </a:cubicBezTo>
                <a:cubicBezTo>
                  <a:pt x="31" y="7"/>
                  <a:pt x="31" y="7"/>
                  <a:pt x="31" y="7"/>
                </a:cubicBezTo>
                <a:cubicBezTo>
                  <a:pt x="29" y="6"/>
                  <a:pt x="29" y="6"/>
                  <a:pt x="29" y="6"/>
                </a:cubicBezTo>
                <a:cubicBezTo>
                  <a:pt x="27" y="5"/>
                  <a:pt x="27" y="5"/>
                  <a:pt x="27" y="5"/>
                </a:cubicBezTo>
                <a:cubicBezTo>
                  <a:pt x="26" y="3"/>
                  <a:pt x="26" y="3"/>
                  <a:pt x="26" y="3"/>
                </a:cubicBezTo>
                <a:cubicBezTo>
                  <a:pt x="24" y="2"/>
                  <a:pt x="24" y="2"/>
                  <a:pt x="24" y="2"/>
                </a:cubicBezTo>
                <a:cubicBezTo>
                  <a:pt x="23" y="0"/>
                  <a:pt x="23" y="0"/>
                  <a:pt x="23" y="0"/>
                </a:cubicBezTo>
                <a:cubicBezTo>
                  <a:pt x="21" y="1"/>
                  <a:pt x="21" y="1"/>
                  <a:pt x="21" y="1"/>
                </a:cubicBezTo>
                <a:cubicBezTo>
                  <a:pt x="19" y="5"/>
                  <a:pt x="19" y="5"/>
                  <a:pt x="19" y="5"/>
                </a:cubicBezTo>
                <a:cubicBezTo>
                  <a:pt x="18" y="6"/>
                  <a:pt x="18" y="6"/>
                  <a:pt x="18" y="6"/>
                </a:cubicBezTo>
                <a:cubicBezTo>
                  <a:pt x="16" y="9"/>
                  <a:pt x="16" y="9"/>
                  <a:pt x="16" y="9"/>
                </a:cubicBezTo>
                <a:cubicBezTo>
                  <a:pt x="12" y="9"/>
                  <a:pt x="12" y="9"/>
                  <a:pt x="12" y="9"/>
                </a:cubicBezTo>
                <a:cubicBezTo>
                  <a:pt x="11" y="8"/>
                  <a:pt x="11" y="8"/>
                  <a:pt x="11" y="8"/>
                </a:cubicBezTo>
                <a:cubicBezTo>
                  <a:pt x="9" y="8"/>
                  <a:pt x="9" y="8"/>
                  <a:pt x="9" y="8"/>
                </a:cubicBezTo>
                <a:cubicBezTo>
                  <a:pt x="9" y="10"/>
                  <a:pt x="9" y="10"/>
                  <a:pt x="9" y="10"/>
                </a:cubicBezTo>
                <a:cubicBezTo>
                  <a:pt x="10" y="12"/>
                  <a:pt x="10" y="12"/>
                  <a:pt x="10" y="12"/>
                </a:cubicBezTo>
                <a:cubicBezTo>
                  <a:pt x="7" y="12"/>
                  <a:pt x="7" y="12"/>
                  <a:pt x="7" y="12"/>
                </a:cubicBezTo>
                <a:cubicBezTo>
                  <a:pt x="6" y="12"/>
                  <a:pt x="6" y="12"/>
                  <a:pt x="6" y="12"/>
                </a:cubicBezTo>
                <a:cubicBezTo>
                  <a:pt x="3" y="12"/>
                  <a:pt x="3" y="12"/>
                  <a:pt x="3" y="12"/>
                </a:cubicBezTo>
                <a:cubicBezTo>
                  <a:pt x="0" y="13"/>
                  <a:pt x="0" y="13"/>
                  <a:pt x="0" y="13"/>
                </a:cubicBezTo>
                <a:cubicBezTo>
                  <a:pt x="0" y="14"/>
                  <a:pt x="0" y="14"/>
                  <a:pt x="0" y="14"/>
                </a:cubicBezTo>
                <a:cubicBezTo>
                  <a:pt x="0" y="16"/>
                  <a:pt x="0" y="16"/>
                  <a:pt x="0" y="16"/>
                </a:cubicBezTo>
                <a:cubicBezTo>
                  <a:pt x="4" y="18"/>
                  <a:pt x="4" y="18"/>
                  <a:pt x="4" y="18"/>
                </a:cubicBezTo>
                <a:cubicBezTo>
                  <a:pt x="7" y="18"/>
                  <a:pt x="7" y="18"/>
                  <a:pt x="7" y="18"/>
                </a:cubicBezTo>
                <a:cubicBezTo>
                  <a:pt x="8" y="19"/>
                  <a:pt x="8" y="19"/>
                  <a:pt x="8" y="19"/>
                </a:cubicBezTo>
                <a:cubicBezTo>
                  <a:pt x="8" y="20"/>
                  <a:pt x="8" y="20"/>
                  <a:pt x="8" y="20"/>
                </a:cubicBezTo>
                <a:cubicBezTo>
                  <a:pt x="9" y="22"/>
                  <a:pt x="9" y="22"/>
                  <a:pt x="9" y="22"/>
                </a:cubicBezTo>
                <a:cubicBezTo>
                  <a:pt x="10" y="25"/>
                  <a:pt x="10" y="25"/>
                  <a:pt x="10" y="25"/>
                </a:cubicBezTo>
                <a:cubicBezTo>
                  <a:pt x="11" y="26"/>
                  <a:pt x="11" y="26"/>
                  <a:pt x="11" y="26"/>
                </a:cubicBezTo>
                <a:cubicBezTo>
                  <a:pt x="11" y="29"/>
                  <a:pt x="11" y="29"/>
                  <a:pt x="11" y="29"/>
                </a:cubicBezTo>
                <a:cubicBezTo>
                  <a:pt x="10" y="37"/>
                  <a:pt x="10" y="37"/>
                  <a:pt x="10" y="37"/>
                </a:cubicBezTo>
                <a:cubicBezTo>
                  <a:pt x="10" y="37"/>
                  <a:pt x="10" y="37"/>
                  <a:pt x="10" y="37"/>
                </a:cubicBezTo>
                <a:cubicBezTo>
                  <a:pt x="11" y="39"/>
                  <a:pt x="11" y="39"/>
                  <a:pt x="11" y="39"/>
                </a:cubicBezTo>
                <a:cubicBezTo>
                  <a:pt x="12" y="39"/>
                  <a:pt x="12" y="39"/>
                  <a:pt x="12" y="39"/>
                </a:cubicBezTo>
                <a:cubicBezTo>
                  <a:pt x="14" y="39"/>
                  <a:pt x="14" y="39"/>
                  <a:pt x="14" y="39"/>
                </a:cubicBezTo>
                <a:cubicBezTo>
                  <a:pt x="14" y="39"/>
                  <a:pt x="17" y="40"/>
                  <a:pt x="17" y="40"/>
                </a:cubicBezTo>
                <a:cubicBezTo>
                  <a:pt x="18" y="40"/>
                  <a:pt x="19" y="40"/>
                  <a:pt x="19" y="40"/>
                </a:cubicBezTo>
                <a:cubicBezTo>
                  <a:pt x="22" y="41"/>
                  <a:pt x="22" y="41"/>
                  <a:pt x="22" y="41"/>
                </a:cubicBezTo>
                <a:cubicBezTo>
                  <a:pt x="24" y="41"/>
                  <a:pt x="24" y="41"/>
                  <a:pt x="24" y="41"/>
                </a:cubicBezTo>
                <a:cubicBezTo>
                  <a:pt x="25" y="38"/>
                  <a:pt x="25" y="38"/>
                  <a:pt x="25" y="38"/>
                </a:cubicBezTo>
                <a:cubicBezTo>
                  <a:pt x="28" y="37"/>
                  <a:pt x="28" y="37"/>
                  <a:pt x="28" y="37"/>
                </a:cubicBezTo>
                <a:cubicBezTo>
                  <a:pt x="32" y="38"/>
                  <a:pt x="32" y="38"/>
                  <a:pt x="32" y="38"/>
                </a:cubicBezTo>
                <a:cubicBezTo>
                  <a:pt x="38" y="34"/>
                  <a:pt x="38" y="34"/>
                  <a:pt x="38" y="34"/>
                </a:cubicBezTo>
                <a:cubicBezTo>
                  <a:pt x="39" y="34"/>
                  <a:pt x="39" y="34"/>
                  <a:pt x="39" y="34"/>
                </a:cubicBezTo>
                <a:cubicBezTo>
                  <a:pt x="37" y="32"/>
                  <a:pt x="37" y="32"/>
                  <a:pt x="37" y="32"/>
                </a:cubicBezTo>
                <a:lnTo>
                  <a:pt x="36" y="2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19" name="Freeform 343">
            <a:extLst>
              <a:ext uri="{FF2B5EF4-FFF2-40B4-BE49-F238E27FC236}">
                <a16:creationId xmlns:a16="http://schemas.microsoft.com/office/drawing/2014/main" id="{B731501E-E11D-9291-8122-4739916EF971}"/>
              </a:ext>
            </a:extLst>
          </p:cNvPr>
          <p:cNvSpPr>
            <a:spLocks/>
          </p:cNvSpPr>
          <p:nvPr/>
        </p:nvSpPr>
        <p:spPr bwMode="auto">
          <a:xfrm>
            <a:off x="6017272" y="2917780"/>
            <a:ext cx="296568" cy="299809"/>
          </a:xfrm>
          <a:custGeom>
            <a:avLst/>
            <a:gdLst>
              <a:gd name="T0" fmla="*/ 164120 w 154"/>
              <a:gd name="T1" fmla="*/ 7628 h 154"/>
              <a:gd name="T2" fmla="*/ 133937 w 154"/>
              <a:gd name="T3" fmla="*/ 0 h 154"/>
              <a:gd name="T4" fmla="*/ 101868 w 154"/>
              <a:gd name="T5" fmla="*/ 0 h 154"/>
              <a:gd name="T6" fmla="*/ 94322 w 154"/>
              <a:gd name="T7" fmla="*/ 7628 h 154"/>
              <a:gd name="T8" fmla="*/ 86776 w 154"/>
              <a:gd name="T9" fmla="*/ 7628 h 154"/>
              <a:gd name="T10" fmla="*/ 69798 w 154"/>
              <a:gd name="T11" fmla="*/ 15256 h 154"/>
              <a:gd name="T12" fmla="*/ 47161 w 154"/>
              <a:gd name="T13" fmla="*/ 22885 h 154"/>
              <a:gd name="T14" fmla="*/ 39615 w 154"/>
              <a:gd name="T15" fmla="*/ 15256 h 154"/>
              <a:gd name="T16" fmla="*/ 15092 w 154"/>
              <a:gd name="T17" fmla="*/ 30513 h 154"/>
              <a:gd name="T18" fmla="*/ 7546 w 154"/>
              <a:gd name="T19" fmla="*/ 30513 h 154"/>
              <a:gd name="T20" fmla="*/ 7546 w 154"/>
              <a:gd name="T21" fmla="*/ 47676 h 154"/>
              <a:gd name="T22" fmla="*/ 0 w 154"/>
              <a:gd name="T23" fmla="*/ 62933 h 154"/>
              <a:gd name="T24" fmla="*/ 7546 w 154"/>
              <a:gd name="T25" fmla="*/ 85818 h 154"/>
              <a:gd name="T26" fmla="*/ 22637 w 154"/>
              <a:gd name="T27" fmla="*/ 102981 h 154"/>
              <a:gd name="T28" fmla="*/ 39615 w 154"/>
              <a:gd name="T29" fmla="*/ 85818 h 154"/>
              <a:gd name="T30" fmla="*/ 79231 w 154"/>
              <a:gd name="T31" fmla="*/ 102981 h 154"/>
              <a:gd name="T32" fmla="*/ 101868 w 154"/>
              <a:gd name="T33" fmla="*/ 148751 h 154"/>
              <a:gd name="T34" fmla="*/ 126392 w 154"/>
              <a:gd name="T35" fmla="*/ 181171 h 154"/>
              <a:gd name="T36" fmla="*/ 181098 w 154"/>
              <a:gd name="T37" fmla="*/ 213591 h 154"/>
              <a:gd name="T38" fmla="*/ 215054 w 154"/>
              <a:gd name="T39" fmla="*/ 240289 h 154"/>
              <a:gd name="T40" fmla="*/ 199963 w 154"/>
              <a:gd name="T41" fmla="*/ 293687 h 154"/>
              <a:gd name="T42" fmla="*/ 250897 w 154"/>
              <a:gd name="T43" fmla="*/ 253639 h 154"/>
              <a:gd name="T44" fmla="*/ 250897 w 154"/>
              <a:gd name="T45" fmla="*/ 228847 h 154"/>
              <a:gd name="T46" fmla="*/ 275420 w 154"/>
              <a:gd name="T47" fmla="*/ 236475 h 154"/>
              <a:gd name="T48" fmla="*/ 290512 w 154"/>
              <a:gd name="T49" fmla="*/ 236475 h 154"/>
              <a:gd name="T50" fmla="*/ 250897 w 154"/>
              <a:gd name="T51" fmla="*/ 198334 h 154"/>
              <a:gd name="T52" fmla="*/ 220714 w 154"/>
              <a:gd name="T53" fmla="*/ 173542 h 154"/>
              <a:gd name="T54" fmla="*/ 196190 w 154"/>
              <a:gd name="T55" fmla="*/ 165914 h 154"/>
              <a:gd name="T56" fmla="*/ 164120 w 154"/>
              <a:gd name="T57" fmla="*/ 110609 h 154"/>
              <a:gd name="T58" fmla="*/ 149029 w 154"/>
              <a:gd name="T59" fmla="*/ 78189 h 154"/>
              <a:gd name="T60" fmla="*/ 156575 w 154"/>
              <a:gd name="T61" fmla="*/ 47676 h 154"/>
              <a:gd name="T62" fmla="*/ 164120 w 154"/>
              <a:gd name="T63" fmla="*/ 47676 h 154"/>
              <a:gd name="T64" fmla="*/ 164120 w 154"/>
              <a:gd name="T65" fmla="*/ 30513 h 154"/>
              <a:gd name="T66" fmla="*/ 164120 w 154"/>
              <a:gd name="T67" fmla="*/ 7628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0" name="Freeform 344">
            <a:extLst>
              <a:ext uri="{FF2B5EF4-FFF2-40B4-BE49-F238E27FC236}">
                <a16:creationId xmlns:a16="http://schemas.microsoft.com/office/drawing/2014/main" id="{C209C967-DB86-8757-1D12-96F5D66B85B5}"/>
              </a:ext>
            </a:extLst>
          </p:cNvPr>
          <p:cNvSpPr>
            <a:spLocks/>
          </p:cNvSpPr>
          <p:nvPr/>
        </p:nvSpPr>
        <p:spPr bwMode="auto">
          <a:xfrm>
            <a:off x="5986481" y="2592039"/>
            <a:ext cx="231745" cy="309533"/>
          </a:xfrm>
          <a:custGeom>
            <a:avLst/>
            <a:gdLst>
              <a:gd name="T0" fmla="*/ 39140 w 29"/>
              <a:gd name="T1" fmla="*/ 77747 h 39"/>
              <a:gd name="T2" fmla="*/ 31312 w 29"/>
              <a:gd name="T3" fmla="*/ 93296 h 39"/>
              <a:gd name="T4" fmla="*/ 31312 w 29"/>
              <a:gd name="T5" fmla="*/ 116620 h 39"/>
              <a:gd name="T6" fmla="*/ 15656 w 29"/>
              <a:gd name="T7" fmla="*/ 132170 h 39"/>
              <a:gd name="T8" fmla="*/ 15656 w 29"/>
              <a:gd name="T9" fmla="*/ 155494 h 39"/>
              <a:gd name="T10" fmla="*/ 7828 w 29"/>
              <a:gd name="T11" fmla="*/ 171043 h 39"/>
              <a:gd name="T12" fmla="*/ 7828 w 29"/>
              <a:gd name="T13" fmla="*/ 171043 h 39"/>
              <a:gd name="T14" fmla="*/ 15656 w 29"/>
              <a:gd name="T15" fmla="*/ 186593 h 39"/>
              <a:gd name="T16" fmla="*/ 7828 w 29"/>
              <a:gd name="T17" fmla="*/ 202142 h 39"/>
              <a:gd name="T18" fmla="*/ 0 w 29"/>
              <a:gd name="T19" fmla="*/ 217691 h 39"/>
              <a:gd name="T20" fmla="*/ 23484 w 29"/>
              <a:gd name="T21" fmla="*/ 225466 h 39"/>
              <a:gd name="T22" fmla="*/ 39140 w 29"/>
              <a:gd name="T23" fmla="*/ 233241 h 39"/>
              <a:gd name="T24" fmla="*/ 62624 w 29"/>
              <a:gd name="T25" fmla="*/ 241015 h 39"/>
              <a:gd name="T26" fmla="*/ 46968 w 29"/>
              <a:gd name="T27" fmla="*/ 256565 h 39"/>
              <a:gd name="T28" fmla="*/ 46968 w 29"/>
              <a:gd name="T29" fmla="*/ 287664 h 39"/>
              <a:gd name="T30" fmla="*/ 54796 w 29"/>
              <a:gd name="T31" fmla="*/ 295438 h 39"/>
              <a:gd name="T32" fmla="*/ 78280 w 29"/>
              <a:gd name="T33" fmla="*/ 287664 h 39"/>
              <a:gd name="T34" fmla="*/ 93936 w 29"/>
              <a:gd name="T35" fmla="*/ 295438 h 39"/>
              <a:gd name="T36" fmla="*/ 101764 w 29"/>
              <a:gd name="T37" fmla="*/ 295438 h 39"/>
              <a:gd name="T38" fmla="*/ 109592 w 29"/>
              <a:gd name="T39" fmla="*/ 295438 h 39"/>
              <a:gd name="T40" fmla="*/ 125249 w 29"/>
              <a:gd name="T41" fmla="*/ 295438 h 39"/>
              <a:gd name="T42" fmla="*/ 140905 w 29"/>
              <a:gd name="T43" fmla="*/ 295438 h 39"/>
              <a:gd name="T44" fmla="*/ 172217 w 29"/>
              <a:gd name="T45" fmla="*/ 287664 h 39"/>
              <a:gd name="T46" fmla="*/ 180045 w 29"/>
              <a:gd name="T47" fmla="*/ 287664 h 39"/>
              <a:gd name="T48" fmla="*/ 187873 w 29"/>
              <a:gd name="T49" fmla="*/ 279889 h 39"/>
              <a:gd name="T50" fmla="*/ 180045 w 29"/>
              <a:gd name="T51" fmla="*/ 264340 h 39"/>
              <a:gd name="T52" fmla="*/ 195701 w 29"/>
              <a:gd name="T53" fmla="*/ 256565 h 39"/>
              <a:gd name="T54" fmla="*/ 203529 w 29"/>
              <a:gd name="T55" fmla="*/ 248790 h 39"/>
              <a:gd name="T56" fmla="*/ 203529 w 29"/>
              <a:gd name="T57" fmla="*/ 248790 h 39"/>
              <a:gd name="T58" fmla="*/ 195701 w 29"/>
              <a:gd name="T59" fmla="*/ 241015 h 39"/>
              <a:gd name="T60" fmla="*/ 180045 w 29"/>
              <a:gd name="T61" fmla="*/ 217691 h 39"/>
              <a:gd name="T62" fmla="*/ 164389 w 29"/>
              <a:gd name="T63" fmla="*/ 202142 h 39"/>
              <a:gd name="T64" fmla="*/ 156561 w 29"/>
              <a:gd name="T65" fmla="*/ 194367 h 39"/>
              <a:gd name="T66" fmla="*/ 172217 w 29"/>
              <a:gd name="T67" fmla="*/ 186593 h 39"/>
              <a:gd name="T68" fmla="*/ 187873 w 29"/>
              <a:gd name="T69" fmla="*/ 178818 h 39"/>
              <a:gd name="T70" fmla="*/ 203529 w 29"/>
              <a:gd name="T71" fmla="*/ 171043 h 39"/>
              <a:gd name="T72" fmla="*/ 211357 w 29"/>
              <a:gd name="T73" fmla="*/ 163269 h 39"/>
              <a:gd name="T74" fmla="*/ 227013 w 29"/>
              <a:gd name="T75" fmla="*/ 171043 h 39"/>
              <a:gd name="T76" fmla="*/ 227013 w 29"/>
              <a:gd name="T77" fmla="*/ 163269 h 39"/>
              <a:gd name="T78" fmla="*/ 227013 w 29"/>
              <a:gd name="T79" fmla="*/ 139944 h 39"/>
              <a:gd name="T80" fmla="*/ 219185 w 29"/>
              <a:gd name="T81" fmla="*/ 108846 h 39"/>
              <a:gd name="T82" fmla="*/ 219185 w 29"/>
              <a:gd name="T83" fmla="*/ 85522 h 39"/>
              <a:gd name="T84" fmla="*/ 219185 w 29"/>
              <a:gd name="T85" fmla="*/ 77747 h 39"/>
              <a:gd name="T86" fmla="*/ 211357 w 29"/>
              <a:gd name="T87" fmla="*/ 54423 h 39"/>
              <a:gd name="T88" fmla="*/ 211357 w 29"/>
              <a:gd name="T89" fmla="*/ 38873 h 39"/>
              <a:gd name="T90" fmla="*/ 180045 w 29"/>
              <a:gd name="T91" fmla="*/ 23324 h 39"/>
              <a:gd name="T92" fmla="*/ 148733 w 29"/>
              <a:gd name="T93" fmla="*/ 38873 h 39"/>
              <a:gd name="T94" fmla="*/ 133077 w 29"/>
              <a:gd name="T95" fmla="*/ 31099 h 39"/>
              <a:gd name="T96" fmla="*/ 133077 w 29"/>
              <a:gd name="T97" fmla="*/ 15549 h 39"/>
              <a:gd name="T98" fmla="*/ 109592 w 29"/>
              <a:gd name="T99" fmla="*/ 7775 h 39"/>
              <a:gd name="T100" fmla="*/ 109592 w 29"/>
              <a:gd name="T101" fmla="*/ 7775 h 39"/>
              <a:gd name="T102" fmla="*/ 93936 w 29"/>
              <a:gd name="T103" fmla="*/ 0 h 39"/>
              <a:gd name="T104" fmla="*/ 86108 w 29"/>
              <a:gd name="T105" fmla="*/ 7775 h 39"/>
              <a:gd name="T106" fmla="*/ 86108 w 29"/>
              <a:gd name="T107" fmla="*/ 7775 h 39"/>
              <a:gd name="T108" fmla="*/ 78280 w 29"/>
              <a:gd name="T109" fmla="*/ 38873 h 39"/>
              <a:gd name="T110" fmla="*/ 70452 w 29"/>
              <a:gd name="T111" fmla="*/ 54423 h 39"/>
              <a:gd name="T112" fmla="*/ 54796 w 29"/>
              <a:gd name="T113" fmla="*/ 54423 h 39"/>
              <a:gd name="T114" fmla="*/ 39140 w 29"/>
              <a:gd name="T115" fmla="*/ 54423 h 39"/>
              <a:gd name="T116" fmla="*/ 39140 w 29"/>
              <a:gd name="T117" fmla="*/ 62198 h 39"/>
              <a:gd name="T118" fmla="*/ 39140 w 29"/>
              <a:gd name="T119" fmla="*/ 77747 h 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
              <a:gd name="T181" fmla="*/ 0 h 39"/>
              <a:gd name="T182" fmla="*/ 29 w 29"/>
              <a:gd name="T183" fmla="*/ 39 h 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 h="39">
                <a:moveTo>
                  <a:pt x="5" y="10"/>
                </a:moveTo>
                <a:cubicBezTo>
                  <a:pt x="4" y="12"/>
                  <a:pt x="4" y="12"/>
                  <a:pt x="4" y="12"/>
                </a:cubicBezTo>
                <a:cubicBezTo>
                  <a:pt x="4" y="15"/>
                  <a:pt x="4" y="15"/>
                  <a:pt x="4" y="15"/>
                </a:cubicBezTo>
                <a:cubicBezTo>
                  <a:pt x="2" y="17"/>
                  <a:pt x="2" y="17"/>
                  <a:pt x="2" y="17"/>
                </a:cubicBezTo>
                <a:cubicBezTo>
                  <a:pt x="2" y="20"/>
                  <a:pt x="2" y="20"/>
                  <a:pt x="2" y="20"/>
                </a:cubicBezTo>
                <a:cubicBezTo>
                  <a:pt x="1" y="22"/>
                  <a:pt x="1" y="22"/>
                  <a:pt x="1" y="22"/>
                </a:cubicBezTo>
                <a:cubicBezTo>
                  <a:pt x="1" y="22"/>
                  <a:pt x="1" y="22"/>
                  <a:pt x="1" y="22"/>
                </a:cubicBezTo>
                <a:cubicBezTo>
                  <a:pt x="2" y="24"/>
                  <a:pt x="2" y="24"/>
                  <a:pt x="2" y="24"/>
                </a:cubicBezTo>
                <a:cubicBezTo>
                  <a:pt x="1" y="26"/>
                  <a:pt x="1" y="26"/>
                  <a:pt x="1" y="26"/>
                </a:cubicBezTo>
                <a:cubicBezTo>
                  <a:pt x="0" y="28"/>
                  <a:pt x="0" y="28"/>
                  <a:pt x="0" y="28"/>
                </a:cubicBezTo>
                <a:cubicBezTo>
                  <a:pt x="3" y="29"/>
                  <a:pt x="3" y="29"/>
                  <a:pt x="3" y="29"/>
                </a:cubicBezTo>
                <a:cubicBezTo>
                  <a:pt x="5" y="30"/>
                  <a:pt x="5" y="30"/>
                  <a:pt x="5" y="30"/>
                </a:cubicBezTo>
                <a:cubicBezTo>
                  <a:pt x="8" y="31"/>
                  <a:pt x="8" y="31"/>
                  <a:pt x="8" y="31"/>
                </a:cubicBezTo>
                <a:cubicBezTo>
                  <a:pt x="6" y="33"/>
                  <a:pt x="6" y="33"/>
                  <a:pt x="6" y="33"/>
                </a:cubicBezTo>
                <a:cubicBezTo>
                  <a:pt x="6" y="37"/>
                  <a:pt x="6" y="37"/>
                  <a:pt x="6" y="37"/>
                </a:cubicBezTo>
                <a:cubicBezTo>
                  <a:pt x="7" y="38"/>
                  <a:pt x="7" y="38"/>
                  <a:pt x="7" y="38"/>
                </a:cubicBezTo>
                <a:cubicBezTo>
                  <a:pt x="10" y="37"/>
                  <a:pt x="10" y="37"/>
                  <a:pt x="10" y="37"/>
                </a:cubicBezTo>
                <a:cubicBezTo>
                  <a:pt x="12" y="38"/>
                  <a:pt x="12" y="38"/>
                  <a:pt x="12" y="38"/>
                </a:cubicBezTo>
                <a:cubicBezTo>
                  <a:pt x="13" y="38"/>
                  <a:pt x="13" y="38"/>
                  <a:pt x="13" y="38"/>
                </a:cubicBezTo>
                <a:cubicBezTo>
                  <a:pt x="13" y="38"/>
                  <a:pt x="14" y="38"/>
                  <a:pt x="14" y="38"/>
                </a:cubicBezTo>
                <a:cubicBezTo>
                  <a:pt x="14" y="39"/>
                  <a:pt x="16" y="38"/>
                  <a:pt x="16" y="38"/>
                </a:cubicBezTo>
                <a:cubicBezTo>
                  <a:pt x="18" y="38"/>
                  <a:pt x="18" y="38"/>
                  <a:pt x="18" y="38"/>
                </a:cubicBezTo>
                <a:cubicBezTo>
                  <a:pt x="22" y="37"/>
                  <a:pt x="22" y="37"/>
                  <a:pt x="22" y="37"/>
                </a:cubicBezTo>
                <a:cubicBezTo>
                  <a:pt x="22" y="37"/>
                  <a:pt x="23" y="37"/>
                  <a:pt x="23" y="37"/>
                </a:cubicBezTo>
                <a:cubicBezTo>
                  <a:pt x="24" y="37"/>
                  <a:pt x="24" y="36"/>
                  <a:pt x="24" y="36"/>
                </a:cubicBezTo>
                <a:cubicBezTo>
                  <a:pt x="23" y="34"/>
                  <a:pt x="23" y="34"/>
                  <a:pt x="23" y="34"/>
                </a:cubicBezTo>
                <a:cubicBezTo>
                  <a:pt x="25" y="33"/>
                  <a:pt x="25" y="33"/>
                  <a:pt x="25" y="33"/>
                </a:cubicBezTo>
                <a:cubicBezTo>
                  <a:pt x="26" y="32"/>
                  <a:pt x="26" y="32"/>
                  <a:pt x="26" y="32"/>
                </a:cubicBezTo>
                <a:cubicBezTo>
                  <a:pt x="26" y="32"/>
                  <a:pt x="26" y="32"/>
                  <a:pt x="26" y="32"/>
                </a:cubicBezTo>
                <a:cubicBezTo>
                  <a:pt x="25" y="31"/>
                  <a:pt x="25" y="31"/>
                  <a:pt x="25" y="31"/>
                </a:cubicBezTo>
                <a:cubicBezTo>
                  <a:pt x="23" y="28"/>
                  <a:pt x="23" y="28"/>
                  <a:pt x="23" y="28"/>
                </a:cubicBezTo>
                <a:cubicBezTo>
                  <a:pt x="21" y="26"/>
                  <a:pt x="21" y="26"/>
                  <a:pt x="21" y="26"/>
                </a:cubicBezTo>
                <a:cubicBezTo>
                  <a:pt x="20" y="25"/>
                  <a:pt x="20" y="25"/>
                  <a:pt x="20" y="25"/>
                </a:cubicBezTo>
                <a:cubicBezTo>
                  <a:pt x="22" y="24"/>
                  <a:pt x="22" y="24"/>
                  <a:pt x="22" y="24"/>
                </a:cubicBezTo>
                <a:cubicBezTo>
                  <a:pt x="24" y="23"/>
                  <a:pt x="24" y="23"/>
                  <a:pt x="24" y="23"/>
                </a:cubicBezTo>
                <a:cubicBezTo>
                  <a:pt x="26" y="22"/>
                  <a:pt x="26" y="22"/>
                  <a:pt x="26" y="22"/>
                </a:cubicBezTo>
                <a:cubicBezTo>
                  <a:pt x="27" y="21"/>
                  <a:pt x="27" y="21"/>
                  <a:pt x="27" y="21"/>
                </a:cubicBezTo>
                <a:cubicBezTo>
                  <a:pt x="29" y="22"/>
                  <a:pt x="29" y="22"/>
                  <a:pt x="29" y="22"/>
                </a:cubicBezTo>
                <a:cubicBezTo>
                  <a:pt x="29" y="22"/>
                  <a:pt x="29" y="21"/>
                  <a:pt x="29" y="21"/>
                </a:cubicBezTo>
                <a:cubicBezTo>
                  <a:pt x="29" y="20"/>
                  <a:pt x="29" y="18"/>
                  <a:pt x="29" y="18"/>
                </a:cubicBezTo>
                <a:cubicBezTo>
                  <a:pt x="28" y="18"/>
                  <a:pt x="28" y="14"/>
                  <a:pt x="28" y="14"/>
                </a:cubicBezTo>
                <a:cubicBezTo>
                  <a:pt x="28" y="11"/>
                  <a:pt x="28" y="11"/>
                  <a:pt x="28" y="11"/>
                </a:cubicBezTo>
                <a:cubicBezTo>
                  <a:pt x="28" y="10"/>
                  <a:pt x="28" y="10"/>
                  <a:pt x="28" y="10"/>
                </a:cubicBezTo>
                <a:cubicBezTo>
                  <a:pt x="27" y="7"/>
                  <a:pt x="27" y="7"/>
                  <a:pt x="27" y="7"/>
                </a:cubicBezTo>
                <a:cubicBezTo>
                  <a:pt x="27" y="5"/>
                  <a:pt x="27" y="5"/>
                  <a:pt x="27" y="5"/>
                </a:cubicBezTo>
                <a:cubicBezTo>
                  <a:pt x="23" y="3"/>
                  <a:pt x="23" y="3"/>
                  <a:pt x="23" y="3"/>
                </a:cubicBezTo>
                <a:cubicBezTo>
                  <a:pt x="19" y="5"/>
                  <a:pt x="19" y="5"/>
                  <a:pt x="19" y="5"/>
                </a:cubicBezTo>
                <a:cubicBezTo>
                  <a:pt x="19" y="5"/>
                  <a:pt x="18" y="5"/>
                  <a:pt x="17" y="4"/>
                </a:cubicBezTo>
                <a:cubicBezTo>
                  <a:pt x="17" y="4"/>
                  <a:pt x="17" y="2"/>
                  <a:pt x="17" y="2"/>
                </a:cubicBezTo>
                <a:cubicBezTo>
                  <a:pt x="14" y="1"/>
                  <a:pt x="14" y="1"/>
                  <a:pt x="14" y="1"/>
                </a:cubicBezTo>
                <a:cubicBezTo>
                  <a:pt x="14" y="1"/>
                  <a:pt x="14" y="1"/>
                  <a:pt x="14" y="1"/>
                </a:cubicBezTo>
                <a:cubicBezTo>
                  <a:pt x="12" y="0"/>
                  <a:pt x="12" y="0"/>
                  <a:pt x="12" y="0"/>
                </a:cubicBezTo>
                <a:cubicBezTo>
                  <a:pt x="11" y="1"/>
                  <a:pt x="11" y="1"/>
                  <a:pt x="11" y="1"/>
                </a:cubicBezTo>
                <a:cubicBezTo>
                  <a:pt x="11" y="1"/>
                  <a:pt x="11" y="1"/>
                  <a:pt x="11" y="1"/>
                </a:cubicBezTo>
                <a:cubicBezTo>
                  <a:pt x="10" y="5"/>
                  <a:pt x="10" y="5"/>
                  <a:pt x="10" y="5"/>
                </a:cubicBezTo>
                <a:cubicBezTo>
                  <a:pt x="9" y="7"/>
                  <a:pt x="9" y="7"/>
                  <a:pt x="9" y="7"/>
                </a:cubicBezTo>
                <a:cubicBezTo>
                  <a:pt x="7" y="7"/>
                  <a:pt x="7" y="7"/>
                  <a:pt x="7" y="7"/>
                </a:cubicBezTo>
                <a:cubicBezTo>
                  <a:pt x="5" y="7"/>
                  <a:pt x="5" y="7"/>
                  <a:pt x="5" y="7"/>
                </a:cubicBezTo>
                <a:cubicBezTo>
                  <a:pt x="5" y="8"/>
                  <a:pt x="5" y="8"/>
                  <a:pt x="5" y="8"/>
                </a:cubicBezTo>
                <a:lnTo>
                  <a:pt x="5" y="1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1" name="Freeform 345">
            <a:extLst>
              <a:ext uri="{FF2B5EF4-FFF2-40B4-BE49-F238E27FC236}">
                <a16:creationId xmlns:a16="http://schemas.microsoft.com/office/drawing/2014/main" id="{2F41BBDB-A79F-2AF1-6B41-107EA2523828}"/>
              </a:ext>
            </a:extLst>
          </p:cNvPr>
          <p:cNvSpPr>
            <a:spLocks/>
          </p:cNvSpPr>
          <p:nvPr/>
        </p:nvSpPr>
        <p:spPr bwMode="auto">
          <a:xfrm>
            <a:off x="5937863" y="2647139"/>
            <a:ext cx="89133" cy="118304"/>
          </a:xfrm>
          <a:custGeom>
            <a:avLst/>
            <a:gdLst>
              <a:gd name="T0" fmla="*/ 23813 w 66"/>
              <a:gd name="T1" fmla="*/ 92710 h 90"/>
              <a:gd name="T2" fmla="*/ 39688 w 66"/>
              <a:gd name="T3" fmla="*/ 100436 h 90"/>
              <a:gd name="T4" fmla="*/ 47625 w 66"/>
              <a:gd name="T5" fmla="*/ 108162 h 90"/>
              <a:gd name="T6" fmla="*/ 55563 w 66"/>
              <a:gd name="T7" fmla="*/ 115888 h 90"/>
              <a:gd name="T8" fmla="*/ 63500 w 66"/>
              <a:gd name="T9" fmla="*/ 100436 h 90"/>
              <a:gd name="T10" fmla="*/ 63500 w 66"/>
              <a:gd name="T11" fmla="*/ 77259 h 90"/>
              <a:gd name="T12" fmla="*/ 79375 w 66"/>
              <a:gd name="T13" fmla="*/ 61807 h 90"/>
              <a:gd name="T14" fmla="*/ 79375 w 66"/>
              <a:gd name="T15" fmla="*/ 38629 h 90"/>
              <a:gd name="T16" fmla="*/ 87313 w 66"/>
              <a:gd name="T17" fmla="*/ 23178 h 90"/>
              <a:gd name="T18" fmla="*/ 87313 w 66"/>
              <a:gd name="T19" fmla="*/ 7726 h 90"/>
              <a:gd name="T20" fmla="*/ 87313 w 66"/>
              <a:gd name="T21" fmla="*/ 0 h 90"/>
              <a:gd name="T22" fmla="*/ 71438 w 66"/>
              <a:gd name="T23" fmla="*/ 7726 h 90"/>
              <a:gd name="T24" fmla="*/ 47625 w 66"/>
              <a:gd name="T25" fmla="*/ 15452 h 90"/>
              <a:gd name="T26" fmla="*/ 47625 w 66"/>
              <a:gd name="T27" fmla="*/ 38629 h 90"/>
              <a:gd name="T28" fmla="*/ 31750 w 66"/>
              <a:gd name="T29" fmla="*/ 23178 h 90"/>
              <a:gd name="T30" fmla="*/ 15875 w 66"/>
              <a:gd name="T31" fmla="*/ 69533 h 90"/>
              <a:gd name="T32" fmla="*/ 0 w 66"/>
              <a:gd name="T33" fmla="*/ 84985 h 90"/>
              <a:gd name="T34" fmla="*/ 7938 w 66"/>
              <a:gd name="T35" fmla="*/ 92710 h 90"/>
              <a:gd name="T36" fmla="*/ 23813 w 66"/>
              <a:gd name="T37" fmla="*/ 9271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2" name="Freeform 346">
            <a:extLst>
              <a:ext uri="{FF2B5EF4-FFF2-40B4-BE49-F238E27FC236}">
                <a16:creationId xmlns:a16="http://schemas.microsoft.com/office/drawing/2014/main" id="{57DC2B7F-31D1-FE48-959C-835F4FC58031}"/>
              </a:ext>
            </a:extLst>
          </p:cNvPr>
          <p:cNvSpPr>
            <a:spLocks/>
          </p:cNvSpPr>
          <p:nvPr/>
        </p:nvSpPr>
        <p:spPr bwMode="auto">
          <a:xfrm>
            <a:off x="6354355" y="3102526"/>
            <a:ext cx="160437" cy="157197"/>
          </a:xfrm>
          <a:custGeom>
            <a:avLst/>
            <a:gdLst>
              <a:gd name="T0" fmla="*/ 157162 w 120"/>
              <a:gd name="T1" fmla="*/ 7699 h 120"/>
              <a:gd name="T2" fmla="*/ 157162 w 120"/>
              <a:gd name="T3" fmla="*/ 0 h 120"/>
              <a:gd name="T4" fmla="*/ 149304 w 120"/>
              <a:gd name="T5" fmla="*/ 7699 h 120"/>
              <a:gd name="T6" fmla="*/ 125730 w 120"/>
              <a:gd name="T7" fmla="*/ 7699 h 120"/>
              <a:gd name="T8" fmla="*/ 78581 w 120"/>
              <a:gd name="T9" fmla="*/ 7699 h 120"/>
              <a:gd name="T10" fmla="*/ 78581 w 120"/>
              <a:gd name="T11" fmla="*/ 7699 h 120"/>
              <a:gd name="T12" fmla="*/ 55007 w 120"/>
              <a:gd name="T13" fmla="*/ 15399 h 120"/>
              <a:gd name="T14" fmla="*/ 23574 w 120"/>
              <a:gd name="T15" fmla="*/ 23098 h 120"/>
              <a:gd name="T16" fmla="*/ 23574 w 120"/>
              <a:gd name="T17" fmla="*/ 30797 h 120"/>
              <a:gd name="T18" fmla="*/ 15716 w 120"/>
              <a:gd name="T19" fmla="*/ 46196 h 120"/>
              <a:gd name="T20" fmla="*/ 0 w 120"/>
              <a:gd name="T21" fmla="*/ 61595 h 120"/>
              <a:gd name="T22" fmla="*/ 15716 w 120"/>
              <a:gd name="T23" fmla="*/ 84693 h 120"/>
              <a:gd name="T24" fmla="*/ 47149 w 120"/>
              <a:gd name="T25" fmla="*/ 92392 h 120"/>
              <a:gd name="T26" fmla="*/ 31432 w 120"/>
              <a:gd name="T27" fmla="*/ 107791 h 120"/>
              <a:gd name="T28" fmla="*/ 31432 w 120"/>
              <a:gd name="T29" fmla="*/ 138588 h 120"/>
              <a:gd name="T30" fmla="*/ 62865 w 120"/>
              <a:gd name="T31" fmla="*/ 153987 h 120"/>
              <a:gd name="T32" fmla="*/ 78581 w 120"/>
              <a:gd name="T33" fmla="*/ 138588 h 120"/>
              <a:gd name="T34" fmla="*/ 78581 w 120"/>
              <a:gd name="T35" fmla="*/ 123190 h 120"/>
              <a:gd name="T36" fmla="*/ 110013 w 120"/>
              <a:gd name="T37" fmla="*/ 107791 h 120"/>
              <a:gd name="T38" fmla="*/ 78581 w 120"/>
              <a:gd name="T39" fmla="*/ 76994 h 120"/>
              <a:gd name="T40" fmla="*/ 78581 w 120"/>
              <a:gd name="T41" fmla="*/ 61595 h 120"/>
              <a:gd name="T42" fmla="*/ 62865 w 120"/>
              <a:gd name="T43" fmla="*/ 38497 h 120"/>
              <a:gd name="T44" fmla="*/ 110013 w 120"/>
              <a:gd name="T45" fmla="*/ 30797 h 120"/>
              <a:gd name="T46" fmla="*/ 141446 w 120"/>
              <a:gd name="T47" fmla="*/ 23098 h 120"/>
              <a:gd name="T48" fmla="*/ 141446 w 120"/>
              <a:gd name="T49" fmla="*/ 30797 h 120"/>
              <a:gd name="T50" fmla="*/ 149304 w 120"/>
              <a:gd name="T51" fmla="*/ 23098 h 120"/>
              <a:gd name="T52" fmla="*/ 157162 w 120"/>
              <a:gd name="T53" fmla="*/ 7699 h 1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20"/>
              <a:gd name="T83" fmla="*/ 120 w 120"/>
              <a:gd name="T84" fmla="*/ 120 h 1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20">
                <a:moveTo>
                  <a:pt x="120" y="6"/>
                </a:moveTo>
                <a:lnTo>
                  <a:pt x="120" y="0"/>
                </a:lnTo>
                <a:lnTo>
                  <a:pt x="114" y="6"/>
                </a:lnTo>
                <a:lnTo>
                  <a:pt x="96" y="6"/>
                </a:lnTo>
                <a:lnTo>
                  <a:pt x="60" y="6"/>
                </a:lnTo>
                <a:lnTo>
                  <a:pt x="42" y="12"/>
                </a:lnTo>
                <a:lnTo>
                  <a:pt x="18" y="18"/>
                </a:lnTo>
                <a:lnTo>
                  <a:pt x="18" y="24"/>
                </a:lnTo>
                <a:lnTo>
                  <a:pt x="12" y="36"/>
                </a:lnTo>
                <a:lnTo>
                  <a:pt x="0" y="48"/>
                </a:lnTo>
                <a:lnTo>
                  <a:pt x="12" y="66"/>
                </a:lnTo>
                <a:lnTo>
                  <a:pt x="36" y="72"/>
                </a:lnTo>
                <a:lnTo>
                  <a:pt x="24" y="84"/>
                </a:lnTo>
                <a:lnTo>
                  <a:pt x="24" y="108"/>
                </a:lnTo>
                <a:lnTo>
                  <a:pt x="48" y="120"/>
                </a:lnTo>
                <a:lnTo>
                  <a:pt x="60" y="108"/>
                </a:lnTo>
                <a:lnTo>
                  <a:pt x="60" y="96"/>
                </a:lnTo>
                <a:lnTo>
                  <a:pt x="84" y="84"/>
                </a:lnTo>
                <a:lnTo>
                  <a:pt x="60" y="60"/>
                </a:lnTo>
                <a:lnTo>
                  <a:pt x="60" y="48"/>
                </a:lnTo>
                <a:lnTo>
                  <a:pt x="48" y="30"/>
                </a:lnTo>
                <a:lnTo>
                  <a:pt x="84" y="24"/>
                </a:lnTo>
                <a:lnTo>
                  <a:pt x="108" y="18"/>
                </a:lnTo>
                <a:lnTo>
                  <a:pt x="108" y="24"/>
                </a:lnTo>
                <a:lnTo>
                  <a:pt x="114" y="18"/>
                </a:lnTo>
                <a:lnTo>
                  <a:pt x="120"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3" name="Freeform 347">
            <a:extLst>
              <a:ext uri="{FF2B5EF4-FFF2-40B4-BE49-F238E27FC236}">
                <a16:creationId xmlns:a16="http://schemas.microsoft.com/office/drawing/2014/main" id="{BAB6B49B-3311-F972-9ED1-BCD37508F100}"/>
              </a:ext>
            </a:extLst>
          </p:cNvPr>
          <p:cNvSpPr>
            <a:spLocks/>
          </p:cNvSpPr>
          <p:nvPr/>
        </p:nvSpPr>
        <p:spPr bwMode="auto">
          <a:xfrm>
            <a:off x="5963793" y="1666684"/>
            <a:ext cx="662823" cy="782745"/>
          </a:xfrm>
          <a:custGeom>
            <a:avLst/>
            <a:gdLst>
              <a:gd name="T0" fmla="*/ 187746 w 83"/>
              <a:gd name="T1" fmla="*/ 672873 h 98"/>
              <a:gd name="T2" fmla="*/ 187746 w 83"/>
              <a:gd name="T3" fmla="*/ 625928 h 98"/>
              <a:gd name="T4" fmla="*/ 187746 w 83"/>
              <a:gd name="T5" fmla="*/ 586808 h 98"/>
              <a:gd name="T6" fmla="*/ 187746 w 83"/>
              <a:gd name="T7" fmla="*/ 508567 h 98"/>
              <a:gd name="T8" fmla="*/ 203391 w 83"/>
              <a:gd name="T9" fmla="*/ 469446 h 98"/>
              <a:gd name="T10" fmla="*/ 234682 w 83"/>
              <a:gd name="T11" fmla="*/ 438150 h 98"/>
              <a:gd name="T12" fmla="*/ 242505 w 83"/>
              <a:gd name="T13" fmla="*/ 391205 h 98"/>
              <a:gd name="T14" fmla="*/ 265973 w 83"/>
              <a:gd name="T15" fmla="*/ 336436 h 98"/>
              <a:gd name="T16" fmla="*/ 297264 w 83"/>
              <a:gd name="T17" fmla="*/ 273844 h 98"/>
              <a:gd name="T18" fmla="*/ 297264 w 83"/>
              <a:gd name="T19" fmla="*/ 234723 h 98"/>
              <a:gd name="T20" fmla="*/ 328555 w 83"/>
              <a:gd name="T21" fmla="*/ 219075 h 98"/>
              <a:gd name="T22" fmla="*/ 367669 w 83"/>
              <a:gd name="T23" fmla="*/ 187778 h 98"/>
              <a:gd name="T24" fmla="*/ 383315 w 83"/>
              <a:gd name="T25" fmla="*/ 172130 h 98"/>
              <a:gd name="T26" fmla="*/ 398960 w 83"/>
              <a:gd name="T27" fmla="*/ 148658 h 98"/>
              <a:gd name="T28" fmla="*/ 414606 w 83"/>
              <a:gd name="T29" fmla="*/ 133010 h 98"/>
              <a:gd name="T30" fmla="*/ 438074 w 83"/>
              <a:gd name="T31" fmla="*/ 164306 h 98"/>
              <a:gd name="T32" fmla="*/ 485010 w 83"/>
              <a:gd name="T33" fmla="*/ 164306 h 98"/>
              <a:gd name="T34" fmla="*/ 516301 w 83"/>
              <a:gd name="T35" fmla="*/ 148658 h 98"/>
              <a:gd name="T36" fmla="*/ 547592 w 83"/>
              <a:gd name="T37" fmla="*/ 93889 h 98"/>
              <a:gd name="T38" fmla="*/ 610174 w 83"/>
              <a:gd name="T39" fmla="*/ 109537 h 98"/>
              <a:gd name="T40" fmla="*/ 602352 w 83"/>
              <a:gd name="T41" fmla="*/ 148658 h 98"/>
              <a:gd name="T42" fmla="*/ 602352 w 83"/>
              <a:gd name="T43" fmla="*/ 148658 h 98"/>
              <a:gd name="T44" fmla="*/ 633643 w 83"/>
              <a:gd name="T45" fmla="*/ 117362 h 98"/>
              <a:gd name="T46" fmla="*/ 633643 w 83"/>
              <a:gd name="T47" fmla="*/ 93889 h 98"/>
              <a:gd name="T48" fmla="*/ 649288 w 83"/>
              <a:gd name="T49" fmla="*/ 46945 h 98"/>
              <a:gd name="T50" fmla="*/ 594529 w 83"/>
              <a:gd name="T51" fmla="*/ 0 h 98"/>
              <a:gd name="T52" fmla="*/ 539770 w 83"/>
              <a:gd name="T53" fmla="*/ 15648 h 98"/>
              <a:gd name="T54" fmla="*/ 516301 w 83"/>
              <a:gd name="T55" fmla="*/ 7824 h 98"/>
              <a:gd name="T56" fmla="*/ 461542 w 83"/>
              <a:gd name="T57" fmla="*/ 39121 h 98"/>
              <a:gd name="T58" fmla="*/ 430251 w 83"/>
              <a:gd name="T59" fmla="*/ 46945 h 98"/>
              <a:gd name="T60" fmla="*/ 391137 w 83"/>
              <a:gd name="T61" fmla="*/ 62593 h 98"/>
              <a:gd name="T62" fmla="*/ 336378 w 83"/>
              <a:gd name="T63" fmla="*/ 109537 h 98"/>
              <a:gd name="T64" fmla="*/ 312910 w 83"/>
              <a:gd name="T65" fmla="*/ 172130 h 98"/>
              <a:gd name="T66" fmla="*/ 250328 w 83"/>
              <a:gd name="T67" fmla="*/ 219075 h 98"/>
              <a:gd name="T68" fmla="*/ 219037 w 83"/>
              <a:gd name="T69" fmla="*/ 297316 h 98"/>
              <a:gd name="T70" fmla="*/ 195569 w 83"/>
              <a:gd name="T71" fmla="*/ 359909 h 98"/>
              <a:gd name="T72" fmla="*/ 132987 w 83"/>
              <a:gd name="T73" fmla="*/ 469446 h 98"/>
              <a:gd name="T74" fmla="*/ 62582 w 83"/>
              <a:gd name="T75" fmla="*/ 508567 h 98"/>
              <a:gd name="T76" fmla="*/ 31291 w 83"/>
              <a:gd name="T77" fmla="*/ 555511 h 98"/>
              <a:gd name="T78" fmla="*/ 15645 w 83"/>
              <a:gd name="T79" fmla="*/ 594632 h 98"/>
              <a:gd name="T80" fmla="*/ 7823 w 83"/>
              <a:gd name="T81" fmla="*/ 657225 h 98"/>
              <a:gd name="T82" fmla="*/ 23468 w 83"/>
              <a:gd name="T83" fmla="*/ 711993 h 98"/>
              <a:gd name="T84" fmla="*/ 54759 w 83"/>
              <a:gd name="T85" fmla="*/ 766762 h 98"/>
              <a:gd name="T86" fmla="*/ 125164 w 83"/>
              <a:gd name="T87" fmla="*/ 727641 h 98"/>
              <a:gd name="T88" fmla="*/ 156455 w 83"/>
              <a:gd name="T89" fmla="*/ 719817 h 98"/>
              <a:gd name="T90" fmla="*/ 164278 w 83"/>
              <a:gd name="T91" fmla="*/ 71981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98"/>
              <a:gd name="T140" fmla="*/ 83 w 83"/>
              <a:gd name="T141" fmla="*/ 98 h 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4" name="Freeform 348">
            <a:extLst>
              <a:ext uri="{FF2B5EF4-FFF2-40B4-BE49-F238E27FC236}">
                <a16:creationId xmlns:a16="http://schemas.microsoft.com/office/drawing/2014/main" id="{66819068-4C8B-DE5A-2E08-631F809C4E72}"/>
              </a:ext>
            </a:extLst>
          </p:cNvPr>
          <p:cNvSpPr>
            <a:spLocks/>
          </p:cNvSpPr>
          <p:nvPr/>
        </p:nvSpPr>
        <p:spPr bwMode="auto">
          <a:xfrm>
            <a:off x="6122609" y="1819017"/>
            <a:ext cx="327360" cy="756816"/>
          </a:xfrm>
          <a:custGeom>
            <a:avLst/>
            <a:gdLst>
              <a:gd name="T0" fmla="*/ 320675 w 41"/>
              <a:gd name="T1" fmla="*/ 163880 h 95"/>
              <a:gd name="T2" fmla="*/ 312854 w 41"/>
              <a:gd name="T3" fmla="*/ 117057 h 95"/>
              <a:gd name="T4" fmla="*/ 297211 w 41"/>
              <a:gd name="T5" fmla="*/ 46823 h 95"/>
              <a:gd name="T6" fmla="*/ 273747 w 41"/>
              <a:gd name="T7" fmla="*/ 39019 h 95"/>
              <a:gd name="T8" fmla="*/ 242462 w 41"/>
              <a:gd name="T9" fmla="*/ 0 h 95"/>
              <a:gd name="T10" fmla="*/ 226819 w 41"/>
              <a:gd name="T11" fmla="*/ 23411 h 95"/>
              <a:gd name="T12" fmla="*/ 211176 w 41"/>
              <a:gd name="T13" fmla="*/ 39019 h 95"/>
              <a:gd name="T14" fmla="*/ 172070 w 41"/>
              <a:gd name="T15" fmla="*/ 70234 h 95"/>
              <a:gd name="T16" fmla="*/ 140784 w 41"/>
              <a:gd name="T17" fmla="*/ 85842 h 95"/>
              <a:gd name="T18" fmla="*/ 140784 w 41"/>
              <a:gd name="T19" fmla="*/ 124861 h 95"/>
              <a:gd name="T20" fmla="*/ 109499 w 41"/>
              <a:gd name="T21" fmla="*/ 187291 h 95"/>
              <a:gd name="T22" fmla="*/ 86035 w 41"/>
              <a:gd name="T23" fmla="*/ 241918 h 95"/>
              <a:gd name="T24" fmla="*/ 78213 w 41"/>
              <a:gd name="T25" fmla="*/ 288741 h 95"/>
              <a:gd name="T26" fmla="*/ 46928 w 41"/>
              <a:gd name="T27" fmla="*/ 319956 h 95"/>
              <a:gd name="T28" fmla="*/ 31285 w 41"/>
              <a:gd name="T29" fmla="*/ 358975 h 95"/>
              <a:gd name="T30" fmla="*/ 31285 w 41"/>
              <a:gd name="T31" fmla="*/ 437013 h 95"/>
              <a:gd name="T32" fmla="*/ 31285 w 41"/>
              <a:gd name="T33" fmla="*/ 476032 h 95"/>
              <a:gd name="T34" fmla="*/ 31285 w 41"/>
              <a:gd name="T35" fmla="*/ 522855 h 95"/>
              <a:gd name="T36" fmla="*/ 7821 w 41"/>
              <a:gd name="T37" fmla="*/ 569678 h 95"/>
              <a:gd name="T38" fmla="*/ 15643 w 41"/>
              <a:gd name="T39" fmla="*/ 616501 h 95"/>
              <a:gd name="T40" fmla="*/ 39107 w 41"/>
              <a:gd name="T41" fmla="*/ 686735 h 95"/>
              <a:gd name="T42" fmla="*/ 46928 w 41"/>
              <a:gd name="T43" fmla="*/ 725754 h 95"/>
              <a:gd name="T44" fmla="*/ 78213 w 41"/>
              <a:gd name="T45" fmla="*/ 733558 h 95"/>
              <a:gd name="T46" fmla="*/ 101677 w 41"/>
              <a:gd name="T47" fmla="*/ 702343 h 95"/>
              <a:gd name="T48" fmla="*/ 140784 w 41"/>
              <a:gd name="T49" fmla="*/ 671128 h 95"/>
              <a:gd name="T50" fmla="*/ 148605 w 41"/>
              <a:gd name="T51" fmla="*/ 585286 h 95"/>
              <a:gd name="T52" fmla="*/ 187712 w 41"/>
              <a:gd name="T53" fmla="*/ 569678 h 95"/>
              <a:gd name="T54" fmla="*/ 179891 w 41"/>
              <a:gd name="T55" fmla="*/ 507248 h 95"/>
              <a:gd name="T56" fmla="*/ 164248 w 41"/>
              <a:gd name="T57" fmla="*/ 437013 h 95"/>
              <a:gd name="T58" fmla="*/ 187712 w 41"/>
              <a:gd name="T59" fmla="*/ 358975 h 95"/>
              <a:gd name="T60" fmla="*/ 258104 w 41"/>
              <a:gd name="T61" fmla="*/ 312152 h 95"/>
              <a:gd name="T62" fmla="*/ 258104 w 41"/>
              <a:gd name="T63" fmla="*/ 265330 h 95"/>
              <a:gd name="T64" fmla="*/ 297211 w 41"/>
              <a:gd name="T65" fmla="*/ 210703 h 95"/>
              <a:gd name="T66" fmla="*/ 320675 w 41"/>
              <a:gd name="T67" fmla="*/ 210703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95"/>
              <a:gd name="T104" fmla="*/ 41 w 4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95">
                <a:moveTo>
                  <a:pt x="41" y="22"/>
                </a:moveTo>
                <a:cubicBezTo>
                  <a:pt x="41" y="21"/>
                  <a:pt x="41" y="21"/>
                  <a:pt x="41" y="21"/>
                </a:cubicBezTo>
                <a:cubicBezTo>
                  <a:pt x="40" y="18"/>
                  <a:pt x="40" y="18"/>
                  <a:pt x="40" y="18"/>
                </a:cubicBezTo>
                <a:cubicBezTo>
                  <a:pt x="40" y="15"/>
                  <a:pt x="40" y="15"/>
                  <a:pt x="40" y="15"/>
                </a:cubicBezTo>
                <a:cubicBezTo>
                  <a:pt x="40" y="11"/>
                  <a:pt x="40" y="11"/>
                  <a:pt x="40" y="11"/>
                </a:cubicBezTo>
                <a:cubicBezTo>
                  <a:pt x="38" y="6"/>
                  <a:pt x="38" y="6"/>
                  <a:pt x="38" y="6"/>
                </a:cubicBezTo>
                <a:cubicBezTo>
                  <a:pt x="37" y="6"/>
                  <a:pt x="37" y="6"/>
                  <a:pt x="37" y="6"/>
                </a:cubicBezTo>
                <a:cubicBezTo>
                  <a:pt x="35" y="5"/>
                  <a:pt x="35" y="5"/>
                  <a:pt x="35" y="5"/>
                </a:cubicBezTo>
                <a:cubicBezTo>
                  <a:pt x="32" y="2"/>
                  <a:pt x="32" y="2"/>
                  <a:pt x="32" y="2"/>
                </a:cubicBezTo>
                <a:cubicBezTo>
                  <a:pt x="31" y="0"/>
                  <a:pt x="31" y="0"/>
                  <a:pt x="31" y="0"/>
                </a:cubicBezTo>
                <a:cubicBezTo>
                  <a:pt x="30" y="0"/>
                  <a:pt x="30" y="0"/>
                  <a:pt x="30" y="0"/>
                </a:cubicBezTo>
                <a:cubicBezTo>
                  <a:pt x="29" y="3"/>
                  <a:pt x="29" y="3"/>
                  <a:pt x="29" y="3"/>
                </a:cubicBezTo>
                <a:cubicBezTo>
                  <a:pt x="29" y="5"/>
                  <a:pt x="29" y="5"/>
                  <a:pt x="29" y="5"/>
                </a:cubicBezTo>
                <a:cubicBezTo>
                  <a:pt x="27" y="5"/>
                  <a:pt x="27" y="5"/>
                  <a:pt x="27" y="5"/>
                </a:cubicBezTo>
                <a:cubicBezTo>
                  <a:pt x="24" y="5"/>
                  <a:pt x="24" y="5"/>
                  <a:pt x="24" y="5"/>
                </a:cubicBezTo>
                <a:cubicBezTo>
                  <a:pt x="22" y="9"/>
                  <a:pt x="22" y="9"/>
                  <a:pt x="22" y="9"/>
                </a:cubicBezTo>
                <a:cubicBezTo>
                  <a:pt x="21" y="9"/>
                  <a:pt x="21" y="9"/>
                  <a:pt x="21" y="9"/>
                </a:cubicBezTo>
                <a:cubicBezTo>
                  <a:pt x="18" y="11"/>
                  <a:pt x="18" y="11"/>
                  <a:pt x="18" y="11"/>
                </a:cubicBezTo>
                <a:cubicBezTo>
                  <a:pt x="17" y="13"/>
                  <a:pt x="17" y="13"/>
                  <a:pt x="17" y="13"/>
                </a:cubicBezTo>
                <a:cubicBezTo>
                  <a:pt x="18" y="16"/>
                  <a:pt x="18" y="16"/>
                  <a:pt x="18" y="16"/>
                </a:cubicBezTo>
                <a:cubicBezTo>
                  <a:pt x="16" y="19"/>
                  <a:pt x="16" y="19"/>
                  <a:pt x="16" y="19"/>
                </a:cubicBezTo>
                <a:cubicBezTo>
                  <a:pt x="14" y="24"/>
                  <a:pt x="14" y="24"/>
                  <a:pt x="14" y="24"/>
                </a:cubicBezTo>
                <a:cubicBezTo>
                  <a:pt x="12" y="25"/>
                  <a:pt x="12" y="25"/>
                  <a:pt x="12" y="25"/>
                </a:cubicBezTo>
                <a:cubicBezTo>
                  <a:pt x="11" y="31"/>
                  <a:pt x="11" y="31"/>
                  <a:pt x="11" y="31"/>
                </a:cubicBezTo>
                <a:cubicBezTo>
                  <a:pt x="9" y="35"/>
                  <a:pt x="9" y="35"/>
                  <a:pt x="9" y="35"/>
                </a:cubicBezTo>
                <a:cubicBezTo>
                  <a:pt x="10" y="37"/>
                  <a:pt x="10" y="37"/>
                  <a:pt x="10" y="37"/>
                </a:cubicBezTo>
                <a:cubicBezTo>
                  <a:pt x="10" y="40"/>
                  <a:pt x="10" y="40"/>
                  <a:pt x="10" y="40"/>
                </a:cubicBezTo>
                <a:cubicBezTo>
                  <a:pt x="6" y="41"/>
                  <a:pt x="6" y="41"/>
                  <a:pt x="6" y="41"/>
                </a:cubicBezTo>
                <a:cubicBezTo>
                  <a:pt x="4" y="43"/>
                  <a:pt x="4" y="43"/>
                  <a:pt x="4" y="43"/>
                </a:cubicBezTo>
                <a:cubicBezTo>
                  <a:pt x="4" y="43"/>
                  <a:pt x="4" y="46"/>
                  <a:pt x="4" y="46"/>
                </a:cubicBezTo>
                <a:cubicBezTo>
                  <a:pt x="4" y="46"/>
                  <a:pt x="3" y="50"/>
                  <a:pt x="3" y="51"/>
                </a:cubicBezTo>
                <a:cubicBezTo>
                  <a:pt x="3" y="51"/>
                  <a:pt x="4" y="56"/>
                  <a:pt x="4" y="56"/>
                </a:cubicBezTo>
                <a:cubicBezTo>
                  <a:pt x="6" y="59"/>
                  <a:pt x="6" y="59"/>
                  <a:pt x="6" y="59"/>
                </a:cubicBezTo>
                <a:cubicBezTo>
                  <a:pt x="4" y="61"/>
                  <a:pt x="4" y="61"/>
                  <a:pt x="4" y="61"/>
                </a:cubicBezTo>
                <a:cubicBezTo>
                  <a:pt x="4" y="63"/>
                  <a:pt x="4" y="63"/>
                  <a:pt x="4" y="63"/>
                </a:cubicBezTo>
                <a:cubicBezTo>
                  <a:pt x="4" y="63"/>
                  <a:pt x="4" y="67"/>
                  <a:pt x="4" y="67"/>
                </a:cubicBezTo>
                <a:cubicBezTo>
                  <a:pt x="4" y="68"/>
                  <a:pt x="3" y="68"/>
                  <a:pt x="3" y="68"/>
                </a:cubicBezTo>
                <a:cubicBezTo>
                  <a:pt x="1" y="73"/>
                  <a:pt x="1" y="73"/>
                  <a:pt x="1" y="73"/>
                </a:cubicBezTo>
                <a:cubicBezTo>
                  <a:pt x="0" y="74"/>
                  <a:pt x="0" y="74"/>
                  <a:pt x="0" y="74"/>
                </a:cubicBezTo>
                <a:cubicBezTo>
                  <a:pt x="2" y="79"/>
                  <a:pt x="2" y="79"/>
                  <a:pt x="2" y="79"/>
                </a:cubicBezTo>
                <a:cubicBezTo>
                  <a:pt x="3" y="83"/>
                  <a:pt x="3" y="83"/>
                  <a:pt x="3" y="83"/>
                </a:cubicBezTo>
                <a:cubicBezTo>
                  <a:pt x="5" y="88"/>
                  <a:pt x="5" y="88"/>
                  <a:pt x="5" y="88"/>
                </a:cubicBezTo>
                <a:cubicBezTo>
                  <a:pt x="5" y="90"/>
                  <a:pt x="5" y="90"/>
                  <a:pt x="5" y="90"/>
                </a:cubicBezTo>
                <a:cubicBezTo>
                  <a:pt x="6" y="93"/>
                  <a:pt x="6" y="93"/>
                  <a:pt x="6" y="93"/>
                </a:cubicBezTo>
                <a:cubicBezTo>
                  <a:pt x="7" y="95"/>
                  <a:pt x="7" y="95"/>
                  <a:pt x="7" y="95"/>
                </a:cubicBezTo>
                <a:cubicBezTo>
                  <a:pt x="10" y="94"/>
                  <a:pt x="10" y="94"/>
                  <a:pt x="10" y="94"/>
                </a:cubicBezTo>
                <a:cubicBezTo>
                  <a:pt x="11" y="92"/>
                  <a:pt x="11" y="92"/>
                  <a:pt x="11" y="92"/>
                </a:cubicBezTo>
                <a:cubicBezTo>
                  <a:pt x="13" y="90"/>
                  <a:pt x="13" y="90"/>
                  <a:pt x="13" y="90"/>
                </a:cubicBezTo>
                <a:cubicBezTo>
                  <a:pt x="16" y="90"/>
                  <a:pt x="16" y="90"/>
                  <a:pt x="16" y="90"/>
                </a:cubicBezTo>
                <a:cubicBezTo>
                  <a:pt x="18" y="86"/>
                  <a:pt x="18" y="86"/>
                  <a:pt x="18" y="86"/>
                </a:cubicBezTo>
                <a:cubicBezTo>
                  <a:pt x="19" y="79"/>
                  <a:pt x="19" y="79"/>
                  <a:pt x="19" y="79"/>
                </a:cubicBezTo>
                <a:cubicBezTo>
                  <a:pt x="19" y="75"/>
                  <a:pt x="19" y="75"/>
                  <a:pt x="19" y="75"/>
                </a:cubicBezTo>
                <a:cubicBezTo>
                  <a:pt x="21" y="74"/>
                  <a:pt x="21" y="74"/>
                  <a:pt x="21" y="74"/>
                </a:cubicBezTo>
                <a:cubicBezTo>
                  <a:pt x="24" y="73"/>
                  <a:pt x="24" y="73"/>
                  <a:pt x="24" y="73"/>
                </a:cubicBezTo>
                <a:cubicBezTo>
                  <a:pt x="24" y="68"/>
                  <a:pt x="24" y="68"/>
                  <a:pt x="24" y="68"/>
                </a:cubicBezTo>
                <a:cubicBezTo>
                  <a:pt x="23" y="65"/>
                  <a:pt x="23" y="65"/>
                  <a:pt x="23" y="65"/>
                </a:cubicBezTo>
                <a:cubicBezTo>
                  <a:pt x="20" y="63"/>
                  <a:pt x="20" y="63"/>
                  <a:pt x="20" y="63"/>
                </a:cubicBezTo>
                <a:cubicBezTo>
                  <a:pt x="21" y="56"/>
                  <a:pt x="21" y="56"/>
                  <a:pt x="21" y="56"/>
                </a:cubicBezTo>
                <a:cubicBezTo>
                  <a:pt x="21" y="51"/>
                  <a:pt x="21" y="51"/>
                  <a:pt x="21" y="51"/>
                </a:cubicBezTo>
                <a:cubicBezTo>
                  <a:pt x="24" y="46"/>
                  <a:pt x="24" y="46"/>
                  <a:pt x="24" y="46"/>
                </a:cubicBezTo>
                <a:cubicBezTo>
                  <a:pt x="27" y="44"/>
                  <a:pt x="27" y="44"/>
                  <a:pt x="27" y="44"/>
                </a:cubicBezTo>
                <a:cubicBezTo>
                  <a:pt x="33" y="40"/>
                  <a:pt x="33" y="40"/>
                  <a:pt x="33" y="40"/>
                </a:cubicBezTo>
                <a:cubicBezTo>
                  <a:pt x="34" y="37"/>
                  <a:pt x="34" y="37"/>
                  <a:pt x="34" y="37"/>
                </a:cubicBezTo>
                <a:cubicBezTo>
                  <a:pt x="33" y="34"/>
                  <a:pt x="33" y="34"/>
                  <a:pt x="33" y="34"/>
                </a:cubicBezTo>
                <a:cubicBezTo>
                  <a:pt x="35" y="31"/>
                  <a:pt x="35" y="31"/>
                  <a:pt x="35" y="31"/>
                </a:cubicBezTo>
                <a:cubicBezTo>
                  <a:pt x="38" y="27"/>
                  <a:pt x="38" y="27"/>
                  <a:pt x="38" y="27"/>
                </a:cubicBezTo>
                <a:cubicBezTo>
                  <a:pt x="41" y="28"/>
                  <a:pt x="41" y="28"/>
                  <a:pt x="41" y="28"/>
                </a:cubicBezTo>
                <a:cubicBezTo>
                  <a:pt x="41" y="27"/>
                  <a:pt x="41" y="27"/>
                  <a:pt x="41" y="27"/>
                </a:cubicBezTo>
                <a:lnTo>
                  <a:pt x="41" y="2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5" name="Freeform 349">
            <a:extLst>
              <a:ext uri="{FF2B5EF4-FFF2-40B4-BE49-F238E27FC236}">
                <a16:creationId xmlns:a16="http://schemas.microsoft.com/office/drawing/2014/main" id="{1DFF5442-9364-3D30-A6FA-7EBAF989A6B6}"/>
              </a:ext>
            </a:extLst>
          </p:cNvPr>
          <p:cNvSpPr>
            <a:spLocks/>
          </p:cNvSpPr>
          <p:nvPr/>
        </p:nvSpPr>
        <p:spPr bwMode="auto">
          <a:xfrm>
            <a:off x="6402973" y="2703861"/>
            <a:ext cx="455385" cy="293327"/>
          </a:xfrm>
          <a:custGeom>
            <a:avLst/>
            <a:gdLst>
              <a:gd name="T0" fmla="*/ 422609 w 57"/>
              <a:gd name="T1" fmla="*/ 170849 h 37"/>
              <a:gd name="T2" fmla="*/ 438261 w 57"/>
              <a:gd name="T3" fmla="*/ 163083 h 37"/>
              <a:gd name="T4" fmla="*/ 446087 w 57"/>
              <a:gd name="T5" fmla="*/ 124254 h 37"/>
              <a:gd name="T6" fmla="*/ 446087 w 57"/>
              <a:gd name="T7" fmla="*/ 108722 h 37"/>
              <a:gd name="T8" fmla="*/ 406957 w 57"/>
              <a:gd name="T9" fmla="*/ 93190 h 37"/>
              <a:gd name="T10" fmla="*/ 367826 w 57"/>
              <a:gd name="T11" fmla="*/ 69893 h 37"/>
              <a:gd name="T12" fmla="*/ 352174 w 57"/>
              <a:gd name="T13" fmla="*/ 69893 h 37"/>
              <a:gd name="T14" fmla="*/ 328696 w 57"/>
              <a:gd name="T15" fmla="*/ 54361 h 37"/>
              <a:gd name="T16" fmla="*/ 313044 w 57"/>
              <a:gd name="T17" fmla="*/ 31063 h 37"/>
              <a:gd name="T18" fmla="*/ 258261 w 57"/>
              <a:gd name="T19" fmla="*/ 7766 h 37"/>
              <a:gd name="T20" fmla="*/ 242609 w 57"/>
              <a:gd name="T21" fmla="*/ 7766 h 37"/>
              <a:gd name="T22" fmla="*/ 242609 w 57"/>
              <a:gd name="T23" fmla="*/ 0 h 37"/>
              <a:gd name="T24" fmla="*/ 234783 w 57"/>
              <a:gd name="T25" fmla="*/ 0 h 37"/>
              <a:gd name="T26" fmla="*/ 219130 w 57"/>
              <a:gd name="T27" fmla="*/ 46595 h 37"/>
              <a:gd name="T28" fmla="*/ 187826 w 57"/>
              <a:gd name="T29" fmla="*/ 38829 h 37"/>
              <a:gd name="T30" fmla="*/ 133043 w 57"/>
              <a:gd name="T31" fmla="*/ 38829 h 37"/>
              <a:gd name="T32" fmla="*/ 86087 w 57"/>
              <a:gd name="T33" fmla="*/ 23298 h 37"/>
              <a:gd name="T34" fmla="*/ 54783 w 57"/>
              <a:gd name="T35" fmla="*/ 23298 h 37"/>
              <a:gd name="T36" fmla="*/ 39130 w 57"/>
              <a:gd name="T37" fmla="*/ 31063 h 37"/>
              <a:gd name="T38" fmla="*/ 46957 w 57"/>
              <a:gd name="T39" fmla="*/ 62127 h 37"/>
              <a:gd name="T40" fmla="*/ 31304 w 57"/>
              <a:gd name="T41" fmla="*/ 77659 h 37"/>
              <a:gd name="T42" fmla="*/ 15652 w 57"/>
              <a:gd name="T43" fmla="*/ 116488 h 37"/>
              <a:gd name="T44" fmla="*/ 0 w 57"/>
              <a:gd name="T45" fmla="*/ 116488 h 37"/>
              <a:gd name="T46" fmla="*/ 0 w 57"/>
              <a:gd name="T47" fmla="*/ 139786 h 37"/>
              <a:gd name="T48" fmla="*/ 7826 w 57"/>
              <a:gd name="T49" fmla="*/ 147551 h 37"/>
              <a:gd name="T50" fmla="*/ 15652 w 57"/>
              <a:gd name="T51" fmla="*/ 155317 h 37"/>
              <a:gd name="T52" fmla="*/ 23478 w 57"/>
              <a:gd name="T53" fmla="*/ 163083 h 37"/>
              <a:gd name="T54" fmla="*/ 93913 w 57"/>
              <a:gd name="T55" fmla="*/ 155317 h 37"/>
              <a:gd name="T56" fmla="*/ 140870 w 57"/>
              <a:gd name="T57" fmla="*/ 155317 h 37"/>
              <a:gd name="T58" fmla="*/ 187826 w 57"/>
              <a:gd name="T59" fmla="*/ 186381 h 37"/>
              <a:gd name="T60" fmla="*/ 195652 w 57"/>
              <a:gd name="T61" fmla="*/ 217444 h 37"/>
              <a:gd name="T62" fmla="*/ 172174 w 57"/>
              <a:gd name="T63" fmla="*/ 232976 h 37"/>
              <a:gd name="T64" fmla="*/ 164348 w 57"/>
              <a:gd name="T65" fmla="*/ 256274 h 37"/>
              <a:gd name="T66" fmla="*/ 187826 w 57"/>
              <a:gd name="T67" fmla="*/ 264039 h 37"/>
              <a:gd name="T68" fmla="*/ 195652 w 57"/>
              <a:gd name="T69" fmla="*/ 248508 h 37"/>
              <a:gd name="T70" fmla="*/ 234783 w 57"/>
              <a:gd name="T71" fmla="*/ 225210 h 37"/>
              <a:gd name="T72" fmla="*/ 258261 w 57"/>
              <a:gd name="T73" fmla="*/ 225210 h 37"/>
              <a:gd name="T74" fmla="*/ 281739 w 57"/>
              <a:gd name="T75" fmla="*/ 248508 h 37"/>
              <a:gd name="T76" fmla="*/ 266087 w 57"/>
              <a:gd name="T77" fmla="*/ 264039 h 37"/>
              <a:gd name="T78" fmla="*/ 289565 w 57"/>
              <a:gd name="T79" fmla="*/ 287337 h 37"/>
              <a:gd name="T80" fmla="*/ 352174 w 57"/>
              <a:gd name="T81" fmla="*/ 264039 h 37"/>
              <a:gd name="T82" fmla="*/ 320870 w 57"/>
              <a:gd name="T83" fmla="*/ 240742 h 37"/>
              <a:gd name="T84" fmla="*/ 336522 w 57"/>
              <a:gd name="T85" fmla="*/ 217444 h 37"/>
              <a:gd name="T86" fmla="*/ 391304 w 57"/>
              <a:gd name="T87" fmla="*/ 209678 h 37"/>
              <a:gd name="T88" fmla="*/ 399130 w 57"/>
              <a:gd name="T89" fmla="*/ 194147 h 37"/>
              <a:gd name="T90" fmla="*/ 422609 w 57"/>
              <a:gd name="T91" fmla="*/ 170849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37"/>
              <a:gd name="T140" fmla="*/ 57 w 57"/>
              <a:gd name="T141" fmla="*/ 37 h 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6" name="Freeform 350">
            <a:extLst>
              <a:ext uri="{FF2B5EF4-FFF2-40B4-BE49-F238E27FC236}">
                <a16:creationId xmlns:a16="http://schemas.microsoft.com/office/drawing/2014/main" id="{5B34EA19-335B-52D7-18BA-30B9829E6186}"/>
              </a:ext>
            </a:extLst>
          </p:cNvPr>
          <p:cNvSpPr>
            <a:spLocks/>
          </p:cNvSpPr>
          <p:nvPr/>
        </p:nvSpPr>
        <p:spPr bwMode="auto">
          <a:xfrm>
            <a:off x="6665508" y="2703861"/>
            <a:ext cx="56720" cy="30791"/>
          </a:xfrm>
          <a:custGeom>
            <a:avLst/>
            <a:gdLst>
              <a:gd name="T0" fmla="*/ 47625 w 42"/>
              <a:gd name="T1" fmla="*/ 30162 h 24"/>
              <a:gd name="T2" fmla="*/ 23812 w 42"/>
              <a:gd name="T3" fmla="*/ 0 h 24"/>
              <a:gd name="T4" fmla="*/ 0 w 42"/>
              <a:gd name="T5" fmla="*/ 7541 h 24"/>
              <a:gd name="T6" fmla="*/ 55562 w 42"/>
              <a:gd name="T7" fmla="*/ 30162 h 24"/>
              <a:gd name="T8" fmla="*/ 47625 w 42"/>
              <a:gd name="T9" fmla="*/ 30162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6" y="24"/>
                </a:moveTo>
                <a:lnTo>
                  <a:pt x="18" y="0"/>
                </a:lnTo>
                <a:lnTo>
                  <a:pt x="0" y="6"/>
                </a:lnTo>
                <a:lnTo>
                  <a:pt x="42" y="24"/>
                </a:lnTo>
                <a:lnTo>
                  <a:pt x="36" y="2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7" name="Freeform 351">
            <a:extLst>
              <a:ext uri="{FF2B5EF4-FFF2-40B4-BE49-F238E27FC236}">
                <a16:creationId xmlns:a16="http://schemas.microsoft.com/office/drawing/2014/main" id="{8CF740FB-427B-A682-24B6-C642308D0D79}"/>
              </a:ext>
            </a:extLst>
          </p:cNvPr>
          <p:cNvSpPr>
            <a:spLocks/>
          </p:cNvSpPr>
          <p:nvPr/>
        </p:nvSpPr>
        <p:spPr bwMode="auto">
          <a:xfrm>
            <a:off x="6354355" y="2862679"/>
            <a:ext cx="256053" cy="165300"/>
          </a:xfrm>
          <a:custGeom>
            <a:avLst/>
            <a:gdLst>
              <a:gd name="T0" fmla="*/ 219472 w 32"/>
              <a:gd name="T1" fmla="*/ 77107 h 21"/>
              <a:gd name="T2" fmla="*/ 242987 w 32"/>
              <a:gd name="T3" fmla="*/ 61686 h 21"/>
              <a:gd name="T4" fmla="*/ 235148 w 32"/>
              <a:gd name="T5" fmla="*/ 30843 h 21"/>
              <a:gd name="T6" fmla="*/ 188119 w 32"/>
              <a:gd name="T7" fmla="*/ 0 h 21"/>
              <a:gd name="T8" fmla="*/ 141089 w 32"/>
              <a:gd name="T9" fmla="*/ 0 h 21"/>
              <a:gd name="T10" fmla="*/ 70545 w 32"/>
              <a:gd name="T11" fmla="*/ 7711 h 21"/>
              <a:gd name="T12" fmla="*/ 62706 w 32"/>
              <a:gd name="T13" fmla="*/ 0 h 21"/>
              <a:gd name="T14" fmla="*/ 39191 w 32"/>
              <a:gd name="T15" fmla="*/ 38554 h 21"/>
              <a:gd name="T16" fmla="*/ 23515 w 32"/>
              <a:gd name="T17" fmla="*/ 69396 h 21"/>
              <a:gd name="T18" fmla="*/ 0 w 32"/>
              <a:gd name="T19" fmla="*/ 77107 h 21"/>
              <a:gd name="T20" fmla="*/ 0 w 32"/>
              <a:gd name="T21" fmla="*/ 77107 h 21"/>
              <a:gd name="T22" fmla="*/ 62706 w 32"/>
              <a:gd name="T23" fmla="*/ 146504 h 21"/>
              <a:gd name="T24" fmla="*/ 78383 w 32"/>
              <a:gd name="T25" fmla="*/ 154214 h 21"/>
              <a:gd name="T26" fmla="*/ 125413 w 32"/>
              <a:gd name="T27" fmla="*/ 154214 h 21"/>
              <a:gd name="T28" fmla="*/ 164604 w 32"/>
              <a:gd name="T29" fmla="*/ 146504 h 21"/>
              <a:gd name="T30" fmla="*/ 211634 w 32"/>
              <a:gd name="T31" fmla="*/ 161925 h 21"/>
              <a:gd name="T32" fmla="*/ 219472 w 32"/>
              <a:gd name="T33" fmla="*/ 115661 h 21"/>
              <a:gd name="T34" fmla="*/ 235148 w 32"/>
              <a:gd name="T35" fmla="*/ 107950 h 21"/>
              <a:gd name="T36" fmla="*/ 211634 w 32"/>
              <a:gd name="T37" fmla="*/ 100239 h 21"/>
              <a:gd name="T38" fmla="*/ 219472 w 32"/>
              <a:gd name="T39" fmla="*/ 77107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1"/>
              <a:gd name="T62" fmla="*/ 32 w 32"/>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1">
                <a:moveTo>
                  <a:pt x="28" y="10"/>
                </a:moveTo>
                <a:cubicBezTo>
                  <a:pt x="28" y="10"/>
                  <a:pt x="31" y="9"/>
                  <a:pt x="31" y="8"/>
                </a:cubicBezTo>
                <a:cubicBezTo>
                  <a:pt x="32" y="6"/>
                  <a:pt x="30" y="4"/>
                  <a:pt x="30" y="4"/>
                </a:cubicBezTo>
                <a:cubicBezTo>
                  <a:pt x="24" y="0"/>
                  <a:pt x="24" y="0"/>
                  <a:pt x="24" y="0"/>
                </a:cubicBezTo>
                <a:cubicBezTo>
                  <a:pt x="18" y="0"/>
                  <a:pt x="18" y="0"/>
                  <a:pt x="18" y="0"/>
                </a:cubicBezTo>
                <a:cubicBezTo>
                  <a:pt x="9" y="1"/>
                  <a:pt x="9" y="1"/>
                  <a:pt x="9" y="1"/>
                </a:cubicBezTo>
                <a:cubicBezTo>
                  <a:pt x="8" y="0"/>
                  <a:pt x="8" y="0"/>
                  <a:pt x="8" y="0"/>
                </a:cubicBezTo>
                <a:cubicBezTo>
                  <a:pt x="5" y="5"/>
                  <a:pt x="5" y="5"/>
                  <a:pt x="5" y="5"/>
                </a:cubicBezTo>
                <a:cubicBezTo>
                  <a:pt x="3" y="9"/>
                  <a:pt x="3" y="9"/>
                  <a:pt x="3" y="9"/>
                </a:cubicBezTo>
                <a:cubicBezTo>
                  <a:pt x="0" y="10"/>
                  <a:pt x="0" y="10"/>
                  <a:pt x="0" y="10"/>
                </a:cubicBezTo>
                <a:cubicBezTo>
                  <a:pt x="0" y="10"/>
                  <a:pt x="0" y="10"/>
                  <a:pt x="0" y="10"/>
                </a:cubicBezTo>
                <a:cubicBezTo>
                  <a:pt x="8" y="19"/>
                  <a:pt x="8" y="19"/>
                  <a:pt x="8" y="19"/>
                </a:cubicBezTo>
                <a:cubicBezTo>
                  <a:pt x="10" y="20"/>
                  <a:pt x="10" y="20"/>
                  <a:pt x="10" y="20"/>
                </a:cubicBezTo>
                <a:cubicBezTo>
                  <a:pt x="16" y="20"/>
                  <a:pt x="16" y="20"/>
                  <a:pt x="16" y="20"/>
                </a:cubicBezTo>
                <a:cubicBezTo>
                  <a:pt x="21" y="19"/>
                  <a:pt x="21" y="19"/>
                  <a:pt x="21" y="19"/>
                </a:cubicBezTo>
                <a:cubicBezTo>
                  <a:pt x="27" y="21"/>
                  <a:pt x="27" y="21"/>
                  <a:pt x="27" y="21"/>
                </a:cubicBezTo>
                <a:cubicBezTo>
                  <a:pt x="28" y="15"/>
                  <a:pt x="28" y="15"/>
                  <a:pt x="28" y="15"/>
                </a:cubicBezTo>
                <a:cubicBezTo>
                  <a:pt x="30" y="14"/>
                  <a:pt x="30" y="14"/>
                  <a:pt x="30" y="14"/>
                </a:cubicBezTo>
                <a:cubicBezTo>
                  <a:pt x="27" y="13"/>
                  <a:pt x="27" y="13"/>
                  <a:pt x="27" y="13"/>
                </a:cubicBezTo>
                <a:lnTo>
                  <a:pt x="28" y="1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8" name="Freeform 352">
            <a:extLst>
              <a:ext uri="{FF2B5EF4-FFF2-40B4-BE49-F238E27FC236}">
                <a16:creationId xmlns:a16="http://schemas.microsoft.com/office/drawing/2014/main" id="{AB4FA54E-7BBE-0376-8DCF-9D8D6FE2309D}"/>
              </a:ext>
            </a:extLst>
          </p:cNvPr>
          <p:cNvSpPr>
            <a:spLocks/>
          </p:cNvSpPr>
          <p:nvPr/>
        </p:nvSpPr>
        <p:spPr bwMode="auto">
          <a:xfrm>
            <a:off x="6354355" y="2943708"/>
            <a:ext cx="63203" cy="71307"/>
          </a:xfrm>
          <a:custGeom>
            <a:avLst/>
            <a:gdLst>
              <a:gd name="T0" fmla="*/ 54173 w 48"/>
              <a:gd name="T1" fmla="*/ 54328 h 54"/>
              <a:gd name="T2" fmla="*/ 61912 w 48"/>
              <a:gd name="T3" fmla="*/ 69850 h 54"/>
              <a:gd name="T4" fmla="*/ 0 w 48"/>
              <a:gd name="T5" fmla="*/ 0 h 54"/>
              <a:gd name="T6" fmla="*/ 15478 w 48"/>
              <a:gd name="T7" fmla="*/ 23283 h 54"/>
              <a:gd name="T8" fmla="*/ 54173 w 48"/>
              <a:gd name="T9" fmla="*/ 54328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42" y="42"/>
                </a:moveTo>
                <a:lnTo>
                  <a:pt x="48" y="54"/>
                </a:lnTo>
                <a:lnTo>
                  <a:pt x="0" y="0"/>
                </a:lnTo>
                <a:lnTo>
                  <a:pt x="12" y="18"/>
                </a:lnTo>
                <a:lnTo>
                  <a:pt x="42" y="4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29" name="Freeform 353">
            <a:extLst>
              <a:ext uri="{FF2B5EF4-FFF2-40B4-BE49-F238E27FC236}">
                <a16:creationId xmlns:a16="http://schemas.microsoft.com/office/drawing/2014/main" id="{D9C496B3-69BD-7BD4-1468-8FCC1D6AED47}"/>
              </a:ext>
            </a:extLst>
          </p:cNvPr>
          <p:cNvSpPr>
            <a:spLocks/>
          </p:cNvSpPr>
          <p:nvPr/>
        </p:nvSpPr>
        <p:spPr bwMode="auto">
          <a:xfrm>
            <a:off x="6146919" y="2760580"/>
            <a:ext cx="175024" cy="95616"/>
          </a:xfrm>
          <a:custGeom>
            <a:avLst/>
            <a:gdLst>
              <a:gd name="T0" fmla="*/ 77932 w 22"/>
              <a:gd name="T1" fmla="*/ 78053 h 12"/>
              <a:gd name="T2" fmla="*/ 109105 w 22"/>
              <a:gd name="T3" fmla="*/ 85858 h 12"/>
              <a:gd name="T4" fmla="*/ 116898 w 22"/>
              <a:gd name="T5" fmla="*/ 85858 h 12"/>
              <a:gd name="T6" fmla="*/ 116898 w 22"/>
              <a:gd name="T7" fmla="*/ 85858 h 12"/>
              <a:gd name="T8" fmla="*/ 116898 w 22"/>
              <a:gd name="T9" fmla="*/ 93663 h 12"/>
              <a:gd name="T10" fmla="*/ 148070 w 22"/>
              <a:gd name="T11" fmla="*/ 78053 h 12"/>
              <a:gd name="T12" fmla="*/ 155864 w 22"/>
              <a:gd name="T13" fmla="*/ 62442 h 12"/>
              <a:gd name="T14" fmla="*/ 171450 w 22"/>
              <a:gd name="T15" fmla="*/ 46832 h 12"/>
              <a:gd name="T16" fmla="*/ 132484 w 22"/>
              <a:gd name="T17" fmla="*/ 31221 h 12"/>
              <a:gd name="T18" fmla="*/ 101311 w 22"/>
              <a:gd name="T19" fmla="*/ 15611 h 12"/>
              <a:gd name="T20" fmla="*/ 70139 w 22"/>
              <a:gd name="T21" fmla="*/ 0 h 12"/>
              <a:gd name="T22" fmla="*/ 70139 w 22"/>
              <a:gd name="T23" fmla="*/ 7805 h 12"/>
              <a:gd name="T24" fmla="*/ 54552 w 22"/>
              <a:gd name="T25" fmla="*/ 0 h 12"/>
              <a:gd name="T26" fmla="*/ 46759 w 22"/>
              <a:gd name="T27" fmla="*/ 7805 h 12"/>
              <a:gd name="T28" fmla="*/ 31173 w 22"/>
              <a:gd name="T29" fmla="*/ 15611 h 12"/>
              <a:gd name="T30" fmla="*/ 15586 w 22"/>
              <a:gd name="T31" fmla="*/ 23416 h 12"/>
              <a:gd name="T32" fmla="*/ 0 w 22"/>
              <a:gd name="T33" fmla="*/ 31221 h 12"/>
              <a:gd name="T34" fmla="*/ 7793 w 22"/>
              <a:gd name="T35" fmla="*/ 39026 h 12"/>
              <a:gd name="T36" fmla="*/ 23380 w 22"/>
              <a:gd name="T37" fmla="*/ 54637 h 12"/>
              <a:gd name="T38" fmla="*/ 38966 w 22"/>
              <a:gd name="T39" fmla="*/ 78053 h 12"/>
              <a:gd name="T40" fmla="*/ 46759 w 22"/>
              <a:gd name="T41" fmla="*/ 85858 h 12"/>
              <a:gd name="T42" fmla="*/ 46759 w 22"/>
              <a:gd name="T43" fmla="*/ 85858 h 12"/>
              <a:gd name="T44" fmla="*/ 70139 w 22"/>
              <a:gd name="T45" fmla="*/ 85858 h 12"/>
              <a:gd name="T46" fmla="*/ 77932 w 22"/>
              <a:gd name="T47" fmla="*/ 7805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2"/>
              <a:gd name="T74" fmla="*/ 22 w 2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2">
                <a:moveTo>
                  <a:pt x="10" y="10"/>
                </a:moveTo>
                <a:cubicBezTo>
                  <a:pt x="14" y="11"/>
                  <a:pt x="14" y="11"/>
                  <a:pt x="14" y="11"/>
                </a:cubicBezTo>
                <a:cubicBezTo>
                  <a:pt x="15" y="11"/>
                  <a:pt x="15" y="11"/>
                  <a:pt x="15" y="11"/>
                </a:cubicBezTo>
                <a:cubicBezTo>
                  <a:pt x="15" y="11"/>
                  <a:pt x="15" y="11"/>
                  <a:pt x="15" y="11"/>
                </a:cubicBezTo>
                <a:cubicBezTo>
                  <a:pt x="15" y="12"/>
                  <a:pt x="15" y="12"/>
                  <a:pt x="15" y="12"/>
                </a:cubicBezTo>
                <a:cubicBezTo>
                  <a:pt x="19" y="10"/>
                  <a:pt x="19" y="10"/>
                  <a:pt x="19" y="10"/>
                </a:cubicBezTo>
                <a:cubicBezTo>
                  <a:pt x="20" y="8"/>
                  <a:pt x="20" y="8"/>
                  <a:pt x="20" y="8"/>
                </a:cubicBezTo>
                <a:cubicBezTo>
                  <a:pt x="22" y="6"/>
                  <a:pt x="22" y="6"/>
                  <a:pt x="22" y="6"/>
                </a:cubicBezTo>
                <a:cubicBezTo>
                  <a:pt x="17" y="4"/>
                  <a:pt x="17" y="4"/>
                  <a:pt x="17" y="4"/>
                </a:cubicBezTo>
                <a:cubicBezTo>
                  <a:pt x="13" y="2"/>
                  <a:pt x="13" y="2"/>
                  <a:pt x="13" y="2"/>
                </a:cubicBezTo>
                <a:cubicBezTo>
                  <a:pt x="9" y="0"/>
                  <a:pt x="9" y="0"/>
                  <a:pt x="9" y="0"/>
                </a:cubicBezTo>
                <a:cubicBezTo>
                  <a:pt x="9" y="0"/>
                  <a:pt x="9" y="1"/>
                  <a:pt x="9" y="1"/>
                </a:cubicBezTo>
                <a:cubicBezTo>
                  <a:pt x="7" y="0"/>
                  <a:pt x="7" y="0"/>
                  <a:pt x="7" y="0"/>
                </a:cubicBezTo>
                <a:cubicBezTo>
                  <a:pt x="6" y="1"/>
                  <a:pt x="6" y="1"/>
                  <a:pt x="6" y="1"/>
                </a:cubicBezTo>
                <a:cubicBezTo>
                  <a:pt x="4" y="2"/>
                  <a:pt x="4" y="2"/>
                  <a:pt x="4" y="2"/>
                </a:cubicBezTo>
                <a:cubicBezTo>
                  <a:pt x="2" y="3"/>
                  <a:pt x="2" y="3"/>
                  <a:pt x="2" y="3"/>
                </a:cubicBezTo>
                <a:cubicBezTo>
                  <a:pt x="0" y="4"/>
                  <a:pt x="0" y="4"/>
                  <a:pt x="0" y="4"/>
                </a:cubicBezTo>
                <a:cubicBezTo>
                  <a:pt x="1" y="5"/>
                  <a:pt x="1" y="5"/>
                  <a:pt x="1" y="5"/>
                </a:cubicBezTo>
                <a:cubicBezTo>
                  <a:pt x="3" y="7"/>
                  <a:pt x="3" y="7"/>
                  <a:pt x="3" y="7"/>
                </a:cubicBezTo>
                <a:cubicBezTo>
                  <a:pt x="5" y="10"/>
                  <a:pt x="5" y="10"/>
                  <a:pt x="5" y="10"/>
                </a:cubicBezTo>
                <a:cubicBezTo>
                  <a:pt x="6" y="11"/>
                  <a:pt x="6" y="11"/>
                  <a:pt x="6" y="11"/>
                </a:cubicBezTo>
                <a:cubicBezTo>
                  <a:pt x="6" y="11"/>
                  <a:pt x="6" y="11"/>
                  <a:pt x="6" y="11"/>
                </a:cubicBezTo>
                <a:cubicBezTo>
                  <a:pt x="9" y="11"/>
                  <a:pt x="9" y="11"/>
                  <a:pt x="9" y="11"/>
                </a:cubicBezTo>
                <a:lnTo>
                  <a:pt x="10" y="1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0" name="Freeform 354">
            <a:extLst>
              <a:ext uri="{FF2B5EF4-FFF2-40B4-BE49-F238E27FC236}">
                <a16:creationId xmlns:a16="http://schemas.microsoft.com/office/drawing/2014/main" id="{AB828607-35F8-EBA4-AB72-1EBB8E9AB705}"/>
              </a:ext>
            </a:extLst>
          </p:cNvPr>
          <p:cNvSpPr>
            <a:spLocks/>
          </p:cNvSpPr>
          <p:nvPr/>
        </p:nvSpPr>
        <p:spPr bwMode="auto">
          <a:xfrm>
            <a:off x="6250637" y="2856196"/>
            <a:ext cx="166920" cy="92373"/>
          </a:xfrm>
          <a:custGeom>
            <a:avLst/>
            <a:gdLst>
              <a:gd name="T0" fmla="*/ 116794 w 21"/>
              <a:gd name="T1" fmla="*/ 0 h 12"/>
              <a:gd name="T2" fmla="*/ 101222 w 21"/>
              <a:gd name="T3" fmla="*/ 7541 h 12"/>
              <a:gd name="T4" fmla="*/ 70077 w 21"/>
              <a:gd name="T5" fmla="*/ 15081 h 12"/>
              <a:gd name="T6" fmla="*/ 46718 w 21"/>
              <a:gd name="T7" fmla="*/ 22622 h 12"/>
              <a:gd name="T8" fmla="*/ 31145 w 21"/>
              <a:gd name="T9" fmla="*/ 22622 h 12"/>
              <a:gd name="T10" fmla="*/ 23359 w 21"/>
              <a:gd name="T11" fmla="*/ 15081 h 12"/>
              <a:gd name="T12" fmla="*/ 15573 w 21"/>
              <a:gd name="T13" fmla="*/ 30162 h 12"/>
              <a:gd name="T14" fmla="*/ 7786 w 21"/>
              <a:gd name="T15" fmla="*/ 52784 h 12"/>
              <a:gd name="T16" fmla="*/ 0 w 21"/>
              <a:gd name="T17" fmla="*/ 52784 h 12"/>
              <a:gd name="T18" fmla="*/ 7786 w 21"/>
              <a:gd name="T19" fmla="*/ 67865 h 12"/>
              <a:gd name="T20" fmla="*/ 31145 w 21"/>
              <a:gd name="T21" fmla="*/ 82946 h 12"/>
              <a:gd name="T22" fmla="*/ 62290 w 21"/>
              <a:gd name="T23" fmla="*/ 90487 h 12"/>
              <a:gd name="T24" fmla="*/ 70077 w 21"/>
              <a:gd name="T25" fmla="*/ 90487 h 12"/>
              <a:gd name="T26" fmla="*/ 101222 w 21"/>
              <a:gd name="T27" fmla="*/ 82946 h 12"/>
              <a:gd name="T28" fmla="*/ 101222 w 21"/>
              <a:gd name="T29" fmla="*/ 82946 h 12"/>
              <a:gd name="T30" fmla="*/ 124581 w 21"/>
              <a:gd name="T31" fmla="*/ 75406 h 12"/>
              <a:gd name="T32" fmla="*/ 140153 w 21"/>
              <a:gd name="T33" fmla="*/ 45244 h 12"/>
              <a:gd name="T34" fmla="*/ 163512 w 21"/>
              <a:gd name="T35" fmla="*/ 7541 h 12"/>
              <a:gd name="T36" fmla="*/ 155726 w 21"/>
              <a:gd name="T37" fmla="*/ 0 h 12"/>
              <a:gd name="T38" fmla="*/ 140153 w 21"/>
              <a:gd name="T39" fmla="*/ 0 h 12"/>
              <a:gd name="T40" fmla="*/ 116794 w 21"/>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2"/>
              <a:gd name="T65" fmla="*/ 21 w 21"/>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2">
                <a:moveTo>
                  <a:pt x="15" y="0"/>
                </a:moveTo>
                <a:cubicBezTo>
                  <a:pt x="13" y="1"/>
                  <a:pt x="13" y="1"/>
                  <a:pt x="13" y="1"/>
                </a:cubicBezTo>
                <a:cubicBezTo>
                  <a:pt x="9" y="2"/>
                  <a:pt x="9" y="2"/>
                  <a:pt x="9" y="2"/>
                </a:cubicBezTo>
                <a:cubicBezTo>
                  <a:pt x="6" y="3"/>
                  <a:pt x="6" y="3"/>
                  <a:pt x="6" y="3"/>
                </a:cubicBezTo>
                <a:cubicBezTo>
                  <a:pt x="4" y="3"/>
                  <a:pt x="4" y="3"/>
                  <a:pt x="4" y="3"/>
                </a:cubicBezTo>
                <a:cubicBezTo>
                  <a:pt x="3" y="2"/>
                  <a:pt x="3" y="2"/>
                  <a:pt x="3" y="2"/>
                </a:cubicBezTo>
                <a:cubicBezTo>
                  <a:pt x="2" y="4"/>
                  <a:pt x="2" y="4"/>
                  <a:pt x="2" y="4"/>
                </a:cubicBezTo>
                <a:cubicBezTo>
                  <a:pt x="1" y="7"/>
                  <a:pt x="1" y="7"/>
                  <a:pt x="1" y="7"/>
                </a:cubicBezTo>
                <a:cubicBezTo>
                  <a:pt x="0" y="7"/>
                  <a:pt x="0" y="7"/>
                  <a:pt x="0" y="7"/>
                </a:cubicBezTo>
                <a:cubicBezTo>
                  <a:pt x="1" y="9"/>
                  <a:pt x="1" y="9"/>
                  <a:pt x="1" y="9"/>
                </a:cubicBezTo>
                <a:cubicBezTo>
                  <a:pt x="4" y="11"/>
                  <a:pt x="4" y="11"/>
                  <a:pt x="4" y="11"/>
                </a:cubicBezTo>
                <a:cubicBezTo>
                  <a:pt x="4" y="11"/>
                  <a:pt x="7" y="12"/>
                  <a:pt x="8" y="12"/>
                </a:cubicBezTo>
                <a:cubicBezTo>
                  <a:pt x="8" y="12"/>
                  <a:pt x="9" y="12"/>
                  <a:pt x="9" y="12"/>
                </a:cubicBezTo>
                <a:cubicBezTo>
                  <a:pt x="11" y="12"/>
                  <a:pt x="12" y="12"/>
                  <a:pt x="13" y="11"/>
                </a:cubicBezTo>
                <a:cubicBezTo>
                  <a:pt x="13" y="11"/>
                  <a:pt x="13" y="11"/>
                  <a:pt x="13" y="11"/>
                </a:cubicBezTo>
                <a:cubicBezTo>
                  <a:pt x="16" y="10"/>
                  <a:pt x="16" y="10"/>
                  <a:pt x="16" y="10"/>
                </a:cubicBezTo>
                <a:cubicBezTo>
                  <a:pt x="18" y="6"/>
                  <a:pt x="18" y="6"/>
                  <a:pt x="18" y="6"/>
                </a:cubicBezTo>
                <a:cubicBezTo>
                  <a:pt x="21" y="1"/>
                  <a:pt x="21" y="1"/>
                  <a:pt x="21" y="1"/>
                </a:cubicBezTo>
                <a:cubicBezTo>
                  <a:pt x="20" y="0"/>
                  <a:pt x="20" y="0"/>
                  <a:pt x="20" y="0"/>
                </a:cubicBezTo>
                <a:cubicBezTo>
                  <a:pt x="18" y="0"/>
                  <a:pt x="18" y="0"/>
                  <a:pt x="18" y="0"/>
                </a:cubicBezTo>
                <a:lnTo>
                  <a:pt x="15"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1" name="Freeform 355">
            <a:extLst>
              <a:ext uri="{FF2B5EF4-FFF2-40B4-BE49-F238E27FC236}">
                <a16:creationId xmlns:a16="http://schemas.microsoft.com/office/drawing/2014/main" id="{2C91CB40-E2CA-F675-55D8-7FC0F34BBFD1}"/>
              </a:ext>
            </a:extLst>
          </p:cNvPr>
          <p:cNvSpPr>
            <a:spLocks/>
          </p:cNvSpPr>
          <p:nvPr/>
        </p:nvSpPr>
        <p:spPr bwMode="auto">
          <a:xfrm>
            <a:off x="6266843" y="2807579"/>
            <a:ext cx="142612" cy="71307"/>
          </a:xfrm>
          <a:custGeom>
            <a:avLst/>
            <a:gdLst>
              <a:gd name="T0" fmla="*/ 85372 w 108"/>
              <a:gd name="T1" fmla="*/ 15522 h 54"/>
              <a:gd name="T2" fmla="*/ 54328 w 108"/>
              <a:gd name="T3" fmla="*/ 0 h 54"/>
              <a:gd name="T4" fmla="*/ 54328 w 108"/>
              <a:gd name="T5" fmla="*/ 0 h 54"/>
              <a:gd name="T6" fmla="*/ 38806 w 108"/>
              <a:gd name="T7" fmla="*/ 15522 h 54"/>
              <a:gd name="T8" fmla="*/ 31044 w 108"/>
              <a:gd name="T9" fmla="*/ 31044 h 54"/>
              <a:gd name="T10" fmla="*/ 0 w 108"/>
              <a:gd name="T11" fmla="*/ 46567 h 54"/>
              <a:gd name="T12" fmla="*/ 7761 w 108"/>
              <a:gd name="T13" fmla="*/ 62089 h 54"/>
              <a:gd name="T14" fmla="*/ 7761 w 108"/>
              <a:gd name="T15" fmla="*/ 62089 h 54"/>
              <a:gd name="T16" fmla="*/ 15522 w 108"/>
              <a:gd name="T17" fmla="*/ 69850 h 54"/>
              <a:gd name="T18" fmla="*/ 31044 w 108"/>
              <a:gd name="T19" fmla="*/ 69850 h 54"/>
              <a:gd name="T20" fmla="*/ 54328 w 108"/>
              <a:gd name="T21" fmla="*/ 62089 h 54"/>
              <a:gd name="T22" fmla="*/ 85372 w 108"/>
              <a:gd name="T23" fmla="*/ 54328 h 54"/>
              <a:gd name="T24" fmla="*/ 100894 w 108"/>
              <a:gd name="T25" fmla="*/ 46567 h 54"/>
              <a:gd name="T26" fmla="*/ 124178 w 108"/>
              <a:gd name="T27" fmla="*/ 46567 h 54"/>
              <a:gd name="T28" fmla="*/ 139700 w 108"/>
              <a:gd name="T29" fmla="*/ 46567 h 54"/>
              <a:gd name="T30" fmla="*/ 131939 w 108"/>
              <a:gd name="T31" fmla="*/ 38806 h 54"/>
              <a:gd name="T32" fmla="*/ 131939 w 108"/>
              <a:gd name="T33" fmla="*/ 15522 h 54"/>
              <a:gd name="T34" fmla="*/ 116417 w 108"/>
              <a:gd name="T35" fmla="*/ 15522 h 54"/>
              <a:gd name="T36" fmla="*/ 85372 w 108"/>
              <a:gd name="T37" fmla="*/ 1552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54"/>
              <a:gd name="T59" fmla="*/ 108 w 108"/>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54">
                <a:moveTo>
                  <a:pt x="66" y="12"/>
                </a:moveTo>
                <a:lnTo>
                  <a:pt x="42" y="0"/>
                </a:lnTo>
                <a:lnTo>
                  <a:pt x="30" y="12"/>
                </a:lnTo>
                <a:lnTo>
                  <a:pt x="24" y="24"/>
                </a:lnTo>
                <a:lnTo>
                  <a:pt x="0" y="36"/>
                </a:lnTo>
                <a:lnTo>
                  <a:pt x="6" y="48"/>
                </a:lnTo>
                <a:lnTo>
                  <a:pt x="12" y="54"/>
                </a:lnTo>
                <a:lnTo>
                  <a:pt x="24" y="54"/>
                </a:lnTo>
                <a:lnTo>
                  <a:pt x="42" y="48"/>
                </a:lnTo>
                <a:lnTo>
                  <a:pt x="66" y="42"/>
                </a:lnTo>
                <a:lnTo>
                  <a:pt x="78" y="36"/>
                </a:lnTo>
                <a:lnTo>
                  <a:pt x="96" y="36"/>
                </a:lnTo>
                <a:lnTo>
                  <a:pt x="108" y="36"/>
                </a:lnTo>
                <a:lnTo>
                  <a:pt x="102" y="30"/>
                </a:lnTo>
                <a:lnTo>
                  <a:pt x="102" y="12"/>
                </a:lnTo>
                <a:lnTo>
                  <a:pt x="90" y="12"/>
                </a:lnTo>
                <a:lnTo>
                  <a:pt x="66"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2" name="Freeform 356">
            <a:extLst>
              <a:ext uri="{FF2B5EF4-FFF2-40B4-BE49-F238E27FC236}">
                <a16:creationId xmlns:a16="http://schemas.microsoft.com/office/drawing/2014/main" id="{32C76AF5-3DD4-DC74-156E-1156D7435EF0}"/>
              </a:ext>
            </a:extLst>
          </p:cNvPr>
          <p:cNvSpPr>
            <a:spLocks/>
          </p:cNvSpPr>
          <p:nvPr/>
        </p:nvSpPr>
        <p:spPr bwMode="auto">
          <a:xfrm>
            <a:off x="6417558" y="3015013"/>
            <a:ext cx="178265" cy="152336"/>
          </a:xfrm>
          <a:custGeom>
            <a:avLst/>
            <a:gdLst>
              <a:gd name="T0" fmla="*/ 63500 w 132"/>
              <a:gd name="T1" fmla="*/ 7786 h 115"/>
              <a:gd name="T2" fmla="*/ 15875 w 132"/>
              <a:gd name="T3" fmla="*/ 7786 h 115"/>
              <a:gd name="T4" fmla="*/ 0 w 132"/>
              <a:gd name="T5" fmla="*/ 0 h 115"/>
              <a:gd name="T6" fmla="*/ 0 w 132"/>
              <a:gd name="T7" fmla="*/ 15571 h 115"/>
              <a:gd name="T8" fmla="*/ 7938 w 132"/>
              <a:gd name="T9" fmla="*/ 38928 h 115"/>
              <a:gd name="T10" fmla="*/ 0 w 132"/>
              <a:gd name="T11" fmla="*/ 62285 h 115"/>
              <a:gd name="T12" fmla="*/ 7938 w 132"/>
              <a:gd name="T13" fmla="*/ 79154 h 115"/>
              <a:gd name="T14" fmla="*/ 15875 w 132"/>
              <a:gd name="T15" fmla="*/ 94725 h 115"/>
              <a:gd name="T16" fmla="*/ 15875 w 132"/>
              <a:gd name="T17" fmla="*/ 94725 h 115"/>
              <a:gd name="T18" fmla="*/ 63500 w 132"/>
              <a:gd name="T19" fmla="*/ 94725 h 115"/>
              <a:gd name="T20" fmla="*/ 87313 w 132"/>
              <a:gd name="T21" fmla="*/ 94725 h 115"/>
              <a:gd name="T22" fmla="*/ 95250 w 132"/>
              <a:gd name="T23" fmla="*/ 86940 h 115"/>
              <a:gd name="T24" fmla="*/ 95250 w 132"/>
              <a:gd name="T25" fmla="*/ 94725 h 115"/>
              <a:gd name="T26" fmla="*/ 87313 w 132"/>
              <a:gd name="T27" fmla="*/ 110297 h 115"/>
              <a:gd name="T28" fmla="*/ 79375 w 132"/>
              <a:gd name="T29" fmla="*/ 118082 h 115"/>
              <a:gd name="T30" fmla="*/ 87313 w 132"/>
              <a:gd name="T31" fmla="*/ 149225 h 115"/>
              <a:gd name="T32" fmla="*/ 119063 w 132"/>
              <a:gd name="T33" fmla="*/ 125868 h 115"/>
              <a:gd name="T34" fmla="*/ 150813 w 132"/>
              <a:gd name="T35" fmla="*/ 125868 h 115"/>
              <a:gd name="T36" fmla="*/ 166688 w 132"/>
              <a:gd name="T37" fmla="*/ 102511 h 115"/>
              <a:gd name="T38" fmla="*/ 174625 w 132"/>
              <a:gd name="T39" fmla="*/ 102511 h 115"/>
              <a:gd name="T40" fmla="*/ 127000 w 132"/>
              <a:gd name="T41" fmla="*/ 86940 h 115"/>
              <a:gd name="T42" fmla="*/ 119063 w 132"/>
              <a:gd name="T43" fmla="*/ 46714 h 115"/>
              <a:gd name="T44" fmla="*/ 150813 w 132"/>
              <a:gd name="T45" fmla="*/ 15571 h 115"/>
              <a:gd name="T46" fmla="*/ 150813 w 132"/>
              <a:gd name="T47" fmla="*/ 15571 h 115"/>
              <a:gd name="T48" fmla="*/ 103188 w 132"/>
              <a:gd name="T49" fmla="*/ 0 h 115"/>
              <a:gd name="T50" fmla="*/ 63500 w 132"/>
              <a:gd name="T51" fmla="*/ 7786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2"/>
              <a:gd name="T79" fmla="*/ 0 h 115"/>
              <a:gd name="T80" fmla="*/ 132 w 132"/>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2" h="115">
                <a:moveTo>
                  <a:pt x="48" y="6"/>
                </a:moveTo>
                <a:lnTo>
                  <a:pt x="12" y="6"/>
                </a:lnTo>
                <a:lnTo>
                  <a:pt x="0" y="0"/>
                </a:lnTo>
                <a:lnTo>
                  <a:pt x="0" y="12"/>
                </a:lnTo>
                <a:lnTo>
                  <a:pt x="6" y="30"/>
                </a:lnTo>
                <a:lnTo>
                  <a:pt x="0" y="48"/>
                </a:lnTo>
                <a:lnTo>
                  <a:pt x="6" y="61"/>
                </a:lnTo>
                <a:lnTo>
                  <a:pt x="12" y="73"/>
                </a:lnTo>
                <a:lnTo>
                  <a:pt x="48" y="73"/>
                </a:lnTo>
                <a:lnTo>
                  <a:pt x="66" y="73"/>
                </a:lnTo>
                <a:lnTo>
                  <a:pt x="72" y="67"/>
                </a:lnTo>
                <a:lnTo>
                  <a:pt x="72" y="73"/>
                </a:lnTo>
                <a:lnTo>
                  <a:pt x="66" y="85"/>
                </a:lnTo>
                <a:lnTo>
                  <a:pt x="60" y="91"/>
                </a:lnTo>
                <a:lnTo>
                  <a:pt x="66" y="115"/>
                </a:lnTo>
                <a:lnTo>
                  <a:pt x="90" y="97"/>
                </a:lnTo>
                <a:lnTo>
                  <a:pt x="114" y="97"/>
                </a:lnTo>
                <a:lnTo>
                  <a:pt x="126" y="79"/>
                </a:lnTo>
                <a:lnTo>
                  <a:pt x="132" y="79"/>
                </a:lnTo>
                <a:lnTo>
                  <a:pt x="96" y="67"/>
                </a:lnTo>
                <a:lnTo>
                  <a:pt x="90" y="36"/>
                </a:lnTo>
                <a:lnTo>
                  <a:pt x="114" y="12"/>
                </a:lnTo>
                <a:lnTo>
                  <a:pt x="78" y="0"/>
                </a:lnTo>
                <a:lnTo>
                  <a:pt x="48"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3" name="Freeform 357">
            <a:extLst>
              <a:ext uri="{FF2B5EF4-FFF2-40B4-BE49-F238E27FC236}">
                <a16:creationId xmlns:a16="http://schemas.microsoft.com/office/drawing/2014/main" id="{313015B3-61A9-43C8-17F2-C30A39912E71}"/>
              </a:ext>
            </a:extLst>
          </p:cNvPr>
          <p:cNvSpPr>
            <a:spLocks/>
          </p:cNvSpPr>
          <p:nvPr/>
        </p:nvSpPr>
        <p:spPr bwMode="auto">
          <a:xfrm>
            <a:off x="6305738" y="2943709"/>
            <a:ext cx="129647" cy="223641"/>
          </a:xfrm>
          <a:custGeom>
            <a:avLst/>
            <a:gdLst>
              <a:gd name="T0" fmla="*/ 71438 w 16"/>
              <a:gd name="T1" fmla="*/ 187779 h 28"/>
              <a:gd name="T2" fmla="*/ 71438 w 16"/>
              <a:gd name="T3" fmla="*/ 179954 h 28"/>
              <a:gd name="T4" fmla="*/ 103188 w 16"/>
              <a:gd name="T5" fmla="*/ 172130 h 28"/>
              <a:gd name="T6" fmla="*/ 127000 w 16"/>
              <a:gd name="T7" fmla="*/ 164306 h 28"/>
              <a:gd name="T8" fmla="*/ 119063 w 16"/>
              <a:gd name="T9" fmla="*/ 148658 h 28"/>
              <a:gd name="T10" fmla="*/ 111125 w 16"/>
              <a:gd name="T11" fmla="*/ 133010 h 28"/>
              <a:gd name="T12" fmla="*/ 119063 w 16"/>
              <a:gd name="T13" fmla="*/ 109538 h 28"/>
              <a:gd name="T14" fmla="*/ 111125 w 16"/>
              <a:gd name="T15" fmla="*/ 86065 h 28"/>
              <a:gd name="T16" fmla="*/ 111125 w 16"/>
              <a:gd name="T17" fmla="*/ 70417 h 28"/>
              <a:gd name="T18" fmla="*/ 103188 w 16"/>
              <a:gd name="T19" fmla="*/ 54769 h 28"/>
              <a:gd name="T20" fmla="*/ 63500 w 16"/>
              <a:gd name="T21" fmla="*/ 23472 h 28"/>
              <a:gd name="T22" fmla="*/ 47625 w 16"/>
              <a:gd name="T23" fmla="*/ 0 h 28"/>
              <a:gd name="T24" fmla="*/ 15875 w 16"/>
              <a:gd name="T25" fmla="*/ 7824 h 28"/>
              <a:gd name="T26" fmla="*/ 15875 w 16"/>
              <a:gd name="T27" fmla="*/ 15648 h 28"/>
              <a:gd name="T28" fmla="*/ 23813 w 16"/>
              <a:gd name="T29" fmla="*/ 31296 h 28"/>
              <a:gd name="T30" fmla="*/ 23813 w 16"/>
              <a:gd name="T31" fmla="*/ 46945 h 28"/>
              <a:gd name="T32" fmla="*/ 31750 w 16"/>
              <a:gd name="T33" fmla="*/ 70417 h 28"/>
              <a:gd name="T34" fmla="*/ 7938 w 16"/>
              <a:gd name="T35" fmla="*/ 101713 h 28"/>
              <a:gd name="T36" fmla="*/ 0 w 16"/>
              <a:gd name="T37" fmla="*/ 140834 h 28"/>
              <a:gd name="T38" fmla="*/ 31750 w 16"/>
              <a:gd name="T39" fmla="*/ 164306 h 28"/>
              <a:gd name="T40" fmla="*/ 31750 w 16"/>
              <a:gd name="T41" fmla="*/ 187779 h 28"/>
              <a:gd name="T42" fmla="*/ 47625 w 16"/>
              <a:gd name="T43" fmla="*/ 219075 h 28"/>
              <a:gd name="T44" fmla="*/ 63500 w 16"/>
              <a:gd name="T45" fmla="*/ 203427 h 28"/>
              <a:gd name="T46" fmla="*/ 71438 w 16"/>
              <a:gd name="T47" fmla="*/ 187779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8"/>
              <a:gd name="T74" fmla="*/ 16 w 16"/>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8">
                <a:moveTo>
                  <a:pt x="9" y="24"/>
                </a:moveTo>
                <a:cubicBezTo>
                  <a:pt x="9" y="23"/>
                  <a:pt x="9" y="23"/>
                  <a:pt x="9" y="23"/>
                </a:cubicBezTo>
                <a:cubicBezTo>
                  <a:pt x="13" y="22"/>
                  <a:pt x="13" y="22"/>
                  <a:pt x="13" y="22"/>
                </a:cubicBezTo>
                <a:cubicBezTo>
                  <a:pt x="16" y="21"/>
                  <a:pt x="16" y="21"/>
                  <a:pt x="16" y="21"/>
                </a:cubicBezTo>
                <a:cubicBezTo>
                  <a:pt x="15" y="19"/>
                  <a:pt x="15" y="19"/>
                  <a:pt x="15" y="19"/>
                </a:cubicBezTo>
                <a:cubicBezTo>
                  <a:pt x="14" y="17"/>
                  <a:pt x="14" y="17"/>
                  <a:pt x="14" y="17"/>
                </a:cubicBezTo>
                <a:cubicBezTo>
                  <a:pt x="15" y="14"/>
                  <a:pt x="15" y="14"/>
                  <a:pt x="15" y="14"/>
                </a:cubicBezTo>
                <a:cubicBezTo>
                  <a:pt x="14" y="11"/>
                  <a:pt x="14" y="11"/>
                  <a:pt x="14" y="11"/>
                </a:cubicBezTo>
                <a:cubicBezTo>
                  <a:pt x="14" y="9"/>
                  <a:pt x="14" y="9"/>
                  <a:pt x="14" y="9"/>
                </a:cubicBezTo>
                <a:cubicBezTo>
                  <a:pt x="13" y="7"/>
                  <a:pt x="13" y="7"/>
                  <a:pt x="13" y="7"/>
                </a:cubicBezTo>
                <a:cubicBezTo>
                  <a:pt x="8" y="3"/>
                  <a:pt x="8" y="3"/>
                  <a:pt x="8" y="3"/>
                </a:cubicBezTo>
                <a:cubicBezTo>
                  <a:pt x="6" y="0"/>
                  <a:pt x="6" y="0"/>
                  <a:pt x="6" y="0"/>
                </a:cubicBezTo>
                <a:cubicBezTo>
                  <a:pt x="5" y="1"/>
                  <a:pt x="4" y="1"/>
                  <a:pt x="2" y="1"/>
                </a:cubicBezTo>
                <a:cubicBezTo>
                  <a:pt x="2" y="2"/>
                  <a:pt x="2" y="2"/>
                  <a:pt x="2" y="2"/>
                </a:cubicBezTo>
                <a:cubicBezTo>
                  <a:pt x="3" y="4"/>
                  <a:pt x="3" y="4"/>
                  <a:pt x="3" y="4"/>
                </a:cubicBezTo>
                <a:cubicBezTo>
                  <a:pt x="3" y="6"/>
                  <a:pt x="3" y="6"/>
                  <a:pt x="3" y="6"/>
                </a:cubicBezTo>
                <a:cubicBezTo>
                  <a:pt x="4" y="9"/>
                  <a:pt x="4" y="9"/>
                  <a:pt x="4" y="9"/>
                </a:cubicBezTo>
                <a:cubicBezTo>
                  <a:pt x="1" y="13"/>
                  <a:pt x="1" y="13"/>
                  <a:pt x="1" y="13"/>
                </a:cubicBezTo>
                <a:cubicBezTo>
                  <a:pt x="0" y="18"/>
                  <a:pt x="0" y="18"/>
                  <a:pt x="0" y="18"/>
                </a:cubicBezTo>
                <a:cubicBezTo>
                  <a:pt x="4" y="21"/>
                  <a:pt x="4" y="21"/>
                  <a:pt x="4" y="21"/>
                </a:cubicBezTo>
                <a:cubicBezTo>
                  <a:pt x="4" y="24"/>
                  <a:pt x="4" y="24"/>
                  <a:pt x="4" y="24"/>
                </a:cubicBezTo>
                <a:cubicBezTo>
                  <a:pt x="6" y="28"/>
                  <a:pt x="6" y="28"/>
                  <a:pt x="6" y="28"/>
                </a:cubicBezTo>
                <a:cubicBezTo>
                  <a:pt x="8" y="26"/>
                  <a:pt x="8" y="26"/>
                  <a:pt x="8" y="26"/>
                </a:cubicBezTo>
                <a:lnTo>
                  <a:pt x="9" y="2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4" name="Freeform 358">
            <a:extLst>
              <a:ext uri="{FF2B5EF4-FFF2-40B4-BE49-F238E27FC236}">
                <a16:creationId xmlns:a16="http://schemas.microsoft.com/office/drawing/2014/main" id="{FDF7CEF3-6116-78C6-7038-3060B3ECB436}"/>
              </a:ext>
            </a:extLst>
          </p:cNvPr>
          <p:cNvSpPr>
            <a:spLocks/>
          </p:cNvSpPr>
          <p:nvPr/>
        </p:nvSpPr>
        <p:spPr bwMode="auto">
          <a:xfrm>
            <a:off x="6185813" y="2909675"/>
            <a:ext cx="150715" cy="175024"/>
          </a:xfrm>
          <a:custGeom>
            <a:avLst/>
            <a:gdLst>
              <a:gd name="T0" fmla="*/ 147637 w 19"/>
              <a:gd name="T1" fmla="*/ 101311 h 22"/>
              <a:gd name="T2" fmla="*/ 139867 w 19"/>
              <a:gd name="T3" fmla="*/ 77932 h 22"/>
              <a:gd name="T4" fmla="*/ 139867 w 19"/>
              <a:gd name="T5" fmla="*/ 62345 h 22"/>
              <a:gd name="T6" fmla="*/ 132096 w 19"/>
              <a:gd name="T7" fmla="*/ 46759 h 22"/>
              <a:gd name="T8" fmla="*/ 132096 w 19"/>
              <a:gd name="T9" fmla="*/ 38966 h 22"/>
              <a:gd name="T10" fmla="*/ 124326 w 19"/>
              <a:gd name="T11" fmla="*/ 38966 h 22"/>
              <a:gd name="T12" fmla="*/ 93244 w 19"/>
              <a:gd name="T13" fmla="*/ 31173 h 22"/>
              <a:gd name="T14" fmla="*/ 69933 w 19"/>
              <a:gd name="T15" fmla="*/ 15586 h 22"/>
              <a:gd name="T16" fmla="*/ 62163 w 19"/>
              <a:gd name="T17" fmla="*/ 0 h 22"/>
              <a:gd name="T18" fmla="*/ 38852 w 19"/>
              <a:gd name="T19" fmla="*/ 15586 h 22"/>
              <a:gd name="T20" fmla="*/ 7770 w 19"/>
              <a:gd name="T21" fmla="*/ 15586 h 22"/>
              <a:gd name="T22" fmla="*/ 0 w 19"/>
              <a:gd name="T23" fmla="*/ 15586 h 22"/>
              <a:gd name="T24" fmla="*/ 0 w 19"/>
              <a:gd name="T25" fmla="*/ 38966 h 22"/>
              <a:gd name="T26" fmla="*/ 0 w 19"/>
              <a:gd name="T27" fmla="*/ 54552 h 22"/>
              <a:gd name="T28" fmla="*/ 15541 w 19"/>
              <a:gd name="T29" fmla="*/ 54552 h 22"/>
              <a:gd name="T30" fmla="*/ 46622 w 19"/>
              <a:gd name="T31" fmla="*/ 93518 h 22"/>
              <a:gd name="T32" fmla="*/ 62163 w 19"/>
              <a:gd name="T33" fmla="*/ 132484 h 22"/>
              <a:gd name="T34" fmla="*/ 116556 w 19"/>
              <a:gd name="T35" fmla="*/ 171450 h 22"/>
              <a:gd name="T36" fmla="*/ 124326 w 19"/>
              <a:gd name="T37" fmla="*/ 132484 h 22"/>
              <a:gd name="T38" fmla="*/ 147637 w 19"/>
              <a:gd name="T39" fmla="*/ 101311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2"/>
              <a:gd name="T62" fmla="*/ 19 w 19"/>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2">
                <a:moveTo>
                  <a:pt x="19" y="13"/>
                </a:moveTo>
                <a:cubicBezTo>
                  <a:pt x="18" y="10"/>
                  <a:pt x="18" y="10"/>
                  <a:pt x="18" y="10"/>
                </a:cubicBezTo>
                <a:cubicBezTo>
                  <a:pt x="18" y="8"/>
                  <a:pt x="18" y="8"/>
                  <a:pt x="18" y="8"/>
                </a:cubicBezTo>
                <a:cubicBezTo>
                  <a:pt x="17" y="6"/>
                  <a:pt x="17" y="6"/>
                  <a:pt x="17" y="6"/>
                </a:cubicBezTo>
                <a:cubicBezTo>
                  <a:pt x="17" y="5"/>
                  <a:pt x="17" y="5"/>
                  <a:pt x="17" y="5"/>
                </a:cubicBezTo>
                <a:cubicBezTo>
                  <a:pt x="17" y="5"/>
                  <a:pt x="16" y="5"/>
                  <a:pt x="16" y="5"/>
                </a:cubicBezTo>
                <a:cubicBezTo>
                  <a:pt x="15" y="5"/>
                  <a:pt x="12" y="4"/>
                  <a:pt x="12" y="4"/>
                </a:cubicBezTo>
                <a:cubicBezTo>
                  <a:pt x="9" y="2"/>
                  <a:pt x="9" y="2"/>
                  <a:pt x="9" y="2"/>
                </a:cubicBezTo>
                <a:cubicBezTo>
                  <a:pt x="8" y="0"/>
                  <a:pt x="8" y="0"/>
                  <a:pt x="8" y="0"/>
                </a:cubicBezTo>
                <a:cubicBezTo>
                  <a:pt x="5" y="2"/>
                  <a:pt x="5" y="2"/>
                  <a:pt x="5" y="2"/>
                </a:cubicBezTo>
                <a:cubicBezTo>
                  <a:pt x="1" y="2"/>
                  <a:pt x="1" y="2"/>
                  <a:pt x="1" y="2"/>
                </a:cubicBezTo>
                <a:cubicBezTo>
                  <a:pt x="0" y="2"/>
                  <a:pt x="0" y="2"/>
                  <a:pt x="0" y="2"/>
                </a:cubicBezTo>
                <a:cubicBezTo>
                  <a:pt x="0" y="5"/>
                  <a:pt x="0" y="5"/>
                  <a:pt x="0" y="5"/>
                </a:cubicBezTo>
                <a:cubicBezTo>
                  <a:pt x="0" y="7"/>
                  <a:pt x="0" y="7"/>
                  <a:pt x="0" y="7"/>
                </a:cubicBezTo>
                <a:cubicBezTo>
                  <a:pt x="2" y="7"/>
                  <a:pt x="2" y="7"/>
                  <a:pt x="2" y="7"/>
                </a:cubicBezTo>
                <a:cubicBezTo>
                  <a:pt x="6" y="12"/>
                  <a:pt x="6" y="12"/>
                  <a:pt x="6" y="12"/>
                </a:cubicBezTo>
                <a:cubicBezTo>
                  <a:pt x="8" y="17"/>
                  <a:pt x="8" y="17"/>
                  <a:pt x="8" y="17"/>
                </a:cubicBezTo>
                <a:cubicBezTo>
                  <a:pt x="15" y="22"/>
                  <a:pt x="15" y="22"/>
                  <a:pt x="15" y="22"/>
                </a:cubicBezTo>
                <a:cubicBezTo>
                  <a:pt x="16" y="17"/>
                  <a:pt x="16" y="17"/>
                  <a:pt x="16" y="17"/>
                </a:cubicBezTo>
                <a:lnTo>
                  <a:pt x="19" y="1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5" name="Freeform 359">
            <a:extLst>
              <a:ext uri="{FF2B5EF4-FFF2-40B4-BE49-F238E27FC236}">
                <a16:creationId xmlns:a16="http://schemas.microsoft.com/office/drawing/2014/main" id="{4C3DF67A-4768-6EBB-78E6-1CA243B0B89B}"/>
              </a:ext>
            </a:extLst>
          </p:cNvPr>
          <p:cNvSpPr>
            <a:spLocks/>
          </p:cNvSpPr>
          <p:nvPr/>
        </p:nvSpPr>
        <p:spPr bwMode="auto">
          <a:xfrm>
            <a:off x="6346253" y="2575834"/>
            <a:ext cx="79409" cy="48617"/>
          </a:xfrm>
          <a:custGeom>
            <a:avLst/>
            <a:gdLst>
              <a:gd name="T0" fmla="*/ 70009 w 60"/>
              <a:gd name="T1" fmla="*/ 47625 h 36"/>
              <a:gd name="T2" fmla="*/ 77788 w 60"/>
              <a:gd name="T3" fmla="*/ 31750 h 36"/>
              <a:gd name="T4" fmla="*/ 70009 w 60"/>
              <a:gd name="T5" fmla="*/ 15875 h 36"/>
              <a:gd name="T6" fmla="*/ 54452 w 60"/>
              <a:gd name="T7" fmla="*/ 7938 h 36"/>
              <a:gd name="T8" fmla="*/ 38894 w 60"/>
              <a:gd name="T9" fmla="*/ 0 h 36"/>
              <a:gd name="T10" fmla="*/ 23336 w 60"/>
              <a:gd name="T11" fmla="*/ 0 h 36"/>
              <a:gd name="T12" fmla="*/ 7779 w 60"/>
              <a:gd name="T13" fmla="*/ 15875 h 36"/>
              <a:gd name="T14" fmla="*/ 0 w 60"/>
              <a:gd name="T15" fmla="*/ 23813 h 36"/>
              <a:gd name="T16" fmla="*/ 15558 w 60"/>
              <a:gd name="T17" fmla="*/ 39688 h 36"/>
              <a:gd name="T18" fmla="*/ 70009 w 60"/>
              <a:gd name="T19" fmla="*/ 47625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6" name="Freeform 360">
            <a:extLst>
              <a:ext uri="{FF2B5EF4-FFF2-40B4-BE49-F238E27FC236}">
                <a16:creationId xmlns:a16="http://schemas.microsoft.com/office/drawing/2014/main" id="{1553D9F0-8C96-4451-7D38-DE01FA337B21}"/>
              </a:ext>
            </a:extLst>
          </p:cNvPr>
          <p:cNvSpPr>
            <a:spLocks/>
          </p:cNvSpPr>
          <p:nvPr/>
        </p:nvSpPr>
        <p:spPr bwMode="auto">
          <a:xfrm>
            <a:off x="6202020" y="2600143"/>
            <a:ext cx="247949" cy="222020"/>
          </a:xfrm>
          <a:custGeom>
            <a:avLst/>
            <a:gdLst>
              <a:gd name="T0" fmla="*/ 7835 w 31"/>
              <a:gd name="T1" fmla="*/ 69907 h 28"/>
              <a:gd name="T2" fmla="*/ 7835 w 31"/>
              <a:gd name="T3" fmla="*/ 77674 h 28"/>
              <a:gd name="T4" fmla="*/ 7835 w 31"/>
              <a:gd name="T5" fmla="*/ 100976 h 28"/>
              <a:gd name="T6" fmla="*/ 15670 w 31"/>
              <a:gd name="T7" fmla="*/ 132046 h 28"/>
              <a:gd name="T8" fmla="*/ 15670 w 31"/>
              <a:gd name="T9" fmla="*/ 155348 h 28"/>
              <a:gd name="T10" fmla="*/ 47010 w 31"/>
              <a:gd name="T11" fmla="*/ 170883 h 28"/>
              <a:gd name="T12" fmla="*/ 78351 w 31"/>
              <a:gd name="T13" fmla="*/ 186417 h 28"/>
              <a:gd name="T14" fmla="*/ 117526 w 31"/>
              <a:gd name="T15" fmla="*/ 201952 h 28"/>
              <a:gd name="T16" fmla="*/ 117526 w 31"/>
              <a:gd name="T17" fmla="*/ 201952 h 28"/>
              <a:gd name="T18" fmla="*/ 148866 w 31"/>
              <a:gd name="T19" fmla="*/ 217487 h 28"/>
              <a:gd name="T20" fmla="*/ 180206 w 31"/>
              <a:gd name="T21" fmla="*/ 217487 h 28"/>
              <a:gd name="T22" fmla="*/ 195877 w 31"/>
              <a:gd name="T23" fmla="*/ 217487 h 28"/>
              <a:gd name="T24" fmla="*/ 211547 w 31"/>
              <a:gd name="T25" fmla="*/ 217487 h 28"/>
              <a:gd name="T26" fmla="*/ 227217 w 31"/>
              <a:gd name="T27" fmla="*/ 178650 h 28"/>
              <a:gd name="T28" fmla="*/ 242887 w 31"/>
              <a:gd name="T29" fmla="*/ 163115 h 28"/>
              <a:gd name="T30" fmla="*/ 235052 w 31"/>
              <a:gd name="T31" fmla="*/ 132046 h 28"/>
              <a:gd name="T32" fmla="*/ 235052 w 31"/>
              <a:gd name="T33" fmla="*/ 116511 h 28"/>
              <a:gd name="T34" fmla="*/ 227217 w 31"/>
              <a:gd name="T35" fmla="*/ 93209 h 28"/>
              <a:gd name="T36" fmla="*/ 242887 w 31"/>
              <a:gd name="T37" fmla="*/ 77674 h 28"/>
              <a:gd name="T38" fmla="*/ 235052 w 31"/>
              <a:gd name="T39" fmla="*/ 46604 h 28"/>
              <a:gd name="T40" fmla="*/ 219382 w 31"/>
              <a:gd name="T41" fmla="*/ 23302 h 28"/>
              <a:gd name="T42" fmla="*/ 211547 w 31"/>
              <a:gd name="T43" fmla="*/ 23302 h 28"/>
              <a:gd name="T44" fmla="*/ 156701 w 31"/>
              <a:gd name="T45" fmla="*/ 15535 h 28"/>
              <a:gd name="T46" fmla="*/ 141031 w 31"/>
              <a:gd name="T47" fmla="*/ 0 h 28"/>
              <a:gd name="T48" fmla="*/ 141031 w 31"/>
              <a:gd name="T49" fmla="*/ 7767 h 28"/>
              <a:gd name="T50" fmla="*/ 117526 w 31"/>
              <a:gd name="T51" fmla="*/ 7767 h 28"/>
              <a:gd name="T52" fmla="*/ 109691 w 31"/>
              <a:gd name="T53" fmla="*/ 0 h 28"/>
              <a:gd name="T54" fmla="*/ 101856 w 31"/>
              <a:gd name="T55" fmla="*/ 0 h 28"/>
              <a:gd name="T56" fmla="*/ 39175 w 31"/>
              <a:gd name="T57" fmla="*/ 23302 h 28"/>
              <a:gd name="T58" fmla="*/ 7835 w 31"/>
              <a:gd name="T59" fmla="*/ 38837 h 28"/>
              <a:gd name="T60" fmla="*/ 0 w 31"/>
              <a:gd name="T61" fmla="*/ 31070 h 28"/>
              <a:gd name="T62" fmla="*/ 0 w 31"/>
              <a:gd name="T63" fmla="*/ 46604 h 28"/>
              <a:gd name="T64" fmla="*/ 7835 w 31"/>
              <a:gd name="T65" fmla="*/ 6990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7" name="Freeform 361">
            <a:extLst>
              <a:ext uri="{FF2B5EF4-FFF2-40B4-BE49-F238E27FC236}">
                <a16:creationId xmlns:a16="http://schemas.microsoft.com/office/drawing/2014/main" id="{5D1C43E6-9D86-871E-7A87-48B6844862C9}"/>
              </a:ext>
            </a:extLst>
          </p:cNvPr>
          <p:cNvSpPr>
            <a:spLocks/>
          </p:cNvSpPr>
          <p:nvPr/>
        </p:nvSpPr>
        <p:spPr bwMode="auto">
          <a:xfrm>
            <a:off x="6001067" y="2886987"/>
            <a:ext cx="111820" cy="61583"/>
          </a:xfrm>
          <a:custGeom>
            <a:avLst/>
            <a:gdLst>
              <a:gd name="T0" fmla="*/ 86065 w 84"/>
              <a:gd name="T1" fmla="*/ 15081 h 48"/>
              <a:gd name="T2" fmla="*/ 78241 w 84"/>
              <a:gd name="T3" fmla="*/ 7541 h 48"/>
              <a:gd name="T4" fmla="*/ 62593 w 84"/>
              <a:gd name="T5" fmla="*/ 0 h 48"/>
              <a:gd name="T6" fmla="*/ 39120 w 84"/>
              <a:gd name="T7" fmla="*/ 7541 h 48"/>
              <a:gd name="T8" fmla="*/ 31296 w 84"/>
              <a:gd name="T9" fmla="*/ 0 h 48"/>
              <a:gd name="T10" fmla="*/ 31296 w 84"/>
              <a:gd name="T11" fmla="*/ 0 h 48"/>
              <a:gd name="T12" fmla="*/ 23472 w 84"/>
              <a:gd name="T13" fmla="*/ 7541 h 48"/>
              <a:gd name="T14" fmla="*/ 0 w 84"/>
              <a:gd name="T15" fmla="*/ 30163 h 48"/>
              <a:gd name="T16" fmla="*/ 0 w 84"/>
              <a:gd name="T17" fmla="*/ 45244 h 48"/>
              <a:gd name="T18" fmla="*/ 15648 w 84"/>
              <a:gd name="T19" fmla="*/ 45244 h 48"/>
              <a:gd name="T20" fmla="*/ 23472 w 84"/>
              <a:gd name="T21" fmla="*/ 60325 h 48"/>
              <a:gd name="T22" fmla="*/ 23472 w 84"/>
              <a:gd name="T23" fmla="*/ 60325 h 48"/>
              <a:gd name="T24" fmla="*/ 31296 w 84"/>
              <a:gd name="T25" fmla="*/ 60325 h 48"/>
              <a:gd name="T26" fmla="*/ 54769 w 84"/>
              <a:gd name="T27" fmla="*/ 45244 h 48"/>
              <a:gd name="T28" fmla="*/ 62593 w 84"/>
              <a:gd name="T29" fmla="*/ 52784 h 48"/>
              <a:gd name="T30" fmla="*/ 86065 w 84"/>
              <a:gd name="T31" fmla="*/ 45244 h 48"/>
              <a:gd name="T32" fmla="*/ 101713 w 84"/>
              <a:gd name="T33" fmla="*/ 37703 h 48"/>
              <a:gd name="T34" fmla="*/ 109537 w 84"/>
              <a:gd name="T35" fmla="*/ 37703 h 48"/>
              <a:gd name="T36" fmla="*/ 101713 w 84"/>
              <a:gd name="T37" fmla="*/ 30163 h 48"/>
              <a:gd name="T38" fmla="*/ 86065 w 84"/>
              <a:gd name="T39" fmla="*/ 15081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48"/>
              <a:gd name="T62" fmla="*/ 84 w 84"/>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48">
                <a:moveTo>
                  <a:pt x="66" y="12"/>
                </a:moveTo>
                <a:lnTo>
                  <a:pt x="60" y="6"/>
                </a:lnTo>
                <a:lnTo>
                  <a:pt x="48" y="0"/>
                </a:lnTo>
                <a:lnTo>
                  <a:pt x="30" y="6"/>
                </a:lnTo>
                <a:lnTo>
                  <a:pt x="24" y="0"/>
                </a:lnTo>
                <a:lnTo>
                  <a:pt x="18" y="6"/>
                </a:lnTo>
                <a:lnTo>
                  <a:pt x="0" y="24"/>
                </a:lnTo>
                <a:lnTo>
                  <a:pt x="0" y="36"/>
                </a:lnTo>
                <a:lnTo>
                  <a:pt x="12" y="36"/>
                </a:lnTo>
                <a:lnTo>
                  <a:pt x="18" y="48"/>
                </a:lnTo>
                <a:lnTo>
                  <a:pt x="24" y="48"/>
                </a:lnTo>
                <a:lnTo>
                  <a:pt x="42" y="36"/>
                </a:lnTo>
                <a:lnTo>
                  <a:pt x="48" y="42"/>
                </a:lnTo>
                <a:lnTo>
                  <a:pt x="66" y="36"/>
                </a:lnTo>
                <a:lnTo>
                  <a:pt x="78" y="30"/>
                </a:lnTo>
                <a:lnTo>
                  <a:pt x="84" y="30"/>
                </a:lnTo>
                <a:lnTo>
                  <a:pt x="78" y="24"/>
                </a:lnTo>
                <a:lnTo>
                  <a:pt x="66"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8" name="Freeform 362">
            <a:extLst>
              <a:ext uri="{FF2B5EF4-FFF2-40B4-BE49-F238E27FC236}">
                <a16:creationId xmlns:a16="http://schemas.microsoft.com/office/drawing/2014/main" id="{ED82BAE3-BAE2-597F-883D-F44F3166DBC9}"/>
              </a:ext>
            </a:extLst>
          </p:cNvPr>
          <p:cNvSpPr>
            <a:spLocks/>
          </p:cNvSpPr>
          <p:nvPr/>
        </p:nvSpPr>
        <p:spPr bwMode="auto">
          <a:xfrm>
            <a:off x="6049685" y="2472115"/>
            <a:ext cx="72927" cy="128027"/>
          </a:xfrm>
          <a:custGeom>
            <a:avLst/>
            <a:gdLst>
              <a:gd name="T0" fmla="*/ 47625 w 9"/>
              <a:gd name="T1" fmla="*/ 125413 h 16"/>
              <a:gd name="T2" fmla="*/ 39687 w 9"/>
              <a:gd name="T3" fmla="*/ 101898 h 16"/>
              <a:gd name="T4" fmla="*/ 47625 w 9"/>
              <a:gd name="T5" fmla="*/ 70545 h 16"/>
              <a:gd name="T6" fmla="*/ 63500 w 9"/>
              <a:gd name="T7" fmla="*/ 70545 h 16"/>
              <a:gd name="T8" fmla="*/ 71437 w 9"/>
              <a:gd name="T9" fmla="*/ 54868 h 16"/>
              <a:gd name="T10" fmla="*/ 55562 w 9"/>
              <a:gd name="T11" fmla="*/ 47030 h 16"/>
              <a:gd name="T12" fmla="*/ 55562 w 9"/>
              <a:gd name="T13" fmla="*/ 31353 h 16"/>
              <a:gd name="T14" fmla="*/ 55562 w 9"/>
              <a:gd name="T15" fmla="*/ 0 h 16"/>
              <a:gd name="T16" fmla="*/ 31750 w 9"/>
              <a:gd name="T17" fmla="*/ 15677 h 16"/>
              <a:gd name="T18" fmla="*/ 7937 w 9"/>
              <a:gd name="T19" fmla="*/ 23515 h 16"/>
              <a:gd name="T20" fmla="*/ 0 w 9"/>
              <a:gd name="T21" fmla="*/ 54868 h 16"/>
              <a:gd name="T22" fmla="*/ 0 w 9"/>
              <a:gd name="T23" fmla="*/ 86221 h 16"/>
              <a:gd name="T24" fmla="*/ 15875 w 9"/>
              <a:gd name="T25" fmla="*/ 94060 h 16"/>
              <a:gd name="T26" fmla="*/ 23812 w 9"/>
              <a:gd name="T27" fmla="*/ 125413 h 16"/>
              <a:gd name="T28" fmla="*/ 31750 w 9"/>
              <a:gd name="T29" fmla="*/ 117575 h 16"/>
              <a:gd name="T30" fmla="*/ 47625 w 9"/>
              <a:gd name="T31" fmla="*/ 125413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6"/>
              <a:gd name="T50" fmla="*/ 9 w 9"/>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6">
                <a:moveTo>
                  <a:pt x="6" y="16"/>
                </a:moveTo>
                <a:cubicBezTo>
                  <a:pt x="5" y="15"/>
                  <a:pt x="5" y="14"/>
                  <a:pt x="5" y="13"/>
                </a:cubicBezTo>
                <a:cubicBezTo>
                  <a:pt x="5" y="11"/>
                  <a:pt x="6" y="9"/>
                  <a:pt x="6" y="9"/>
                </a:cubicBezTo>
                <a:cubicBezTo>
                  <a:pt x="8" y="9"/>
                  <a:pt x="8" y="9"/>
                  <a:pt x="8" y="9"/>
                </a:cubicBezTo>
                <a:cubicBezTo>
                  <a:pt x="9" y="7"/>
                  <a:pt x="9" y="7"/>
                  <a:pt x="9" y="7"/>
                </a:cubicBezTo>
                <a:cubicBezTo>
                  <a:pt x="7" y="6"/>
                  <a:pt x="7" y="6"/>
                  <a:pt x="7" y="6"/>
                </a:cubicBezTo>
                <a:cubicBezTo>
                  <a:pt x="7" y="4"/>
                  <a:pt x="7" y="4"/>
                  <a:pt x="7" y="4"/>
                </a:cubicBezTo>
                <a:cubicBezTo>
                  <a:pt x="7" y="0"/>
                  <a:pt x="7" y="0"/>
                  <a:pt x="7" y="0"/>
                </a:cubicBezTo>
                <a:cubicBezTo>
                  <a:pt x="4" y="2"/>
                  <a:pt x="4" y="2"/>
                  <a:pt x="4" y="2"/>
                </a:cubicBezTo>
                <a:cubicBezTo>
                  <a:pt x="1" y="3"/>
                  <a:pt x="1" y="3"/>
                  <a:pt x="1" y="3"/>
                </a:cubicBezTo>
                <a:cubicBezTo>
                  <a:pt x="0" y="7"/>
                  <a:pt x="0" y="7"/>
                  <a:pt x="0" y="7"/>
                </a:cubicBezTo>
                <a:cubicBezTo>
                  <a:pt x="0" y="11"/>
                  <a:pt x="0" y="11"/>
                  <a:pt x="0" y="11"/>
                </a:cubicBezTo>
                <a:cubicBezTo>
                  <a:pt x="2" y="12"/>
                  <a:pt x="2" y="12"/>
                  <a:pt x="2" y="12"/>
                </a:cubicBezTo>
                <a:cubicBezTo>
                  <a:pt x="3" y="16"/>
                  <a:pt x="3" y="16"/>
                  <a:pt x="3" y="16"/>
                </a:cubicBezTo>
                <a:cubicBezTo>
                  <a:pt x="4" y="15"/>
                  <a:pt x="4" y="15"/>
                  <a:pt x="4" y="15"/>
                </a:cubicBezTo>
                <a:lnTo>
                  <a:pt x="6" y="1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39" name="Freeform 363">
            <a:extLst>
              <a:ext uri="{FF2B5EF4-FFF2-40B4-BE49-F238E27FC236}">
                <a16:creationId xmlns:a16="http://schemas.microsoft.com/office/drawing/2014/main" id="{4C0806B2-9D31-DD05-C62C-006DBAFCE091}"/>
              </a:ext>
            </a:extLst>
          </p:cNvPr>
          <p:cNvSpPr>
            <a:spLocks/>
          </p:cNvSpPr>
          <p:nvPr/>
        </p:nvSpPr>
        <p:spPr bwMode="auto">
          <a:xfrm>
            <a:off x="5913555" y="2734652"/>
            <a:ext cx="87512" cy="79409"/>
          </a:xfrm>
          <a:custGeom>
            <a:avLst/>
            <a:gdLst>
              <a:gd name="T0" fmla="*/ 23380 w 66"/>
              <a:gd name="T1" fmla="*/ 38894 h 60"/>
              <a:gd name="T2" fmla="*/ 31173 w 66"/>
              <a:gd name="T3" fmla="*/ 54452 h 60"/>
              <a:gd name="T4" fmla="*/ 46759 w 66"/>
              <a:gd name="T5" fmla="*/ 62230 h 60"/>
              <a:gd name="T6" fmla="*/ 62345 w 66"/>
              <a:gd name="T7" fmla="*/ 70009 h 60"/>
              <a:gd name="T8" fmla="*/ 70139 w 66"/>
              <a:gd name="T9" fmla="*/ 77788 h 60"/>
              <a:gd name="T10" fmla="*/ 77932 w 66"/>
              <a:gd name="T11" fmla="*/ 62230 h 60"/>
              <a:gd name="T12" fmla="*/ 85725 w 66"/>
              <a:gd name="T13" fmla="*/ 46673 h 60"/>
              <a:gd name="T14" fmla="*/ 77932 w 66"/>
              <a:gd name="T15" fmla="*/ 31115 h 60"/>
              <a:gd name="T16" fmla="*/ 77932 w 66"/>
              <a:gd name="T17" fmla="*/ 31115 h 60"/>
              <a:gd name="T18" fmla="*/ 70139 w 66"/>
              <a:gd name="T19" fmla="*/ 23336 h 60"/>
              <a:gd name="T20" fmla="*/ 62345 w 66"/>
              <a:gd name="T21" fmla="*/ 15558 h 60"/>
              <a:gd name="T22" fmla="*/ 46759 w 66"/>
              <a:gd name="T23" fmla="*/ 7779 h 60"/>
              <a:gd name="T24" fmla="*/ 31173 w 66"/>
              <a:gd name="T25" fmla="*/ 7779 h 60"/>
              <a:gd name="T26" fmla="*/ 23380 w 66"/>
              <a:gd name="T27" fmla="*/ 0 h 60"/>
              <a:gd name="T28" fmla="*/ 7793 w 66"/>
              <a:gd name="T29" fmla="*/ 7779 h 60"/>
              <a:gd name="T30" fmla="*/ 0 w 66"/>
              <a:gd name="T31" fmla="*/ 15558 h 60"/>
              <a:gd name="T32" fmla="*/ 7793 w 66"/>
              <a:gd name="T33" fmla="*/ 31115 h 60"/>
              <a:gd name="T34" fmla="*/ 23380 w 66"/>
              <a:gd name="T35" fmla="*/ 38894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60"/>
              <a:gd name="T56" fmla="*/ 66 w 66"/>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60">
                <a:moveTo>
                  <a:pt x="18" y="30"/>
                </a:moveTo>
                <a:lnTo>
                  <a:pt x="24" y="42"/>
                </a:lnTo>
                <a:lnTo>
                  <a:pt x="36" y="48"/>
                </a:lnTo>
                <a:lnTo>
                  <a:pt x="48" y="54"/>
                </a:lnTo>
                <a:lnTo>
                  <a:pt x="54" y="60"/>
                </a:lnTo>
                <a:lnTo>
                  <a:pt x="60" y="48"/>
                </a:lnTo>
                <a:lnTo>
                  <a:pt x="66" y="36"/>
                </a:lnTo>
                <a:lnTo>
                  <a:pt x="60" y="24"/>
                </a:lnTo>
                <a:lnTo>
                  <a:pt x="54" y="18"/>
                </a:lnTo>
                <a:lnTo>
                  <a:pt x="48" y="12"/>
                </a:lnTo>
                <a:lnTo>
                  <a:pt x="36" y="6"/>
                </a:lnTo>
                <a:lnTo>
                  <a:pt x="24" y="6"/>
                </a:lnTo>
                <a:lnTo>
                  <a:pt x="18" y="0"/>
                </a:lnTo>
                <a:lnTo>
                  <a:pt x="6" y="6"/>
                </a:lnTo>
                <a:lnTo>
                  <a:pt x="0" y="12"/>
                </a:lnTo>
                <a:lnTo>
                  <a:pt x="6" y="24"/>
                </a:lnTo>
                <a:lnTo>
                  <a:pt x="18" y="3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0" name="Freeform 364">
            <a:extLst>
              <a:ext uri="{FF2B5EF4-FFF2-40B4-BE49-F238E27FC236}">
                <a16:creationId xmlns:a16="http://schemas.microsoft.com/office/drawing/2014/main" id="{88FDF861-1730-7AA3-C972-08DD3D182052}"/>
              </a:ext>
            </a:extLst>
          </p:cNvPr>
          <p:cNvSpPr>
            <a:spLocks/>
          </p:cNvSpPr>
          <p:nvPr/>
        </p:nvSpPr>
        <p:spPr bwMode="auto">
          <a:xfrm>
            <a:off x="5848731" y="3643803"/>
            <a:ext cx="401907" cy="296568"/>
          </a:xfrm>
          <a:custGeom>
            <a:avLst/>
            <a:gdLst>
              <a:gd name="T0" fmla="*/ 86614 w 300"/>
              <a:gd name="T1" fmla="*/ 290512 h 223"/>
              <a:gd name="T2" fmla="*/ 102362 w 300"/>
              <a:gd name="T3" fmla="*/ 267063 h 223"/>
              <a:gd name="T4" fmla="*/ 133858 w 300"/>
              <a:gd name="T5" fmla="*/ 267063 h 223"/>
              <a:gd name="T6" fmla="*/ 181102 w 300"/>
              <a:gd name="T7" fmla="*/ 282696 h 223"/>
              <a:gd name="T8" fmla="*/ 212598 w 300"/>
              <a:gd name="T9" fmla="*/ 267063 h 223"/>
              <a:gd name="T10" fmla="*/ 259842 w 300"/>
              <a:gd name="T11" fmla="*/ 267063 h 223"/>
              <a:gd name="T12" fmla="*/ 299212 w 300"/>
              <a:gd name="T13" fmla="*/ 259246 h 223"/>
              <a:gd name="T14" fmla="*/ 338582 w 300"/>
              <a:gd name="T15" fmla="*/ 226678 h 223"/>
              <a:gd name="T16" fmla="*/ 377952 w 300"/>
              <a:gd name="T17" fmla="*/ 179779 h 223"/>
              <a:gd name="T18" fmla="*/ 393700 w 300"/>
              <a:gd name="T19" fmla="*/ 85981 h 223"/>
              <a:gd name="T20" fmla="*/ 377952 w 300"/>
              <a:gd name="T21" fmla="*/ 70348 h 223"/>
              <a:gd name="T22" fmla="*/ 370078 w 300"/>
              <a:gd name="T23" fmla="*/ 31266 h 223"/>
              <a:gd name="T24" fmla="*/ 370078 w 300"/>
              <a:gd name="T25" fmla="*/ 23449 h 223"/>
              <a:gd name="T26" fmla="*/ 370078 w 300"/>
              <a:gd name="T27" fmla="*/ 23449 h 223"/>
              <a:gd name="T28" fmla="*/ 354330 w 300"/>
              <a:gd name="T29" fmla="*/ 7816 h 223"/>
              <a:gd name="T30" fmla="*/ 291338 w 300"/>
              <a:gd name="T31" fmla="*/ 0 h 223"/>
              <a:gd name="T32" fmla="*/ 149606 w 300"/>
              <a:gd name="T33" fmla="*/ 93798 h 223"/>
              <a:gd name="T34" fmla="*/ 102362 w 300"/>
              <a:gd name="T35" fmla="*/ 117247 h 223"/>
              <a:gd name="T36" fmla="*/ 102362 w 300"/>
              <a:gd name="T37" fmla="*/ 117247 h 223"/>
              <a:gd name="T38" fmla="*/ 102362 w 300"/>
              <a:gd name="T39" fmla="*/ 187595 h 223"/>
              <a:gd name="T40" fmla="*/ 86614 w 300"/>
              <a:gd name="T41" fmla="*/ 211045 h 223"/>
              <a:gd name="T42" fmla="*/ 31496 w 300"/>
              <a:gd name="T43" fmla="*/ 218861 h 223"/>
              <a:gd name="T44" fmla="*/ 0 w 300"/>
              <a:gd name="T45" fmla="*/ 218861 h 223"/>
              <a:gd name="T46" fmla="*/ 15748 w 300"/>
              <a:gd name="T47" fmla="*/ 251430 h 223"/>
              <a:gd name="T48" fmla="*/ 47244 w 300"/>
              <a:gd name="T49" fmla="*/ 282696 h 223"/>
              <a:gd name="T50" fmla="*/ 62992 w 300"/>
              <a:gd name="T51" fmla="*/ 282696 h 223"/>
              <a:gd name="T52" fmla="*/ 78740 w 300"/>
              <a:gd name="T53" fmla="*/ 290512 h 223"/>
              <a:gd name="T54" fmla="*/ 86614 w 300"/>
              <a:gd name="T55" fmla="*/ 290512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1" name="Freeform 365">
            <a:extLst>
              <a:ext uri="{FF2B5EF4-FFF2-40B4-BE49-F238E27FC236}">
                <a16:creationId xmlns:a16="http://schemas.microsoft.com/office/drawing/2014/main" id="{8B572553-F298-E6A4-4E5D-BBF01E56D34C}"/>
              </a:ext>
            </a:extLst>
          </p:cNvPr>
          <p:cNvSpPr>
            <a:spLocks/>
          </p:cNvSpPr>
          <p:nvPr/>
        </p:nvSpPr>
        <p:spPr bwMode="auto">
          <a:xfrm>
            <a:off x="5848731" y="3643803"/>
            <a:ext cx="401907" cy="296568"/>
          </a:xfrm>
          <a:custGeom>
            <a:avLst/>
            <a:gdLst>
              <a:gd name="T0" fmla="*/ 86614 w 300"/>
              <a:gd name="T1" fmla="*/ 290512 h 223"/>
              <a:gd name="T2" fmla="*/ 102362 w 300"/>
              <a:gd name="T3" fmla="*/ 267063 h 223"/>
              <a:gd name="T4" fmla="*/ 133858 w 300"/>
              <a:gd name="T5" fmla="*/ 267063 h 223"/>
              <a:gd name="T6" fmla="*/ 181102 w 300"/>
              <a:gd name="T7" fmla="*/ 282696 h 223"/>
              <a:gd name="T8" fmla="*/ 212598 w 300"/>
              <a:gd name="T9" fmla="*/ 267063 h 223"/>
              <a:gd name="T10" fmla="*/ 259842 w 300"/>
              <a:gd name="T11" fmla="*/ 267063 h 223"/>
              <a:gd name="T12" fmla="*/ 299212 w 300"/>
              <a:gd name="T13" fmla="*/ 259246 h 223"/>
              <a:gd name="T14" fmla="*/ 338582 w 300"/>
              <a:gd name="T15" fmla="*/ 226678 h 223"/>
              <a:gd name="T16" fmla="*/ 377952 w 300"/>
              <a:gd name="T17" fmla="*/ 179779 h 223"/>
              <a:gd name="T18" fmla="*/ 393700 w 300"/>
              <a:gd name="T19" fmla="*/ 85981 h 223"/>
              <a:gd name="T20" fmla="*/ 377952 w 300"/>
              <a:gd name="T21" fmla="*/ 70348 h 223"/>
              <a:gd name="T22" fmla="*/ 370078 w 300"/>
              <a:gd name="T23" fmla="*/ 31266 h 223"/>
              <a:gd name="T24" fmla="*/ 370078 w 300"/>
              <a:gd name="T25" fmla="*/ 23449 h 223"/>
              <a:gd name="T26" fmla="*/ 370078 w 300"/>
              <a:gd name="T27" fmla="*/ 23449 h 223"/>
              <a:gd name="T28" fmla="*/ 354330 w 300"/>
              <a:gd name="T29" fmla="*/ 7816 h 223"/>
              <a:gd name="T30" fmla="*/ 291338 w 300"/>
              <a:gd name="T31" fmla="*/ 0 h 223"/>
              <a:gd name="T32" fmla="*/ 149606 w 300"/>
              <a:gd name="T33" fmla="*/ 93798 h 223"/>
              <a:gd name="T34" fmla="*/ 102362 w 300"/>
              <a:gd name="T35" fmla="*/ 117247 h 223"/>
              <a:gd name="T36" fmla="*/ 102362 w 300"/>
              <a:gd name="T37" fmla="*/ 117247 h 223"/>
              <a:gd name="T38" fmla="*/ 102362 w 300"/>
              <a:gd name="T39" fmla="*/ 187595 h 223"/>
              <a:gd name="T40" fmla="*/ 86614 w 300"/>
              <a:gd name="T41" fmla="*/ 211045 h 223"/>
              <a:gd name="T42" fmla="*/ 31496 w 300"/>
              <a:gd name="T43" fmla="*/ 218861 h 223"/>
              <a:gd name="T44" fmla="*/ 0 w 300"/>
              <a:gd name="T45" fmla="*/ 218861 h 223"/>
              <a:gd name="T46" fmla="*/ 15748 w 300"/>
              <a:gd name="T47" fmla="*/ 251430 h 223"/>
              <a:gd name="T48" fmla="*/ 47244 w 300"/>
              <a:gd name="T49" fmla="*/ 282696 h 223"/>
              <a:gd name="T50" fmla="*/ 62992 w 300"/>
              <a:gd name="T51" fmla="*/ 282696 h 223"/>
              <a:gd name="T52" fmla="*/ 78740 w 300"/>
              <a:gd name="T53" fmla="*/ 290512 h 223"/>
              <a:gd name="T54" fmla="*/ 86614 w 300"/>
              <a:gd name="T55" fmla="*/ 290512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75000"/>
            </a:schemeClr>
          </a:solidFill>
          <a:ln w="9525">
            <a:solidFill>
              <a:schemeClr val="bg1"/>
            </a:solidFill>
            <a:round/>
            <a:headEnd/>
            <a:tailEnd/>
          </a:ln>
        </p:spPr>
        <p:txBody>
          <a:bodyPr/>
          <a:lstStyle/>
          <a:p>
            <a:endParaRPr lang="en-US" sz="2400"/>
          </a:p>
        </p:txBody>
      </p:sp>
      <p:sp>
        <p:nvSpPr>
          <p:cNvPr id="342" name="Freeform 366">
            <a:extLst>
              <a:ext uri="{FF2B5EF4-FFF2-40B4-BE49-F238E27FC236}">
                <a16:creationId xmlns:a16="http://schemas.microsoft.com/office/drawing/2014/main" id="{9DD7BA52-6199-CC09-D4EA-50B0D0B5C259}"/>
              </a:ext>
            </a:extLst>
          </p:cNvPr>
          <p:cNvSpPr>
            <a:spLocks/>
          </p:cNvSpPr>
          <p:nvPr/>
        </p:nvSpPr>
        <p:spPr bwMode="auto">
          <a:xfrm>
            <a:off x="5537578" y="3603289"/>
            <a:ext cx="416492" cy="392183"/>
          </a:xfrm>
          <a:custGeom>
            <a:avLst/>
            <a:gdLst>
              <a:gd name="T0" fmla="*/ 188302 w 52"/>
              <a:gd name="T1" fmla="*/ 344973 h 49"/>
              <a:gd name="T2" fmla="*/ 211839 w 52"/>
              <a:gd name="T3" fmla="*/ 313612 h 49"/>
              <a:gd name="T4" fmla="*/ 251069 w 52"/>
              <a:gd name="T5" fmla="*/ 282251 h 49"/>
              <a:gd name="T6" fmla="*/ 298144 w 52"/>
              <a:gd name="T7" fmla="*/ 258730 h 49"/>
              <a:gd name="T8" fmla="*/ 305990 w 52"/>
              <a:gd name="T9" fmla="*/ 258730 h 49"/>
              <a:gd name="T10" fmla="*/ 337374 w 52"/>
              <a:gd name="T11" fmla="*/ 258730 h 49"/>
              <a:gd name="T12" fmla="*/ 392295 w 52"/>
              <a:gd name="T13" fmla="*/ 250890 h 49"/>
              <a:gd name="T14" fmla="*/ 400141 w 52"/>
              <a:gd name="T15" fmla="*/ 227369 h 49"/>
              <a:gd name="T16" fmla="*/ 407987 w 52"/>
              <a:gd name="T17" fmla="*/ 156806 h 49"/>
              <a:gd name="T18" fmla="*/ 384449 w 52"/>
              <a:gd name="T19" fmla="*/ 156806 h 49"/>
              <a:gd name="T20" fmla="*/ 368757 w 52"/>
              <a:gd name="T21" fmla="*/ 141126 h 49"/>
              <a:gd name="T22" fmla="*/ 164764 w 52"/>
              <a:gd name="T23" fmla="*/ 0 h 49"/>
              <a:gd name="T24" fmla="*/ 141226 w 52"/>
              <a:gd name="T25" fmla="*/ 0 h 49"/>
              <a:gd name="T26" fmla="*/ 164764 w 52"/>
              <a:gd name="T27" fmla="*/ 227369 h 49"/>
              <a:gd name="T28" fmla="*/ 180456 w 52"/>
              <a:gd name="T29" fmla="*/ 235209 h 49"/>
              <a:gd name="T30" fmla="*/ 156918 w 52"/>
              <a:gd name="T31" fmla="*/ 250890 h 49"/>
              <a:gd name="T32" fmla="*/ 47075 w 52"/>
              <a:gd name="T33" fmla="*/ 250890 h 49"/>
              <a:gd name="T34" fmla="*/ 39230 w 52"/>
              <a:gd name="T35" fmla="*/ 258730 h 49"/>
              <a:gd name="T36" fmla="*/ 23538 w 52"/>
              <a:gd name="T37" fmla="*/ 243049 h 49"/>
              <a:gd name="T38" fmla="*/ 0 w 52"/>
              <a:gd name="T39" fmla="*/ 266570 h 49"/>
              <a:gd name="T40" fmla="*/ 0 w 52"/>
              <a:gd name="T41" fmla="*/ 274411 h 49"/>
              <a:gd name="T42" fmla="*/ 7846 w 52"/>
              <a:gd name="T43" fmla="*/ 297932 h 49"/>
              <a:gd name="T44" fmla="*/ 23538 w 52"/>
              <a:gd name="T45" fmla="*/ 329293 h 49"/>
              <a:gd name="T46" fmla="*/ 15692 w 52"/>
              <a:gd name="T47" fmla="*/ 329293 h 49"/>
              <a:gd name="T48" fmla="*/ 15692 w 52"/>
              <a:gd name="T49" fmla="*/ 337133 h 49"/>
              <a:gd name="T50" fmla="*/ 47075 w 52"/>
              <a:gd name="T51" fmla="*/ 337133 h 49"/>
              <a:gd name="T52" fmla="*/ 78459 w 52"/>
              <a:gd name="T53" fmla="*/ 329293 h 49"/>
              <a:gd name="T54" fmla="*/ 86305 w 52"/>
              <a:gd name="T55" fmla="*/ 344973 h 49"/>
              <a:gd name="T56" fmla="*/ 101997 w 52"/>
              <a:gd name="T57" fmla="*/ 384175 h 49"/>
              <a:gd name="T58" fmla="*/ 117689 w 52"/>
              <a:gd name="T59" fmla="*/ 376335 h 49"/>
              <a:gd name="T60" fmla="*/ 133380 w 52"/>
              <a:gd name="T61" fmla="*/ 376335 h 49"/>
              <a:gd name="T62" fmla="*/ 141226 w 52"/>
              <a:gd name="T63" fmla="*/ 376335 h 49"/>
              <a:gd name="T64" fmla="*/ 156918 w 52"/>
              <a:gd name="T65" fmla="*/ 384175 h 49"/>
              <a:gd name="T66" fmla="*/ 172610 w 52"/>
              <a:gd name="T67" fmla="*/ 384175 h 49"/>
              <a:gd name="T68" fmla="*/ 180456 w 52"/>
              <a:gd name="T69" fmla="*/ 384175 h 49"/>
              <a:gd name="T70" fmla="*/ 180456 w 52"/>
              <a:gd name="T71" fmla="*/ 368494 h 49"/>
              <a:gd name="T72" fmla="*/ 188302 w 52"/>
              <a:gd name="T73" fmla="*/ 344973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49"/>
              <a:gd name="T113" fmla="*/ 52 w 52"/>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3" name="Freeform 367">
            <a:extLst>
              <a:ext uri="{FF2B5EF4-FFF2-40B4-BE49-F238E27FC236}">
                <a16:creationId xmlns:a16="http://schemas.microsoft.com/office/drawing/2014/main" id="{534E82E7-E940-CFB6-5475-34F6D97D367B}"/>
              </a:ext>
            </a:extLst>
          </p:cNvPr>
          <p:cNvSpPr>
            <a:spLocks/>
          </p:cNvSpPr>
          <p:nvPr/>
        </p:nvSpPr>
        <p:spPr bwMode="auto">
          <a:xfrm>
            <a:off x="6892391" y="3964681"/>
            <a:ext cx="239848" cy="324119"/>
          </a:xfrm>
          <a:custGeom>
            <a:avLst/>
            <a:gdLst>
              <a:gd name="T0" fmla="*/ 93980 w 180"/>
              <a:gd name="T1" fmla="*/ 23232 h 246"/>
              <a:gd name="T2" fmla="*/ 62653 w 180"/>
              <a:gd name="T3" fmla="*/ 15488 h 246"/>
              <a:gd name="T4" fmla="*/ 62653 w 180"/>
              <a:gd name="T5" fmla="*/ 7744 h 246"/>
              <a:gd name="T6" fmla="*/ 39158 w 180"/>
              <a:gd name="T7" fmla="*/ 23232 h 246"/>
              <a:gd name="T8" fmla="*/ 54822 w 180"/>
              <a:gd name="T9" fmla="*/ 46463 h 246"/>
              <a:gd name="T10" fmla="*/ 109643 w 180"/>
              <a:gd name="T11" fmla="*/ 77439 h 246"/>
              <a:gd name="T12" fmla="*/ 164465 w 180"/>
              <a:gd name="T13" fmla="*/ 85183 h 246"/>
              <a:gd name="T14" fmla="*/ 101812 w 180"/>
              <a:gd name="T15" fmla="*/ 154878 h 246"/>
              <a:gd name="T16" fmla="*/ 46990 w 180"/>
              <a:gd name="T17" fmla="*/ 170366 h 246"/>
              <a:gd name="T18" fmla="*/ 23495 w 180"/>
              <a:gd name="T19" fmla="*/ 185854 h 246"/>
              <a:gd name="T20" fmla="*/ 31327 w 180"/>
              <a:gd name="T21" fmla="*/ 193598 h 246"/>
              <a:gd name="T22" fmla="*/ 23495 w 180"/>
              <a:gd name="T23" fmla="*/ 185854 h 246"/>
              <a:gd name="T24" fmla="*/ 23495 w 180"/>
              <a:gd name="T25" fmla="*/ 193598 h 246"/>
              <a:gd name="T26" fmla="*/ 0 w 180"/>
              <a:gd name="T27" fmla="*/ 216829 h 246"/>
              <a:gd name="T28" fmla="*/ 0 w 180"/>
              <a:gd name="T29" fmla="*/ 294268 h 246"/>
              <a:gd name="T30" fmla="*/ 15663 w 180"/>
              <a:gd name="T31" fmla="*/ 317500 h 246"/>
              <a:gd name="T32" fmla="*/ 54822 w 180"/>
              <a:gd name="T33" fmla="*/ 263293 h 246"/>
              <a:gd name="T34" fmla="*/ 117475 w 180"/>
              <a:gd name="T35" fmla="*/ 232317 h 246"/>
              <a:gd name="T36" fmla="*/ 172297 w 180"/>
              <a:gd name="T37" fmla="*/ 170366 h 246"/>
              <a:gd name="T38" fmla="*/ 219287 w 180"/>
              <a:gd name="T39" fmla="*/ 61951 h 246"/>
              <a:gd name="T40" fmla="*/ 234950 w 180"/>
              <a:gd name="T41" fmla="*/ 0 h 246"/>
              <a:gd name="T42" fmla="*/ 93980 w 180"/>
              <a:gd name="T43" fmla="*/ 23232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246"/>
              <a:gd name="T68" fmla="*/ 180 w 180"/>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4" name="Freeform 368">
            <a:extLst>
              <a:ext uri="{FF2B5EF4-FFF2-40B4-BE49-F238E27FC236}">
                <a16:creationId xmlns:a16="http://schemas.microsoft.com/office/drawing/2014/main" id="{BCB1676F-9B95-D494-72AE-BA11DA6687D5}"/>
              </a:ext>
            </a:extLst>
          </p:cNvPr>
          <p:cNvSpPr>
            <a:spLocks/>
          </p:cNvSpPr>
          <p:nvPr/>
        </p:nvSpPr>
        <p:spPr bwMode="auto">
          <a:xfrm>
            <a:off x="6202021" y="3940371"/>
            <a:ext cx="32412" cy="126407"/>
          </a:xfrm>
          <a:custGeom>
            <a:avLst/>
            <a:gdLst>
              <a:gd name="T0" fmla="*/ 15875 w 24"/>
              <a:gd name="T1" fmla="*/ 0 h 96"/>
              <a:gd name="T2" fmla="*/ 15875 w 24"/>
              <a:gd name="T3" fmla="*/ 0 h 96"/>
              <a:gd name="T4" fmla="*/ 31750 w 24"/>
              <a:gd name="T5" fmla="*/ 54173 h 96"/>
              <a:gd name="T6" fmla="*/ 0 w 24"/>
              <a:gd name="T7" fmla="*/ 61913 h 96"/>
              <a:gd name="T8" fmla="*/ 0 w 24"/>
              <a:gd name="T9" fmla="*/ 85130 h 96"/>
              <a:gd name="T10" fmla="*/ 23813 w 24"/>
              <a:gd name="T11" fmla="*/ 123825 h 96"/>
              <a:gd name="T12" fmla="*/ 31750 w 24"/>
              <a:gd name="T13" fmla="*/ 123825 h 96"/>
              <a:gd name="T14" fmla="*/ 15875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96"/>
              <a:gd name="T26" fmla="*/ 24 w 2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5" name="Freeform 369">
            <a:extLst>
              <a:ext uri="{FF2B5EF4-FFF2-40B4-BE49-F238E27FC236}">
                <a16:creationId xmlns:a16="http://schemas.microsoft.com/office/drawing/2014/main" id="{AB5A3266-601B-C82F-22CB-4163707724E3}"/>
              </a:ext>
            </a:extLst>
          </p:cNvPr>
          <p:cNvSpPr>
            <a:spLocks/>
          </p:cNvSpPr>
          <p:nvPr/>
        </p:nvSpPr>
        <p:spPr bwMode="auto">
          <a:xfrm>
            <a:off x="6202021" y="3940371"/>
            <a:ext cx="32412" cy="126407"/>
          </a:xfrm>
          <a:custGeom>
            <a:avLst/>
            <a:gdLst>
              <a:gd name="T0" fmla="*/ 15875 w 24"/>
              <a:gd name="T1" fmla="*/ 0 h 96"/>
              <a:gd name="T2" fmla="*/ 15875 w 24"/>
              <a:gd name="T3" fmla="*/ 0 h 96"/>
              <a:gd name="T4" fmla="*/ 31750 w 24"/>
              <a:gd name="T5" fmla="*/ 54173 h 96"/>
              <a:gd name="T6" fmla="*/ 0 w 24"/>
              <a:gd name="T7" fmla="*/ 61913 h 96"/>
              <a:gd name="T8" fmla="*/ 0 w 24"/>
              <a:gd name="T9" fmla="*/ 85130 h 96"/>
              <a:gd name="T10" fmla="*/ 23813 w 24"/>
              <a:gd name="T11" fmla="*/ 123825 h 96"/>
              <a:gd name="T12" fmla="*/ 31750 w 24"/>
              <a:gd name="T13" fmla="*/ 123825 h 96"/>
              <a:gd name="T14" fmla="*/ 0 60000 65536"/>
              <a:gd name="T15" fmla="*/ 0 60000 65536"/>
              <a:gd name="T16" fmla="*/ 0 60000 65536"/>
              <a:gd name="T17" fmla="*/ 0 60000 65536"/>
              <a:gd name="T18" fmla="*/ 0 60000 65536"/>
              <a:gd name="T19" fmla="*/ 0 60000 65536"/>
              <a:gd name="T20" fmla="*/ 0 60000 65536"/>
              <a:gd name="T21" fmla="*/ 0 w 24"/>
              <a:gd name="T22" fmla="*/ 0 h 96"/>
              <a:gd name="T23" fmla="*/ 24 w 2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96">
                <a:moveTo>
                  <a:pt x="12" y="0"/>
                </a:moveTo>
                <a:lnTo>
                  <a:pt x="12" y="0"/>
                </a:lnTo>
                <a:lnTo>
                  <a:pt x="24" y="42"/>
                </a:lnTo>
                <a:lnTo>
                  <a:pt x="0" y="48"/>
                </a:lnTo>
                <a:lnTo>
                  <a:pt x="0" y="66"/>
                </a:lnTo>
                <a:lnTo>
                  <a:pt x="18" y="96"/>
                </a:lnTo>
                <a:lnTo>
                  <a:pt x="24" y="96"/>
                </a:lnTo>
              </a:path>
            </a:pathLst>
          </a:custGeom>
          <a:solidFill>
            <a:schemeClr val="bg1">
              <a:lumMod val="75000"/>
            </a:schemeClr>
          </a:solidFill>
          <a:ln w="9525">
            <a:solidFill>
              <a:schemeClr val="bg1"/>
            </a:solidFill>
            <a:round/>
            <a:headEnd/>
            <a:tailEnd/>
          </a:ln>
        </p:spPr>
        <p:txBody>
          <a:bodyPr/>
          <a:lstStyle/>
          <a:p>
            <a:endParaRPr lang="en-US" sz="2400"/>
          </a:p>
        </p:txBody>
      </p:sp>
      <p:sp>
        <p:nvSpPr>
          <p:cNvPr id="346" name="Freeform 370">
            <a:extLst>
              <a:ext uri="{FF2B5EF4-FFF2-40B4-BE49-F238E27FC236}">
                <a16:creationId xmlns:a16="http://schemas.microsoft.com/office/drawing/2014/main" id="{46BE9371-4E04-597B-0956-36FCA978ABB6}"/>
              </a:ext>
            </a:extLst>
          </p:cNvPr>
          <p:cNvSpPr>
            <a:spLocks/>
          </p:cNvSpPr>
          <p:nvPr/>
        </p:nvSpPr>
        <p:spPr bwMode="auto">
          <a:xfrm>
            <a:off x="6185814" y="3653527"/>
            <a:ext cx="264156" cy="413251"/>
          </a:xfrm>
          <a:custGeom>
            <a:avLst/>
            <a:gdLst>
              <a:gd name="T0" fmla="*/ 47048 w 198"/>
              <a:gd name="T1" fmla="*/ 404812 h 313"/>
              <a:gd name="T2" fmla="*/ 78413 w 198"/>
              <a:gd name="T3" fmla="*/ 397052 h 313"/>
              <a:gd name="T4" fmla="*/ 125460 w 198"/>
              <a:gd name="T5" fmla="*/ 381532 h 313"/>
              <a:gd name="T6" fmla="*/ 133302 w 198"/>
              <a:gd name="T7" fmla="*/ 366012 h 313"/>
              <a:gd name="T8" fmla="*/ 172508 w 198"/>
              <a:gd name="T9" fmla="*/ 358252 h 313"/>
              <a:gd name="T10" fmla="*/ 235238 w 198"/>
              <a:gd name="T11" fmla="*/ 319452 h 313"/>
              <a:gd name="T12" fmla="*/ 235238 w 198"/>
              <a:gd name="T13" fmla="*/ 319452 h 313"/>
              <a:gd name="T14" fmla="*/ 211714 w 198"/>
              <a:gd name="T15" fmla="*/ 272892 h 313"/>
              <a:gd name="T16" fmla="*/ 219556 w 198"/>
              <a:gd name="T17" fmla="*/ 249613 h 313"/>
              <a:gd name="T18" fmla="*/ 227397 w 198"/>
              <a:gd name="T19" fmla="*/ 209519 h 313"/>
              <a:gd name="T20" fmla="*/ 250921 w 198"/>
              <a:gd name="T21" fmla="*/ 193999 h 313"/>
              <a:gd name="T22" fmla="*/ 258762 w 198"/>
              <a:gd name="T23" fmla="*/ 100880 h 313"/>
              <a:gd name="T24" fmla="*/ 70571 w 198"/>
              <a:gd name="T25" fmla="*/ 0 h 313"/>
              <a:gd name="T26" fmla="*/ 39206 w 198"/>
              <a:gd name="T27" fmla="*/ 15520 h 313"/>
              <a:gd name="T28" fmla="*/ 39206 w 198"/>
              <a:gd name="T29" fmla="*/ 23280 h 313"/>
              <a:gd name="T30" fmla="*/ 47048 w 198"/>
              <a:gd name="T31" fmla="*/ 62080 h 313"/>
              <a:gd name="T32" fmla="*/ 62730 w 198"/>
              <a:gd name="T33" fmla="*/ 77600 h 313"/>
              <a:gd name="T34" fmla="*/ 47048 w 198"/>
              <a:gd name="T35" fmla="*/ 170719 h 313"/>
              <a:gd name="T36" fmla="*/ 7841 w 198"/>
              <a:gd name="T37" fmla="*/ 217279 h 313"/>
              <a:gd name="T38" fmla="*/ 15683 w 198"/>
              <a:gd name="T39" fmla="*/ 217279 h 313"/>
              <a:gd name="T40" fmla="*/ 7841 w 198"/>
              <a:gd name="T41" fmla="*/ 217279 h 313"/>
              <a:gd name="T42" fmla="*/ 0 w 198"/>
              <a:gd name="T43" fmla="*/ 226333 h 313"/>
              <a:gd name="T44" fmla="*/ 15683 w 198"/>
              <a:gd name="T45" fmla="*/ 249613 h 313"/>
              <a:gd name="T46" fmla="*/ 39206 w 198"/>
              <a:gd name="T47" fmla="*/ 257372 h 313"/>
              <a:gd name="T48" fmla="*/ 31365 w 198"/>
              <a:gd name="T49" fmla="*/ 280652 h 313"/>
              <a:gd name="T50" fmla="*/ 47048 w 198"/>
              <a:gd name="T51" fmla="*/ 404812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8"/>
              <a:gd name="T79" fmla="*/ 0 h 313"/>
              <a:gd name="T80" fmla="*/ 198 w 198"/>
              <a:gd name="T81" fmla="*/ 313 h 3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7" name="Freeform 371">
            <a:extLst>
              <a:ext uri="{FF2B5EF4-FFF2-40B4-BE49-F238E27FC236}">
                <a16:creationId xmlns:a16="http://schemas.microsoft.com/office/drawing/2014/main" id="{064EF9B3-57EF-F7DB-C5CC-8917F324CFF2}"/>
              </a:ext>
            </a:extLst>
          </p:cNvPr>
          <p:cNvSpPr>
            <a:spLocks/>
          </p:cNvSpPr>
          <p:nvPr/>
        </p:nvSpPr>
        <p:spPr bwMode="auto">
          <a:xfrm>
            <a:off x="6185814" y="3653527"/>
            <a:ext cx="264156" cy="413251"/>
          </a:xfrm>
          <a:custGeom>
            <a:avLst/>
            <a:gdLst>
              <a:gd name="T0" fmla="*/ 47048 w 198"/>
              <a:gd name="T1" fmla="*/ 404812 h 313"/>
              <a:gd name="T2" fmla="*/ 78413 w 198"/>
              <a:gd name="T3" fmla="*/ 397052 h 313"/>
              <a:gd name="T4" fmla="*/ 125460 w 198"/>
              <a:gd name="T5" fmla="*/ 381532 h 313"/>
              <a:gd name="T6" fmla="*/ 133302 w 198"/>
              <a:gd name="T7" fmla="*/ 366012 h 313"/>
              <a:gd name="T8" fmla="*/ 172508 w 198"/>
              <a:gd name="T9" fmla="*/ 358252 h 313"/>
              <a:gd name="T10" fmla="*/ 235238 w 198"/>
              <a:gd name="T11" fmla="*/ 319452 h 313"/>
              <a:gd name="T12" fmla="*/ 235238 w 198"/>
              <a:gd name="T13" fmla="*/ 319452 h 313"/>
              <a:gd name="T14" fmla="*/ 211714 w 198"/>
              <a:gd name="T15" fmla="*/ 272892 h 313"/>
              <a:gd name="T16" fmla="*/ 219556 w 198"/>
              <a:gd name="T17" fmla="*/ 249613 h 313"/>
              <a:gd name="T18" fmla="*/ 227397 w 198"/>
              <a:gd name="T19" fmla="*/ 209519 h 313"/>
              <a:gd name="T20" fmla="*/ 250921 w 198"/>
              <a:gd name="T21" fmla="*/ 193999 h 313"/>
              <a:gd name="T22" fmla="*/ 258762 w 198"/>
              <a:gd name="T23" fmla="*/ 100880 h 313"/>
              <a:gd name="T24" fmla="*/ 70571 w 198"/>
              <a:gd name="T25" fmla="*/ 0 h 313"/>
              <a:gd name="T26" fmla="*/ 39206 w 198"/>
              <a:gd name="T27" fmla="*/ 15520 h 313"/>
              <a:gd name="T28" fmla="*/ 39206 w 198"/>
              <a:gd name="T29" fmla="*/ 23280 h 313"/>
              <a:gd name="T30" fmla="*/ 47048 w 198"/>
              <a:gd name="T31" fmla="*/ 62080 h 313"/>
              <a:gd name="T32" fmla="*/ 62730 w 198"/>
              <a:gd name="T33" fmla="*/ 77600 h 313"/>
              <a:gd name="T34" fmla="*/ 47048 w 198"/>
              <a:gd name="T35" fmla="*/ 170719 h 313"/>
              <a:gd name="T36" fmla="*/ 7841 w 198"/>
              <a:gd name="T37" fmla="*/ 217279 h 313"/>
              <a:gd name="T38" fmla="*/ 15683 w 198"/>
              <a:gd name="T39" fmla="*/ 217279 h 313"/>
              <a:gd name="T40" fmla="*/ 7841 w 198"/>
              <a:gd name="T41" fmla="*/ 217279 h 313"/>
              <a:gd name="T42" fmla="*/ 0 w 198"/>
              <a:gd name="T43" fmla="*/ 226333 h 313"/>
              <a:gd name="T44" fmla="*/ 15683 w 198"/>
              <a:gd name="T45" fmla="*/ 249613 h 313"/>
              <a:gd name="T46" fmla="*/ 39206 w 198"/>
              <a:gd name="T47" fmla="*/ 257372 h 313"/>
              <a:gd name="T48" fmla="*/ 31365 w 198"/>
              <a:gd name="T49" fmla="*/ 280652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313"/>
              <a:gd name="T77" fmla="*/ 198 w 198"/>
              <a:gd name="T78" fmla="*/ 313 h 3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75000"/>
            </a:schemeClr>
          </a:solidFill>
          <a:ln w="9525">
            <a:solidFill>
              <a:schemeClr val="bg1"/>
            </a:solidFill>
            <a:round/>
            <a:headEnd/>
            <a:tailEnd/>
          </a:ln>
        </p:spPr>
        <p:txBody>
          <a:bodyPr/>
          <a:lstStyle/>
          <a:p>
            <a:endParaRPr lang="en-US" sz="2400"/>
          </a:p>
        </p:txBody>
      </p:sp>
      <p:sp>
        <p:nvSpPr>
          <p:cNvPr id="348" name="Freeform 372">
            <a:extLst>
              <a:ext uri="{FF2B5EF4-FFF2-40B4-BE49-F238E27FC236}">
                <a16:creationId xmlns:a16="http://schemas.microsoft.com/office/drawing/2014/main" id="{620DA419-D000-691A-F46F-E172F946F02B}"/>
              </a:ext>
            </a:extLst>
          </p:cNvPr>
          <p:cNvSpPr>
            <a:spLocks/>
          </p:cNvSpPr>
          <p:nvPr/>
        </p:nvSpPr>
        <p:spPr bwMode="auto">
          <a:xfrm>
            <a:off x="6266843" y="4823594"/>
            <a:ext cx="406768" cy="361391"/>
          </a:xfrm>
          <a:custGeom>
            <a:avLst/>
            <a:gdLst>
              <a:gd name="T0" fmla="*/ 375023 w 51"/>
              <a:gd name="T1" fmla="*/ 7867 h 45"/>
              <a:gd name="T2" fmla="*/ 367210 w 51"/>
              <a:gd name="T3" fmla="*/ 7867 h 45"/>
              <a:gd name="T4" fmla="*/ 359397 w 51"/>
              <a:gd name="T5" fmla="*/ 15734 h 45"/>
              <a:gd name="T6" fmla="*/ 367210 w 51"/>
              <a:gd name="T7" fmla="*/ 7867 h 45"/>
              <a:gd name="T8" fmla="*/ 320332 w 51"/>
              <a:gd name="T9" fmla="*/ 0 h 45"/>
              <a:gd name="T10" fmla="*/ 265641 w 51"/>
              <a:gd name="T11" fmla="*/ 39335 h 45"/>
              <a:gd name="T12" fmla="*/ 203137 w 51"/>
              <a:gd name="T13" fmla="*/ 94403 h 45"/>
              <a:gd name="T14" fmla="*/ 171886 w 51"/>
              <a:gd name="T15" fmla="*/ 94403 h 45"/>
              <a:gd name="T16" fmla="*/ 132821 w 51"/>
              <a:gd name="T17" fmla="*/ 118004 h 45"/>
              <a:gd name="T18" fmla="*/ 109382 w 51"/>
              <a:gd name="T19" fmla="*/ 118004 h 45"/>
              <a:gd name="T20" fmla="*/ 101569 w 51"/>
              <a:gd name="T21" fmla="*/ 102270 h 45"/>
              <a:gd name="T22" fmla="*/ 85943 w 51"/>
              <a:gd name="T23" fmla="*/ 70802 h 45"/>
              <a:gd name="T24" fmla="*/ 85943 w 51"/>
              <a:gd name="T25" fmla="*/ 86536 h 45"/>
              <a:gd name="T26" fmla="*/ 85943 w 51"/>
              <a:gd name="T27" fmla="*/ 70802 h 45"/>
              <a:gd name="T28" fmla="*/ 70317 w 51"/>
              <a:gd name="T29" fmla="*/ 180939 h 45"/>
              <a:gd name="T30" fmla="*/ 46878 w 51"/>
              <a:gd name="T31" fmla="*/ 188806 h 45"/>
              <a:gd name="T32" fmla="*/ 7813 w 51"/>
              <a:gd name="T33" fmla="*/ 173073 h 45"/>
              <a:gd name="T34" fmla="*/ 0 w 51"/>
              <a:gd name="T35" fmla="*/ 188806 h 45"/>
              <a:gd name="T36" fmla="*/ 15626 w 51"/>
              <a:gd name="T37" fmla="*/ 212407 h 45"/>
              <a:gd name="T38" fmla="*/ 39065 w 51"/>
              <a:gd name="T39" fmla="*/ 275343 h 45"/>
              <a:gd name="T40" fmla="*/ 39065 w 51"/>
              <a:gd name="T41" fmla="*/ 306810 h 45"/>
              <a:gd name="T42" fmla="*/ 70317 w 51"/>
              <a:gd name="T43" fmla="*/ 354012 h 45"/>
              <a:gd name="T44" fmla="*/ 132821 w 51"/>
              <a:gd name="T45" fmla="*/ 338278 h 45"/>
              <a:gd name="T46" fmla="*/ 195325 w 51"/>
              <a:gd name="T47" fmla="*/ 330411 h 45"/>
              <a:gd name="T48" fmla="*/ 250015 w 51"/>
              <a:gd name="T49" fmla="*/ 322544 h 45"/>
              <a:gd name="T50" fmla="*/ 367210 w 51"/>
              <a:gd name="T51" fmla="*/ 196673 h 45"/>
              <a:gd name="T52" fmla="*/ 398462 w 51"/>
              <a:gd name="T53" fmla="*/ 125871 h 45"/>
              <a:gd name="T54" fmla="*/ 398462 w 51"/>
              <a:gd name="T55" fmla="*/ 125871 h 45"/>
              <a:gd name="T56" fmla="*/ 382836 w 51"/>
              <a:gd name="T57" fmla="*/ 125871 h 45"/>
              <a:gd name="T58" fmla="*/ 375023 w 51"/>
              <a:gd name="T59" fmla="*/ 786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45"/>
              <a:gd name="T92" fmla="*/ 51 w 51"/>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49" name="Freeform 373">
            <a:extLst>
              <a:ext uri="{FF2B5EF4-FFF2-40B4-BE49-F238E27FC236}">
                <a16:creationId xmlns:a16="http://schemas.microsoft.com/office/drawing/2014/main" id="{F6E83F3A-4AEB-A007-6929-A512B1D84F96}"/>
              </a:ext>
            </a:extLst>
          </p:cNvPr>
          <p:cNvSpPr>
            <a:spLocks/>
          </p:cNvSpPr>
          <p:nvPr/>
        </p:nvSpPr>
        <p:spPr bwMode="auto">
          <a:xfrm>
            <a:off x="6354355" y="4705289"/>
            <a:ext cx="241468" cy="239848"/>
          </a:xfrm>
          <a:custGeom>
            <a:avLst/>
            <a:gdLst>
              <a:gd name="T0" fmla="*/ 189230 w 180"/>
              <a:gd name="T1" fmla="*/ 70485 h 180"/>
              <a:gd name="T2" fmla="*/ 173460 w 180"/>
              <a:gd name="T3" fmla="*/ 70485 h 180"/>
              <a:gd name="T4" fmla="*/ 149807 w 180"/>
              <a:gd name="T5" fmla="*/ 39158 h 180"/>
              <a:gd name="T6" fmla="*/ 134038 w 180"/>
              <a:gd name="T7" fmla="*/ 7832 h 180"/>
              <a:gd name="T8" fmla="*/ 126153 w 180"/>
              <a:gd name="T9" fmla="*/ 7832 h 180"/>
              <a:gd name="T10" fmla="*/ 110384 w 180"/>
              <a:gd name="T11" fmla="*/ 15663 h 180"/>
              <a:gd name="T12" fmla="*/ 126153 w 180"/>
              <a:gd name="T13" fmla="*/ 7832 h 180"/>
              <a:gd name="T14" fmla="*/ 110384 w 180"/>
              <a:gd name="T15" fmla="*/ 0 h 180"/>
              <a:gd name="T16" fmla="*/ 86730 w 180"/>
              <a:gd name="T17" fmla="*/ 7832 h 180"/>
              <a:gd name="T18" fmla="*/ 23654 w 180"/>
              <a:gd name="T19" fmla="*/ 23495 h 180"/>
              <a:gd name="T20" fmla="*/ 15769 w 180"/>
              <a:gd name="T21" fmla="*/ 109643 h 180"/>
              <a:gd name="T22" fmla="*/ 0 w 180"/>
              <a:gd name="T23" fmla="*/ 117475 h 180"/>
              <a:gd name="T24" fmla="*/ 0 w 180"/>
              <a:gd name="T25" fmla="*/ 187960 h 180"/>
              <a:gd name="T26" fmla="*/ 15769 w 180"/>
              <a:gd name="T27" fmla="*/ 219287 h 180"/>
              <a:gd name="T28" fmla="*/ 23654 w 180"/>
              <a:gd name="T29" fmla="*/ 234950 h 180"/>
              <a:gd name="T30" fmla="*/ 47307 w 180"/>
              <a:gd name="T31" fmla="*/ 234950 h 180"/>
              <a:gd name="T32" fmla="*/ 86730 w 180"/>
              <a:gd name="T33" fmla="*/ 211455 h 180"/>
              <a:gd name="T34" fmla="*/ 118269 w 180"/>
              <a:gd name="T35" fmla="*/ 211455 h 180"/>
              <a:gd name="T36" fmla="*/ 181345 w 180"/>
              <a:gd name="T37" fmla="*/ 156633 h 180"/>
              <a:gd name="T38" fmla="*/ 236537 w 180"/>
              <a:gd name="T39" fmla="*/ 117475 h 180"/>
              <a:gd name="T40" fmla="*/ 197114 w 180"/>
              <a:gd name="T41" fmla="*/ 101812 h 180"/>
              <a:gd name="T42" fmla="*/ 189230 w 180"/>
              <a:gd name="T43" fmla="*/ 70485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180"/>
              <a:gd name="T68" fmla="*/ 180 w 18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0" name="Freeform 374">
            <a:extLst>
              <a:ext uri="{FF2B5EF4-FFF2-40B4-BE49-F238E27FC236}">
                <a16:creationId xmlns:a16="http://schemas.microsoft.com/office/drawing/2014/main" id="{B68DB2E4-5022-13BE-B580-30DEE093B835}"/>
              </a:ext>
            </a:extLst>
          </p:cNvPr>
          <p:cNvSpPr>
            <a:spLocks/>
          </p:cNvSpPr>
          <p:nvPr/>
        </p:nvSpPr>
        <p:spPr bwMode="auto">
          <a:xfrm>
            <a:off x="6602305" y="4520543"/>
            <a:ext cx="273880" cy="431077"/>
          </a:xfrm>
          <a:custGeom>
            <a:avLst/>
            <a:gdLst>
              <a:gd name="T0" fmla="*/ 173598 w 34"/>
              <a:gd name="T1" fmla="*/ 15640 h 54"/>
              <a:gd name="T2" fmla="*/ 134144 w 34"/>
              <a:gd name="T3" fmla="*/ 23460 h 54"/>
              <a:gd name="T4" fmla="*/ 134144 w 34"/>
              <a:gd name="T5" fmla="*/ 31280 h 54"/>
              <a:gd name="T6" fmla="*/ 134144 w 34"/>
              <a:gd name="T7" fmla="*/ 23460 h 54"/>
              <a:gd name="T8" fmla="*/ 126253 w 34"/>
              <a:gd name="T9" fmla="*/ 23460 h 54"/>
              <a:gd name="T10" fmla="*/ 126253 w 34"/>
              <a:gd name="T11" fmla="*/ 62559 h 54"/>
              <a:gd name="T12" fmla="*/ 149926 w 34"/>
              <a:gd name="T13" fmla="*/ 101659 h 54"/>
              <a:gd name="T14" fmla="*/ 149926 w 34"/>
              <a:gd name="T15" fmla="*/ 125119 h 54"/>
              <a:gd name="T16" fmla="*/ 126253 w 34"/>
              <a:gd name="T17" fmla="*/ 140758 h 54"/>
              <a:gd name="T18" fmla="*/ 118362 w 34"/>
              <a:gd name="T19" fmla="*/ 125119 h 54"/>
              <a:gd name="T20" fmla="*/ 102581 w 34"/>
              <a:gd name="T21" fmla="*/ 101659 h 54"/>
              <a:gd name="T22" fmla="*/ 71017 w 34"/>
              <a:gd name="T23" fmla="*/ 86019 h 54"/>
              <a:gd name="T24" fmla="*/ 0 w 34"/>
              <a:gd name="T25" fmla="*/ 117299 h 54"/>
              <a:gd name="T26" fmla="*/ 0 w 34"/>
              <a:gd name="T27" fmla="*/ 125119 h 54"/>
              <a:gd name="T28" fmla="*/ 7891 w 34"/>
              <a:gd name="T29" fmla="*/ 125119 h 54"/>
              <a:gd name="T30" fmla="*/ 15782 w 34"/>
              <a:gd name="T31" fmla="*/ 117299 h 54"/>
              <a:gd name="T32" fmla="*/ 7891 w 34"/>
              <a:gd name="T33" fmla="*/ 125119 h 54"/>
              <a:gd name="T34" fmla="*/ 71017 w 34"/>
              <a:gd name="T35" fmla="*/ 148578 h 54"/>
              <a:gd name="T36" fmla="*/ 71017 w 34"/>
              <a:gd name="T37" fmla="*/ 179858 h 54"/>
              <a:gd name="T38" fmla="*/ 71017 w 34"/>
              <a:gd name="T39" fmla="*/ 218957 h 54"/>
              <a:gd name="T40" fmla="*/ 55236 w 34"/>
              <a:gd name="T41" fmla="*/ 281517 h 54"/>
              <a:gd name="T42" fmla="*/ 39454 w 34"/>
              <a:gd name="T43" fmla="*/ 304976 h 54"/>
              <a:gd name="T44" fmla="*/ 47345 w 34"/>
              <a:gd name="T45" fmla="*/ 304976 h 54"/>
              <a:gd name="T46" fmla="*/ 55236 w 34"/>
              <a:gd name="T47" fmla="*/ 422275 h 54"/>
              <a:gd name="T48" fmla="*/ 71017 w 34"/>
              <a:gd name="T49" fmla="*/ 422275 h 54"/>
              <a:gd name="T50" fmla="*/ 71017 w 34"/>
              <a:gd name="T51" fmla="*/ 398815 h 54"/>
              <a:gd name="T52" fmla="*/ 126253 w 34"/>
              <a:gd name="T53" fmla="*/ 351896 h 54"/>
              <a:gd name="T54" fmla="*/ 142035 w 34"/>
              <a:gd name="T55" fmla="*/ 312796 h 54"/>
              <a:gd name="T56" fmla="*/ 126253 w 34"/>
              <a:gd name="T57" fmla="*/ 242417 h 54"/>
              <a:gd name="T58" fmla="*/ 165707 w 34"/>
              <a:gd name="T59" fmla="*/ 195498 h 54"/>
              <a:gd name="T60" fmla="*/ 236725 w 34"/>
              <a:gd name="T61" fmla="*/ 156398 h 54"/>
              <a:gd name="T62" fmla="*/ 260397 w 34"/>
              <a:gd name="T63" fmla="*/ 125119 h 54"/>
              <a:gd name="T64" fmla="*/ 268288 w 34"/>
              <a:gd name="T65" fmla="*/ 86019 h 54"/>
              <a:gd name="T66" fmla="*/ 260397 w 34"/>
              <a:gd name="T67" fmla="*/ 31280 h 54"/>
              <a:gd name="T68" fmla="*/ 260397 w 34"/>
              <a:gd name="T69" fmla="*/ 0 h 54"/>
              <a:gd name="T70" fmla="*/ 260397 w 34"/>
              <a:gd name="T71" fmla="*/ 0 h 54"/>
              <a:gd name="T72" fmla="*/ 236725 w 34"/>
              <a:gd name="T73" fmla="*/ 7820 h 54"/>
              <a:gd name="T74" fmla="*/ 173598 w 34"/>
              <a:gd name="T75" fmla="*/ 1564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54"/>
              <a:gd name="T116" fmla="*/ 34 w 34"/>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1" name="Freeform 375">
            <a:extLst>
              <a:ext uri="{FF2B5EF4-FFF2-40B4-BE49-F238E27FC236}">
                <a16:creationId xmlns:a16="http://schemas.microsoft.com/office/drawing/2014/main" id="{BBB84342-A133-6D5C-E334-6D63A887FCAA}"/>
              </a:ext>
            </a:extLst>
          </p:cNvPr>
          <p:cNvSpPr>
            <a:spLocks/>
          </p:cNvSpPr>
          <p:nvPr/>
        </p:nvSpPr>
        <p:spPr bwMode="auto">
          <a:xfrm>
            <a:off x="6602306" y="4274213"/>
            <a:ext cx="265777" cy="270639"/>
          </a:xfrm>
          <a:custGeom>
            <a:avLst/>
            <a:gdLst>
              <a:gd name="T0" fmla="*/ 197235 w 33"/>
              <a:gd name="T1" fmla="*/ 46785 h 34"/>
              <a:gd name="T2" fmla="*/ 110452 w 33"/>
              <a:gd name="T3" fmla="*/ 7797 h 34"/>
              <a:gd name="T4" fmla="*/ 110452 w 33"/>
              <a:gd name="T5" fmla="*/ 7797 h 34"/>
              <a:gd name="T6" fmla="*/ 110452 w 33"/>
              <a:gd name="T7" fmla="*/ 7797 h 34"/>
              <a:gd name="T8" fmla="*/ 102562 w 33"/>
              <a:gd name="T9" fmla="*/ 0 h 34"/>
              <a:gd name="T10" fmla="*/ 94673 w 33"/>
              <a:gd name="T11" fmla="*/ 15595 h 34"/>
              <a:gd name="T12" fmla="*/ 94673 w 33"/>
              <a:gd name="T13" fmla="*/ 38987 h 34"/>
              <a:gd name="T14" fmla="*/ 63115 w 33"/>
              <a:gd name="T15" fmla="*/ 38987 h 34"/>
              <a:gd name="T16" fmla="*/ 47336 w 33"/>
              <a:gd name="T17" fmla="*/ 7797 h 34"/>
              <a:gd name="T18" fmla="*/ 7889 w 33"/>
              <a:gd name="T19" fmla="*/ 7797 h 34"/>
              <a:gd name="T20" fmla="*/ 15779 w 33"/>
              <a:gd name="T21" fmla="*/ 62380 h 34"/>
              <a:gd name="T22" fmla="*/ 0 w 33"/>
              <a:gd name="T23" fmla="*/ 85772 h 34"/>
              <a:gd name="T24" fmla="*/ 15779 w 33"/>
              <a:gd name="T25" fmla="*/ 148151 h 34"/>
              <a:gd name="T26" fmla="*/ 31558 w 33"/>
              <a:gd name="T27" fmla="*/ 187139 h 34"/>
              <a:gd name="T28" fmla="*/ 71005 w 33"/>
              <a:gd name="T29" fmla="*/ 202733 h 34"/>
              <a:gd name="T30" fmla="*/ 110452 w 33"/>
              <a:gd name="T31" fmla="*/ 210531 h 34"/>
              <a:gd name="T32" fmla="*/ 118341 w 33"/>
              <a:gd name="T33" fmla="*/ 226126 h 34"/>
              <a:gd name="T34" fmla="*/ 134120 w 33"/>
              <a:gd name="T35" fmla="*/ 265113 h 34"/>
              <a:gd name="T36" fmla="*/ 173567 w 33"/>
              <a:gd name="T37" fmla="*/ 257316 h 34"/>
              <a:gd name="T38" fmla="*/ 236682 w 33"/>
              <a:gd name="T39" fmla="*/ 249518 h 34"/>
              <a:gd name="T40" fmla="*/ 260350 w 33"/>
              <a:gd name="T41" fmla="*/ 241721 h 34"/>
              <a:gd name="T42" fmla="*/ 244571 w 33"/>
              <a:gd name="T43" fmla="*/ 218328 h 34"/>
              <a:gd name="T44" fmla="*/ 236682 w 33"/>
              <a:gd name="T45" fmla="*/ 148151 h 34"/>
              <a:gd name="T46" fmla="*/ 220903 w 33"/>
              <a:gd name="T47" fmla="*/ 109164 h 34"/>
              <a:gd name="T48" fmla="*/ 236682 w 33"/>
              <a:gd name="T49" fmla="*/ 93569 h 34"/>
              <a:gd name="T50" fmla="*/ 197235 w 33"/>
              <a:gd name="T51" fmla="*/ 70177 h 34"/>
              <a:gd name="T52" fmla="*/ 197235 w 33"/>
              <a:gd name="T53" fmla="*/ 46785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
              <a:gd name="T82" fmla="*/ 0 h 34"/>
              <a:gd name="T83" fmla="*/ 33 w 33"/>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2" name="Freeform 376">
            <a:extLst>
              <a:ext uri="{FF2B5EF4-FFF2-40B4-BE49-F238E27FC236}">
                <a16:creationId xmlns:a16="http://schemas.microsoft.com/office/drawing/2014/main" id="{AB502A64-65E9-295D-8487-EE6A41F2A630}"/>
              </a:ext>
            </a:extLst>
          </p:cNvPr>
          <p:cNvSpPr>
            <a:spLocks/>
          </p:cNvSpPr>
          <p:nvPr/>
        </p:nvSpPr>
        <p:spPr bwMode="auto">
          <a:xfrm>
            <a:off x="6153402" y="4400619"/>
            <a:ext cx="304671" cy="304671"/>
          </a:xfrm>
          <a:custGeom>
            <a:avLst/>
            <a:gdLst>
              <a:gd name="T0" fmla="*/ 31416 w 38"/>
              <a:gd name="T1" fmla="*/ 290596 h 38"/>
              <a:gd name="T2" fmla="*/ 141371 w 38"/>
              <a:gd name="T3" fmla="*/ 290596 h 38"/>
              <a:gd name="T4" fmla="*/ 157079 w 38"/>
              <a:gd name="T5" fmla="*/ 298450 h 38"/>
              <a:gd name="T6" fmla="*/ 219911 w 38"/>
              <a:gd name="T7" fmla="*/ 298450 h 38"/>
              <a:gd name="T8" fmla="*/ 267034 w 38"/>
              <a:gd name="T9" fmla="*/ 290596 h 38"/>
              <a:gd name="T10" fmla="*/ 251326 w 38"/>
              <a:gd name="T11" fmla="*/ 259180 h 38"/>
              <a:gd name="T12" fmla="*/ 251326 w 38"/>
              <a:gd name="T13" fmla="*/ 172787 h 38"/>
              <a:gd name="T14" fmla="*/ 298450 w 38"/>
              <a:gd name="T15" fmla="*/ 164933 h 38"/>
              <a:gd name="T16" fmla="*/ 298450 w 38"/>
              <a:gd name="T17" fmla="*/ 133517 h 38"/>
              <a:gd name="T18" fmla="*/ 290596 w 38"/>
              <a:gd name="T19" fmla="*/ 133517 h 38"/>
              <a:gd name="T20" fmla="*/ 298450 w 38"/>
              <a:gd name="T21" fmla="*/ 133517 h 38"/>
              <a:gd name="T22" fmla="*/ 251326 w 38"/>
              <a:gd name="T23" fmla="*/ 125663 h 38"/>
              <a:gd name="T24" fmla="*/ 235618 w 38"/>
              <a:gd name="T25" fmla="*/ 31416 h 38"/>
              <a:gd name="T26" fmla="*/ 188495 w 38"/>
              <a:gd name="T27" fmla="*/ 31416 h 38"/>
              <a:gd name="T28" fmla="*/ 164933 w 38"/>
              <a:gd name="T29" fmla="*/ 47124 h 38"/>
              <a:gd name="T30" fmla="*/ 141371 w 38"/>
              <a:gd name="T31" fmla="*/ 47124 h 38"/>
              <a:gd name="T32" fmla="*/ 94247 w 38"/>
              <a:gd name="T33" fmla="*/ 0 h 38"/>
              <a:gd name="T34" fmla="*/ 31416 w 38"/>
              <a:gd name="T35" fmla="*/ 0 h 38"/>
              <a:gd name="T36" fmla="*/ 7854 w 38"/>
              <a:gd name="T37" fmla="*/ 15708 h 38"/>
              <a:gd name="T38" fmla="*/ 23562 w 38"/>
              <a:gd name="T39" fmla="*/ 117809 h 38"/>
              <a:gd name="T40" fmla="*/ 31416 w 38"/>
              <a:gd name="T41" fmla="*/ 164933 h 38"/>
              <a:gd name="T42" fmla="*/ 0 w 38"/>
              <a:gd name="T43" fmla="*/ 219911 h 38"/>
              <a:gd name="T44" fmla="*/ 0 w 38"/>
              <a:gd name="T45" fmla="*/ 282742 h 38"/>
              <a:gd name="T46" fmla="*/ 15708 w 38"/>
              <a:gd name="T47" fmla="*/ 274888 h 38"/>
              <a:gd name="T48" fmla="*/ 31416 w 38"/>
              <a:gd name="T49" fmla="*/ 29059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8"/>
              <a:gd name="T77" fmla="*/ 38 w 38"/>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3" name="Freeform 377">
            <a:extLst>
              <a:ext uri="{FF2B5EF4-FFF2-40B4-BE49-F238E27FC236}">
                <a16:creationId xmlns:a16="http://schemas.microsoft.com/office/drawing/2014/main" id="{E28131A0-CE67-2C4C-CEA3-A103DA933B49}"/>
              </a:ext>
            </a:extLst>
          </p:cNvPr>
          <p:cNvSpPr>
            <a:spLocks/>
          </p:cNvSpPr>
          <p:nvPr/>
        </p:nvSpPr>
        <p:spPr bwMode="auto">
          <a:xfrm>
            <a:off x="6153402" y="4113775"/>
            <a:ext cx="473212" cy="469972"/>
          </a:xfrm>
          <a:custGeom>
            <a:avLst/>
            <a:gdLst>
              <a:gd name="T0" fmla="*/ 164992 w 59"/>
              <a:gd name="T1" fmla="*/ 46818 h 59"/>
              <a:gd name="T2" fmla="*/ 141422 w 59"/>
              <a:gd name="T3" fmla="*/ 140453 h 59"/>
              <a:gd name="T4" fmla="*/ 117852 w 59"/>
              <a:gd name="T5" fmla="*/ 163862 h 59"/>
              <a:gd name="T6" fmla="*/ 86425 w 59"/>
              <a:gd name="T7" fmla="*/ 226286 h 59"/>
              <a:gd name="T8" fmla="*/ 54997 w 59"/>
              <a:gd name="T9" fmla="*/ 249695 h 59"/>
              <a:gd name="T10" fmla="*/ 23570 w 59"/>
              <a:gd name="T11" fmla="*/ 249695 h 59"/>
              <a:gd name="T12" fmla="*/ 0 w 59"/>
              <a:gd name="T13" fmla="*/ 273104 h 59"/>
              <a:gd name="T14" fmla="*/ 7857 w 59"/>
              <a:gd name="T15" fmla="*/ 296513 h 59"/>
              <a:gd name="T16" fmla="*/ 7857 w 59"/>
              <a:gd name="T17" fmla="*/ 296513 h 59"/>
              <a:gd name="T18" fmla="*/ 31427 w 59"/>
              <a:gd name="T19" fmla="*/ 280907 h 59"/>
              <a:gd name="T20" fmla="*/ 94281 w 59"/>
              <a:gd name="T21" fmla="*/ 280907 h 59"/>
              <a:gd name="T22" fmla="*/ 141422 w 59"/>
              <a:gd name="T23" fmla="*/ 327725 h 59"/>
              <a:gd name="T24" fmla="*/ 164992 w 59"/>
              <a:gd name="T25" fmla="*/ 327725 h 59"/>
              <a:gd name="T26" fmla="*/ 188563 w 59"/>
              <a:gd name="T27" fmla="*/ 312119 h 59"/>
              <a:gd name="T28" fmla="*/ 235703 w 59"/>
              <a:gd name="T29" fmla="*/ 312119 h 59"/>
              <a:gd name="T30" fmla="*/ 251417 w 59"/>
              <a:gd name="T31" fmla="*/ 405754 h 59"/>
              <a:gd name="T32" fmla="*/ 298558 w 59"/>
              <a:gd name="T33" fmla="*/ 413557 h 59"/>
              <a:gd name="T34" fmla="*/ 337842 w 59"/>
              <a:gd name="T35" fmla="*/ 413557 h 59"/>
              <a:gd name="T36" fmla="*/ 384982 w 59"/>
              <a:gd name="T37" fmla="*/ 436966 h 59"/>
              <a:gd name="T38" fmla="*/ 432123 w 59"/>
              <a:gd name="T39" fmla="*/ 460375 h 59"/>
              <a:gd name="T40" fmla="*/ 432123 w 59"/>
              <a:gd name="T41" fmla="*/ 444769 h 59"/>
              <a:gd name="T42" fmla="*/ 408553 w 59"/>
              <a:gd name="T43" fmla="*/ 413557 h 59"/>
              <a:gd name="T44" fmla="*/ 416409 w 59"/>
              <a:gd name="T45" fmla="*/ 390148 h 59"/>
              <a:gd name="T46" fmla="*/ 424266 w 59"/>
              <a:gd name="T47" fmla="*/ 343331 h 59"/>
              <a:gd name="T48" fmla="*/ 447836 w 59"/>
              <a:gd name="T49" fmla="*/ 335528 h 59"/>
              <a:gd name="T50" fmla="*/ 432123 w 59"/>
              <a:gd name="T51" fmla="*/ 288710 h 59"/>
              <a:gd name="T52" fmla="*/ 424266 w 59"/>
              <a:gd name="T53" fmla="*/ 241892 h 59"/>
              <a:gd name="T54" fmla="*/ 416409 w 59"/>
              <a:gd name="T55" fmla="*/ 195074 h 59"/>
              <a:gd name="T56" fmla="*/ 432123 w 59"/>
              <a:gd name="T57" fmla="*/ 140453 h 59"/>
              <a:gd name="T58" fmla="*/ 463550 w 59"/>
              <a:gd name="T59" fmla="*/ 85833 h 59"/>
              <a:gd name="T60" fmla="*/ 463550 w 59"/>
              <a:gd name="T61" fmla="*/ 78030 h 59"/>
              <a:gd name="T62" fmla="*/ 463550 w 59"/>
              <a:gd name="T63" fmla="*/ 39015 h 59"/>
              <a:gd name="T64" fmla="*/ 439980 w 59"/>
              <a:gd name="T65" fmla="*/ 23409 h 59"/>
              <a:gd name="T66" fmla="*/ 400696 w 59"/>
              <a:gd name="T67" fmla="*/ 23409 h 59"/>
              <a:gd name="T68" fmla="*/ 384982 w 59"/>
              <a:gd name="T69" fmla="*/ 0 h 59"/>
              <a:gd name="T70" fmla="*/ 322128 w 59"/>
              <a:gd name="T71" fmla="*/ 7803 h 59"/>
              <a:gd name="T72" fmla="*/ 251417 w 59"/>
              <a:gd name="T73" fmla="*/ 23409 h 59"/>
              <a:gd name="T74" fmla="*/ 212133 w 59"/>
              <a:gd name="T75" fmla="*/ 7803 h 59"/>
              <a:gd name="T76" fmla="*/ 164992 w 59"/>
              <a:gd name="T77" fmla="*/ 15606 h 59"/>
              <a:gd name="T78" fmla="*/ 164992 w 59"/>
              <a:gd name="T79" fmla="*/ 46818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59"/>
              <a:gd name="T122" fmla="*/ 59 w 59"/>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354" name="Freeform 378">
            <a:extLst>
              <a:ext uri="{FF2B5EF4-FFF2-40B4-BE49-F238E27FC236}">
                <a16:creationId xmlns:a16="http://schemas.microsoft.com/office/drawing/2014/main" id="{C818443D-68F8-C24B-DFF3-E9928E8BBA96}"/>
              </a:ext>
            </a:extLst>
          </p:cNvPr>
          <p:cNvSpPr>
            <a:spLocks/>
          </p:cNvSpPr>
          <p:nvPr/>
        </p:nvSpPr>
        <p:spPr bwMode="auto">
          <a:xfrm>
            <a:off x="6681715" y="3794517"/>
            <a:ext cx="377597" cy="361392"/>
          </a:xfrm>
          <a:custGeom>
            <a:avLst/>
            <a:gdLst>
              <a:gd name="T0" fmla="*/ 173139 w 47"/>
              <a:gd name="T1" fmla="*/ 354013 h 45"/>
              <a:gd name="T2" fmla="*/ 188878 w 47"/>
              <a:gd name="T3" fmla="*/ 346146 h 45"/>
              <a:gd name="T4" fmla="*/ 212488 w 47"/>
              <a:gd name="T5" fmla="*/ 354013 h 45"/>
              <a:gd name="T6" fmla="*/ 228228 w 47"/>
              <a:gd name="T7" fmla="*/ 354013 h 45"/>
              <a:gd name="T8" fmla="*/ 251838 w 47"/>
              <a:gd name="T9" fmla="*/ 338279 h 45"/>
              <a:gd name="T10" fmla="*/ 306928 w 47"/>
              <a:gd name="T11" fmla="*/ 322545 h 45"/>
              <a:gd name="T12" fmla="*/ 369887 w 47"/>
              <a:gd name="T13" fmla="*/ 251743 h 45"/>
              <a:gd name="T14" fmla="*/ 314797 w 47"/>
              <a:gd name="T15" fmla="*/ 243876 h 45"/>
              <a:gd name="T16" fmla="*/ 259708 w 47"/>
              <a:gd name="T17" fmla="*/ 212408 h 45"/>
              <a:gd name="T18" fmla="*/ 243968 w 47"/>
              <a:gd name="T19" fmla="*/ 188807 h 45"/>
              <a:gd name="T20" fmla="*/ 267578 w 47"/>
              <a:gd name="T21" fmla="*/ 173073 h 45"/>
              <a:gd name="T22" fmla="*/ 259708 w 47"/>
              <a:gd name="T23" fmla="*/ 157339 h 45"/>
              <a:gd name="T24" fmla="*/ 196748 w 47"/>
              <a:gd name="T25" fmla="*/ 62936 h 45"/>
              <a:gd name="T26" fmla="*/ 157399 w 47"/>
              <a:gd name="T27" fmla="*/ 47202 h 45"/>
              <a:gd name="T28" fmla="*/ 133789 w 47"/>
              <a:gd name="T29" fmla="*/ 0 h 45"/>
              <a:gd name="T30" fmla="*/ 133789 w 47"/>
              <a:gd name="T31" fmla="*/ 0 h 45"/>
              <a:gd name="T32" fmla="*/ 118049 w 47"/>
              <a:gd name="T33" fmla="*/ 7867 h 45"/>
              <a:gd name="T34" fmla="*/ 94439 w 47"/>
              <a:gd name="T35" fmla="*/ 23601 h 45"/>
              <a:gd name="T36" fmla="*/ 86569 w 47"/>
              <a:gd name="T37" fmla="*/ 110137 h 45"/>
              <a:gd name="T38" fmla="*/ 62959 w 47"/>
              <a:gd name="T39" fmla="*/ 157339 h 45"/>
              <a:gd name="T40" fmla="*/ 31480 w 47"/>
              <a:gd name="T41" fmla="*/ 188807 h 45"/>
              <a:gd name="T42" fmla="*/ 23610 w 47"/>
              <a:gd name="T43" fmla="*/ 236009 h 45"/>
              <a:gd name="T44" fmla="*/ 7870 w 47"/>
              <a:gd name="T45" fmla="*/ 236009 h 45"/>
              <a:gd name="T46" fmla="*/ 0 w 47"/>
              <a:gd name="T47" fmla="*/ 259610 h 45"/>
              <a:gd name="T48" fmla="*/ 31480 w 47"/>
              <a:gd name="T49" fmla="*/ 283210 h 45"/>
              <a:gd name="T50" fmla="*/ 55090 w 47"/>
              <a:gd name="T51" fmla="*/ 306811 h 45"/>
              <a:gd name="T52" fmla="*/ 70829 w 47"/>
              <a:gd name="T53" fmla="*/ 322545 h 45"/>
              <a:gd name="T54" fmla="*/ 70829 w 47"/>
              <a:gd name="T55" fmla="*/ 330412 h 45"/>
              <a:gd name="T56" fmla="*/ 94439 w 47"/>
              <a:gd name="T57" fmla="*/ 338279 h 45"/>
              <a:gd name="T58" fmla="*/ 173139 w 47"/>
              <a:gd name="T59" fmla="*/ 354013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45"/>
              <a:gd name="T92" fmla="*/ 47 w 47"/>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5" name="Freeform 379">
            <a:extLst>
              <a:ext uri="{FF2B5EF4-FFF2-40B4-BE49-F238E27FC236}">
                <a16:creationId xmlns:a16="http://schemas.microsoft.com/office/drawing/2014/main" id="{B3DEDB33-06F8-C903-829D-22C25301305B}"/>
              </a:ext>
            </a:extLst>
          </p:cNvPr>
          <p:cNvSpPr>
            <a:spLocks/>
          </p:cNvSpPr>
          <p:nvPr/>
        </p:nvSpPr>
        <p:spPr bwMode="auto">
          <a:xfrm>
            <a:off x="6706024" y="4129980"/>
            <a:ext cx="209057" cy="239848"/>
          </a:xfrm>
          <a:custGeom>
            <a:avLst/>
            <a:gdLst>
              <a:gd name="T0" fmla="*/ 181159 w 26"/>
              <a:gd name="T1" fmla="*/ 54822 h 30"/>
              <a:gd name="T2" fmla="*/ 204788 w 26"/>
              <a:gd name="T3" fmla="*/ 31327 h 30"/>
              <a:gd name="T4" fmla="*/ 204788 w 26"/>
              <a:gd name="T5" fmla="*/ 23495 h 30"/>
              <a:gd name="T6" fmla="*/ 189035 w 26"/>
              <a:gd name="T7" fmla="*/ 23495 h 30"/>
              <a:gd name="T8" fmla="*/ 165406 w 26"/>
              <a:gd name="T9" fmla="*/ 15663 h 30"/>
              <a:gd name="T10" fmla="*/ 149653 w 26"/>
              <a:gd name="T11" fmla="*/ 23495 h 30"/>
              <a:gd name="T12" fmla="*/ 70888 w 26"/>
              <a:gd name="T13" fmla="*/ 7832 h 30"/>
              <a:gd name="T14" fmla="*/ 47259 w 26"/>
              <a:gd name="T15" fmla="*/ 0 h 30"/>
              <a:gd name="T16" fmla="*/ 47259 w 26"/>
              <a:gd name="T17" fmla="*/ 7832 h 30"/>
              <a:gd name="T18" fmla="*/ 23629 w 26"/>
              <a:gd name="T19" fmla="*/ 7832 h 30"/>
              <a:gd name="T20" fmla="*/ 0 w 26"/>
              <a:gd name="T21" fmla="*/ 23495 h 30"/>
              <a:gd name="T22" fmla="*/ 15753 w 26"/>
              <a:gd name="T23" fmla="*/ 39158 h 30"/>
              <a:gd name="T24" fmla="*/ 15753 w 26"/>
              <a:gd name="T25" fmla="*/ 70485 h 30"/>
              <a:gd name="T26" fmla="*/ 0 w 26"/>
              <a:gd name="T27" fmla="*/ 101812 h 30"/>
              <a:gd name="T28" fmla="*/ 7876 w 26"/>
              <a:gd name="T29" fmla="*/ 148802 h 30"/>
              <a:gd name="T30" fmla="*/ 94518 w 26"/>
              <a:gd name="T31" fmla="*/ 187960 h 30"/>
              <a:gd name="T32" fmla="*/ 94518 w 26"/>
              <a:gd name="T33" fmla="*/ 211455 h 30"/>
              <a:gd name="T34" fmla="*/ 133900 w 26"/>
              <a:gd name="T35" fmla="*/ 234950 h 30"/>
              <a:gd name="T36" fmla="*/ 141776 w 26"/>
              <a:gd name="T37" fmla="*/ 227118 h 30"/>
              <a:gd name="T38" fmla="*/ 173282 w 26"/>
              <a:gd name="T39" fmla="*/ 180128 h 30"/>
              <a:gd name="T40" fmla="*/ 196912 w 26"/>
              <a:gd name="T41" fmla="*/ 156633 h 30"/>
              <a:gd name="T42" fmla="*/ 181159 w 26"/>
              <a:gd name="T43" fmla="*/ 133138 h 30"/>
              <a:gd name="T44" fmla="*/ 181159 w 26"/>
              <a:gd name="T45" fmla="*/ 54822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30"/>
              <a:gd name="T71" fmla="*/ 26 w 26"/>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75000"/>
            </a:schemeClr>
          </a:solidFill>
          <a:ln w="9525">
            <a:solidFill>
              <a:schemeClr val="bg1"/>
            </a:solidFill>
            <a:round/>
            <a:headEnd/>
            <a:tailEnd/>
          </a:ln>
        </p:spPr>
        <p:txBody>
          <a:bodyPr/>
          <a:lstStyle/>
          <a:p>
            <a:endParaRPr lang="en-US" sz="2400">
              <a:solidFill>
                <a:srgbClr val="FF0000"/>
              </a:solidFill>
            </a:endParaRPr>
          </a:p>
        </p:txBody>
      </p:sp>
      <p:sp>
        <p:nvSpPr>
          <p:cNvPr id="356" name="Freeform 380">
            <a:extLst>
              <a:ext uri="{FF2B5EF4-FFF2-40B4-BE49-F238E27FC236}">
                <a16:creationId xmlns:a16="http://schemas.microsoft.com/office/drawing/2014/main" id="{9C871B23-2D3C-4EFF-3950-5C98EEF7BA4A}"/>
              </a:ext>
            </a:extLst>
          </p:cNvPr>
          <p:cNvSpPr>
            <a:spLocks/>
          </p:cNvSpPr>
          <p:nvPr/>
        </p:nvSpPr>
        <p:spPr bwMode="auto">
          <a:xfrm>
            <a:off x="6480762" y="4648570"/>
            <a:ext cx="192849" cy="183127"/>
          </a:xfrm>
          <a:custGeom>
            <a:avLst/>
            <a:gdLst>
              <a:gd name="T0" fmla="*/ 70842 w 24"/>
              <a:gd name="T1" fmla="*/ 38997 h 23"/>
              <a:gd name="T2" fmla="*/ 47228 w 24"/>
              <a:gd name="T3" fmla="*/ 62395 h 23"/>
              <a:gd name="T4" fmla="*/ 15743 w 24"/>
              <a:gd name="T5" fmla="*/ 54596 h 23"/>
              <a:gd name="T6" fmla="*/ 0 w 24"/>
              <a:gd name="T7" fmla="*/ 62395 h 23"/>
              <a:gd name="T8" fmla="*/ 7871 w 24"/>
              <a:gd name="T9" fmla="*/ 62395 h 23"/>
              <a:gd name="T10" fmla="*/ 23614 w 24"/>
              <a:gd name="T11" fmla="*/ 93593 h 23"/>
              <a:gd name="T12" fmla="*/ 47228 w 24"/>
              <a:gd name="T13" fmla="*/ 124791 h 23"/>
              <a:gd name="T14" fmla="*/ 62971 w 24"/>
              <a:gd name="T15" fmla="*/ 124791 h 23"/>
              <a:gd name="T16" fmla="*/ 70842 w 24"/>
              <a:gd name="T17" fmla="*/ 155989 h 23"/>
              <a:gd name="T18" fmla="*/ 110199 w 24"/>
              <a:gd name="T19" fmla="*/ 171588 h 23"/>
              <a:gd name="T20" fmla="*/ 157427 w 24"/>
              <a:gd name="T21" fmla="*/ 179387 h 23"/>
              <a:gd name="T22" fmla="*/ 173169 w 24"/>
              <a:gd name="T23" fmla="*/ 155989 h 23"/>
              <a:gd name="T24" fmla="*/ 188912 w 24"/>
              <a:gd name="T25" fmla="*/ 93593 h 23"/>
              <a:gd name="T26" fmla="*/ 188912 w 24"/>
              <a:gd name="T27" fmla="*/ 54596 h 23"/>
              <a:gd name="T28" fmla="*/ 188912 w 24"/>
              <a:gd name="T29" fmla="*/ 23398 h 23"/>
              <a:gd name="T30" fmla="*/ 125941 w 24"/>
              <a:gd name="T31" fmla="*/ 0 h 23"/>
              <a:gd name="T32" fmla="*/ 102327 w 24"/>
              <a:gd name="T33" fmla="*/ 7799 h 23"/>
              <a:gd name="T34" fmla="*/ 70842 w 24"/>
              <a:gd name="T35" fmla="*/ 3899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3"/>
              <a:gd name="T56" fmla="*/ 24 w 24"/>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7" name="Freeform 381">
            <a:extLst>
              <a:ext uri="{FF2B5EF4-FFF2-40B4-BE49-F238E27FC236}">
                <a16:creationId xmlns:a16="http://schemas.microsoft.com/office/drawing/2014/main" id="{1867A165-1471-1685-D22F-76C080B2F7A8}"/>
              </a:ext>
            </a:extLst>
          </p:cNvPr>
          <p:cNvSpPr>
            <a:spLocks/>
          </p:cNvSpPr>
          <p:nvPr/>
        </p:nvSpPr>
        <p:spPr bwMode="auto">
          <a:xfrm>
            <a:off x="6409456" y="4155910"/>
            <a:ext cx="345185" cy="555863"/>
          </a:xfrm>
          <a:custGeom>
            <a:avLst/>
            <a:gdLst>
              <a:gd name="T0" fmla="*/ 212319 w 43"/>
              <a:gd name="T1" fmla="*/ 46672 h 70"/>
              <a:gd name="T2" fmla="*/ 180864 w 43"/>
              <a:gd name="T3" fmla="*/ 101124 h 70"/>
              <a:gd name="T4" fmla="*/ 165137 w 43"/>
              <a:gd name="T5" fmla="*/ 155575 h 70"/>
              <a:gd name="T6" fmla="*/ 173000 w 43"/>
              <a:gd name="T7" fmla="*/ 202247 h 70"/>
              <a:gd name="T8" fmla="*/ 180864 w 43"/>
              <a:gd name="T9" fmla="*/ 248920 h 70"/>
              <a:gd name="T10" fmla="*/ 196591 w 43"/>
              <a:gd name="T11" fmla="*/ 295592 h 70"/>
              <a:gd name="T12" fmla="*/ 173000 w 43"/>
              <a:gd name="T13" fmla="*/ 303371 h 70"/>
              <a:gd name="T14" fmla="*/ 165137 w 43"/>
              <a:gd name="T15" fmla="*/ 350043 h 70"/>
              <a:gd name="T16" fmla="*/ 157273 w 43"/>
              <a:gd name="T17" fmla="*/ 373380 h 70"/>
              <a:gd name="T18" fmla="*/ 180864 w 43"/>
              <a:gd name="T19" fmla="*/ 404495 h 70"/>
              <a:gd name="T20" fmla="*/ 180864 w 43"/>
              <a:gd name="T21" fmla="*/ 420052 h 70"/>
              <a:gd name="T22" fmla="*/ 133682 w 43"/>
              <a:gd name="T23" fmla="*/ 396716 h 70"/>
              <a:gd name="T24" fmla="*/ 86500 w 43"/>
              <a:gd name="T25" fmla="*/ 373380 h 70"/>
              <a:gd name="T26" fmla="*/ 47182 w 43"/>
              <a:gd name="T27" fmla="*/ 373380 h 70"/>
              <a:gd name="T28" fmla="*/ 47182 w 43"/>
              <a:gd name="T29" fmla="*/ 404495 h 70"/>
              <a:gd name="T30" fmla="*/ 0 w 43"/>
              <a:gd name="T31" fmla="*/ 412273 h 70"/>
              <a:gd name="T32" fmla="*/ 0 w 43"/>
              <a:gd name="T33" fmla="*/ 497840 h 70"/>
              <a:gd name="T34" fmla="*/ 15727 w 43"/>
              <a:gd name="T35" fmla="*/ 528955 h 70"/>
              <a:gd name="T36" fmla="*/ 47182 w 43"/>
              <a:gd name="T37" fmla="*/ 528955 h 70"/>
              <a:gd name="T38" fmla="*/ 62909 w 43"/>
              <a:gd name="T39" fmla="*/ 536733 h 70"/>
              <a:gd name="T40" fmla="*/ 55046 w 43"/>
              <a:gd name="T41" fmla="*/ 536733 h 70"/>
              <a:gd name="T42" fmla="*/ 70773 w 43"/>
              <a:gd name="T43" fmla="*/ 544512 h 70"/>
              <a:gd name="T44" fmla="*/ 86500 w 43"/>
              <a:gd name="T45" fmla="*/ 536733 h 70"/>
              <a:gd name="T46" fmla="*/ 117955 w 43"/>
              <a:gd name="T47" fmla="*/ 544512 h 70"/>
              <a:gd name="T48" fmla="*/ 141546 w 43"/>
              <a:gd name="T49" fmla="*/ 521176 h 70"/>
              <a:gd name="T50" fmla="*/ 173000 w 43"/>
              <a:gd name="T51" fmla="*/ 490061 h 70"/>
              <a:gd name="T52" fmla="*/ 196591 w 43"/>
              <a:gd name="T53" fmla="*/ 482282 h 70"/>
              <a:gd name="T54" fmla="*/ 188728 w 43"/>
              <a:gd name="T55" fmla="*/ 482282 h 70"/>
              <a:gd name="T56" fmla="*/ 188728 w 43"/>
              <a:gd name="T57" fmla="*/ 474503 h 70"/>
              <a:gd name="T58" fmla="*/ 259500 w 43"/>
              <a:gd name="T59" fmla="*/ 443388 h 70"/>
              <a:gd name="T60" fmla="*/ 290955 w 43"/>
              <a:gd name="T61" fmla="*/ 458946 h 70"/>
              <a:gd name="T62" fmla="*/ 306682 w 43"/>
              <a:gd name="T63" fmla="*/ 482282 h 70"/>
              <a:gd name="T64" fmla="*/ 314546 w 43"/>
              <a:gd name="T65" fmla="*/ 497840 h 70"/>
              <a:gd name="T66" fmla="*/ 338137 w 43"/>
              <a:gd name="T67" fmla="*/ 482282 h 70"/>
              <a:gd name="T68" fmla="*/ 338137 w 43"/>
              <a:gd name="T69" fmla="*/ 458946 h 70"/>
              <a:gd name="T70" fmla="*/ 314546 w 43"/>
              <a:gd name="T71" fmla="*/ 420052 h 70"/>
              <a:gd name="T72" fmla="*/ 314546 w 43"/>
              <a:gd name="T73" fmla="*/ 381158 h 70"/>
              <a:gd name="T74" fmla="*/ 322410 w 43"/>
              <a:gd name="T75" fmla="*/ 381158 h 70"/>
              <a:gd name="T76" fmla="*/ 306682 w 43"/>
              <a:gd name="T77" fmla="*/ 342265 h 70"/>
              <a:gd name="T78" fmla="*/ 298819 w 43"/>
              <a:gd name="T79" fmla="*/ 326707 h 70"/>
              <a:gd name="T80" fmla="*/ 259500 w 43"/>
              <a:gd name="T81" fmla="*/ 318928 h 70"/>
              <a:gd name="T82" fmla="*/ 220182 w 43"/>
              <a:gd name="T83" fmla="*/ 303371 h 70"/>
              <a:gd name="T84" fmla="*/ 204455 w 43"/>
              <a:gd name="T85" fmla="*/ 264477 h 70"/>
              <a:gd name="T86" fmla="*/ 188728 w 43"/>
              <a:gd name="T87" fmla="*/ 202247 h 70"/>
              <a:gd name="T88" fmla="*/ 204455 w 43"/>
              <a:gd name="T89" fmla="*/ 178911 h 70"/>
              <a:gd name="T90" fmla="*/ 196591 w 43"/>
              <a:gd name="T91" fmla="*/ 124460 h 70"/>
              <a:gd name="T92" fmla="*/ 235910 w 43"/>
              <a:gd name="T93" fmla="*/ 124460 h 70"/>
              <a:gd name="T94" fmla="*/ 251637 w 43"/>
              <a:gd name="T95" fmla="*/ 155575 h 70"/>
              <a:gd name="T96" fmla="*/ 283091 w 43"/>
              <a:gd name="T97" fmla="*/ 155575 h 70"/>
              <a:gd name="T98" fmla="*/ 283091 w 43"/>
              <a:gd name="T99" fmla="*/ 132239 h 70"/>
              <a:gd name="T100" fmla="*/ 290955 w 43"/>
              <a:gd name="T101" fmla="*/ 116681 h 70"/>
              <a:gd name="T102" fmla="*/ 298819 w 43"/>
              <a:gd name="T103" fmla="*/ 124460 h 70"/>
              <a:gd name="T104" fmla="*/ 290955 w 43"/>
              <a:gd name="T105" fmla="*/ 77787 h 70"/>
              <a:gd name="T106" fmla="*/ 306682 w 43"/>
              <a:gd name="T107" fmla="*/ 46672 h 70"/>
              <a:gd name="T108" fmla="*/ 306682 w 43"/>
              <a:gd name="T109" fmla="*/ 15557 h 70"/>
              <a:gd name="T110" fmla="*/ 290955 w 43"/>
              <a:gd name="T111" fmla="*/ 0 h 70"/>
              <a:gd name="T112" fmla="*/ 275228 w 43"/>
              <a:gd name="T113" fmla="*/ 0 h 70"/>
              <a:gd name="T114" fmla="*/ 220182 w 43"/>
              <a:gd name="T115" fmla="*/ 7779 h 70"/>
              <a:gd name="T116" fmla="*/ 212319 w 43"/>
              <a:gd name="T117" fmla="*/ 0 h 70"/>
              <a:gd name="T118" fmla="*/ 212319 w 43"/>
              <a:gd name="T119" fmla="*/ 38894 h 70"/>
              <a:gd name="T120" fmla="*/ 212319 w 43"/>
              <a:gd name="T121" fmla="*/ 46672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70"/>
              <a:gd name="T185" fmla="*/ 43 w 43"/>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8" name="Freeform 382">
            <a:extLst>
              <a:ext uri="{FF2B5EF4-FFF2-40B4-BE49-F238E27FC236}">
                <a16:creationId xmlns:a16="http://schemas.microsoft.com/office/drawing/2014/main" id="{85621312-E5CB-7E2F-7D82-6417A6D9031C}"/>
              </a:ext>
            </a:extLst>
          </p:cNvPr>
          <p:cNvSpPr>
            <a:spLocks/>
          </p:cNvSpPr>
          <p:nvPr/>
        </p:nvSpPr>
        <p:spPr bwMode="auto">
          <a:xfrm>
            <a:off x="5722324" y="3867445"/>
            <a:ext cx="191229" cy="144232"/>
          </a:xfrm>
          <a:custGeom>
            <a:avLst/>
            <a:gdLst>
              <a:gd name="T0" fmla="*/ 148299 w 144"/>
              <a:gd name="T1" fmla="*/ 102401 h 109"/>
              <a:gd name="T2" fmla="*/ 156104 w 144"/>
              <a:gd name="T3" fmla="*/ 102401 h 109"/>
              <a:gd name="T4" fmla="*/ 179520 w 144"/>
              <a:gd name="T5" fmla="*/ 71292 h 109"/>
              <a:gd name="T6" fmla="*/ 187325 w 144"/>
              <a:gd name="T7" fmla="*/ 63514 h 109"/>
              <a:gd name="T8" fmla="*/ 171715 w 144"/>
              <a:gd name="T9" fmla="*/ 63514 h 109"/>
              <a:gd name="T10" fmla="*/ 140494 w 144"/>
              <a:gd name="T11" fmla="*/ 32405 h 109"/>
              <a:gd name="T12" fmla="*/ 124883 w 144"/>
              <a:gd name="T13" fmla="*/ 0 h 109"/>
              <a:gd name="T14" fmla="*/ 117078 w 144"/>
              <a:gd name="T15" fmla="*/ 0 h 109"/>
              <a:gd name="T16" fmla="*/ 70247 w 144"/>
              <a:gd name="T17" fmla="*/ 24628 h 109"/>
              <a:gd name="T18" fmla="*/ 31221 w 144"/>
              <a:gd name="T19" fmla="*/ 55737 h 109"/>
              <a:gd name="T20" fmla="*/ 7805 w 144"/>
              <a:gd name="T21" fmla="*/ 86846 h 109"/>
              <a:gd name="T22" fmla="*/ 0 w 144"/>
              <a:gd name="T23" fmla="*/ 110178 h 109"/>
              <a:gd name="T24" fmla="*/ 0 w 144"/>
              <a:gd name="T25" fmla="*/ 125732 h 109"/>
              <a:gd name="T26" fmla="*/ 7805 w 144"/>
              <a:gd name="T27" fmla="*/ 141287 h 109"/>
              <a:gd name="T28" fmla="*/ 46831 w 144"/>
              <a:gd name="T29" fmla="*/ 133510 h 109"/>
              <a:gd name="T30" fmla="*/ 46831 w 144"/>
              <a:gd name="T31" fmla="*/ 141287 h 109"/>
              <a:gd name="T32" fmla="*/ 54636 w 144"/>
              <a:gd name="T33" fmla="*/ 110178 h 109"/>
              <a:gd name="T34" fmla="*/ 93663 w 144"/>
              <a:gd name="T35" fmla="*/ 110178 h 109"/>
              <a:gd name="T36" fmla="*/ 124883 w 144"/>
              <a:gd name="T37" fmla="*/ 110178 h 109"/>
              <a:gd name="T38" fmla="*/ 148299 w 144"/>
              <a:gd name="T39" fmla="*/ 102401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9"/>
              <a:gd name="T62" fmla="*/ 144 w 144"/>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59" name="Freeform 383">
            <a:extLst>
              <a:ext uri="{FF2B5EF4-FFF2-40B4-BE49-F238E27FC236}">
                <a16:creationId xmlns:a16="http://schemas.microsoft.com/office/drawing/2014/main" id="{8617A260-F360-271A-2C0C-ABF656A054C6}"/>
              </a:ext>
            </a:extLst>
          </p:cNvPr>
          <p:cNvSpPr>
            <a:spLocks/>
          </p:cNvSpPr>
          <p:nvPr/>
        </p:nvSpPr>
        <p:spPr bwMode="auto">
          <a:xfrm>
            <a:off x="5722324" y="3867445"/>
            <a:ext cx="191229" cy="144232"/>
          </a:xfrm>
          <a:custGeom>
            <a:avLst/>
            <a:gdLst>
              <a:gd name="T0" fmla="*/ 148299 w 144"/>
              <a:gd name="T1" fmla="*/ 102401 h 109"/>
              <a:gd name="T2" fmla="*/ 156104 w 144"/>
              <a:gd name="T3" fmla="*/ 102401 h 109"/>
              <a:gd name="T4" fmla="*/ 179520 w 144"/>
              <a:gd name="T5" fmla="*/ 71292 h 109"/>
              <a:gd name="T6" fmla="*/ 187325 w 144"/>
              <a:gd name="T7" fmla="*/ 63514 h 109"/>
              <a:gd name="T8" fmla="*/ 171715 w 144"/>
              <a:gd name="T9" fmla="*/ 63514 h 109"/>
              <a:gd name="T10" fmla="*/ 140494 w 144"/>
              <a:gd name="T11" fmla="*/ 32405 h 109"/>
              <a:gd name="T12" fmla="*/ 124883 w 144"/>
              <a:gd name="T13" fmla="*/ 0 h 109"/>
              <a:gd name="T14" fmla="*/ 117078 w 144"/>
              <a:gd name="T15" fmla="*/ 0 h 109"/>
              <a:gd name="T16" fmla="*/ 70247 w 144"/>
              <a:gd name="T17" fmla="*/ 24628 h 109"/>
              <a:gd name="T18" fmla="*/ 31221 w 144"/>
              <a:gd name="T19" fmla="*/ 55737 h 109"/>
              <a:gd name="T20" fmla="*/ 7805 w 144"/>
              <a:gd name="T21" fmla="*/ 86846 h 109"/>
              <a:gd name="T22" fmla="*/ 0 w 144"/>
              <a:gd name="T23" fmla="*/ 110178 h 109"/>
              <a:gd name="T24" fmla="*/ 0 w 144"/>
              <a:gd name="T25" fmla="*/ 125732 h 109"/>
              <a:gd name="T26" fmla="*/ 7805 w 144"/>
              <a:gd name="T27" fmla="*/ 141287 h 109"/>
              <a:gd name="T28" fmla="*/ 46831 w 144"/>
              <a:gd name="T29" fmla="*/ 133510 h 109"/>
              <a:gd name="T30" fmla="*/ 46831 w 144"/>
              <a:gd name="T31" fmla="*/ 141287 h 109"/>
              <a:gd name="T32" fmla="*/ 54636 w 144"/>
              <a:gd name="T33" fmla="*/ 110178 h 109"/>
              <a:gd name="T34" fmla="*/ 93663 w 144"/>
              <a:gd name="T35" fmla="*/ 110178 h 109"/>
              <a:gd name="T36" fmla="*/ 124883 w 144"/>
              <a:gd name="T37" fmla="*/ 110178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4"/>
              <a:gd name="T58" fmla="*/ 0 h 109"/>
              <a:gd name="T59" fmla="*/ 144 w 144"/>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75000"/>
            </a:schemeClr>
          </a:solidFill>
          <a:ln w="9525">
            <a:solidFill>
              <a:schemeClr val="bg1"/>
            </a:solidFill>
            <a:round/>
            <a:headEnd/>
            <a:tailEnd/>
          </a:ln>
        </p:spPr>
        <p:txBody>
          <a:bodyPr/>
          <a:lstStyle/>
          <a:p>
            <a:endParaRPr lang="en-US" sz="2400"/>
          </a:p>
        </p:txBody>
      </p:sp>
      <p:sp>
        <p:nvSpPr>
          <p:cNvPr id="360" name="Freeform 384">
            <a:extLst>
              <a:ext uri="{FF2B5EF4-FFF2-40B4-BE49-F238E27FC236}">
                <a16:creationId xmlns:a16="http://schemas.microsoft.com/office/drawing/2014/main" id="{DF9A364A-2E06-E091-A451-9C3E654A653D}"/>
              </a:ext>
            </a:extLst>
          </p:cNvPr>
          <p:cNvSpPr>
            <a:spLocks/>
          </p:cNvSpPr>
          <p:nvPr/>
        </p:nvSpPr>
        <p:spPr bwMode="auto">
          <a:xfrm>
            <a:off x="5848731" y="3972783"/>
            <a:ext cx="24308" cy="6483"/>
          </a:xfrm>
          <a:custGeom>
            <a:avLst/>
            <a:gdLst>
              <a:gd name="T0" fmla="*/ 0 w 18"/>
              <a:gd name="T1" fmla="*/ 6350 h 6"/>
              <a:gd name="T2" fmla="*/ 7937 w 18"/>
              <a:gd name="T3" fmla="*/ 6350 h 6"/>
              <a:gd name="T4" fmla="*/ 23812 w 18"/>
              <a:gd name="T5" fmla="*/ 0 h 6"/>
              <a:gd name="T6" fmla="*/ 0 w 18"/>
              <a:gd name="T7" fmla="*/ 635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6"/>
                </a:moveTo>
                <a:lnTo>
                  <a:pt x="6" y="6"/>
                </a:lnTo>
                <a:lnTo>
                  <a:pt x="18" y="0"/>
                </a:lnTo>
                <a:lnTo>
                  <a:pt x="0"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1" name="Freeform 385">
            <a:extLst>
              <a:ext uri="{FF2B5EF4-FFF2-40B4-BE49-F238E27FC236}">
                <a16:creationId xmlns:a16="http://schemas.microsoft.com/office/drawing/2014/main" id="{FF975664-8E50-C09F-9099-4B5EC171FE6A}"/>
              </a:ext>
            </a:extLst>
          </p:cNvPr>
          <p:cNvSpPr>
            <a:spLocks/>
          </p:cNvSpPr>
          <p:nvPr/>
        </p:nvSpPr>
        <p:spPr bwMode="auto">
          <a:xfrm>
            <a:off x="5848731" y="3972783"/>
            <a:ext cx="24308" cy="6483"/>
          </a:xfrm>
          <a:custGeom>
            <a:avLst/>
            <a:gdLst>
              <a:gd name="T0" fmla="*/ 0 w 18"/>
              <a:gd name="T1" fmla="*/ 6350 h 6"/>
              <a:gd name="T2" fmla="*/ 7937 w 18"/>
              <a:gd name="T3" fmla="*/ 6350 h 6"/>
              <a:gd name="T4" fmla="*/ 23812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6"/>
                </a:lnTo>
                <a:lnTo>
                  <a:pt x="18" y="0"/>
                </a:lnTo>
              </a:path>
            </a:pathLst>
          </a:custGeom>
          <a:solidFill>
            <a:schemeClr val="bg1">
              <a:lumMod val="75000"/>
            </a:schemeClr>
          </a:solidFill>
          <a:ln w="9525">
            <a:solidFill>
              <a:schemeClr val="bg1"/>
            </a:solidFill>
            <a:round/>
            <a:headEnd/>
            <a:tailEnd/>
          </a:ln>
        </p:spPr>
        <p:txBody>
          <a:bodyPr/>
          <a:lstStyle/>
          <a:p>
            <a:endParaRPr lang="en-US" sz="2400"/>
          </a:p>
        </p:txBody>
      </p:sp>
      <p:sp>
        <p:nvSpPr>
          <p:cNvPr id="362" name="Freeform 386">
            <a:extLst>
              <a:ext uri="{FF2B5EF4-FFF2-40B4-BE49-F238E27FC236}">
                <a16:creationId xmlns:a16="http://schemas.microsoft.com/office/drawing/2014/main" id="{8C5EE74F-1915-2CFC-4FF8-503F92396DED}"/>
              </a:ext>
            </a:extLst>
          </p:cNvPr>
          <p:cNvSpPr>
            <a:spLocks/>
          </p:cNvSpPr>
          <p:nvPr/>
        </p:nvSpPr>
        <p:spPr bwMode="auto">
          <a:xfrm>
            <a:off x="5769322" y="3979266"/>
            <a:ext cx="103717" cy="134509"/>
          </a:xfrm>
          <a:custGeom>
            <a:avLst/>
            <a:gdLst>
              <a:gd name="T0" fmla="*/ 78154 w 78"/>
              <a:gd name="T1" fmla="*/ 7751 h 102"/>
              <a:gd name="T2" fmla="*/ 78154 w 78"/>
              <a:gd name="T3" fmla="*/ 0 h 102"/>
              <a:gd name="T4" fmla="*/ 46892 w 78"/>
              <a:gd name="T5" fmla="*/ 0 h 102"/>
              <a:gd name="T6" fmla="*/ 7815 w 78"/>
              <a:gd name="T7" fmla="*/ 0 h 102"/>
              <a:gd name="T8" fmla="*/ 0 w 78"/>
              <a:gd name="T9" fmla="*/ 31003 h 102"/>
              <a:gd name="T10" fmla="*/ 15631 w 78"/>
              <a:gd name="T11" fmla="*/ 54255 h 102"/>
              <a:gd name="T12" fmla="*/ 0 w 78"/>
              <a:gd name="T13" fmla="*/ 85258 h 102"/>
              <a:gd name="T14" fmla="*/ 0 w 78"/>
              <a:gd name="T15" fmla="*/ 108511 h 102"/>
              <a:gd name="T16" fmla="*/ 7815 w 78"/>
              <a:gd name="T17" fmla="*/ 131763 h 102"/>
              <a:gd name="T18" fmla="*/ 46892 w 78"/>
              <a:gd name="T19" fmla="*/ 131763 h 102"/>
              <a:gd name="T20" fmla="*/ 101600 w 78"/>
              <a:gd name="T21" fmla="*/ 116261 h 102"/>
              <a:gd name="T22" fmla="*/ 78154 w 78"/>
              <a:gd name="T23" fmla="*/ 46505 h 102"/>
              <a:gd name="T24" fmla="*/ 78154 w 78"/>
              <a:gd name="T25" fmla="*/ 7751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102"/>
              <a:gd name="T41" fmla="*/ 78 w 78"/>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3" name="Freeform 387">
            <a:extLst>
              <a:ext uri="{FF2B5EF4-FFF2-40B4-BE49-F238E27FC236}">
                <a16:creationId xmlns:a16="http://schemas.microsoft.com/office/drawing/2014/main" id="{9AD930AB-1240-C6D6-AD5C-886AF83F857C}"/>
              </a:ext>
            </a:extLst>
          </p:cNvPr>
          <p:cNvSpPr>
            <a:spLocks/>
          </p:cNvSpPr>
          <p:nvPr/>
        </p:nvSpPr>
        <p:spPr bwMode="auto">
          <a:xfrm>
            <a:off x="5923277" y="3875547"/>
            <a:ext cx="303051" cy="272259"/>
          </a:xfrm>
          <a:custGeom>
            <a:avLst/>
            <a:gdLst>
              <a:gd name="T0" fmla="*/ 156243 w 228"/>
              <a:gd name="T1" fmla="*/ 196447 h 205"/>
              <a:gd name="T2" fmla="*/ 195304 w 228"/>
              <a:gd name="T3" fmla="*/ 212059 h 205"/>
              <a:gd name="T4" fmla="*/ 234365 w 228"/>
              <a:gd name="T5" fmla="*/ 157418 h 205"/>
              <a:gd name="T6" fmla="*/ 257801 w 228"/>
              <a:gd name="T7" fmla="*/ 94971 h 205"/>
              <a:gd name="T8" fmla="*/ 265613 w 228"/>
              <a:gd name="T9" fmla="*/ 71554 h 205"/>
              <a:gd name="T10" fmla="*/ 289050 w 228"/>
              <a:gd name="T11" fmla="*/ 63748 h 205"/>
              <a:gd name="T12" fmla="*/ 296862 w 228"/>
              <a:gd name="T13" fmla="*/ 40330 h 205"/>
              <a:gd name="T14" fmla="*/ 273426 w 228"/>
              <a:gd name="T15" fmla="*/ 32524 h 205"/>
              <a:gd name="T16" fmla="*/ 257801 w 228"/>
              <a:gd name="T17" fmla="*/ 9107 h 205"/>
              <a:gd name="T18" fmla="*/ 265613 w 228"/>
              <a:gd name="T19" fmla="*/ 0 h 205"/>
              <a:gd name="T20" fmla="*/ 226553 w 228"/>
              <a:gd name="T21" fmla="*/ 32524 h 205"/>
              <a:gd name="T22" fmla="*/ 187492 w 228"/>
              <a:gd name="T23" fmla="*/ 40330 h 205"/>
              <a:gd name="T24" fmla="*/ 140619 w 228"/>
              <a:gd name="T25" fmla="*/ 40330 h 205"/>
              <a:gd name="T26" fmla="*/ 109370 w 228"/>
              <a:gd name="T27" fmla="*/ 55942 h 205"/>
              <a:gd name="T28" fmla="*/ 62497 w 228"/>
              <a:gd name="T29" fmla="*/ 40330 h 205"/>
              <a:gd name="T30" fmla="*/ 31249 w 228"/>
              <a:gd name="T31" fmla="*/ 40330 h 205"/>
              <a:gd name="T32" fmla="*/ 15624 w 228"/>
              <a:gd name="T33" fmla="*/ 63748 h 205"/>
              <a:gd name="T34" fmla="*/ 15624 w 228"/>
              <a:gd name="T35" fmla="*/ 87165 h 205"/>
              <a:gd name="T36" fmla="*/ 15624 w 228"/>
              <a:gd name="T37" fmla="*/ 118389 h 205"/>
              <a:gd name="T38" fmla="*/ 0 w 228"/>
              <a:gd name="T39" fmla="*/ 173030 h 205"/>
              <a:gd name="T40" fmla="*/ 0 w 228"/>
              <a:gd name="T41" fmla="*/ 212059 h 205"/>
              <a:gd name="T42" fmla="*/ 31249 w 228"/>
              <a:gd name="T43" fmla="*/ 212059 h 205"/>
              <a:gd name="T44" fmla="*/ 62497 w 228"/>
              <a:gd name="T45" fmla="*/ 251088 h 205"/>
              <a:gd name="T46" fmla="*/ 93746 w 228"/>
              <a:gd name="T47" fmla="*/ 258894 h 205"/>
              <a:gd name="T48" fmla="*/ 124995 w 228"/>
              <a:gd name="T49" fmla="*/ 266700 h 205"/>
              <a:gd name="T50" fmla="*/ 132807 w 228"/>
              <a:gd name="T51" fmla="*/ 227671 h 205"/>
              <a:gd name="T52" fmla="*/ 156243 w 228"/>
              <a:gd name="T53" fmla="*/ 1964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05"/>
              <a:gd name="T83" fmla="*/ 228 w 228"/>
              <a:gd name="T84" fmla="*/ 205 h 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4" name="Freeform 388">
            <a:extLst>
              <a:ext uri="{FF2B5EF4-FFF2-40B4-BE49-F238E27FC236}">
                <a16:creationId xmlns:a16="http://schemas.microsoft.com/office/drawing/2014/main" id="{B8211BD7-F64B-7719-7CA3-64F94CB0D0E1}"/>
              </a:ext>
            </a:extLst>
          </p:cNvPr>
          <p:cNvSpPr>
            <a:spLocks/>
          </p:cNvSpPr>
          <p:nvPr/>
        </p:nvSpPr>
        <p:spPr bwMode="auto">
          <a:xfrm>
            <a:off x="6218225" y="3979266"/>
            <a:ext cx="327360" cy="191229"/>
          </a:xfrm>
          <a:custGeom>
            <a:avLst/>
            <a:gdLst>
              <a:gd name="T0" fmla="*/ 101677 w 246"/>
              <a:gd name="T1" fmla="*/ 46831 h 144"/>
              <a:gd name="T2" fmla="*/ 93856 w 246"/>
              <a:gd name="T3" fmla="*/ 62442 h 144"/>
              <a:gd name="T4" fmla="*/ 46928 w 246"/>
              <a:gd name="T5" fmla="*/ 78052 h 144"/>
              <a:gd name="T6" fmla="*/ 15643 w 246"/>
              <a:gd name="T7" fmla="*/ 85857 h 144"/>
              <a:gd name="T8" fmla="*/ 0 w 246"/>
              <a:gd name="T9" fmla="*/ 132689 h 144"/>
              <a:gd name="T10" fmla="*/ 15643 w 246"/>
              <a:gd name="T11" fmla="*/ 171715 h 144"/>
              <a:gd name="T12" fmla="*/ 23464 w 246"/>
              <a:gd name="T13" fmla="*/ 187325 h 144"/>
              <a:gd name="T14" fmla="*/ 54749 w 246"/>
              <a:gd name="T15" fmla="*/ 171715 h 144"/>
              <a:gd name="T16" fmla="*/ 86035 w 246"/>
              <a:gd name="T17" fmla="*/ 171715 h 144"/>
              <a:gd name="T18" fmla="*/ 101677 w 246"/>
              <a:gd name="T19" fmla="*/ 179520 h 144"/>
              <a:gd name="T20" fmla="*/ 101677 w 246"/>
              <a:gd name="T21" fmla="*/ 148299 h 144"/>
              <a:gd name="T22" fmla="*/ 148605 w 246"/>
              <a:gd name="T23" fmla="*/ 140494 h 144"/>
              <a:gd name="T24" fmla="*/ 187712 w 246"/>
              <a:gd name="T25" fmla="*/ 156104 h 144"/>
              <a:gd name="T26" fmla="*/ 258104 w 246"/>
              <a:gd name="T27" fmla="*/ 140494 h 144"/>
              <a:gd name="T28" fmla="*/ 320675 w 246"/>
              <a:gd name="T29" fmla="*/ 132689 h 144"/>
              <a:gd name="T30" fmla="*/ 320675 w 246"/>
              <a:gd name="T31" fmla="*/ 132689 h 144"/>
              <a:gd name="T32" fmla="*/ 273747 w 246"/>
              <a:gd name="T33" fmla="*/ 85857 h 144"/>
              <a:gd name="T34" fmla="*/ 242462 w 246"/>
              <a:gd name="T35" fmla="*/ 70247 h 144"/>
              <a:gd name="T36" fmla="*/ 218998 w 246"/>
              <a:gd name="T37" fmla="*/ 31221 h 144"/>
              <a:gd name="T38" fmla="*/ 203355 w 246"/>
              <a:gd name="T39" fmla="*/ 0 h 144"/>
              <a:gd name="T40" fmla="*/ 140784 w 246"/>
              <a:gd name="T41" fmla="*/ 39026 h 144"/>
              <a:gd name="T42" fmla="*/ 101677 w 246"/>
              <a:gd name="T43" fmla="*/ 46831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6"/>
              <a:gd name="T67" fmla="*/ 0 h 144"/>
              <a:gd name="T68" fmla="*/ 246 w 246"/>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5" name="Freeform 389">
            <a:extLst>
              <a:ext uri="{FF2B5EF4-FFF2-40B4-BE49-F238E27FC236}">
                <a16:creationId xmlns:a16="http://schemas.microsoft.com/office/drawing/2014/main" id="{C3F882A2-CA52-11CD-34AF-1DF12B9CC889}"/>
              </a:ext>
            </a:extLst>
          </p:cNvPr>
          <p:cNvSpPr>
            <a:spLocks/>
          </p:cNvSpPr>
          <p:nvPr/>
        </p:nvSpPr>
        <p:spPr bwMode="auto">
          <a:xfrm>
            <a:off x="6122610" y="4155909"/>
            <a:ext cx="199333" cy="238227"/>
          </a:xfrm>
          <a:custGeom>
            <a:avLst/>
            <a:gdLst>
              <a:gd name="T0" fmla="*/ 85916 w 150"/>
              <a:gd name="T1" fmla="*/ 210026 h 180"/>
              <a:gd name="T2" fmla="*/ 117158 w 150"/>
              <a:gd name="T3" fmla="*/ 186690 h 180"/>
              <a:gd name="T4" fmla="*/ 148400 w 150"/>
              <a:gd name="T5" fmla="*/ 124460 h 180"/>
              <a:gd name="T6" fmla="*/ 171831 w 150"/>
              <a:gd name="T7" fmla="*/ 101124 h 180"/>
              <a:gd name="T8" fmla="*/ 195263 w 150"/>
              <a:gd name="T9" fmla="*/ 7779 h 180"/>
              <a:gd name="T10" fmla="*/ 179642 w 150"/>
              <a:gd name="T11" fmla="*/ 0 h 180"/>
              <a:gd name="T12" fmla="*/ 148400 w 150"/>
              <a:gd name="T13" fmla="*/ 0 h 180"/>
              <a:gd name="T14" fmla="*/ 117158 w 150"/>
              <a:gd name="T15" fmla="*/ 15557 h 180"/>
              <a:gd name="T16" fmla="*/ 93726 w 150"/>
              <a:gd name="T17" fmla="*/ 23336 h 180"/>
              <a:gd name="T18" fmla="*/ 78105 w 150"/>
              <a:gd name="T19" fmla="*/ 38894 h 180"/>
              <a:gd name="T20" fmla="*/ 62484 w 150"/>
              <a:gd name="T21" fmla="*/ 46672 h 180"/>
              <a:gd name="T22" fmla="*/ 62484 w 150"/>
              <a:gd name="T23" fmla="*/ 62230 h 180"/>
              <a:gd name="T24" fmla="*/ 78105 w 150"/>
              <a:gd name="T25" fmla="*/ 70009 h 180"/>
              <a:gd name="T26" fmla="*/ 70295 w 150"/>
              <a:gd name="T27" fmla="*/ 108902 h 180"/>
              <a:gd name="T28" fmla="*/ 62484 w 150"/>
              <a:gd name="T29" fmla="*/ 147796 h 180"/>
              <a:gd name="T30" fmla="*/ 39053 w 150"/>
              <a:gd name="T31" fmla="*/ 147796 h 180"/>
              <a:gd name="T32" fmla="*/ 15621 w 150"/>
              <a:gd name="T33" fmla="*/ 163353 h 180"/>
              <a:gd name="T34" fmla="*/ 0 w 150"/>
              <a:gd name="T35" fmla="*/ 178911 h 180"/>
              <a:gd name="T36" fmla="*/ 23432 w 150"/>
              <a:gd name="T37" fmla="*/ 202247 h 180"/>
              <a:gd name="T38" fmla="*/ 31242 w 150"/>
              <a:gd name="T39" fmla="*/ 233362 h 180"/>
              <a:gd name="T40" fmla="*/ 54674 w 150"/>
              <a:gd name="T41" fmla="*/ 210026 h 180"/>
              <a:gd name="T42" fmla="*/ 85916 w 150"/>
              <a:gd name="T43" fmla="*/ 21002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180"/>
              <a:gd name="T68" fmla="*/ 150 w 15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6" name="Freeform 390">
            <a:extLst>
              <a:ext uri="{FF2B5EF4-FFF2-40B4-BE49-F238E27FC236}">
                <a16:creationId xmlns:a16="http://schemas.microsoft.com/office/drawing/2014/main" id="{3D3364A9-2AE5-3BFE-3862-27A75B59481A}"/>
              </a:ext>
            </a:extLst>
          </p:cNvPr>
          <p:cNvSpPr>
            <a:spLocks/>
          </p:cNvSpPr>
          <p:nvPr/>
        </p:nvSpPr>
        <p:spPr bwMode="auto">
          <a:xfrm>
            <a:off x="6082097" y="4204528"/>
            <a:ext cx="119924" cy="132888"/>
          </a:xfrm>
          <a:custGeom>
            <a:avLst/>
            <a:gdLst>
              <a:gd name="T0" fmla="*/ 78317 w 90"/>
              <a:gd name="T1" fmla="*/ 99546 h 102"/>
              <a:gd name="T2" fmla="*/ 101812 w 90"/>
              <a:gd name="T3" fmla="*/ 99546 h 102"/>
              <a:gd name="T4" fmla="*/ 109643 w 90"/>
              <a:gd name="T5" fmla="*/ 61259 h 102"/>
              <a:gd name="T6" fmla="*/ 117475 w 90"/>
              <a:gd name="T7" fmla="*/ 22972 h 102"/>
              <a:gd name="T8" fmla="*/ 101812 w 90"/>
              <a:gd name="T9" fmla="*/ 15315 h 102"/>
              <a:gd name="T10" fmla="*/ 101812 w 90"/>
              <a:gd name="T11" fmla="*/ 0 h 102"/>
              <a:gd name="T12" fmla="*/ 62653 w 90"/>
              <a:gd name="T13" fmla="*/ 0 h 102"/>
              <a:gd name="T14" fmla="*/ 0 w 90"/>
              <a:gd name="T15" fmla="*/ 0 h 102"/>
              <a:gd name="T16" fmla="*/ 0 w 90"/>
              <a:gd name="T17" fmla="*/ 22972 h 102"/>
              <a:gd name="T18" fmla="*/ 0 w 90"/>
              <a:gd name="T19" fmla="*/ 68916 h 102"/>
              <a:gd name="T20" fmla="*/ 39158 w 90"/>
              <a:gd name="T21" fmla="*/ 130175 h 102"/>
              <a:gd name="T22" fmla="*/ 54822 w 90"/>
              <a:gd name="T23" fmla="*/ 114860 h 102"/>
              <a:gd name="T24" fmla="*/ 78317 w 90"/>
              <a:gd name="T25" fmla="*/ 995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102"/>
              <a:gd name="T41" fmla="*/ 90 w 90"/>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7" name="Freeform 391">
            <a:extLst>
              <a:ext uri="{FF2B5EF4-FFF2-40B4-BE49-F238E27FC236}">
                <a16:creationId xmlns:a16="http://schemas.microsoft.com/office/drawing/2014/main" id="{68DF4D25-2F79-A09D-365F-26D24AB2D8E6}"/>
              </a:ext>
            </a:extLst>
          </p:cNvPr>
          <p:cNvSpPr>
            <a:spLocks/>
          </p:cNvSpPr>
          <p:nvPr/>
        </p:nvSpPr>
        <p:spPr bwMode="auto">
          <a:xfrm>
            <a:off x="6049684" y="3940371"/>
            <a:ext cx="191229" cy="264157"/>
          </a:xfrm>
          <a:custGeom>
            <a:avLst/>
            <a:gdLst>
              <a:gd name="T0" fmla="*/ 187325 w 144"/>
              <a:gd name="T1" fmla="*/ 227398 h 198"/>
              <a:gd name="T2" fmla="*/ 179520 w 144"/>
              <a:gd name="T3" fmla="*/ 211715 h 198"/>
              <a:gd name="T4" fmla="*/ 163909 w 144"/>
              <a:gd name="T5" fmla="*/ 172509 h 198"/>
              <a:gd name="T6" fmla="*/ 179520 w 144"/>
              <a:gd name="T7" fmla="*/ 125461 h 198"/>
              <a:gd name="T8" fmla="*/ 171715 w 144"/>
              <a:gd name="T9" fmla="*/ 125461 h 198"/>
              <a:gd name="T10" fmla="*/ 148299 w 144"/>
              <a:gd name="T11" fmla="*/ 86254 h 198"/>
              <a:gd name="T12" fmla="*/ 148299 w 144"/>
              <a:gd name="T13" fmla="*/ 62730 h 198"/>
              <a:gd name="T14" fmla="*/ 179520 w 144"/>
              <a:gd name="T15" fmla="*/ 54889 h 198"/>
              <a:gd name="T16" fmla="*/ 163909 w 144"/>
              <a:gd name="T17" fmla="*/ 0 h 198"/>
              <a:gd name="T18" fmla="*/ 163909 w 144"/>
              <a:gd name="T19" fmla="*/ 0 h 198"/>
              <a:gd name="T20" fmla="*/ 140494 w 144"/>
              <a:gd name="T21" fmla="*/ 7841 h 198"/>
              <a:gd name="T22" fmla="*/ 132689 w 144"/>
              <a:gd name="T23" fmla="*/ 31365 h 198"/>
              <a:gd name="T24" fmla="*/ 109273 w 144"/>
              <a:gd name="T25" fmla="*/ 94096 h 198"/>
              <a:gd name="T26" fmla="*/ 70247 w 144"/>
              <a:gd name="T27" fmla="*/ 148985 h 198"/>
              <a:gd name="T28" fmla="*/ 31221 w 144"/>
              <a:gd name="T29" fmla="*/ 133302 h 198"/>
              <a:gd name="T30" fmla="*/ 7805 w 144"/>
              <a:gd name="T31" fmla="*/ 164667 h 198"/>
              <a:gd name="T32" fmla="*/ 0 w 144"/>
              <a:gd name="T33" fmla="*/ 203874 h 198"/>
              <a:gd name="T34" fmla="*/ 23416 w 144"/>
              <a:gd name="T35" fmla="*/ 203874 h 198"/>
              <a:gd name="T36" fmla="*/ 31221 w 144"/>
              <a:gd name="T37" fmla="*/ 258763 h 198"/>
              <a:gd name="T38" fmla="*/ 93663 w 144"/>
              <a:gd name="T39" fmla="*/ 258763 h 198"/>
              <a:gd name="T40" fmla="*/ 132689 w 144"/>
              <a:gd name="T41" fmla="*/ 258763 h 198"/>
              <a:gd name="T42" fmla="*/ 187325 w 144"/>
              <a:gd name="T43" fmla="*/ 227398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98"/>
              <a:gd name="T68" fmla="*/ 144 w 144"/>
              <a:gd name="T69" fmla="*/ 198 h 1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68" name="Freeform 392">
            <a:extLst>
              <a:ext uri="{FF2B5EF4-FFF2-40B4-BE49-F238E27FC236}">
                <a16:creationId xmlns:a16="http://schemas.microsoft.com/office/drawing/2014/main" id="{B89E7DA1-9D5F-345E-93FE-2969CCCA5BE5}"/>
              </a:ext>
            </a:extLst>
          </p:cNvPr>
          <p:cNvSpPr>
            <a:spLocks/>
          </p:cNvSpPr>
          <p:nvPr/>
        </p:nvSpPr>
        <p:spPr bwMode="auto">
          <a:xfrm>
            <a:off x="6049684" y="3940371"/>
            <a:ext cx="191229" cy="264157"/>
          </a:xfrm>
          <a:custGeom>
            <a:avLst/>
            <a:gdLst>
              <a:gd name="T0" fmla="*/ 187325 w 144"/>
              <a:gd name="T1" fmla="*/ 227398 h 198"/>
              <a:gd name="T2" fmla="*/ 179520 w 144"/>
              <a:gd name="T3" fmla="*/ 211715 h 198"/>
              <a:gd name="T4" fmla="*/ 163909 w 144"/>
              <a:gd name="T5" fmla="*/ 172509 h 198"/>
              <a:gd name="T6" fmla="*/ 179520 w 144"/>
              <a:gd name="T7" fmla="*/ 125461 h 198"/>
              <a:gd name="T8" fmla="*/ 171715 w 144"/>
              <a:gd name="T9" fmla="*/ 125461 h 198"/>
              <a:gd name="T10" fmla="*/ 148299 w 144"/>
              <a:gd name="T11" fmla="*/ 86254 h 198"/>
              <a:gd name="T12" fmla="*/ 148299 w 144"/>
              <a:gd name="T13" fmla="*/ 62730 h 198"/>
              <a:gd name="T14" fmla="*/ 179520 w 144"/>
              <a:gd name="T15" fmla="*/ 54889 h 198"/>
              <a:gd name="T16" fmla="*/ 163909 w 144"/>
              <a:gd name="T17" fmla="*/ 0 h 198"/>
              <a:gd name="T18" fmla="*/ 163909 w 144"/>
              <a:gd name="T19" fmla="*/ 0 h 198"/>
              <a:gd name="T20" fmla="*/ 140494 w 144"/>
              <a:gd name="T21" fmla="*/ 7841 h 198"/>
              <a:gd name="T22" fmla="*/ 132689 w 144"/>
              <a:gd name="T23" fmla="*/ 31365 h 198"/>
              <a:gd name="T24" fmla="*/ 109273 w 144"/>
              <a:gd name="T25" fmla="*/ 94096 h 198"/>
              <a:gd name="T26" fmla="*/ 70247 w 144"/>
              <a:gd name="T27" fmla="*/ 148985 h 198"/>
              <a:gd name="T28" fmla="*/ 31221 w 144"/>
              <a:gd name="T29" fmla="*/ 133302 h 198"/>
              <a:gd name="T30" fmla="*/ 7805 w 144"/>
              <a:gd name="T31" fmla="*/ 164667 h 198"/>
              <a:gd name="T32" fmla="*/ 0 w 144"/>
              <a:gd name="T33" fmla="*/ 203874 h 198"/>
              <a:gd name="T34" fmla="*/ 23416 w 144"/>
              <a:gd name="T35" fmla="*/ 203874 h 198"/>
              <a:gd name="T36" fmla="*/ 31221 w 144"/>
              <a:gd name="T37" fmla="*/ 258763 h 198"/>
              <a:gd name="T38" fmla="*/ 93663 w 144"/>
              <a:gd name="T39" fmla="*/ 258763 h 198"/>
              <a:gd name="T40" fmla="*/ 132689 w 144"/>
              <a:gd name="T41" fmla="*/ 258763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98"/>
              <a:gd name="T65" fmla="*/ 144 w 144"/>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75000"/>
            </a:schemeClr>
          </a:solidFill>
          <a:ln w="9525">
            <a:solidFill>
              <a:schemeClr val="bg1"/>
            </a:solidFill>
            <a:round/>
            <a:headEnd/>
            <a:tailEnd/>
          </a:ln>
        </p:spPr>
        <p:txBody>
          <a:bodyPr/>
          <a:lstStyle/>
          <a:p>
            <a:endParaRPr lang="en-US" sz="2400"/>
          </a:p>
        </p:txBody>
      </p:sp>
      <p:sp>
        <p:nvSpPr>
          <p:cNvPr id="369" name="Freeform 393">
            <a:extLst>
              <a:ext uri="{FF2B5EF4-FFF2-40B4-BE49-F238E27FC236}">
                <a16:creationId xmlns:a16="http://schemas.microsoft.com/office/drawing/2014/main" id="{2F5BC65F-F518-C30F-4AD2-A93198CE50A6}"/>
              </a:ext>
            </a:extLst>
          </p:cNvPr>
          <p:cNvSpPr>
            <a:spLocks/>
          </p:cNvSpPr>
          <p:nvPr/>
        </p:nvSpPr>
        <p:spPr bwMode="auto">
          <a:xfrm>
            <a:off x="5873039" y="3930647"/>
            <a:ext cx="64824" cy="160439"/>
          </a:xfrm>
          <a:custGeom>
            <a:avLst/>
            <a:gdLst>
              <a:gd name="T0" fmla="*/ 63500 w 48"/>
              <a:gd name="T1" fmla="*/ 62865 h 120"/>
              <a:gd name="T2" fmla="*/ 63500 w 48"/>
              <a:gd name="T3" fmla="*/ 31433 h 120"/>
              <a:gd name="T4" fmla="*/ 63500 w 48"/>
              <a:gd name="T5" fmla="*/ 7858 h 120"/>
              <a:gd name="T6" fmla="*/ 55563 w 48"/>
              <a:gd name="T7" fmla="*/ 7858 h 120"/>
              <a:gd name="T8" fmla="*/ 39688 w 48"/>
              <a:gd name="T9" fmla="*/ 0 h 120"/>
              <a:gd name="T10" fmla="*/ 31750 w 48"/>
              <a:gd name="T11" fmla="*/ 7858 h 120"/>
              <a:gd name="T12" fmla="*/ 7938 w 48"/>
              <a:gd name="T13" fmla="*/ 39291 h 120"/>
              <a:gd name="T14" fmla="*/ 0 w 48"/>
              <a:gd name="T15" fmla="*/ 39291 h 120"/>
              <a:gd name="T16" fmla="*/ 0 w 48"/>
              <a:gd name="T17" fmla="*/ 62865 h 120"/>
              <a:gd name="T18" fmla="*/ 7938 w 48"/>
              <a:gd name="T19" fmla="*/ 117872 h 120"/>
              <a:gd name="T20" fmla="*/ 31750 w 48"/>
              <a:gd name="T21" fmla="*/ 157163 h 120"/>
              <a:gd name="T22" fmla="*/ 31750 w 48"/>
              <a:gd name="T23" fmla="*/ 157163 h 120"/>
              <a:gd name="T24" fmla="*/ 47625 w 48"/>
              <a:gd name="T25" fmla="*/ 157163 h 120"/>
              <a:gd name="T26" fmla="*/ 47625 w 48"/>
              <a:gd name="T27" fmla="*/ 117872 h 120"/>
              <a:gd name="T28" fmla="*/ 63500 w 48"/>
              <a:gd name="T29" fmla="*/ 62865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20"/>
              <a:gd name="T47" fmla="*/ 48 w 4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0" name="Freeform 394">
            <a:extLst>
              <a:ext uri="{FF2B5EF4-FFF2-40B4-BE49-F238E27FC236}">
                <a16:creationId xmlns:a16="http://schemas.microsoft.com/office/drawing/2014/main" id="{BDAFFD7C-05F6-70F7-27C8-FB5407131668}"/>
              </a:ext>
            </a:extLst>
          </p:cNvPr>
          <p:cNvSpPr>
            <a:spLocks/>
          </p:cNvSpPr>
          <p:nvPr/>
        </p:nvSpPr>
        <p:spPr bwMode="auto">
          <a:xfrm>
            <a:off x="5848731" y="3972783"/>
            <a:ext cx="56720" cy="126407"/>
          </a:xfrm>
          <a:custGeom>
            <a:avLst/>
            <a:gdLst>
              <a:gd name="T0" fmla="*/ 23812 w 42"/>
              <a:gd name="T1" fmla="*/ 23217 h 96"/>
              <a:gd name="T2" fmla="*/ 23812 w 42"/>
              <a:gd name="T3" fmla="*/ 0 h 96"/>
              <a:gd name="T4" fmla="*/ 7937 w 42"/>
              <a:gd name="T5" fmla="*/ 7739 h 96"/>
              <a:gd name="T6" fmla="*/ 0 w 42"/>
              <a:gd name="T7" fmla="*/ 7739 h 96"/>
              <a:gd name="T8" fmla="*/ 0 w 42"/>
              <a:gd name="T9" fmla="*/ 15478 h 96"/>
              <a:gd name="T10" fmla="*/ 0 w 42"/>
              <a:gd name="T11" fmla="*/ 54173 h 96"/>
              <a:gd name="T12" fmla="*/ 23812 w 42"/>
              <a:gd name="T13" fmla="*/ 123825 h 96"/>
              <a:gd name="T14" fmla="*/ 55562 w 42"/>
              <a:gd name="T15" fmla="*/ 116086 h 96"/>
              <a:gd name="T16" fmla="*/ 31750 w 42"/>
              <a:gd name="T17" fmla="*/ 77391 h 96"/>
              <a:gd name="T18" fmla="*/ 23812 w 42"/>
              <a:gd name="T19" fmla="*/ 2321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96"/>
              <a:gd name="T32" fmla="*/ 42 w 42"/>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1" name="Freeform 395">
            <a:extLst>
              <a:ext uri="{FF2B5EF4-FFF2-40B4-BE49-F238E27FC236}">
                <a16:creationId xmlns:a16="http://schemas.microsoft.com/office/drawing/2014/main" id="{F59668DE-57A4-58D0-621B-8D9DA0FD7D48}"/>
              </a:ext>
            </a:extLst>
          </p:cNvPr>
          <p:cNvSpPr>
            <a:spLocks/>
          </p:cNvSpPr>
          <p:nvPr/>
        </p:nvSpPr>
        <p:spPr bwMode="auto">
          <a:xfrm>
            <a:off x="6146919" y="4682602"/>
            <a:ext cx="327360" cy="332221"/>
          </a:xfrm>
          <a:custGeom>
            <a:avLst/>
            <a:gdLst>
              <a:gd name="T0" fmla="*/ 164248 w 246"/>
              <a:gd name="T1" fmla="*/ 325438 h 252"/>
              <a:gd name="T2" fmla="*/ 187712 w 246"/>
              <a:gd name="T3" fmla="*/ 317689 h 252"/>
              <a:gd name="T4" fmla="*/ 203355 w 246"/>
              <a:gd name="T5" fmla="*/ 209210 h 252"/>
              <a:gd name="T6" fmla="*/ 203355 w 246"/>
              <a:gd name="T7" fmla="*/ 139473 h 252"/>
              <a:gd name="T8" fmla="*/ 218998 w 246"/>
              <a:gd name="T9" fmla="*/ 131725 h 252"/>
              <a:gd name="T10" fmla="*/ 226819 w 246"/>
              <a:gd name="T11" fmla="*/ 46491 h 252"/>
              <a:gd name="T12" fmla="*/ 289390 w 246"/>
              <a:gd name="T13" fmla="*/ 30994 h 252"/>
              <a:gd name="T14" fmla="*/ 312854 w 246"/>
              <a:gd name="T15" fmla="*/ 23246 h 252"/>
              <a:gd name="T16" fmla="*/ 312854 w 246"/>
              <a:gd name="T17" fmla="*/ 23246 h 252"/>
              <a:gd name="T18" fmla="*/ 312854 w 246"/>
              <a:gd name="T19" fmla="*/ 23246 h 252"/>
              <a:gd name="T20" fmla="*/ 320675 w 246"/>
              <a:gd name="T21" fmla="*/ 23246 h 252"/>
              <a:gd name="T22" fmla="*/ 305032 w 246"/>
              <a:gd name="T23" fmla="*/ 15497 h 252"/>
              <a:gd name="T24" fmla="*/ 273747 w 246"/>
              <a:gd name="T25" fmla="*/ 15497 h 252"/>
              <a:gd name="T26" fmla="*/ 281568 w 246"/>
              <a:gd name="T27" fmla="*/ 23246 h 252"/>
              <a:gd name="T28" fmla="*/ 273747 w 246"/>
              <a:gd name="T29" fmla="*/ 15497 h 252"/>
              <a:gd name="T30" fmla="*/ 226819 w 246"/>
              <a:gd name="T31" fmla="*/ 23246 h 252"/>
              <a:gd name="T32" fmla="*/ 164248 w 246"/>
              <a:gd name="T33" fmla="*/ 23246 h 252"/>
              <a:gd name="T34" fmla="*/ 148605 w 246"/>
              <a:gd name="T35" fmla="*/ 15497 h 252"/>
              <a:gd name="T36" fmla="*/ 39107 w 246"/>
              <a:gd name="T37" fmla="*/ 15497 h 252"/>
              <a:gd name="T38" fmla="*/ 23464 w 246"/>
              <a:gd name="T39" fmla="*/ 0 h 252"/>
              <a:gd name="T40" fmla="*/ 7821 w 246"/>
              <a:gd name="T41" fmla="*/ 7749 h 252"/>
              <a:gd name="T42" fmla="*/ 0 w 246"/>
              <a:gd name="T43" fmla="*/ 54240 h 252"/>
              <a:gd name="T44" fmla="*/ 54749 w 246"/>
              <a:gd name="T45" fmla="*/ 162719 h 252"/>
              <a:gd name="T46" fmla="*/ 62571 w 246"/>
              <a:gd name="T47" fmla="*/ 185965 h 252"/>
              <a:gd name="T48" fmla="*/ 78213 w 246"/>
              <a:gd name="T49" fmla="*/ 286695 h 252"/>
              <a:gd name="T50" fmla="*/ 117320 w 246"/>
              <a:gd name="T51" fmla="*/ 325438 h 252"/>
              <a:gd name="T52" fmla="*/ 125141 w 246"/>
              <a:gd name="T53" fmla="*/ 309941 h 252"/>
              <a:gd name="T54" fmla="*/ 164248 w 246"/>
              <a:gd name="T55" fmla="*/ 32543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6"/>
              <a:gd name="T85" fmla="*/ 0 h 252"/>
              <a:gd name="T86" fmla="*/ 246 w 246"/>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2" name="Freeform 396">
            <a:extLst>
              <a:ext uri="{FF2B5EF4-FFF2-40B4-BE49-F238E27FC236}">
                <a16:creationId xmlns:a16="http://schemas.microsoft.com/office/drawing/2014/main" id="{E57D894F-8918-B8DB-9D35-0357D06FAA8D}"/>
              </a:ext>
            </a:extLst>
          </p:cNvPr>
          <p:cNvSpPr>
            <a:spLocks/>
          </p:cNvSpPr>
          <p:nvPr/>
        </p:nvSpPr>
        <p:spPr bwMode="auto">
          <a:xfrm>
            <a:off x="5873039" y="3771829"/>
            <a:ext cx="81029" cy="95616"/>
          </a:xfrm>
          <a:custGeom>
            <a:avLst/>
            <a:gdLst>
              <a:gd name="T0" fmla="*/ 0 w 10"/>
              <a:gd name="T1" fmla="*/ 93663 h 12"/>
              <a:gd name="T2" fmla="*/ 31750 w 10"/>
              <a:gd name="T3" fmla="*/ 85858 h 12"/>
              <a:gd name="T4" fmla="*/ 71438 w 10"/>
              <a:gd name="T5" fmla="*/ 78053 h 12"/>
              <a:gd name="T6" fmla="*/ 79375 w 10"/>
              <a:gd name="T7" fmla="*/ 62442 h 12"/>
              <a:gd name="T8" fmla="*/ 79375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373" name="Freeform 397">
            <a:extLst>
              <a:ext uri="{FF2B5EF4-FFF2-40B4-BE49-F238E27FC236}">
                <a16:creationId xmlns:a16="http://schemas.microsoft.com/office/drawing/2014/main" id="{8D82AF3E-8EE6-23F1-8AC1-6E9697794FED}"/>
              </a:ext>
            </a:extLst>
          </p:cNvPr>
          <p:cNvSpPr>
            <a:spLocks/>
          </p:cNvSpPr>
          <p:nvPr/>
        </p:nvSpPr>
        <p:spPr bwMode="auto">
          <a:xfrm>
            <a:off x="1476377" y="1655338"/>
            <a:ext cx="690372" cy="941564"/>
          </a:xfrm>
          <a:custGeom>
            <a:avLst/>
            <a:gdLst>
              <a:gd name="T0" fmla="*/ 660548 w 516"/>
              <a:gd name="T1" fmla="*/ 124886 h 709"/>
              <a:gd name="T2" fmla="*/ 636957 w 516"/>
              <a:gd name="T3" fmla="*/ 101470 h 709"/>
              <a:gd name="T4" fmla="*/ 566184 w 516"/>
              <a:gd name="T5" fmla="*/ 109276 h 709"/>
              <a:gd name="T6" fmla="*/ 463956 w 516"/>
              <a:gd name="T7" fmla="*/ 62443 h 709"/>
              <a:gd name="T8" fmla="*/ 416774 w 516"/>
              <a:gd name="T9" fmla="*/ 70249 h 709"/>
              <a:gd name="T10" fmla="*/ 377456 w 516"/>
              <a:gd name="T11" fmla="*/ 46832 h 709"/>
              <a:gd name="T12" fmla="*/ 369592 w 516"/>
              <a:gd name="T13" fmla="*/ 23416 h 709"/>
              <a:gd name="T14" fmla="*/ 298819 w 516"/>
              <a:gd name="T15" fmla="*/ 0 h 709"/>
              <a:gd name="T16" fmla="*/ 259501 w 516"/>
              <a:gd name="T17" fmla="*/ 31222 h 709"/>
              <a:gd name="T18" fmla="*/ 196592 w 516"/>
              <a:gd name="T19" fmla="*/ 54638 h 709"/>
              <a:gd name="T20" fmla="*/ 149410 w 516"/>
              <a:gd name="T21" fmla="*/ 85859 h 709"/>
              <a:gd name="T22" fmla="*/ 117955 w 516"/>
              <a:gd name="T23" fmla="*/ 163913 h 709"/>
              <a:gd name="T24" fmla="*/ 55046 w 516"/>
              <a:gd name="T25" fmla="*/ 179524 h 709"/>
              <a:gd name="T26" fmla="*/ 55046 w 516"/>
              <a:gd name="T27" fmla="*/ 226357 h 709"/>
              <a:gd name="T28" fmla="*/ 102228 w 516"/>
              <a:gd name="T29" fmla="*/ 288800 h 709"/>
              <a:gd name="T30" fmla="*/ 149410 w 516"/>
              <a:gd name="T31" fmla="*/ 312216 h 709"/>
              <a:gd name="T32" fmla="*/ 149410 w 516"/>
              <a:gd name="T33" fmla="*/ 343438 h 709"/>
              <a:gd name="T34" fmla="*/ 117955 w 516"/>
              <a:gd name="T35" fmla="*/ 359048 h 709"/>
              <a:gd name="T36" fmla="*/ 78637 w 516"/>
              <a:gd name="T37" fmla="*/ 343438 h 709"/>
              <a:gd name="T38" fmla="*/ 0 w 516"/>
              <a:gd name="T39" fmla="*/ 398075 h 709"/>
              <a:gd name="T40" fmla="*/ 23591 w 516"/>
              <a:gd name="T41" fmla="*/ 421492 h 709"/>
              <a:gd name="T42" fmla="*/ 55046 w 516"/>
              <a:gd name="T43" fmla="*/ 452713 h 709"/>
              <a:gd name="T44" fmla="*/ 125819 w 516"/>
              <a:gd name="T45" fmla="*/ 452713 h 709"/>
              <a:gd name="T46" fmla="*/ 180864 w 516"/>
              <a:gd name="T47" fmla="*/ 460519 h 709"/>
              <a:gd name="T48" fmla="*/ 157273 w 516"/>
              <a:gd name="T49" fmla="*/ 515156 h 709"/>
              <a:gd name="T50" fmla="*/ 94364 w 516"/>
              <a:gd name="T51" fmla="*/ 538573 h 709"/>
              <a:gd name="T52" fmla="*/ 47182 w 516"/>
              <a:gd name="T53" fmla="*/ 569794 h 709"/>
              <a:gd name="T54" fmla="*/ 39318 w 516"/>
              <a:gd name="T55" fmla="*/ 608821 h 709"/>
              <a:gd name="T56" fmla="*/ 94364 w 516"/>
              <a:gd name="T57" fmla="*/ 647848 h 709"/>
              <a:gd name="T58" fmla="*/ 102228 w 516"/>
              <a:gd name="T59" fmla="*/ 688176 h 709"/>
              <a:gd name="T60" fmla="*/ 141546 w 516"/>
              <a:gd name="T61" fmla="*/ 703787 h 709"/>
              <a:gd name="T62" fmla="*/ 149410 w 516"/>
              <a:gd name="T63" fmla="*/ 758425 h 709"/>
              <a:gd name="T64" fmla="*/ 204455 w 516"/>
              <a:gd name="T65" fmla="*/ 750619 h 709"/>
              <a:gd name="T66" fmla="*/ 275228 w 516"/>
              <a:gd name="T67" fmla="*/ 750619 h 709"/>
              <a:gd name="T68" fmla="*/ 235910 w 516"/>
              <a:gd name="T69" fmla="*/ 820868 h 709"/>
              <a:gd name="T70" fmla="*/ 117955 w 516"/>
              <a:gd name="T71" fmla="*/ 922338 h 709"/>
              <a:gd name="T72" fmla="*/ 251637 w 516"/>
              <a:gd name="T73" fmla="*/ 852089 h 709"/>
              <a:gd name="T74" fmla="*/ 353865 w 516"/>
              <a:gd name="T75" fmla="*/ 742814 h 709"/>
              <a:gd name="T76" fmla="*/ 346001 w 516"/>
              <a:gd name="T77" fmla="*/ 719398 h 709"/>
              <a:gd name="T78" fmla="*/ 408910 w 516"/>
              <a:gd name="T79" fmla="*/ 640043 h 709"/>
              <a:gd name="T80" fmla="*/ 424638 w 516"/>
              <a:gd name="T81" fmla="*/ 672565 h 709"/>
              <a:gd name="T82" fmla="*/ 432501 w 516"/>
              <a:gd name="T83" fmla="*/ 711592 h 709"/>
              <a:gd name="T84" fmla="*/ 479683 w 516"/>
              <a:gd name="T85" fmla="*/ 672565 h 709"/>
              <a:gd name="T86" fmla="*/ 534729 w 516"/>
              <a:gd name="T87" fmla="*/ 640043 h 709"/>
              <a:gd name="T88" fmla="*/ 558320 w 516"/>
              <a:gd name="T89" fmla="*/ 656954 h 709"/>
              <a:gd name="T90" fmla="*/ 676275 w 516"/>
              <a:gd name="T91" fmla="*/ 680371 h 709"/>
              <a:gd name="T92" fmla="*/ 676275 w 516"/>
              <a:gd name="T93" fmla="*/ 124886 h 709"/>
              <a:gd name="T94" fmla="*/ 660548 w 516"/>
              <a:gd name="T95" fmla="*/ 12488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6"/>
              <a:gd name="T145" fmla="*/ 0 h 709"/>
              <a:gd name="T146" fmla="*/ 516 w 516"/>
              <a:gd name="T147" fmla="*/ 709 h 7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4" name="Freeform 398">
            <a:extLst>
              <a:ext uri="{FF2B5EF4-FFF2-40B4-BE49-F238E27FC236}">
                <a16:creationId xmlns:a16="http://schemas.microsoft.com/office/drawing/2014/main" id="{2D6A7C8D-1EF5-9BC2-F8FC-D679B36259F2}"/>
              </a:ext>
            </a:extLst>
          </p:cNvPr>
          <p:cNvSpPr>
            <a:spLocks/>
          </p:cNvSpPr>
          <p:nvPr/>
        </p:nvSpPr>
        <p:spPr bwMode="auto">
          <a:xfrm>
            <a:off x="2166748" y="1616444"/>
            <a:ext cx="2163488" cy="1482841"/>
          </a:xfrm>
          <a:custGeom>
            <a:avLst/>
            <a:gdLst>
              <a:gd name="T0" fmla="*/ 1271326 w 1622"/>
              <a:gd name="T1" fmla="*/ 1241896 h 1117"/>
              <a:gd name="T2" fmla="*/ 1451637 w 1622"/>
              <a:gd name="T3" fmla="*/ 1405748 h 1117"/>
              <a:gd name="T4" fmla="*/ 1554859 w 1622"/>
              <a:gd name="T5" fmla="*/ 1421353 h 1117"/>
              <a:gd name="T6" fmla="*/ 1648934 w 1622"/>
              <a:gd name="T7" fmla="*/ 1366736 h 1117"/>
              <a:gd name="T8" fmla="*/ 1790048 w 1622"/>
              <a:gd name="T9" fmla="*/ 1273106 h 1117"/>
              <a:gd name="T10" fmla="*/ 1837085 w 1622"/>
              <a:gd name="T11" fmla="*/ 1358933 h 1117"/>
              <a:gd name="T12" fmla="*/ 1891963 w 1622"/>
              <a:gd name="T13" fmla="*/ 1343328 h 1117"/>
              <a:gd name="T14" fmla="*/ 1891963 w 1622"/>
              <a:gd name="T15" fmla="*/ 1397946 h 1117"/>
              <a:gd name="T16" fmla="*/ 1986038 w 1622"/>
              <a:gd name="T17" fmla="*/ 1312118 h 1117"/>
              <a:gd name="T18" fmla="*/ 1884123 w 1622"/>
              <a:gd name="T19" fmla="*/ 1257501 h 1117"/>
              <a:gd name="T20" fmla="*/ 1915482 w 1622"/>
              <a:gd name="T21" fmla="*/ 1202883 h 1117"/>
              <a:gd name="T22" fmla="*/ 1750850 w 1622"/>
              <a:gd name="T23" fmla="*/ 1273106 h 1117"/>
              <a:gd name="T24" fmla="*/ 1829246 w 1622"/>
              <a:gd name="T25" fmla="*/ 1187278 h 1117"/>
              <a:gd name="T26" fmla="*/ 1954680 w 1622"/>
              <a:gd name="T27" fmla="*/ 1163871 h 1117"/>
              <a:gd name="T28" fmla="*/ 2080114 w 1622"/>
              <a:gd name="T29" fmla="*/ 1117056 h 1117"/>
              <a:gd name="T30" fmla="*/ 2087953 w 1622"/>
              <a:gd name="T31" fmla="*/ 1007821 h 1117"/>
              <a:gd name="T32" fmla="*/ 1978199 w 1622"/>
              <a:gd name="T33" fmla="*/ 914191 h 1117"/>
              <a:gd name="T34" fmla="*/ 1891963 w 1622"/>
              <a:gd name="T35" fmla="*/ 719129 h 1117"/>
              <a:gd name="T36" fmla="*/ 1813567 w 1622"/>
              <a:gd name="T37" fmla="*/ 804957 h 1117"/>
              <a:gd name="T38" fmla="*/ 1774368 w 1622"/>
              <a:gd name="T39" fmla="*/ 789352 h 1117"/>
              <a:gd name="T40" fmla="*/ 1727331 w 1622"/>
              <a:gd name="T41" fmla="*/ 671014 h 1117"/>
              <a:gd name="T42" fmla="*/ 1648934 w 1622"/>
              <a:gd name="T43" fmla="*/ 624199 h 1117"/>
              <a:gd name="T44" fmla="*/ 1570538 w 1622"/>
              <a:gd name="T45" fmla="*/ 616396 h 1117"/>
              <a:gd name="T46" fmla="*/ 1570538 w 1622"/>
              <a:gd name="T47" fmla="*/ 695722 h 1117"/>
              <a:gd name="T48" fmla="*/ 1554859 w 1622"/>
              <a:gd name="T49" fmla="*/ 812759 h 1117"/>
              <a:gd name="T50" fmla="*/ 1523500 w 1622"/>
              <a:gd name="T51" fmla="*/ 976611 h 1117"/>
              <a:gd name="T52" fmla="*/ 1507821 w 1622"/>
              <a:gd name="T53" fmla="*/ 1117056 h 1117"/>
              <a:gd name="T54" fmla="*/ 1459477 w 1622"/>
              <a:gd name="T55" fmla="*/ 961006 h 1117"/>
              <a:gd name="T56" fmla="*/ 1232128 w 1622"/>
              <a:gd name="T57" fmla="*/ 867376 h 1117"/>
              <a:gd name="T58" fmla="*/ 1177250 w 1622"/>
              <a:gd name="T59" fmla="*/ 797154 h 1117"/>
              <a:gd name="T60" fmla="*/ 1216449 w 1622"/>
              <a:gd name="T61" fmla="*/ 585187 h 1117"/>
              <a:gd name="T62" fmla="*/ 1294845 w 1622"/>
              <a:gd name="T63" fmla="*/ 522767 h 1117"/>
              <a:gd name="T64" fmla="*/ 1341883 w 1622"/>
              <a:gd name="T65" fmla="*/ 444742 h 1117"/>
              <a:gd name="T66" fmla="*/ 1435958 w 1622"/>
              <a:gd name="T67" fmla="*/ 366717 h 1117"/>
              <a:gd name="T68" fmla="*/ 1451637 w 1622"/>
              <a:gd name="T69" fmla="*/ 265285 h 1117"/>
              <a:gd name="T70" fmla="*/ 1435958 w 1622"/>
              <a:gd name="T71" fmla="*/ 179457 h 1117"/>
              <a:gd name="T72" fmla="*/ 1373241 w 1622"/>
              <a:gd name="T73" fmla="*/ 249680 h 1117"/>
              <a:gd name="T74" fmla="*/ 1310524 w 1622"/>
              <a:gd name="T75" fmla="*/ 234075 h 1117"/>
              <a:gd name="T76" fmla="*/ 1255647 w 1622"/>
              <a:gd name="T77" fmla="*/ 241877 h 1117"/>
              <a:gd name="T78" fmla="*/ 1208609 w 1622"/>
              <a:gd name="T79" fmla="*/ 148247 h 1117"/>
              <a:gd name="T80" fmla="*/ 1145892 w 1622"/>
              <a:gd name="T81" fmla="*/ 0 h 1117"/>
              <a:gd name="T82" fmla="*/ 1106694 w 1622"/>
              <a:gd name="T83" fmla="*/ 148247 h 1117"/>
              <a:gd name="T84" fmla="*/ 1169411 w 1622"/>
              <a:gd name="T85" fmla="*/ 241877 h 1117"/>
              <a:gd name="T86" fmla="*/ 1106694 w 1622"/>
              <a:gd name="T87" fmla="*/ 265285 h 1117"/>
              <a:gd name="T88" fmla="*/ 1059656 w 1622"/>
              <a:gd name="T89" fmla="*/ 304297 h 1117"/>
              <a:gd name="T90" fmla="*/ 926382 w 1622"/>
              <a:gd name="T91" fmla="*/ 288692 h 1117"/>
              <a:gd name="T92" fmla="*/ 808788 w 1622"/>
              <a:gd name="T93" fmla="*/ 273087 h 1117"/>
              <a:gd name="T94" fmla="*/ 824467 w 1622"/>
              <a:gd name="T95" fmla="*/ 343309 h 1117"/>
              <a:gd name="T96" fmla="*/ 761750 w 1622"/>
              <a:gd name="T97" fmla="*/ 288692 h 1117"/>
              <a:gd name="T98" fmla="*/ 636316 w 1622"/>
              <a:gd name="T99" fmla="*/ 273087 h 1117"/>
              <a:gd name="T100" fmla="*/ 597118 w 1622"/>
              <a:gd name="T101" fmla="*/ 226272 h 1117"/>
              <a:gd name="T102" fmla="*/ 448165 w 1622"/>
              <a:gd name="T103" fmla="*/ 171655 h 1117"/>
              <a:gd name="T104" fmla="*/ 338410 w 1622"/>
              <a:gd name="T105" fmla="*/ 124840 h 1117"/>
              <a:gd name="T106" fmla="*/ 150259 w 1622"/>
              <a:gd name="T107" fmla="*/ 234075 h 1117"/>
              <a:gd name="T108" fmla="*/ 48344 w 1622"/>
              <a:gd name="T109" fmla="*/ 179457 h 1117"/>
              <a:gd name="T110" fmla="*/ 0 w 1622"/>
              <a:gd name="T111" fmla="*/ 719129 h 1117"/>
              <a:gd name="T112" fmla="*/ 79703 w 1622"/>
              <a:gd name="T113" fmla="*/ 758142 h 1117"/>
              <a:gd name="T114" fmla="*/ 228656 w 1622"/>
              <a:gd name="T115" fmla="*/ 882981 h 1117"/>
              <a:gd name="T116" fmla="*/ 275693 w 1622"/>
              <a:gd name="T117" fmla="*/ 984414 h 1117"/>
              <a:gd name="T118" fmla="*/ 361929 w 1622"/>
              <a:gd name="T119" fmla="*/ 1117056 h 1117"/>
              <a:gd name="T120" fmla="*/ 456005 w 1622"/>
              <a:gd name="T121" fmla="*/ 1210686 h 1117"/>
              <a:gd name="T122" fmla="*/ 1216449 w 1622"/>
              <a:gd name="T123" fmla="*/ 1226291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22"/>
              <a:gd name="T187" fmla="*/ 0 h 1117"/>
              <a:gd name="T188" fmla="*/ 1622 w 1622"/>
              <a:gd name="T189" fmla="*/ 1117 h 1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5" name="Freeform 399">
            <a:extLst>
              <a:ext uri="{FF2B5EF4-FFF2-40B4-BE49-F238E27FC236}">
                <a16:creationId xmlns:a16="http://schemas.microsoft.com/office/drawing/2014/main" id="{CF24BF5D-F878-F45C-1DDD-852CEC8103BD}"/>
              </a:ext>
            </a:extLst>
          </p:cNvPr>
          <p:cNvSpPr>
            <a:spLocks/>
          </p:cNvSpPr>
          <p:nvPr/>
        </p:nvSpPr>
        <p:spPr bwMode="auto">
          <a:xfrm>
            <a:off x="2575138" y="2851333"/>
            <a:ext cx="1465015" cy="756816"/>
          </a:xfrm>
          <a:custGeom>
            <a:avLst/>
            <a:gdLst>
              <a:gd name="T0" fmla="*/ 391747 w 1099"/>
              <a:gd name="T1" fmla="*/ 569980 h 571"/>
              <a:gd name="T2" fmla="*/ 454427 w 1099"/>
              <a:gd name="T3" fmla="*/ 562189 h 571"/>
              <a:gd name="T4" fmla="*/ 564116 w 1099"/>
              <a:gd name="T5" fmla="*/ 616721 h 571"/>
              <a:gd name="T6" fmla="*/ 618960 w 1099"/>
              <a:gd name="T7" fmla="*/ 679042 h 571"/>
              <a:gd name="T8" fmla="*/ 689475 w 1099"/>
              <a:gd name="T9" fmla="*/ 717993 h 571"/>
              <a:gd name="T10" fmla="*/ 689475 w 1099"/>
              <a:gd name="T11" fmla="*/ 663461 h 571"/>
              <a:gd name="T12" fmla="*/ 744319 w 1099"/>
              <a:gd name="T13" fmla="*/ 608930 h 571"/>
              <a:gd name="T14" fmla="*/ 869678 w 1099"/>
              <a:gd name="T15" fmla="*/ 616721 h 571"/>
              <a:gd name="T16" fmla="*/ 971533 w 1099"/>
              <a:gd name="T17" fmla="*/ 601140 h 571"/>
              <a:gd name="T18" fmla="*/ 1018542 w 1099"/>
              <a:gd name="T19" fmla="*/ 632301 h 571"/>
              <a:gd name="T20" fmla="*/ 1082528 w 1099"/>
              <a:gd name="T21" fmla="*/ 733573 h 571"/>
              <a:gd name="T22" fmla="*/ 1098198 w 1099"/>
              <a:gd name="T23" fmla="*/ 663461 h 571"/>
              <a:gd name="T24" fmla="*/ 1106032 w 1099"/>
              <a:gd name="T25" fmla="*/ 531029 h 571"/>
              <a:gd name="T26" fmla="*/ 1215722 w 1099"/>
              <a:gd name="T27" fmla="*/ 445337 h 571"/>
              <a:gd name="T28" fmla="*/ 1200052 w 1099"/>
              <a:gd name="T29" fmla="*/ 351855 h 571"/>
              <a:gd name="T30" fmla="*/ 1231392 w 1099"/>
              <a:gd name="T31" fmla="*/ 359645 h 571"/>
              <a:gd name="T32" fmla="*/ 1239226 w 1099"/>
              <a:gd name="T33" fmla="*/ 328485 h 571"/>
              <a:gd name="T34" fmla="*/ 1278401 w 1099"/>
              <a:gd name="T35" fmla="*/ 281744 h 571"/>
              <a:gd name="T36" fmla="*/ 1356751 w 1099"/>
              <a:gd name="T37" fmla="*/ 250583 h 571"/>
              <a:gd name="T38" fmla="*/ 1435100 w 1099"/>
              <a:gd name="T39" fmla="*/ 148013 h 571"/>
              <a:gd name="T40" fmla="*/ 1388090 w 1099"/>
              <a:gd name="T41" fmla="*/ 62321 h 571"/>
              <a:gd name="T42" fmla="*/ 1247061 w 1099"/>
              <a:gd name="T43" fmla="*/ 155803 h 571"/>
              <a:gd name="T44" fmla="*/ 1153042 w 1099"/>
              <a:gd name="T45" fmla="*/ 210334 h 571"/>
              <a:gd name="T46" fmla="*/ 1049882 w 1099"/>
              <a:gd name="T47" fmla="*/ 194754 h 571"/>
              <a:gd name="T48" fmla="*/ 869678 w 1099"/>
              <a:gd name="T49" fmla="*/ 31161 h 571"/>
              <a:gd name="T50" fmla="*/ 736484 w 1099"/>
              <a:gd name="T51" fmla="*/ 0 h 571"/>
              <a:gd name="T52" fmla="*/ 62680 w 1099"/>
              <a:gd name="T53" fmla="*/ 46741 h 571"/>
              <a:gd name="T54" fmla="*/ 47010 w 1099"/>
              <a:gd name="T55" fmla="*/ 31161 h 571"/>
              <a:gd name="T56" fmla="*/ 23505 w 1099"/>
              <a:gd name="T57" fmla="*/ 101272 h 571"/>
              <a:gd name="T58" fmla="*/ 0 w 1099"/>
              <a:gd name="T59" fmla="*/ 225914 h 571"/>
              <a:gd name="T60" fmla="*/ 15670 w 1099"/>
              <a:gd name="T61" fmla="*/ 305114 h 571"/>
              <a:gd name="T62" fmla="*/ 86184 w 1099"/>
              <a:gd name="T63" fmla="*/ 437547 h 571"/>
              <a:gd name="T64" fmla="*/ 180204 w 1099"/>
              <a:gd name="T65" fmla="*/ 523239 h 571"/>
              <a:gd name="T66" fmla="*/ 250718 w 1099"/>
              <a:gd name="T67" fmla="*/ 531029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6" name="Freeform 400">
            <a:extLst>
              <a:ext uri="{FF2B5EF4-FFF2-40B4-BE49-F238E27FC236}">
                <a16:creationId xmlns:a16="http://schemas.microsoft.com/office/drawing/2014/main" id="{1BD8BC5A-220F-6189-E83B-77E5B4ACE32A}"/>
              </a:ext>
            </a:extLst>
          </p:cNvPr>
          <p:cNvSpPr>
            <a:spLocks/>
          </p:cNvSpPr>
          <p:nvPr/>
        </p:nvSpPr>
        <p:spPr bwMode="auto">
          <a:xfrm>
            <a:off x="3510218" y="3878789"/>
            <a:ext cx="113441" cy="115063"/>
          </a:xfrm>
          <a:custGeom>
            <a:avLst/>
            <a:gdLst>
              <a:gd name="T0" fmla="*/ 111125 w 14"/>
              <a:gd name="T1" fmla="*/ 112713 h 14"/>
              <a:gd name="T2" fmla="*/ 103188 w 14"/>
              <a:gd name="T3" fmla="*/ 88560 h 14"/>
              <a:gd name="T4" fmla="*/ 111125 w 14"/>
              <a:gd name="T5" fmla="*/ 0 h 14"/>
              <a:gd name="T6" fmla="*/ 55563 w 14"/>
              <a:gd name="T7" fmla="*/ 24153 h 14"/>
              <a:gd name="T8" fmla="*/ 0 w 14"/>
              <a:gd name="T9" fmla="*/ 48306 h 14"/>
              <a:gd name="T10" fmla="*/ 39688 w 14"/>
              <a:gd name="T11" fmla="*/ 112713 h 14"/>
              <a:gd name="T12" fmla="*/ 71438 w 14"/>
              <a:gd name="T13" fmla="*/ 104662 h 14"/>
              <a:gd name="T14" fmla="*/ 111125 w 14"/>
              <a:gd name="T15" fmla="*/ 112713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7" name="Freeform 401">
            <a:extLst>
              <a:ext uri="{FF2B5EF4-FFF2-40B4-BE49-F238E27FC236}">
                <a16:creationId xmlns:a16="http://schemas.microsoft.com/office/drawing/2014/main" id="{6003BCA8-D2E7-A342-FB6E-8BA3219D5D2D}"/>
              </a:ext>
            </a:extLst>
          </p:cNvPr>
          <p:cNvSpPr>
            <a:spLocks/>
          </p:cNvSpPr>
          <p:nvPr/>
        </p:nvSpPr>
        <p:spPr bwMode="auto">
          <a:xfrm>
            <a:off x="3550733" y="3984128"/>
            <a:ext cx="97236" cy="71307"/>
          </a:xfrm>
          <a:custGeom>
            <a:avLst/>
            <a:gdLst>
              <a:gd name="T0" fmla="*/ 71438 w 12"/>
              <a:gd name="T1" fmla="*/ 7761 h 9"/>
              <a:gd name="T2" fmla="*/ 31750 w 12"/>
              <a:gd name="T3" fmla="*/ 0 h 9"/>
              <a:gd name="T4" fmla="*/ 0 w 12"/>
              <a:gd name="T5" fmla="*/ 7761 h 9"/>
              <a:gd name="T6" fmla="*/ 15875 w 12"/>
              <a:gd name="T7" fmla="*/ 23283 h 9"/>
              <a:gd name="T8" fmla="*/ 87313 w 12"/>
              <a:gd name="T9" fmla="*/ 69850 h 9"/>
              <a:gd name="T10" fmla="*/ 95250 w 12"/>
              <a:gd name="T11" fmla="*/ 38806 h 9"/>
              <a:gd name="T12" fmla="*/ 71438 w 12"/>
              <a:gd name="T13" fmla="*/ 776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8" name="Freeform 402">
            <a:extLst>
              <a:ext uri="{FF2B5EF4-FFF2-40B4-BE49-F238E27FC236}">
                <a16:creationId xmlns:a16="http://schemas.microsoft.com/office/drawing/2014/main" id="{BCEFACCC-F122-76F0-64CC-5D05ADA59148}"/>
              </a:ext>
            </a:extLst>
          </p:cNvPr>
          <p:cNvSpPr>
            <a:spLocks/>
          </p:cNvSpPr>
          <p:nvPr/>
        </p:nvSpPr>
        <p:spPr bwMode="auto">
          <a:xfrm>
            <a:off x="3639865" y="4024642"/>
            <a:ext cx="144233" cy="61583"/>
          </a:xfrm>
          <a:custGeom>
            <a:avLst/>
            <a:gdLst>
              <a:gd name="T0" fmla="*/ 109891 w 18"/>
              <a:gd name="T1" fmla="*/ 7541 h 8"/>
              <a:gd name="T2" fmla="*/ 70644 w 18"/>
              <a:gd name="T3" fmla="*/ 7541 h 8"/>
              <a:gd name="T4" fmla="*/ 15699 w 18"/>
              <a:gd name="T5" fmla="*/ 7541 h 8"/>
              <a:gd name="T6" fmla="*/ 7849 w 18"/>
              <a:gd name="T7" fmla="*/ 0 h 8"/>
              <a:gd name="T8" fmla="*/ 0 w 18"/>
              <a:gd name="T9" fmla="*/ 30163 h 8"/>
              <a:gd name="T10" fmla="*/ 31397 w 18"/>
              <a:gd name="T11" fmla="*/ 60325 h 8"/>
              <a:gd name="T12" fmla="*/ 47096 w 18"/>
              <a:gd name="T13" fmla="*/ 60325 h 8"/>
              <a:gd name="T14" fmla="*/ 54945 w 18"/>
              <a:gd name="T15" fmla="*/ 45244 h 8"/>
              <a:gd name="T16" fmla="*/ 78493 w 18"/>
              <a:gd name="T17" fmla="*/ 22622 h 8"/>
              <a:gd name="T18" fmla="*/ 109891 w 18"/>
              <a:gd name="T19" fmla="*/ 30163 h 8"/>
              <a:gd name="T20" fmla="*/ 117740 w 18"/>
              <a:gd name="T21" fmla="*/ 52784 h 8"/>
              <a:gd name="T22" fmla="*/ 141288 w 18"/>
              <a:gd name="T23" fmla="*/ 30163 h 8"/>
              <a:gd name="T24" fmla="*/ 109891 w 18"/>
              <a:gd name="T25" fmla="*/ 754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79" name="Freeform 403">
            <a:extLst>
              <a:ext uri="{FF2B5EF4-FFF2-40B4-BE49-F238E27FC236}">
                <a16:creationId xmlns:a16="http://schemas.microsoft.com/office/drawing/2014/main" id="{A303CBD2-B7A5-8E5B-3495-AE4B03ABE733}"/>
              </a:ext>
            </a:extLst>
          </p:cNvPr>
          <p:cNvSpPr>
            <a:spLocks/>
          </p:cNvSpPr>
          <p:nvPr/>
        </p:nvSpPr>
        <p:spPr bwMode="auto">
          <a:xfrm>
            <a:off x="3735480" y="3953336"/>
            <a:ext cx="296568" cy="325739"/>
          </a:xfrm>
          <a:custGeom>
            <a:avLst/>
            <a:gdLst>
              <a:gd name="T0" fmla="*/ 290512 w 37"/>
              <a:gd name="T1" fmla="*/ 264610 h 41"/>
              <a:gd name="T2" fmla="*/ 290512 w 37"/>
              <a:gd name="T3" fmla="*/ 264610 h 41"/>
              <a:gd name="T4" fmla="*/ 290512 w 37"/>
              <a:gd name="T5" fmla="*/ 210131 h 41"/>
              <a:gd name="T6" fmla="*/ 274809 w 37"/>
              <a:gd name="T7" fmla="*/ 179001 h 41"/>
              <a:gd name="T8" fmla="*/ 282660 w 37"/>
              <a:gd name="T9" fmla="*/ 163435 h 41"/>
              <a:gd name="T10" fmla="*/ 243402 w 37"/>
              <a:gd name="T11" fmla="*/ 155653 h 41"/>
              <a:gd name="T12" fmla="*/ 164885 w 37"/>
              <a:gd name="T13" fmla="*/ 124522 h 41"/>
              <a:gd name="T14" fmla="*/ 149182 w 37"/>
              <a:gd name="T15" fmla="*/ 85609 h 41"/>
              <a:gd name="T16" fmla="*/ 157034 w 37"/>
              <a:gd name="T17" fmla="*/ 23348 h 41"/>
              <a:gd name="T18" fmla="*/ 188440 w 37"/>
              <a:gd name="T19" fmla="*/ 7783 h 41"/>
              <a:gd name="T20" fmla="*/ 188440 w 37"/>
              <a:gd name="T21" fmla="*/ 0 h 41"/>
              <a:gd name="T22" fmla="*/ 133478 w 37"/>
              <a:gd name="T23" fmla="*/ 15565 h 41"/>
              <a:gd name="T24" fmla="*/ 102072 w 37"/>
              <a:gd name="T25" fmla="*/ 31131 h 41"/>
              <a:gd name="T26" fmla="*/ 86368 w 37"/>
              <a:gd name="T27" fmla="*/ 70044 h 41"/>
              <a:gd name="T28" fmla="*/ 70665 w 37"/>
              <a:gd name="T29" fmla="*/ 77826 h 41"/>
              <a:gd name="T30" fmla="*/ 47110 w 37"/>
              <a:gd name="T31" fmla="*/ 101174 h 41"/>
              <a:gd name="T32" fmla="*/ 23555 w 37"/>
              <a:gd name="T33" fmla="*/ 124522 h 41"/>
              <a:gd name="T34" fmla="*/ 31407 w 37"/>
              <a:gd name="T35" fmla="*/ 140087 h 41"/>
              <a:gd name="T36" fmla="*/ 39258 w 37"/>
              <a:gd name="T37" fmla="*/ 179001 h 41"/>
              <a:gd name="T38" fmla="*/ 39258 w 37"/>
              <a:gd name="T39" fmla="*/ 202348 h 41"/>
              <a:gd name="T40" fmla="*/ 47110 w 37"/>
              <a:gd name="T41" fmla="*/ 233479 h 41"/>
              <a:gd name="T42" fmla="*/ 15703 w 37"/>
              <a:gd name="T43" fmla="*/ 256827 h 41"/>
              <a:gd name="T44" fmla="*/ 0 w 37"/>
              <a:gd name="T45" fmla="*/ 272392 h 41"/>
              <a:gd name="T46" fmla="*/ 62813 w 37"/>
              <a:gd name="T47" fmla="*/ 295740 h 41"/>
              <a:gd name="T48" fmla="*/ 94220 w 37"/>
              <a:gd name="T49" fmla="*/ 319088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75000"/>
            </a:schemeClr>
          </a:solidFill>
          <a:ln w="9525">
            <a:solidFill>
              <a:schemeClr val="bg1"/>
            </a:solidFill>
            <a:round/>
            <a:headEnd/>
            <a:tailEnd/>
          </a:ln>
        </p:spPr>
        <p:txBody>
          <a:bodyPr/>
          <a:lstStyle/>
          <a:p>
            <a:endParaRPr lang="en-US" sz="2400">
              <a:solidFill>
                <a:srgbClr val="FF0000"/>
              </a:solidFill>
            </a:endParaRPr>
          </a:p>
        </p:txBody>
      </p:sp>
      <p:sp>
        <p:nvSpPr>
          <p:cNvPr id="380" name="Freeform 404">
            <a:extLst>
              <a:ext uri="{FF2B5EF4-FFF2-40B4-BE49-F238E27FC236}">
                <a16:creationId xmlns:a16="http://schemas.microsoft.com/office/drawing/2014/main" id="{70AF83CD-B8CE-BD3A-B0D5-4C0474E44278}"/>
              </a:ext>
            </a:extLst>
          </p:cNvPr>
          <p:cNvSpPr>
            <a:spLocks/>
          </p:cNvSpPr>
          <p:nvPr/>
        </p:nvSpPr>
        <p:spPr bwMode="auto">
          <a:xfrm>
            <a:off x="3832715" y="4223975"/>
            <a:ext cx="199332" cy="142612"/>
          </a:xfrm>
          <a:custGeom>
            <a:avLst/>
            <a:gdLst>
              <a:gd name="T0" fmla="*/ 0 w 150"/>
              <a:gd name="T1" fmla="*/ 54328 h 108"/>
              <a:gd name="T2" fmla="*/ 0 w 150"/>
              <a:gd name="T3" fmla="*/ 54328 h 108"/>
              <a:gd name="T4" fmla="*/ 39052 w 150"/>
              <a:gd name="T5" fmla="*/ 77611 h 108"/>
              <a:gd name="T6" fmla="*/ 62484 w 150"/>
              <a:gd name="T7" fmla="*/ 100894 h 108"/>
              <a:gd name="T8" fmla="*/ 93726 w 150"/>
              <a:gd name="T9" fmla="*/ 100894 h 108"/>
              <a:gd name="T10" fmla="*/ 109347 w 150"/>
              <a:gd name="T11" fmla="*/ 124178 h 108"/>
              <a:gd name="T12" fmla="*/ 117157 w 150"/>
              <a:gd name="T13" fmla="*/ 116417 h 108"/>
              <a:gd name="T14" fmla="*/ 109347 w 150"/>
              <a:gd name="T15" fmla="*/ 124178 h 108"/>
              <a:gd name="T16" fmla="*/ 124968 w 150"/>
              <a:gd name="T17" fmla="*/ 139700 h 108"/>
              <a:gd name="T18" fmla="*/ 140589 w 150"/>
              <a:gd name="T19" fmla="*/ 54328 h 108"/>
              <a:gd name="T20" fmla="*/ 132778 w 150"/>
              <a:gd name="T21" fmla="*/ 15522 h 108"/>
              <a:gd name="T22" fmla="*/ 195262 w 150"/>
              <a:gd name="T23" fmla="*/ 0 h 108"/>
              <a:gd name="T24" fmla="*/ 0 w 150"/>
              <a:gd name="T25" fmla="*/ 54328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108"/>
              <a:gd name="T41" fmla="*/ 150 w 150"/>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lnTo>
                  <a:pt x="0" y="4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81" name="Freeform 405">
            <a:extLst>
              <a:ext uri="{FF2B5EF4-FFF2-40B4-BE49-F238E27FC236}">
                <a16:creationId xmlns:a16="http://schemas.microsoft.com/office/drawing/2014/main" id="{DBC9A8DD-CD28-8080-D00B-FE9A0B10A180}"/>
              </a:ext>
            </a:extLst>
          </p:cNvPr>
          <p:cNvSpPr>
            <a:spLocks/>
          </p:cNvSpPr>
          <p:nvPr/>
        </p:nvSpPr>
        <p:spPr bwMode="auto">
          <a:xfrm>
            <a:off x="3832715" y="4223975"/>
            <a:ext cx="199332" cy="142612"/>
          </a:xfrm>
          <a:custGeom>
            <a:avLst/>
            <a:gdLst>
              <a:gd name="T0" fmla="*/ 0 w 150"/>
              <a:gd name="T1" fmla="*/ 54328 h 108"/>
              <a:gd name="T2" fmla="*/ 0 w 150"/>
              <a:gd name="T3" fmla="*/ 54328 h 108"/>
              <a:gd name="T4" fmla="*/ 39052 w 150"/>
              <a:gd name="T5" fmla="*/ 77611 h 108"/>
              <a:gd name="T6" fmla="*/ 62484 w 150"/>
              <a:gd name="T7" fmla="*/ 100894 h 108"/>
              <a:gd name="T8" fmla="*/ 93726 w 150"/>
              <a:gd name="T9" fmla="*/ 100894 h 108"/>
              <a:gd name="T10" fmla="*/ 109347 w 150"/>
              <a:gd name="T11" fmla="*/ 124178 h 108"/>
              <a:gd name="T12" fmla="*/ 117157 w 150"/>
              <a:gd name="T13" fmla="*/ 116417 h 108"/>
              <a:gd name="T14" fmla="*/ 109347 w 150"/>
              <a:gd name="T15" fmla="*/ 124178 h 108"/>
              <a:gd name="T16" fmla="*/ 124968 w 150"/>
              <a:gd name="T17" fmla="*/ 139700 h 108"/>
              <a:gd name="T18" fmla="*/ 140589 w 150"/>
              <a:gd name="T19" fmla="*/ 54328 h 108"/>
              <a:gd name="T20" fmla="*/ 132778 w 150"/>
              <a:gd name="T21" fmla="*/ 15522 h 108"/>
              <a:gd name="T22" fmla="*/ 195262 w 150"/>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108"/>
              <a:gd name="T38" fmla="*/ 150 w 150"/>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path>
            </a:pathLst>
          </a:custGeom>
          <a:solidFill>
            <a:schemeClr val="bg1">
              <a:lumMod val="75000"/>
            </a:schemeClr>
          </a:solidFill>
          <a:ln w="9525">
            <a:solidFill>
              <a:schemeClr val="bg1"/>
            </a:solidFill>
            <a:round/>
            <a:headEnd/>
            <a:tailEnd/>
          </a:ln>
        </p:spPr>
        <p:txBody>
          <a:bodyPr/>
          <a:lstStyle/>
          <a:p>
            <a:endParaRPr lang="en-US" sz="2400"/>
          </a:p>
        </p:txBody>
      </p:sp>
      <p:sp>
        <p:nvSpPr>
          <p:cNvPr id="382" name="Freeform 406">
            <a:extLst>
              <a:ext uri="{FF2B5EF4-FFF2-40B4-BE49-F238E27FC236}">
                <a16:creationId xmlns:a16="http://schemas.microsoft.com/office/drawing/2014/main" id="{94069811-1C0C-75E5-B8F5-00D81C5296CF}"/>
              </a:ext>
            </a:extLst>
          </p:cNvPr>
          <p:cNvSpPr>
            <a:spLocks/>
          </p:cNvSpPr>
          <p:nvPr/>
        </p:nvSpPr>
        <p:spPr bwMode="auto">
          <a:xfrm>
            <a:off x="4184383" y="4047330"/>
            <a:ext cx="119924" cy="183127"/>
          </a:xfrm>
          <a:custGeom>
            <a:avLst/>
            <a:gdLst>
              <a:gd name="T0" fmla="*/ 117475 w 90"/>
              <a:gd name="T1" fmla="*/ 163789 h 138"/>
              <a:gd name="T2" fmla="*/ 101812 w 90"/>
              <a:gd name="T3" fmla="*/ 132591 h 138"/>
              <a:gd name="T4" fmla="*/ 86148 w 90"/>
              <a:gd name="T5" fmla="*/ 101393 h 138"/>
              <a:gd name="T6" fmla="*/ 109643 w 90"/>
              <a:gd name="T7" fmla="*/ 77995 h 138"/>
              <a:gd name="T8" fmla="*/ 117475 w 90"/>
              <a:gd name="T9" fmla="*/ 54596 h 138"/>
              <a:gd name="T10" fmla="*/ 86148 w 90"/>
              <a:gd name="T11" fmla="*/ 46797 h 138"/>
              <a:gd name="T12" fmla="*/ 78317 w 90"/>
              <a:gd name="T13" fmla="*/ 23398 h 138"/>
              <a:gd name="T14" fmla="*/ 46990 w 90"/>
              <a:gd name="T15" fmla="*/ 0 h 138"/>
              <a:gd name="T16" fmla="*/ 15663 w 90"/>
              <a:gd name="T17" fmla="*/ 31198 h 138"/>
              <a:gd name="T18" fmla="*/ 0 w 90"/>
              <a:gd name="T19" fmla="*/ 54596 h 138"/>
              <a:gd name="T20" fmla="*/ 7832 w 90"/>
              <a:gd name="T21" fmla="*/ 77995 h 138"/>
              <a:gd name="T22" fmla="*/ 23495 w 90"/>
              <a:gd name="T23" fmla="*/ 85794 h 138"/>
              <a:gd name="T24" fmla="*/ 39158 w 90"/>
              <a:gd name="T25" fmla="*/ 109193 h 138"/>
              <a:gd name="T26" fmla="*/ 31327 w 90"/>
              <a:gd name="T27" fmla="*/ 155990 h 138"/>
              <a:gd name="T28" fmla="*/ 54822 w 90"/>
              <a:gd name="T29" fmla="*/ 179388 h 138"/>
              <a:gd name="T30" fmla="*/ 78317 w 90"/>
              <a:gd name="T31" fmla="*/ 171589 h 138"/>
              <a:gd name="T32" fmla="*/ 117475 w 90"/>
              <a:gd name="T33" fmla="*/ 163789 h 138"/>
              <a:gd name="T34" fmla="*/ 117475 w 90"/>
              <a:gd name="T35" fmla="*/ 163789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83" name="Freeform 407">
            <a:extLst>
              <a:ext uri="{FF2B5EF4-FFF2-40B4-BE49-F238E27FC236}">
                <a16:creationId xmlns:a16="http://schemas.microsoft.com/office/drawing/2014/main" id="{6E664BAB-857F-01FD-55E9-38D37643CE24}"/>
              </a:ext>
            </a:extLst>
          </p:cNvPr>
          <p:cNvSpPr>
            <a:spLocks/>
          </p:cNvSpPr>
          <p:nvPr/>
        </p:nvSpPr>
        <p:spPr bwMode="auto">
          <a:xfrm>
            <a:off x="4184383" y="4047330"/>
            <a:ext cx="119924" cy="183127"/>
          </a:xfrm>
          <a:custGeom>
            <a:avLst/>
            <a:gdLst>
              <a:gd name="T0" fmla="*/ 117475 w 90"/>
              <a:gd name="T1" fmla="*/ 163789 h 138"/>
              <a:gd name="T2" fmla="*/ 101812 w 90"/>
              <a:gd name="T3" fmla="*/ 132591 h 138"/>
              <a:gd name="T4" fmla="*/ 86148 w 90"/>
              <a:gd name="T5" fmla="*/ 101393 h 138"/>
              <a:gd name="T6" fmla="*/ 109643 w 90"/>
              <a:gd name="T7" fmla="*/ 77995 h 138"/>
              <a:gd name="T8" fmla="*/ 117475 w 90"/>
              <a:gd name="T9" fmla="*/ 54596 h 138"/>
              <a:gd name="T10" fmla="*/ 86148 w 90"/>
              <a:gd name="T11" fmla="*/ 46797 h 138"/>
              <a:gd name="T12" fmla="*/ 78317 w 90"/>
              <a:gd name="T13" fmla="*/ 23398 h 138"/>
              <a:gd name="T14" fmla="*/ 46990 w 90"/>
              <a:gd name="T15" fmla="*/ 0 h 138"/>
              <a:gd name="T16" fmla="*/ 15663 w 90"/>
              <a:gd name="T17" fmla="*/ 31198 h 138"/>
              <a:gd name="T18" fmla="*/ 0 w 90"/>
              <a:gd name="T19" fmla="*/ 54596 h 138"/>
              <a:gd name="T20" fmla="*/ 7832 w 90"/>
              <a:gd name="T21" fmla="*/ 77995 h 138"/>
              <a:gd name="T22" fmla="*/ 23495 w 90"/>
              <a:gd name="T23" fmla="*/ 85794 h 138"/>
              <a:gd name="T24" fmla="*/ 39158 w 90"/>
              <a:gd name="T25" fmla="*/ 109193 h 138"/>
              <a:gd name="T26" fmla="*/ 31327 w 90"/>
              <a:gd name="T27" fmla="*/ 155990 h 138"/>
              <a:gd name="T28" fmla="*/ 54822 w 90"/>
              <a:gd name="T29" fmla="*/ 179388 h 138"/>
              <a:gd name="T30" fmla="*/ 78317 w 90"/>
              <a:gd name="T31" fmla="*/ 171589 h 138"/>
              <a:gd name="T32" fmla="*/ 117475 w 90"/>
              <a:gd name="T33" fmla="*/ 163789 h 138"/>
              <a:gd name="T34" fmla="*/ 117475 w 90"/>
              <a:gd name="T35" fmla="*/ 163789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75000"/>
            </a:schemeClr>
          </a:solidFill>
          <a:ln w="9525">
            <a:solidFill>
              <a:schemeClr val="bg1"/>
            </a:solidFill>
            <a:round/>
            <a:headEnd/>
            <a:tailEnd/>
          </a:ln>
        </p:spPr>
        <p:txBody>
          <a:bodyPr/>
          <a:lstStyle/>
          <a:p>
            <a:endParaRPr lang="en-US" sz="2400"/>
          </a:p>
        </p:txBody>
      </p:sp>
      <p:sp>
        <p:nvSpPr>
          <p:cNvPr id="384" name="Freeform 408">
            <a:extLst>
              <a:ext uri="{FF2B5EF4-FFF2-40B4-BE49-F238E27FC236}">
                <a16:creationId xmlns:a16="http://schemas.microsoft.com/office/drawing/2014/main" id="{72E833DB-B79F-50AD-19FC-EBF6EEF85A77}"/>
              </a:ext>
            </a:extLst>
          </p:cNvPr>
          <p:cNvSpPr>
            <a:spLocks/>
          </p:cNvSpPr>
          <p:nvPr/>
        </p:nvSpPr>
        <p:spPr bwMode="auto">
          <a:xfrm>
            <a:off x="4362649" y="4120258"/>
            <a:ext cx="77788" cy="95615"/>
          </a:xfrm>
          <a:custGeom>
            <a:avLst/>
            <a:gdLst>
              <a:gd name="T0" fmla="*/ 7620 w 60"/>
              <a:gd name="T1" fmla="*/ 54636 h 72"/>
              <a:gd name="T2" fmla="*/ 7620 w 60"/>
              <a:gd name="T3" fmla="*/ 85857 h 72"/>
              <a:gd name="T4" fmla="*/ 15240 w 60"/>
              <a:gd name="T5" fmla="*/ 93662 h 72"/>
              <a:gd name="T6" fmla="*/ 45720 w 60"/>
              <a:gd name="T7" fmla="*/ 78052 h 72"/>
              <a:gd name="T8" fmla="*/ 76200 w 60"/>
              <a:gd name="T9" fmla="*/ 31221 h 72"/>
              <a:gd name="T10" fmla="*/ 22860 w 60"/>
              <a:gd name="T11" fmla="*/ 0 h 72"/>
              <a:gd name="T12" fmla="*/ 7620 w 60"/>
              <a:gd name="T13" fmla="*/ 0 h 72"/>
              <a:gd name="T14" fmla="*/ 0 w 60"/>
              <a:gd name="T15" fmla="*/ 23416 h 72"/>
              <a:gd name="T16" fmla="*/ 7620 w 60"/>
              <a:gd name="T17" fmla="*/ 5463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85" name="Freeform 409">
            <a:extLst>
              <a:ext uri="{FF2B5EF4-FFF2-40B4-BE49-F238E27FC236}">
                <a16:creationId xmlns:a16="http://schemas.microsoft.com/office/drawing/2014/main" id="{F97BA236-7518-A1B8-B725-06ACC31978C1}"/>
              </a:ext>
            </a:extLst>
          </p:cNvPr>
          <p:cNvSpPr>
            <a:spLocks/>
          </p:cNvSpPr>
          <p:nvPr/>
        </p:nvSpPr>
        <p:spPr bwMode="auto">
          <a:xfrm>
            <a:off x="3881333" y="4830077"/>
            <a:ext cx="494280" cy="1027455"/>
          </a:xfrm>
          <a:custGeom>
            <a:avLst/>
            <a:gdLst>
              <a:gd name="T0" fmla="*/ 367045 w 62"/>
              <a:gd name="T1" fmla="*/ 288679 h 129"/>
              <a:gd name="T2" fmla="*/ 374854 w 62"/>
              <a:gd name="T3" fmla="*/ 249668 h 129"/>
              <a:gd name="T4" fmla="*/ 390473 w 62"/>
              <a:gd name="T5" fmla="*/ 226262 h 129"/>
              <a:gd name="T6" fmla="*/ 390473 w 62"/>
              <a:gd name="T7" fmla="*/ 226262 h 129"/>
              <a:gd name="T8" fmla="*/ 445140 w 62"/>
              <a:gd name="T9" fmla="*/ 171647 h 129"/>
              <a:gd name="T10" fmla="*/ 468568 w 62"/>
              <a:gd name="T11" fmla="*/ 156043 h 129"/>
              <a:gd name="T12" fmla="*/ 484187 w 62"/>
              <a:gd name="T13" fmla="*/ 109230 h 129"/>
              <a:gd name="T14" fmla="*/ 476378 w 62"/>
              <a:gd name="T15" fmla="*/ 101428 h 129"/>
              <a:gd name="T16" fmla="*/ 452949 w 62"/>
              <a:gd name="T17" fmla="*/ 117032 h 129"/>
              <a:gd name="T18" fmla="*/ 406092 w 62"/>
              <a:gd name="T19" fmla="*/ 140438 h 129"/>
              <a:gd name="T20" fmla="*/ 367045 w 62"/>
              <a:gd name="T21" fmla="*/ 132636 h 129"/>
              <a:gd name="T22" fmla="*/ 374854 w 62"/>
              <a:gd name="T23" fmla="*/ 78021 h 129"/>
              <a:gd name="T24" fmla="*/ 351426 w 62"/>
              <a:gd name="T25" fmla="*/ 62417 h 129"/>
              <a:gd name="T26" fmla="*/ 304569 w 62"/>
              <a:gd name="T27" fmla="*/ 46813 h 129"/>
              <a:gd name="T28" fmla="*/ 281141 w 62"/>
              <a:gd name="T29" fmla="*/ 31209 h 129"/>
              <a:gd name="T30" fmla="*/ 257712 w 62"/>
              <a:gd name="T31" fmla="*/ 0 h 129"/>
              <a:gd name="T32" fmla="*/ 257712 w 62"/>
              <a:gd name="T33" fmla="*/ 0 h 129"/>
              <a:gd name="T34" fmla="*/ 226475 w 62"/>
              <a:gd name="T35" fmla="*/ 7802 h 129"/>
              <a:gd name="T36" fmla="*/ 218665 w 62"/>
              <a:gd name="T37" fmla="*/ 15604 h 129"/>
              <a:gd name="T38" fmla="*/ 179618 w 62"/>
              <a:gd name="T39" fmla="*/ 7802 h 129"/>
              <a:gd name="T40" fmla="*/ 163999 w 62"/>
              <a:gd name="T41" fmla="*/ 7802 h 129"/>
              <a:gd name="T42" fmla="*/ 148380 w 62"/>
              <a:gd name="T43" fmla="*/ 15604 h 129"/>
              <a:gd name="T44" fmla="*/ 156189 w 62"/>
              <a:gd name="T45" fmla="*/ 23406 h 129"/>
              <a:gd name="T46" fmla="*/ 148380 w 62"/>
              <a:gd name="T47" fmla="*/ 54615 h 129"/>
              <a:gd name="T48" fmla="*/ 124951 w 62"/>
              <a:gd name="T49" fmla="*/ 78021 h 129"/>
              <a:gd name="T50" fmla="*/ 124951 w 62"/>
              <a:gd name="T51" fmla="*/ 124834 h 129"/>
              <a:gd name="T52" fmla="*/ 109333 w 62"/>
              <a:gd name="T53" fmla="*/ 156043 h 129"/>
              <a:gd name="T54" fmla="*/ 85904 w 62"/>
              <a:gd name="T55" fmla="*/ 257470 h 129"/>
              <a:gd name="T56" fmla="*/ 93714 w 62"/>
              <a:gd name="T57" fmla="*/ 335492 h 129"/>
              <a:gd name="T58" fmla="*/ 46857 w 62"/>
              <a:gd name="T59" fmla="*/ 436919 h 129"/>
              <a:gd name="T60" fmla="*/ 39047 w 62"/>
              <a:gd name="T61" fmla="*/ 546149 h 129"/>
              <a:gd name="T62" fmla="*/ 39047 w 62"/>
              <a:gd name="T63" fmla="*/ 600764 h 129"/>
              <a:gd name="T64" fmla="*/ 31238 w 62"/>
              <a:gd name="T65" fmla="*/ 655379 h 129"/>
              <a:gd name="T66" fmla="*/ 46857 w 62"/>
              <a:gd name="T67" fmla="*/ 686588 h 129"/>
              <a:gd name="T68" fmla="*/ 23428 w 62"/>
              <a:gd name="T69" fmla="*/ 811422 h 129"/>
              <a:gd name="T70" fmla="*/ 0 w 62"/>
              <a:gd name="T71" fmla="*/ 866037 h 129"/>
              <a:gd name="T72" fmla="*/ 7809 w 62"/>
              <a:gd name="T73" fmla="*/ 905047 h 129"/>
              <a:gd name="T74" fmla="*/ 31238 w 62"/>
              <a:gd name="T75" fmla="*/ 951860 h 129"/>
              <a:gd name="T76" fmla="*/ 156189 w 62"/>
              <a:gd name="T77" fmla="*/ 1006475 h 129"/>
              <a:gd name="T78" fmla="*/ 124951 w 62"/>
              <a:gd name="T79" fmla="*/ 975266 h 129"/>
              <a:gd name="T80" fmla="*/ 109333 w 62"/>
              <a:gd name="T81" fmla="*/ 920652 h 129"/>
              <a:gd name="T82" fmla="*/ 124951 w 62"/>
              <a:gd name="T83" fmla="*/ 881641 h 129"/>
              <a:gd name="T84" fmla="*/ 148380 w 62"/>
              <a:gd name="T85" fmla="*/ 834828 h 129"/>
              <a:gd name="T86" fmla="*/ 171808 w 62"/>
              <a:gd name="T87" fmla="*/ 811422 h 129"/>
              <a:gd name="T88" fmla="*/ 187427 w 62"/>
              <a:gd name="T89" fmla="*/ 772411 h 129"/>
              <a:gd name="T90" fmla="*/ 163999 w 62"/>
              <a:gd name="T91" fmla="*/ 756807 h 129"/>
              <a:gd name="T92" fmla="*/ 148380 w 62"/>
              <a:gd name="T93" fmla="*/ 725598 h 129"/>
              <a:gd name="T94" fmla="*/ 187427 w 62"/>
              <a:gd name="T95" fmla="*/ 678785 h 129"/>
              <a:gd name="T96" fmla="*/ 210856 w 62"/>
              <a:gd name="T97" fmla="*/ 647577 h 129"/>
              <a:gd name="T98" fmla="*/ 234284 w 62"/>
              <a:gd name="T99" fmla="*/ 600764 h 129"/>
              <a:gd name="T100" fmla="*/ 218665 w 62"/>
              <a:gd name="T101" fmla="*/ 577358 h 129"/>
              <a:gd name="T102" fmla="*/ 218665 w 62"/>
              <a:gd name="T103" fmla="*/ 561753 h 129"/>
              <a:gd name="T104" fmla="*/ 265522 w 62"/>
              <a:gd name="T105" fmla="*/ 546149 h 129"/>
              <a:gd name="T106" fmla="*/ 281141 w 62"/>
              <a:gd name="T107" fmla="*/ 514941 h 129"/>
              <a:gd name="T108" fmla="*/ 288950 w 62"/>
              <a:gd name="T109" fmla="*/ 483732 h 129"/>
              <a:gd name="T110" fmla="*/ 367045 w 62"/>
              <a:gd name="T111" fmla="*/ 460326 h 129"/>
              <a:gd name="T112" fmla="*/ 398283 w 62"/>
              <a:gd name="T113" fmla="*/ 436919 h 129"/>
              <a:gd name="T114" fmla="*/ 413902 w 62"/>
              <a:gd name="T115" fmla="*/ 397909 h 129"/>
              <a:gd name="T116" fmla="*/ 398283 w 62"/>
              <a:gd name="T117" fmla="*/ 366700 h 129"/>
              <a:gd name="T118" fmla="*/ 374854 w 62"/>
              <a:gd name="T119" fmla="*/ 343294 h 129"/>
              <a:gd name="T120" fmla="*/ 398283 w 62"/>
              <a:gd name="T121" fmla="*/ 351096 h 129"/>
              <a:gd name="T122" fmla="*/ 367045 w 62"/>
              <a:gd name="T123" fmla="*/ 327690 h 129"/>
              <a:gd name="T124" fmla="*/ 367045 w 62"/>
              <a:gd name="T125" fmla="*/ 288679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
              <a:gd name="T190" fmla="*/ 0 h 129"/>
              <a:gd name="T191" fmla="*/ 62 w 62"/>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 h="129">
                <a:moveTo>
                  <a:pt x="47" y="37"/>
                </a:moveTo>
                <a:cubicBezTo>
                  <a:pt x="48" y="32"/>
                  <a:pt x="48" y="32"/>
                  <a:pt x="48" y="32"/>
                </a:cubicBezTo>
                <a:cubicBezTo>
                  <a:pt x="50" y="29"/>
                  <a:pt x="50" y="29"/>
                  <a:pt x="50" y="29"/>
                </a:cubicBezTo>
                <a:cubicBezTo>
                  <a:pt x="50" y="29"/>
                  <a:pt x="50" y="29"/>
                  <a:pt x="50" y="29"/>
                </a:cubicBezTo>
                <a:cubicBezTo>
                  <a:pt x="57" y="22"/>
                  <a:pt x="57" y="22"/>
                  <a:pt x="57" y="22"/>
                </a:cubicBezTo>
                <a:cubicBezTo>
                  <a:pt x="60" y="20"/>
                  <a:pt x="60" y="20"/>
                  <a:pt x="60" y="20"/>
                </a:cubicBezTo>
                <a:cubicBezTo>
                  <a:pt x="62" y="14"/>
                  <a:pt x="62" y="14"/>
                  <a:pt x="62" y="14"/>
                </a:cubicBezTo>
                <a:cubicBezTo>
                  <a:pt x="61" y="13"/>
                  <a:pt x="61" y="13"/>
                  <a:pt x="61" y="13"/>
                </a:cubicBezTo>
                <a:cubicBezTo>
                  <a:pt x="58" y="15"/>
                  <a:pt x="58" y="15"/>
                  <a:pt x="58" y="15"/>
                </a:cubicBezTo>
                <a:cubicBezTo>
                  <a:pt x="52" y="18"/>
                  <a:pt x="52" y="18"/>
                  <a:pt x="52" y="18"/>
                </a:cubicBezTo>
                <a:cubicBezTo>
                  <a:pt x="47" y="17"/>
                  <a:pt x="47" y="17"/>
                  <a:pt x="47" y="17"/>
                </a:cubicBezTo>
                <a:cubicBezTo>
                  <a:pt x="48" y="10"/>
                  <a:pt x="48" y="10"/>
                  <a:pt x="48" y="10"/>
                </a:cubicBezTo>
                <a:cubicBezTo>
                  <a:pt x="45" y="8"/>
                  <a:pt x="45" y="8"/>
                  <a:pt x="45" y="8"/>
                </a:cubicBezTo>
                <a:cubicBezTo>
                  <a:pt x="39" y="6"/>
                  <a:pt x="39" y="6"/>
                  <a:pt x="39" y="6"/>
                </a:cubicBezTo>
                <a:cubicBezTo>
                  <a:pt x="36" y="4"/>
                  <a:pt x="36" y="4"/>
                  <a:pt x="36" y="4"/>
                </a:cubicBezTo>
                <a:cubicBezTo>
                  <a:pt x="33" y="0"/>
                  <a:pt x="33" y="0"/>
                  <a:pt x="33" y="0"/>
                </a:cubicBezTo>
                <a:cubicBezTo>
                  <a:pt x="33" y="0"/>
                  <a:pt x="33" y="0"/>
                  <a:pt x="33" y="0"/>
                </a:cubicBezTo>
                <a:cubicBezTo>
                  <a:pt x="29" y="1"/>
                  <a:pt x="29" y="1"/>
                  <a:pt x="29" y="1"/>
                </a:cubicBezTo>
                <a:cubicBezTo>
                  <a:pt x="28" y="2"/>
                  <a:pt x="28" y="2"/>
                  <a:pt x="28" y="2"/>
                </a:cubicBezTo>
                <a:cubicBezTo>
                  <a:pt x="23" y="1"/>
                  <a:pt x="23" y="1"/>
                  <a:pt x="23" y="1"/>
                </a:cubicBezTo>
                <a:cubicBezTo>
                  <a:pt x="21" y="1"/>
                  <a:pt x="21" y="1"/>
                  <a:pt x="21" y="1"/>
                </a:cubicBezTo>
                <a:cubicBezTo>
                  <a:pt x="19" y="2"/>
                  <a:pt x="19" y="2"/>
                  <a:pt x="19" y="2"/>
                </a:cubicBezTo>
                <a:cubicBezTo>
                  <a:pt x="20" y="3"/>
                  <a:pt x="20" y="3"/>
                  <a:pt x="20" y="3"/>
                </a:cubicBezTo>
                <a:cubicBezTo>
                  <a:pt x="19" y="7"/>
                  <a:pt x="19" y="7"/>
                  <a:pt x="19" y="7"/>
                </a:cubicBezTo>
                <a:cubicBezTo>
                  <a:pt x="16" y="10"/>
                  <a:pt x="16" y="10"/>
                  <a:pt x="16" y="10"/>
                </a:cubicBezTo>
                <a:cubicBezTo>
                  <a:pt x="16" y="16"/>
                  <a:pt x="16" y="16"/>
                  <a:pt x="16" y="16"/>
                </a:cubicBezTo>
                <a:cubicBezTo>
                  <a:pt x="14" y="20"/>
                  <a:pt x="14" y="20"/>
                  <a:pt x="14" y="20"/>
                </a:cubicBezTo>
                <a:cubicBezTo>
                  <a:pt x="11" y="33"/>
                  <a:pt x="11" y="33"/>
                  <a:pt x="11" y="33"/>
                </a:cubicBezTo>
                <a:cubicBezTo>
                  <a:pt x="12" y="43"/>
                  <a:pt x="12" y="43"/>
                  <a:pt x="12" y="43"/>
                </a:cubicBezTo>
                <a:cubicBezTo>
                  <a:pt x="6" y="56"/>
                  <a:pt x="6" y="56"/>
                  <a:pt x="6" y="56"/>
                </a:cubicBezTo>
                <a:cubicBezTo>
                  <a:pt x="5" y="70"/>
                  <a:pt x="5" y="70"/>
                  <a:pt x="5" y="70"/>
                </a:cubicBezTo>
                <a:cubicBezTo>
                  <a:pt x="5" y="77"/>
                  <a:pt x="5" y="77"/>
                  <a:pt x="5" y="77"/>
                </a:cubicBezTo>
                <a:cubicBezTo>
                  <a:pt x="4" y="84"/>
                  <a:pt x="4" y="84"/>
                  <a:pt x="4" y="84"/>
                </a:cubicBezTo>
                <a:cubicBezTo>
                  <a:pt x="6" y="88"/>
                  <a:pt x="6" y="88"/>
                  <a:pt x="6" y="88"/>
                </a:cubicBezTo>
                <a:cubicBezTo>
                  <a:pt x="3" y="104"/>
                  <a:pt x="3" y="104"/>
                  <a:pt x="3" y="104"/>
                </a:cubicBezTo>
                <a:cubicBezTo>
                  <a:pt x="0" y="111"/>
                  <a:pt x="0" y="111"/>
                  <a:pt x="0" y="111"/>
                </a:cubicBezTo>
                <a:cubicBezTo>
                  <a:pt x="1" y="116"/>
                  <a:pt x="1" y="116"/>
                  <a:pt x="1" y="116"/>
                </a:cubicBezTo>
                <a:cubicBezTo>
                  <a:pt x="4" y="122"/>
                  <a:pt x="4" y="122"/>
                  <a:pt x="4" y="122"/>
                </a:cubicBezTo>
                <a:cubicBezTo>
                  <a:pt x="20" y="129"/>
                  <a:pt x="20" y="129"/>
                  <a:pt x="20" y="129"/>
                </a:cubicBezTo>
                <a:cubicBezTo>
                  <a:pt x="16" y="125"/>
                  <a:pt x="16" y="125"/>
                  <a:pt x="16" y="125"/>
                </a:cubicBezTo>
                <a:cubicBezTo>
                  <a:pt x="14" y="118"/>
                  <a:pt x="14" y="118"/>
                  <a:pt x="14" y="118"/>
                </a:cubicBezTo>
                <a:cubicBezTo>
                  <a:pt x="16" y="113"/>
                  <a:pt x="16" y="113"/>
                  <a:pt x="16" y="113"/>
                </a:cubicBezTo>
                <a:cubicBezTo>
                  <a:pt x="19" y="107"/>
                  <a:pt x="19" y="107"/>
                  <a:pt x="19" y="107"/>
                </a:cubicBezTo>
                <a:cubicBezTo>
                  <a:pt x="22" y="104"/>
                  <a:pt x="22" y="104"/>
                  <a:pt x="22" y="104"/>
                </a:cubicBezTo>
                <a:cubicBezTo>
                  <a:pt x="24" y="99"/>
                  <a:pt x="24" y="99"/>
                  <a:pt x="24" y="99"/>
                </a:cubicBezTo>
                <a:cubicBezTo>
                  <a:pt x="21" y="97"/>
                  <a:pt x="21" y="97"/>
                  <a:pt x="21" y="97"/>
                </a:cubicBezTo>
                <a:cubicBezTo>
                  <a:pt x="19" y="93"/>
                  <a:pt x="19" y="93"/>
                  <a:pt x="19" y="93"/>
                </a:cubicBezTo>
                <a:cubicBezTo>
                  <a:pt x="24" y="87"/>
                  <a:pt x="24" y="87"/>
                  <a:pt x="24" y="87"/>
                </a:cubicBezTo>
                <a:cubicBezTo>
                  <a:pt x="27" y="83"/>
                  <a:pt x="27" y="83"/>
                  <a:pt x="27" y="83"/>
                </a:cubicBezTo>
                <a:cubicBezTo>
                  <a:pt x="27" y="83"/>
                  <a:pt x="28" y="81"/>
                  <a:pt x="30" y="77"/>
                </a:cubicBezTo>
                <a:cubicBezTo>
                  <a:pt x="33" y="73"/>
                  <a:pt x="28" y="74"/>
                  <a:pt x="28" y="74"/>
                </a:cubicBezTo>
                <a:cubicBezTo>
                  <a:pt x="28" y="72"/>
                  <a:pt x="28" y="72"/>
                  <a:pt x="28" y="72"/>
                </a:cubicBezTo>
                <a:cubicBezTo>
                  <a:pt x="34" y="70"/>
                  <a:pt x="34" y="70"/>
                  <a:pt x="34" y="70"/>
                </a:cubicBezTo>
                <a:cubicBezTo>
                  <a:pt x="36" y="66"/>
                  <a:pt x="36" y="66"/>
                  <a:pt x="36" y="66"/>
                </a:cubicBezTo>
                <a:cubicBezTo>
                  <a:pt x="37" y="62"/>
                  <a:pt x="37" y="62"/>
                  <a:pt x="37" y="62"/>
                </a:cubicBezTo>
                <a:cubicBezTo>
                  <a:pt x="37" y="62"/>
                  <a:pt x="42" y="60"/>
                  <a:pt x="47" y="59"/>
                </a:cubicBezTo>
                <a:cubicBezTo>
                  <a:pt x="52" y="58"/>
                  <a:pt x="51" y="56"/>
                  <a:pt x="51" y="56"/>
                </a:cubicBezTo>
                <a:cubicBezTo>
                  <a:pt x="53" y="51"/>
                  <a:pt x="53" y="51"/>
                  <a:pt x="53" y="51"/>
                </a:cubicBezTo>
                <a:cubicBezTo>
                  <a:pt x="51" y="47"/>
                  <a:pt x="51" y="47"/>
                  <a:pt x="51" y="47"/>
                </a:cubicBezTo>
                <a:cubicBezTo>
                  <a:pt x="48" y="44"/>
                  <a:pt x="48" y="44"/>
                  <a:pt x="48" y="44"/>
                </a:cubicBezTo>
                <a:cubicBezTo>
                  <a:pt x="51" y="45"/>
                  <a:pt x="51" y="45"/>
                  <a:pt x="51" y="45"/>
                </a:cubicBezTo>
                <a:cubicBezTo>
                  <a:pt x="47" y="42"/>
                  <a:pt x="47" y="42"/>
                  <a:pt x="47" y="42"/>
                </a:cubicBezTo>
                <a:lnTo>
                  <a:pt x="47" y="3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86" name="Freeform 410">
            <a:extLst>
              <a:ext uri="{FF2B5EF4-FFF2-40B4-BE49-F238E27FC236}">
                <a16:creationId xmlns:a16="http://schemas.microsoft.com/office/drawing/2014/main" id="{4166D417-6BEA-1BF5-4BE0-7AECAAAC078E}"/>
              </a:ext>
            </a:extLst>
          </p:cNvPr>
          <p:cNvSpPr>
            <a:spLocks/>
          </p:cNvSpPr>
          <p:nvPr/>
        </p:nvSpPr>
        <p:spPr bwMode="auto">
          <a:xfrm>
            <a:off x="4143869" y="4763631"/>
            <a:ext cx="226883" cy="210677"/>
          </a:xfrm>
          <a:custGeom>
            <a:avLst/>
            <a:gdLst>
              <a:gd name="T0" fmla="*/ 63500 w 168"/>
              <a:gd name="T1" fmla="*/ 0 h 156"/>
              <a:gd name="T2" fmla="*/ 0 w 168"/>
              <a:gd name="T3" fmla="*/ 47625 h 156"/>
              <a:gd name="T4" fmla="*/ 0 w 168"/>
              <a:gd name="T5" fmla="*/ 63500 h 156"/>
              <a:gd name="T6" fmla="*/ 23813 w 168"/>
              <a:gd name="T7" fmla="*/ 95250 h 156"/>
              <a:gd name="T8" fmla="*/ 47625 w 168"/>
              <a:gd name="T9" fmla="*/ 111125 h 156"/>
              <a:gd name="T10" fmla="*/ 95250 w 168"/>
              <a:gd name="T11" fmla="*/ 127000 h 156"/>
              <a:gd name="T12" fmla="*/ 119063 w 168"/>
              <a:gd name="T13" fmla="*/ 142875 h 156"/>
              <a:gd name="T14" fmla="*/ 111125 w 168"/>
              <a:gd name="T15" fmla="*/ 198438 h 156"/>
              <a:gd name="T16" fmla="*/ 150813 w 168"/>
              <a:gd name="T17" fmla="*/ 206375 h 156"/>
              <a:gd name="T18" fmla="*/ 198438 w 168"/>
              <a:gd name="T19" fmla="*/ 182563 h 156"/>
              <a:gd name="T20" fmla="*/ 222250 w 168"/>
              <a:gd name="T21" fmla="*/ 166688 h 156"/>
              <a:gd name="T22" fmla="*/ 214313 w 168"/>
              <a:gd name="T23" fmla="*/ 150813 h 156"/>
              <a:gd name="T24" fmla="*/ 214313 w 168"/>
              <a:gd name="T25" fmla="*/ 119063 h 156"/>
              <a:gd name="T26" fmla="*/ 190500 w 168"/>
              <a:gd name="T27" fmla="*/ 111125 h 156"/>
              <a:gd name="T28" fmla="*/ 158750 w 168"/>
              <a:gd name="T29" fmla="*/ 71438 h 156"/>
              <a:gd name="T30" fmla="*/ 142875 w 168"/>
              <a:gd name="T31" fmla="*/ 55563 h 156"/>
              <a:gd name="T32" fmla="*/ 119063 w 168"/>
              <a:gd name="T33" fmla="*/ 15875 h 156"/>
              <a:gd name="T34" fmla="*/ 119063 w 168"/>
              <a:gd name="T35" fmla="*/ 7938 h 156"/>
              <a:gd name="T36" fmla="*/ 103188 w 168"/>
              <a:gd name="T37" fmla="*/ 0 h 156"/>
              <a:gd name="T38" fmla="*/ 63500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87" name="Freeform 411">
            <a:extLst>
              <a:ext uri="{FF2B5EF4-FFF2-40B4-BE49-F238E27FC236}">
                <a16:creationId xmlns:a16="http://schemas.microsoft.com/office/drawing/2014/main" id="{05344731-C20C-B57F-380E-2A7CE26C4CB5}"/>
              </a:ext>
            </a:extLst>
          </p:cNvPr>
          <p:cNvSpPr>
            <a:spLocks/>
          </p:cNvSpPr>
          <p:nvPr/>
        </p:nvSpPr>
        <p:spPr bwMode="auto">
          <a:xfrm>
            <a:off x="4258931" y="5060200"/>
            <a:ext cx="134509" cy="150715"/>
          </a:xfrm>
          <a:custGeom>
            <a:avLst/>
            <a:gdLst>
              <a:gd name="T0" fmla="*/ 85258 w 102"/>
              <a:gd name="T1" fmla="*/ 31081 h 114"/>
              <a:gd name="T2" fmla="*/ 46505 w 102"/>
              <a:gd name="T3" fmla="*/ 7770 h 114"/>
              <a:gd name="T4" fmla="*/ 23252 w 102"/>
              <a:gd name="T5" fmla="*/ 0 h 114"/>
              <a:gd name="T6" fmla="*/ 7751 w 102"/>
              <a:gd name="T7" fmla="*/ 23311 h 114"/>
              <a:gd name="T8" fmla="*/ 0 w 102"/>
              <a:gd name="T9" fmla="*/ 62163 h 114"/>
              <a:gd name="T10" fmla="*/ 0 w 102"/>
              <a:gd name="T11" fmla="*/ 101015 h 114"/>
              <a:gd name="T12" fmla="*/ 31003 w 102"/>
              <a:gd name="T13" fmla="*/ 124326 h 114"/>
              <a:gd name="T14" fmla="*/ 46505 w 102"/>
              <a:gd name="T15" fmla="*/ 139867 h 114"/>
              <a:gd name="T16" fmla="*/ 85258 w 102"/>
              <a:gd name="T17" fmla="*/ 147637 h 114"/>
              <a:gd name="T18" fmla="*/ 124012 w 102"/>
              <a:gd name="T19" fmla="*/ 116556 h 114"/>
              <a:gd name="T20" fmla="*/ 131763 w 102"/>
              <a:gd name="T21" fmla="*/ 101015 h 114"/>
              <a:gd name="T22" fmla="*/ 108511 w 102"/>
              <a:gd name="T23" fmla="*/ 54393 h 114"/>
              <a:gd name="T24" fmla="*/ 85258 w 102"/>
              <a:gd name="T25" fmla="*/ 31081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88" name="Freeform 412">
            <a:extLst>
              <a:ext uri="{FF2B5EF4-FFF2-40B4-BE49-F238E27FC236}">
                <a16:creationId xmlns:a16="http://schemas.microsoft.com/office/drawing/2014/main" id="{4D7B02DA-C131-3BB0-37E0-3EF911F8A802}"/>
              </a:ext>
            </a:extLst>
          </p:cNvPr>
          <p:cNvSpPr>
            <a:spLocks/>
          </p:cNvSpPr>
          <p:nvPr/>
        </p:nvSpPr>
        <p:spPr bwMode="auto">
          <a:xfrm>
            <a:off x="3967224" y="4518923"/>
            <a:ext cx="298189" cy="325739"/>
          </a:xfrm>
          <a:custGeom>
            <a:avLst/>
            <a:gdLst>
              <a:gd name="T0" fmla="*/ 173681 w 37"/>
              <a:gd name="T1" fmla="*/ 303522 h 41"/>
              <a:gd name="T2" fmla="*/ 173681 w 37"/>
              <a:gd name="T3" fmla="*/ 287957 h 41"/>
              <a:gd name="T4" fmla="*/ 236838 w 37"/>
              <a:gd name="T5" fmla="*/ 241261 h 41"/>
              <a:gd name="T6" fmla="*/ 276311 w 37"/>
              <a:gd name="T7" fmla="*/ 241261 h 41"/>
              <a:gd name="T8" fmla="*/ 292100 w 37"/>
              <a:gd name="T9" fmla="*/ 249044 h 41"/>
              <a:gd name="T10" fmla="*/ 292100 w 37"/>
              <a:gd name="T11" fmla="*/ 194565 h 41"/>
              <a:gd name="T12" fmla="*/ 292100 w 37"/>
              <a:gd name="T13" fmla="*/ 163435 h 41"/>
              <a:gd name="T14" fmla="*/ 244732 w 37"/>
              <a:gd name="T15" fmla="*/ 155652 h 41"/>
              <a:gd name="T16" fmla="*/ 228943 w 37"/>
              <a:gd name="T17" fmla="*/ 132304 h 41"/>
              <a:gd name="T18" fmla="*/ 228943 w 37"/>
              <a:gd name="T19" fmla="*/ 101174 h 41"/>
              <a:gd name="T20" fmla="*/ 173681 w 37"/>
              <a:gd name="T21" fmla="*/ 77826 h 41"/>
              <a:gd name="T22" fmla="*/ 126314 w 37"/>
              <a:gd name="T23" fmla="*/ 54478 h 41"/>
              <a:gd name="T24" fmla="*/ 118419 w 37"/>
              <a:gd name="T25" fmla="*/ 7783 h 41"/>
              <a:gd name="T26" fmla="*/ 71051 w 37"/>
              <a:gd name="T27" fmla="*/ 0 h 41"/>
              <a:gd name="T28" fmla="*/ 39473 w 37"/>
              <a:gd name="T29" fmla="*/ 23348 h 41"/>
              <a:gd name="T30" fmla="*/ 7895 w 37"/>
              <a:gd name="T31" fmla="*/ 31130 h 41"/>
              <a:gd name="T32" fmla="*/ 23684 w 37"/>
              <a:gd name="T33" fmla="*/ 54478 h 41"/>
              <a:gd name="T34" fmla="*/ 15789 w 37"/>
              <a:gd name="T35" fmla="*/ 116739 h 41"/>
              <a:gd name="T36" fmla="*/ 7895 w 37"/>
              <a:gd name="T37" fmla="*/ 163435 h 41"/>
              <a:gd name="T38" fmla="*/ 0 w 37"/>
              <a:gd name="T39" fmla="*/ 202348 h 41"/>
              <a:gd name="T40" fmla="*/ 7895 w 37"/>
              <a:gd name="T41" fmla="*/ 194565 h 41"/>
              <a:gd name="T42" fmla="*/ 31578 w 37"/>
              <a:gd name="T43" fmla="*/ 217913 h 41"/>
              <a:gd name="T44" fmla="*/ 23684 w 37"/>
              <a:gd name="T45" fmla="*/ 249044 h 41"/>
              <a:gd name="T46" fmla="*/ 55262 w 37"/>
              <a:gd name="T47" fmla="*/ 303522 h 41"/>
              <a:gd name="T48" fmla="*/ 63157 w 37"/>
              <a:gd name="T49" fmla="*/ 319087 h 41"/>
              <a:gd name="T50" fmla="*/ 78946 w 37"/>
              <a:gd name="T51" fmla="*/ 311304 h 41"/>
              <a:gd name="T52" fmla="*/ 94735 w 37"/>
              <a:gd name="T53" fmla="*/ 311304 h 41"/>
              <a:gd name="T54" fmla="*/ 134208 w 37"/>
              <a:gd name="T55" fmla="*/ 319087 h 41"/>
              <a:gd name="T56" fmla="*/ 142103 w 37"/>
              <a:gd name="T57" fmla="*/ 311304 h 41"/>
              <a:gd name="T58" fmla="*/ 173681 w 37"/>
              <a:gd name="T59" fmla="*/ 303522 h 41"/>
              <a:gd name="T60" fmla="*/ 173681 w 37"/>
              <a:gd name="T61" fmla="*/ 303522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1"/>
              <a:gd name="T95" fmla="*/ 37 w 37"/>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1">
                <a:moveTo>
                  <a:pt x="22" y="39"/>
                </a:moveTo>
                <a:cubicBezTo>
                  <a:pt x="22" y="37"/>
                  <a:pt x="22" y="37"/>
                  <a:pt x="22" y="37"/>
                </a:cubicBezTo>
                <a:cubicBezTo>
                  <a:pt x="30" y="31"/>
                  <a:pt x="30" y="31"/>
                  <a:pt x="30" y="31"/>
                </a:cubicBezTo>
                <a:cubicBezTo>
                  <a:pt x="35" y="31"/>
                  <a:pt x="35" y="31"/>
                  <a:pt x="35" y="31"/>
                </a:cubicBezTo>
                <a:cubicBezTo>
                  <a:pt x="37" y="32"/>
                  <a:pt x="37" y="32"/>
                  <a:pt x="37" y="32"/>
                </a:cubicBezTo>
                <a:cubicBezTo>
                  <a:pt x="37" y="25"/>
                  <a:pt x="37" y="25"/>
                  <a:pt x="37" y="25"/>
                </a:cubicBezTo>
                <a:cubicBezTo>
                  <a:pt x="37" y="21"/>
                  <a:pt x="37" y="21"/>
                  <a:pt x="37" y="21"/>
                </a:cubicBezTo>
                <a:cubicBezTo>
                  <a:pt x="37" y="21"/>
                  <a:pt x="32" y="20"/>
                  <a:pt x="31" y="20"/>
                </a:cubicBezTo>
                <a:cubicBezTo>
                  <a:pt x="31" y="20"/>
                  <a:pt x="29" y="17"/>
                  <a:pt x="29" y="17"/>
                </a:cubicBezTo>
                <a:cubicBezTo>
                  <a:pt x="29" y="13"/>
                  <a:pt x="29" y="13"/>
                  <a:pt x="29" y="13"/>
                </a:cubicBezTo>
                <a:cubicBezTo>
                  <a:pt x="22" y="10"/>
                  <a:pt x="22" y="10"/>
                  <a:pt x="22" y="10"/>
                </a:cubicBezTo>
                <a:cubicBezTo>
                  <a:pt x="16" y="7"/>
                  <a:pt x="16" y="7"/>
                  <a:pt x="16" y="7"/>
                </a:cubicBezTo>
                <a:cubicBezTo>
                  <a:pt x="15" y="1"/>
                  <a:pt x="15" y="1"/>
                  <a:pt x="15" y="1"/>
                </a:cubicBezTo>
                <a:cubicBezTo>
                  <a:pt x="9" y="0"/>
                  <a:pt x="9" y="0"/>
                  <a:pt x="9" y="0"/>
                </a:cubicBezTo>
                <a:cubicBezTo>
                  <a:pt x="5" y="3"/>
                  <a:pt x="5" y="3"/>
                  <a:pt x="5" y="3"/>
                </a:cubicBezTo>
                <a:cubicBezTo>
                  <a:pt x="1" y="4"/>
                  <a:pt x="1" y="4"/>
                  <a:pt x="1" y="4"/>
                </a:cubicBezTo>
                <a:cubicBezTo>
                  <a:pt x="3" y="7"/>
                  <a:pt x="3" y="7"/>
                  <a:pt x="3" y="7"/>
                </a:cubicBezTo>
                <a:cubicBezTo>
                  <a:pt x="2" y="15"/>
                  <a:pt x="2" y="15"/>
                  <a:pt x="2" y="15"/>
                </a:cubicBezTo>
                <a:cubicBezTo>
                  <a:pt x="1" y="21"/>
                  <a:pt x="1" y="21"/>
                  <a:pt x="1" y="21"/>
                </a:cubicBezTo>
                <a:cubicBezTo>
                  <a:pt x="0" y="26"/>
                  <a:pt x="0" y="26"/>
                  <a:pt x="0" y="26"/>
                </a:cubicBezTo>
                <a:cubicBezTo>
                  <a:pt x="1" y="25"/>
                  <a:pt x="1" y="25"/>
                  <a:pt x="1" y="25"/>
                </a:cubicBezTo>
                <a:cubicBezTo>
                  <a:pt x="4" y="28"/>
                  <a:pt x="4" y="28"/>
                  <a:pt x="4" y="28"/>
                </a:cubicBezTo>
                <a:cubicBezTo>
                  <a:pt x="3" y="32"/>
                  <a:pt x="3" y="32"/>
                  <a:pt x="3" y="32"/>
                </a:cubicBezTo>
                <a:cubicBezTo>
                  <a:pt x="7" y="39"/>
                  <a:pt x="7" y="39"/>
                  <a:pt x="7" y="39"/>
                </a:cubicBezTo>
                <a:cubicBezTo>
                  <a:pt x="8" y="41"/>
                  <a:pt x="8" y="41"/>
                  <a:pt x="8" y="41"/>
                </a:cubicBezTo>
                <a:cubicBezTo>
                  <a:pt x="10" y="40"/>
                  <a:pt x="10" y="40"/>
                  <a:pt x="10" y="40"/>
                </a:cubicBezTo>
                <a:cubicBezTo>
                  <a:pt x="12" y="40"/>
                  <a:pt x="12" y="40"/>
                  <a:pt x="12" y="40"/>
                </a:cubicBezTo>
                <a:cubicBezTo>
                  <a:pt x="17" y="41"/>
                  <a:pt x="17" y="41"/>
                  <a:pt x="17" y="41"/>
                </a:cubicBezTo>
                <a:cubicBezTo>
                  <a:pt x="18" y="40"/>
                  <a:pt x="18" y="40"/>
                  <a:pt x="18" y="40"/>
                </a:cubicBezTo>
                <a:cubicBezTo>
                  <a:pt x="22" y="39"/>
                  <a:pt x="22" y="39"/>
                  <a:pt x="22" y="39"/>
                </a:cubicBezTo>
                <a:cubicBezTo>
                  <a:pt x="22" y="39"/>
                  <a:pt x="22" y="39"/>
                  <a:pt x="22" y="39"/>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389" name="Freeform 413">
            <a:extLst>
              <a:ext uri="{FF2B5EF4-FFF2-40B4-BE49-F238E27FC236}">
                <a16:creationId xmlns:a16="http://schemas.microsoft.com/office/drawing/2014/main" id="{E6AC7474-209D-015A-8CA3-FBCE832C679D}"/>
              </a:ext>
            </a:extLst>
          </p:cNvPr>
          <p:cNvSpPr>
            <a:spLocks/>
          </p:cNvSpPr>
          <p:nvPr/>
        </p:nvSpPr>
        <p:spPr bwMode="auto">
          <a:xfrm>
            <a:off x="3881334" y="4128361"/>
            <a:ext cx="975596" cy="1033937"/>
          </a:xfrm>
          <a:custGeom>
            <a:avLst/>
            <a:gdLst>
              <a:gd name="T0" fmla="*/ 485671 w 122"/>
              <a:gd name="T1" fmla="*/ 794678 h 130"/>
              <a:gd name="T2" fmla="*/ 446504 w 122"/>
              <a:gd name="T3" fmla="*/ 857006 h 130"/>
              <a:gd name="T4" fmla="*/ 391670 w 122"/>
              <a:gd name="T5" fmla="*/ 911543 h 130"/>
              <a:gd name="T6" fmla="*/ 391670 w 122"/>
              <a:gd name="T7" fmla="*/ 911543 h 130"/>
              <a:gd name="T8" fmla="*/ 454337 w 122"/>
              <a:gd name="T9" fmla="*/ 942706 h 130"/>
              <a:gd name="T10" fmla="*/ 501338 w 122"/>
              <a:gd name="T11" fmla="*/ 1012825 h 130"/>
              <a:gd name="T12" fmla="*/ 540505 w 122"/>
              <a:gd name="T13" fmla="*/ 958288 h 130"/>
              <a:gd name="T14" fmla="*/ 611005 w 122"/>
              <a:gd name="T15" fmla="*/ 818051 h 130"/>
              <a:gd name="T16" fmla="*/ 720673 w 122"/>
              <a:gd name="T17" fmla="*/ 716768 h 130"/>
              <a:gd name="T18" fmla="*/ 791174 w 122"/>
              <a:gd name="T19" fmla="*/ 701187 h 130"/>
              <a:gd name="T20" fmla="*/ 814674 w 122"/>
              <a:gd name="T21" fmla="*/ 638859 h 130"/>
              <a:gd name="T22" fmla="*/ 846007 w 122"/>
              <a:gd name="T23" fmla="*/ 584322 h 130"/>
              <a:gd name="T24" fmla="*/ 877341 w 122"/>
              <a:gd name="T25" fmla="*/ 444085 h 130"/>
              <a:gd name="T26" fmla="*/ 955675 w 122"/>
              <a:gd name="T27" fmla="*/ 319429 h 130"/>
              <a:gd name="T28" fmla="*/ 893008 w 122"/>
              <a:gd name="T29" fmla="*/ 249311 h 130"/>
              <a:gd name="T30" fmla="*/ 744173 w 122"/>
              <a:gd name="T31" fmla="*/ 202565 h 130"/>
              <a:gd name="T32" fmla="*/ 705006 w 122"/>
              <a:gd name="T33" fmla="*/ 171401 h 130"/>
              <a:gd name="T34" fmla="*/ 587505 w 122"/>
              <a:gd name="T35" fmla="*/ 116864 h 130"/>
              <a:gd name="T36" fmla="*/ 556172 w 122"/>
              <a:gd name="T37" fmla="*/ 23373 h 130"/>
              <a:gd name="T38" fmla="*/ 517005 w 122"/>
              <a:gd name="T39" fmla="*/ 70119 h 130"/>
              <a:gd name="T40" fmla="*/ 477838 w 122"/>
              <a:gd name="T41" fmla="*/ 77910 h 130"/>
              <a:gd name="T42" fmla="*/ 438670 w 122"/>
              <a:gd name="T43" fmla="*/ 77910 h 130"/>
              <a:gd name="T44" fmla="*/ 415170 w 122"/>
              <a:gd name="T45" fmla="*/ 85701 h 130"/>
              <a:gd name="T46" fmla="*/ 376003 w 122"/>
              <a:gd name="T47" fmla="*/ 93492 h 130"/>
              <a:gd name="T48" fmla="*/ 329003 w 122"/>
              <a:gd name="T49" fmla="*/ 77910 h 130"/>
              <a:gd name="T50" fmla="*/ 321169 w 122"/>
              <a:gd name="T51" fmla="*/ 7791 h 130"/>
              <a:gd name="T52" fmla="*/ 313336 w 122"/>
              <a:gd name="T53" fmla="*/ 15582 h 130"/>
              <a:gd name="T54" fmla="*/ 211502 w 122"/>
              <a:gd name="T55" fmla="*/ 31164 h 130"/>
              <a:gd name="T56" fmla="*/ 242835 w 122"/>
              <a:gd name="T57" fmla="*/ 93492 h 130"/>
              <a:gd name="T58" fmla="*/ 148835 w 122"/>
              <a:gd name="T59" fmla="*/ 93492 h 130"/>
              <a:gd name="T60" fmla="*/ 94001 w 122"/>
              <a:gd name="T61" fmla="*/ 148028 h 130"/>
              <a:gd name="T62" fmla="*/ 62667 w 122"/>
              <a:gd name="T63" fmla="*/ 218147 h 130"/>
              <a:gd name="T64" fmla="*/ 31334 w 122"/>
              <a:gd name="T65" fmla="*/ 257102 h 130"/>
              <a:gd name="T66" fmla="*/ 0 w 122"/>
              <a:gd name="T67" fmla="*/ 350593 h 130"/>
              <a:gd name="T68" fmla="*/ 70501 w 122"/>
              <a:gd name="T69" fmla="*/ 358384 h 130"/>
              <a:gd name="T70" fmla="*/ 94001 w 122"/>
              <a:gd name="T71" fmla="*/ 405130 h 130"/>
              <a:gd name="T72" fmla="*/ 125334 w 122"/>
              <a:gd name="T73" fmla="*/ 405130 h 130"/>
              <a:gd name="T74" fmla="*/ 203668 w 122"/>
              <a:gd name="T75" fmla="*/ 389548 h 130"/>
              <a:gd name="T76" fmla="*/ 258502 w 122"/>
              <a:gd name="T77" fmla="*/ 459667 h 130"/>
              <a:gd name="T78" fmla="*/ 313336 w 122"/>
              <a:gd name="T79" fmla="*/ 514203 h 130"/>
              <a:gd name="T80" fmla="*/ 376003 w 122"/>
              <a:gd name="T81" fmla="*/ 545367 h 130"/>
              <a:gd name="T82" fmla="*/ 376003 w 122"/>
              <a:gd name="T83" fmla="*/ 631068 h 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30"/>
              <a:gd name="T128" fmla="*/ 122 w 122"/>
              <a:gd name="T129" fmla="*/ 130 h 1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30">
                <a:moveTo>
                  <a:pt x="61" y="101"/>
                </a:moveTo>
                <a:cubicBezTo>
                  <a:pt x="62" y="102"/>
                  <a:pt x="62" y="102"/>
                  <a:pt x="62" y="102"/>
                </a:cubicBezTo>
                <a:cubicBezTo>
                  <a:pt x="60" y="108"/>
                  <a:pt x="60" y="108"/>
                  <a:pt x="60" y="108"/>
                </a:cubicBezTo>
                <a:cubicBezTo>
                  <a:pt x="57" y="110"/>
                  <a:pt x="57" y="110"/>
                  <a:pt x="57" y="110"/>
                </a:cubicBezTo>
                <a:cubicBezTo>
                  <a:pt x="50" y="117"/>
                  <a:pt x="50" y="117"/>
                  <a:pt x="50" y="117"/>
                </a:cubicBezTo>
                <a:cubicBezTo>
                  <a:pt x="50" y="117"/>
                  <a:pt x="50" y="117"/>
                  <a:pt x="50" y="117"/>
                </a:cubicBezTo>
                <a:cubicBezTo>
                  <a:pt x="51" y="117"/>
                  <a:pt x="51" y="117"/>
                  <a:pt x="51" y="117"/>
                </a:cubicBezTo>
                <a:cubicBezTo>
                  <a:pt x="50" y="117"/>
                  <a:pt x="50" y="117"/>
                  <a:pt x="50" y="117"/>
                </a:cubicBezTo>
                <a:cubicBezTo>
                  <a:pt x="53" y="118"/>
                  <a:pt x="53" y="118"/>
                  <a:pt x="53" y="118"/>
                </a:cubicBezTo>
                <a:cubicBezTo>
                  <a:pt x="58" y="121"/>
                  <a:pt x="58" y="121"/>
                  <a:pt x="58" y="121"/>
                </a:cubicBezTo>
                <a:cubicBezTo>
                  <a:pt x="61" y="124"/>
                  <a:pt x="61" y="124"/>
                  <a:pt x="61" y="124"/>
                </a:cubicBezTo>
                <a:cubicBezTo>
                  <a:pt x="64" y="130"/>
                  <a:pt x="64" y="130"/>
                  <a:pt x="64" y="130"/>
                </a:cubicBezTo>
                <a:cubicBezTo>
                  <a:pt x="65" y="127"/>
                  <a:pt x="65" y="127"/>
                  <a:pt x="65" y="127"/>
                </a:cubicBezTo>
                <a:cubicBezTo>
                  <a:pt x="69" y="123"/>
                  <a:pt x="69" y="123"/>
                  <a:pt x="69" y="123"/>
                </a:cubicBezTo>
                <a:cubicBezTo>
                  <a:pt x="74" y="118"/>
                  <a:pt x="74" y="118"/>
                  <a:pt x="74" y="118"/>
                </a:cubicBezTo>
                <a:cubicBezTo>
                  <a:pt x="78" y="105"/>
                  <a:pt x="78" y="105"/>
                  <a:pt x="78" y="105"/>
                </a:cubicBezTo>
                <a:cubicBezTo>
                  <a:pt x="81" y="99"/>
                  <a:pt x="81" y="99"/>
                  <a:pt x="81" y="99"/>
                </a:cubicBezTo>
                <a:cubicBezTo>
                  <a:pt x="92" y="92"/>
                  <a:pt x="92" y="92"/>
                  <a:pt x="92" y="92"/>
                </a:cubicBezTo>
                <a:cubicBezTo>
                  <a:pt x="99" y="91"/>
                  <a:pt x="99" y="91"/>
                  <a:pt x="99" y="91"/>
                </a:cubicBezTo>
                <a:cubicBezTo>
                  <a:pt x="101" y="90"/>
                  <a:pt x="101" y="90"/>
                  <a:pt x="101" y="90"/>
                </a:cubicBezTo>
                <a:cubicBezTo>
                  <a:pt x="103" y="86"/>
                  <a:pt x="103" y="86"/>
                  <a:pt x="103" y="86"/>
                </a:cubicBezTo>
                <a:cubicBezTo>
                  <a:pt x="104" y="82"/>
                  <a:pt x="104" y="82"/>
                  <a:pt x="104" y="82"/>
                </a:cubicBezTo>
                <a:cubicBezTo>
                  <a:pt x="107" y="77"/>
                  <a:pt x="107" y="77"/>
                  <a:pt x="107" y="77"/>
                </a:cubicBezTo>
                <a:cubicBezTo>
                  <a:pt x="108" y="75"/>
                  <a:pt x="108" y="75"/>
                  <a:pt x="108" y="75"/>
                </a:cubicBezTo>
                <a:cubicBezTo>
                  <a:pt x="109" y="58"/>
                  <a:pt x="109" y="58"/>
                  <a:pt x="109" y="58"/>
                </a:cubicBezTo>
                <a:cubicBezTo>
                  <a:pt x="112" y="57"/>
                  <a:pt x="112" y="57"/>
                  <a:pt x="112" y="57"/>
                </a:cubicBezTo>
                <a:cubicBezTo>
                  <a:pt x="122" y="44"/>
                  <a:pt x="122" y="44"/>
                  <a:pt x="122" y="44"/>
                </a:cubicBezTo>
                <a:cubicBezTo>
                  <a:pt x="122" y="41"/>
                  <a:pt x="122" y="41"/>
                  <a:pt x="122" y="41"/>
                </a:cubicBezTo>
                <a:cubicBezTo>
                  <a:pt x="120" y="34"/>
                  <a:pt x="120" y="34"/>
                  <a:pt x="120" y="34"/>
                </a:cubicBezTo>
                <a:cubicBezTo>
                  <a:pt x="114" y="32"/>
                  <a:pt x="114" y="32"/>
                  <a:pt x="114" y="32"/>
                </a:cubicBezTo>
                <a:cubicBezTo>
                  <a:pt x="105" y="27"/>
                  <a:pt x="105" y="27"/>
                  <a:pt x="105" y="27"/>
                </a:cubicBezTo>
                <a:cubicBezTo>
                  <a:pt x="95" y="26"/>
                  <a:pt x="95" y="26"/>
                  <a:pt x="95" y="26"/>
                </a:cubicBezTo>
                <a:cubicBezTo>
                  <a:pt x="92" y="25"/>
                  <a:pt x="92" y="25"/>
                  <a:pt x="92" y="25"/>
                </a:cubicBezTo>
                <a:cubicBezTo>
                  <a:pt x="90" y="22"/>
                  <a:pt x="90" y="22"/>
                  <a:pt x="90" y="22"/>
                </a:cubicBezTo>
                <a:cubicBezTo>
                  <a:pt x="82" y="19"/>
                  <a:pt x="82" y="19"/>
                  <a:pt x="82" y="19"/>
                </a:cubicBezTo>
                <a:cubicBezTo>
                  <a:pt x="75" y="15"/>
                  <a:pt x="75" y="15"/>
                  <a:pt x="75" y="15"/>
                </a:cubicBezTo>
                <a:cubicBezTo>
                  <a:pt x="74" y="11"/>
                  <a:pt x="74" y="11"/>
                  <a:pt x="74" y="11"/>
                </a:cubicBezTo>
                <a:cubicBezTo>
                  <a:pt x="71" y="3"/>
                  <a:pt x="71" y="3"/>
                  <a:pt x="71" y="3"/>
                </a:cubicBezTo>
                <a:cubicBezTo>
                  <a:pt x="70" y="3"/>
                  <a:pt x="70" y="3"/>
                  <a:pt x="70" y="3"/>
                </a:cubicBezTo>
                <a:cubicBezTo>
                  <a:pt x="66" y="9"/>
                  <a:pt x="66" y="9"/>
                  <a:pt x="66" y="9"/>
                </a:cubicBezTo>
                <a:cubicBezTo>
                  <a:pt x="62" y="11"/>
                  <a:pt x="62" y="11"/>
                  <a:pt x="62" y="11"/>
                </a:cubicBezTo>
                <a:cubicBezTo>
                  <a:pt x="61" y="10"/>
                  <a:pt x="61" y="10"/>
                  <a:pt x="61" y="10"/>
                </a:cubicBezTo>
                <a:cubicBezTo>
                  <a:pt x="61" y="10"/>
                  <a:pt x="61" y="10"/>
                  <a:pt x="61" y="10"/>
                </a:cubicBezTo>
                <a:cubicBezTo>
                  <a:pt x="56" y="10"/>
                  <a:pt x="56" y="10"/>
                  <a:pt x="56" y="10"/>
                </a:cubicBezTo>
                <a:cubicBezTo>
                  <a:pt x="54" y="11"/>
                  <a:pt x="54" y="11"/>
                  <a:pt x="54" y="11"/>
                </a:cubicBezTo>
                <a:cubicBezTo>
                  <a:pt x="53" y="11"/>
                  <a:pt x="53" y="11"/>
                  <a:pt x="53" y="11"/>
                </a:cubicBezTo>
                <a:cubicBezTo>
                  <a:pt x="53" y="11"/>
                  <a:pt x="53" y="11"/>
                  <a:pt x="53" y="11"/>
                </a:cubicBezTo>
                <a:cubicBezTo>
                  <a:pt x="48" y="12"/>
                  <a:pt x="48" y="12"/>
                  <a:pt x="48" y="12"/>
                </a:cubicBezTo>
                <a:cubicBezTo>
                  <a:pt x="45" y="13"/>
                  <a:pt x="45" y="13"/>
                  <a:pt x="45" y="13"/>
                </a:cubicBezTo>
                <a:cubicBezTo>
                  <a:pt x="42" y="10"/>
                  <a:pt x="42" y="10"/>
                  <a:pt x="42" y="10"/>
                </a:cubicBezTo>
                <a:cubicBezTo>
                  <a:pt x="43" y="4"/>
                  <a:pt x="43" y="4"/>
                  <a:pt x="43" y="4"/>
                </a:cubicBezTo>
                <a:cubicBezTo>
                  <a:pt x="41" y="1"/>
                  <a:pt x="41" y="1"/>
                  <a:pt x="41" y="1"/>
                </a:cubicBezTo>
                <a:cubicBezTo>
                  <a:pt x="39" y="0"/>
                  <a:pt x="39" y="0"/>
                  <a:pt x="39" y="0"/>
                </a:cubicBezTo>
                <a:cubicBezTo>
                  <a:pt x="40" y="2"/>
                  <a:pt x="40" y="2"/>
                  <a:pt x="40" y="2"/>
                </a:cubicBezTo>
                <a:cubicBezTo>
                  <a:pt x="35" y="4"/>
                  <a:pt x="35" y="4"/>
                  <a:pt x="35" y="4"/>
                </a:cubicBezTo>
                <a:cubicBezTo>
                  <a:pt x="27" y="4"/>
                  <a:pt x="27" y="4"/>
                  <a:pt x="27" y="4"/>
                </a:cubicBezTo>
                <a:cubicBezTo>
                  <a:pt x="30" y="9"/>
                  <a:pt x="30" y="9"/>
                  <a:pt x="30" y="9"/>
                </a:cubicBezTo>
                <a:cubicBezTo>
                  <a:pt x="31" y="12"/>
                  <a:pt x="31" y="12"/>
                  <a:pt x="31" y="12"/>
                </a:cubicBezTo>
                <a:cubicBezTo>
                  <a:pt x="22" y="15"/>
                  <a:pt x="22" y="15"/>
                  <a:pt x="22" y="15"/>
                </a:cubicBezTo>
                <a:cubicBezTo>
                  <a:pt x="19" y="12"/>
                  <a:pt x="19" y="12"/>
                  <a:pt x="19" y="12"/>
                </a:cubicBezTo>
                <a:cubicBezTo>
                  <a:pt x="11" y="14"/>
                  <a:pt x="11" y="14"/>
                  <a:pt x="11" y="14"/>
                </a:cubicBezTo>
                <a:cubicBezTo>
                  <a:pt x="12" y="19"/>
                  <a:pt x="12" y="19"/>
                  <a:pt x="12" y="19"/>
                </a:cubicBezTo>
                <a:cubicBezTo>
                  <a:pt x="10" y="30"/>
                  <a:pt x="10" y="30"/>
                  <a:pt x="10" y="30"/>
                </a:cubicBezTo>
                <a:cubicBezTo>
                  <a:pt x="8" y="28"/>
                  <a:pt x="8" y="28"/>
                  <a:pt x="8" y="28"/>
                </a:cubicBezTo>
                <a:cubicBezTo>
                  <a:pt x="7" y="31"/>
                  <a:pt x="7" y="31"/>
                  <a:pt x="7" y="31"/>
                </a:cubicBezTo>
                <a:cubicBezTo>
                  <a:pt x="4" y="33"/>
                  <a:pt x="4" y="33"/>
                  <a:pt x="4" y="33"/>
                </a:cubicBezTo>
                <a:cubicBezTo>
                  <a:pt x="0" y="39"/>
                  <a:pt x="0" y="39"/>
                  <a:pt x="0" y="39"/>
                </a:cubicBezTo>
                <a:cubicBezTo>
                  <a:pt x="0" y="45"/>
                  <a:pt x="0" y="45"/>
                  <a:pt x="0" y="45"/>
                </a:cubicBezTo>
                <a:cubicBezTo>
                  <a:pt x="4" y="48"/>
                  <a:pt x="4" y="48"/>
                  <a:pt x="4" y="48"/>
                </a:cubicBezTo>
                <a:cubicBezTo>
                  <a:pt x="9" y="46"/>
                  <a:pt x="9" y="46"/>
                  <a:pt x="9" y="46"/>
                </a:cubicBezTo>
                <a:cubicBezTo>
                  <a:pt x="10" y="52"/>
                  <a:pt x="10" y="52"/>
                  <a:pt x="10" y="52"/>
                </a:cubicBezTo>
                <a:cubicBezTo>
                  <a:pt x="12" y="52"/>
                  <a:pt x="12" y="52"/>
                  <a:pt x="12" y="52"/>
                </a:cubicBezTo>
                <a:cubicBezTo>
                  <a:pt x="12" y="53"/>
                  <a:pt x="12" y="53"/>
                  <a:pt x="12" y="53"/>
                </a:cubicBezTo>
                <a:cubicBezTo>
                  <a:pt x="16" y="52"/>
                  <a:pt x="16" y="52"/>
                  <a:pt x="16" y="52"/>
                </a:cubicBezTo>
                <a:cubicBezTo>
                  <a:pt x="20" y="49"/>
                  <a:pt x="20" y="49"/>
                  <a:pt x="20" y="49"/>
                </a:cubicBezTo>
                <a:cubicBezTo>
                  <a:pt x="26" y="50"/>
                  <a:pt x="26" y="50"/>
                  <a:pt x="26" y="50"/>
                </a:cubicBezTo>
                <a:cubicBezTo>
                  <a:pt x="27" y="56"/>
                  <a:pt x="27" y="56"/>
                  <a:pt x="27" y="56"/>
                </a:cubicBezTo>
                <a:cubicBezTo>
                  <a:pt x="33" y="59"/>
                  <a:pt x="33" y="59"/>
                  <a:pt x="33" y="59"/>
                </a:cubicBezTo>
                <a:cubicBezTo>
                  <a:pt x="40" y="62"/>
                  <a:pt x="40" y="62"/>
                  <a:pt x="40" y="62"/>
                </a:cubicBezTo>
                <a:cubicBezTo>
                  <a:pt x="40" y="66"/>
                  <a:pt x="40" y="66"/>
                  <a:pt x="40" y="66"/>
                </a:cubicBezTo>
                <a:cubicBezTo>
                  <a:pt x="40" y="66"/>
                  <a:pt x="42" y="69"/>
                  <a:pt x="42" y="69"/>
                </a:cubicBezTo>
                <a:cubicBezTo>
                  <a:pt x="43" y="69"/>
                  <a:pt x="48" y="70"/>
                  <a:pt x="48" y="70"/>
                </a:cubicBezTo>
                <a:cubicBezTo>
                  <a:pt x="48" y="74"/>
                  <a:pt x="48" y="74"/>
                  <a:pt x="48" y="74"/>
                </a:cubicBezTo>
                <a:cubicBezTo>
                  <a:pt x="48" y="81"/>
                  <a:pt x="48" y="81"/>
                  <a:pt x="48" y="81"/>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390" name="Freeform 414">
            <a:extLst>
              <a:ext uri="{FF2B5EF4-FFF2-40B4-BE49-F238E27FC236}">
                <a16:creationId xmlns:a16="http://schemas.microsoft.com/office/drawing/2014/main" id="{D502D452-D370-AC3B-CC70-844B1CB4F48C}"/>
              </a:ext>
            </a:extLst>
          </p:cNvPr>
          <p:cNvSpPr>
            <a:spLocks/>
          </p:cNvSpPr>
          <p:nvPr/>
        </p:nvSpPr>
        <p:spPr bwMode="auto">
          <a:xfrm>
            <a:off x="4265412" y="4773355"/>
            <a:ext cx="105339" cy="160439"/>
          </a:xfrm>
          <a:custGeom>
            <a:avLst/>
            <a:gdLst>
              <a:gd name="T0" fmla="*/ 0 w 78"/>
              <a:gd name="T1" fmla="*/ 0 h 120"/>
              <a:gd name="T2" fmla="*/ 0 w 78"/>
              <a:gd name="T3" fmla="*/ 7858 h 120"/>
              <a:gd name="T4" fmla="*/ 23813 w 78"/>
              <a:gd name="T5" fmla="*/ 47149 h 120"/>
              <a:gd name="T6" fmla="*/ 39688 w 78"/>
              <a:gd name="T7" fmla="*/ 62865 h 120"/>
              <a:gd name="T8" fmla="*/ 71438 w 78"/>
              <a:gd name="T9" fmla="*/ 102156 h 120"/>
              <a:gd name="T10" fmla="*/ 87313 w 78"/>
              <a:gd name="T11" fmla="*/ 125730 h 120"/>
              <a:gd name="T12" fmla="*/ 95250 w 78"/>
              <a:gd name="T13" fmla="*/ 141447 h 120"/>
              <a:gd name="T14" fmla="*/ 103188 w 78"/>
              <a:gd name="T15" fmla="*/ 157163 h 120"/>
              <a:gd name="T16" fmla="*/ 0 w 78"/>
              <a:gd name="T17" fmla="*/ 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20"/>
              <a:gd name="T29" fmla="*/ 78 w 7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20">
                <a:moveTo>
                  <a:pt x="0" y="0"/>
                </a:moveTo>
                <a:lnTo>
                  <a:pt x="0" y="6"/>
                </a:lnTo>
                <a:lnTo>
                  <a:pt x="18" y="36"/>
                </a:lnTo>
                <a:lnTo>
                  <a:pt x="30" y="48"/>
                </a:lnTo>
                <a:lnTo>
                  <a:pt x="54" y="78"/>
                </a:lnTo>
                <a:lnTo>
                  <a:pt x="66" y="96"/>
                </a:lnTo>
                <a:lnTo>
                  <a:pt x="72" y="108"/>
                </a:lnTo>
                <a:lnTo>
                  <a:pt x="78" y="120"/>
                </a:lnTo>
                <a:lnTo>
                  <a:pt x="0"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91" name="Freeform 415">
            <a:extLst>
              <a:ext uri="{FF2B5EF4-FFF2-40B4-BE49-F238E27FC236}">
                <a16:creationId xmlns:a16="http://schemas.microsoft.com/office/drawing/2014/main" id="{A0489F62-79C2-911D-5A78-3DC5A4DA8373}"/>
              </a:ext>
            </a:extLst>
          </p:cNvPr>
          <p:cNvSpPr>
            <a:spLocks/>
          </p:cNvSpPr>
          <p:nvPr/>
        </p:nvSpPr>
        <p:spPr bwMode="auto">
          <a:xfrm>
            <a:off x="4265412" y="4773355"/>
            <a:ext cx="105339" cy="160439"/>
          </a:xfrm>
          <a:custGeom>
            <a:avLst/>
            <a:gdLst>
              <a:gd name="T0" fmla="*/ 0 w 78"/>
              <a:gd name="T1" fmla="*/ 0 h 120"/>
              <a:gd name="T2" fmla="*/ 0 w 78"/>
              <a:gd name="T3" fmla="*/ 7858 h 120"/>
              <a:gd name="T4" fmla="*/ 23813 w 78"/>
              <a:gd name="T5" fmla="*/ 47149 h 120"/>
              <a:gd name="T6" fmla="*/ 39688 w 78"/>
              <a:gd name="T7" fmla="*/ 62865 h 120"/>
              <a:gd name="T8" fmla="*/ 71438 w 78"/>
              <a:gd name="T9" fmla="*/ 102156 h 120"/>
              <a:gd name="T10" fmla="*/ 87313 w 78"/>
              <a:gd name="T11" fmla="*/ 125730 h 120"/>
              <a:gd name="T12" fmla="*/ 95250 w 78"/>
              <a:gd name="T13" fmla="*/ 141447 h 120"/>
              <a:gd name="T14" fmla="*/ 103188 w 78"/>
              <a:gd name="T15" fmla="*/ 157163 h 120"/>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20"/>
              <a:gd name="T26" fmla="*/ 78 w 78"/>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20">
                <a:moveTo>
                  <a:pt x="0" y="0"/>
                </a:moveTo>
                <a:lnTo>
                  <a:pt x="0" y="6"/>
                </a:lnTo>
                <a:lnTo>
                  <a:pt x="18" y="36"/>
                </a:lnTo>
                <a:lnTo>
                  <a:pt x="30" y="48"/>
                </a:lnTo>
                <a:lnTo>
                  <a:pt x="54" y="78"/>
                </a:lnTo>
                <a:lnTo>
                  <a:pt x="66" y="96"/>
                </a:lnTo>
                <a:lnTo>
                  <a:pt x="72" y="108"/>
                </a:lnTo>
                <a:lnTo>
                  <a:pt x="78" y="120"/>
                </a:lnTo>
              </a:path>
            </a:pathLst>
          </a:custGeom>
          <a:solidFill>
            <a:schemeClr val="bg1">
              <a:lumMod val="75000"/>
            </a:schemeClr>
          </a:solidFill>
          <a:ln w="9525">
            <a:solidFill>
              <a:schemeClr val="bg1"/>
            </a:solidFill>
            <a:round/>
            <a:headEnd/>
            <a:tailEnd/>
          </a:ln>
        </p:spPr>
        <p:txBody>
          <a:bodyPr/>
          <a:lstStyle/>
          <a:p>
            <a:endParaRPr lang="en-US" sz="2400"/>
          </a:p>
        </p:txBody>
      </p:sp>
      <p:sp>
        <p:nvSpPr>
          <p:cNvPr id="392" name="Freeform 416">
            <a:extLst>
              <a:ext uri="{FF2B5EF4-FFF2-40B4-BE49-F238E27FC236}">
                <a16:creationId xmlns:a16="http://schemas.microsoft.com/office/drawing/2014/main" id="{4448F0B3-547B-C92D-51DD-D3AFEF59350B}"/>
              </a:ext>
            </a:extLst>
          </p:cNvPr>
          <p:cNvSpPr>
            <a:spLocks/>
          </p:cNvSpPr>
          <p:nvPr/>
        </p:nvSpPr>
        <p:spPr bwMode="auto">
          <a:xfrm>
            <a:off x="4271895" y="4104051"/>
            <a:ext cx="98856" cy="111820"/>
          </a:xfrm>
          <a:custGeom>
            <a:avLst/>
            <a:gdLst>
              <a:gd name="T0" fmla="*/ 96838 w 72"/>
              <a:gd name="T1" fmla="*/ 101713 h 84"/>
              <a:gd name="T2" fmla="*/ 96838 w 72"/>
              <a:gd name="T3" fmla="*/ 70417 h 84"/>
              <a:gd name="T4" fmla="*/ 88768 w 72"/>
              <a:gd name="T5" fmla="*/ 39120 h 84"/>
              <a:gd name="T6" fmla="*/ 96838 w 72"/>
              <a:gd name="T7" fmla="*/ 15648 h 84"/>
              <a:gd name="T8" fmla="*/ 32279 w 72"/>
              <a:gd name="T9" fmla="*/ 7824 h 84"/>
              <a:gd name="T10" fmla="*/ 32279 w 72"/>
              <a:gd name="T11" fmla="*/ 0 h 84"/>
              <a:gd name="T12" fmla="*/ 24210 w 72"/>
              <a:gd name="T13" fmla="*/ 23472 h 84"/>
              <a:gd name="T14" fmla="*/ 0 w 72"/>
              <a:gd name="T15" fmla="*/ 46944 h 84"/>
              <a:gd name="T16" fmla="*/ 16140 w 72"/>
              <a:gd name="T17" fmla="*/ 78241 h 84"/>
              <a:gd name="T18" fmla="*/ 32279 w 72"/>
              <a:gd name="T19" fmla="*/ 109537 h 84"/>
              <a:gd name="T20" fmla="*/ 40349 w 72"/>
              <a:gd name="T21" fmla="*/ 109537 h 84"/>
              <a:gd name="T22" fmla="*/ 56489 w 72"/>
              <a:gd name="T23" fmla="*/ 101713 h 84"/>
              <a:gd name="T24" fmla="*/ 96838 w 72"/>
              <a:gd name="T25" fmla="*/ 101713 h 84"/>
              <a:gd name="T26" fmla="*/ 96838 w 72"/>
              <a:gd name="T27" fmla="*/ 101713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93" name="Freeform 417">
            <a:extLst>
              <a:ext uri="{FF2B5EF4-FFF2-40B4-BE49-F238E27FC236}">
                <a16:creationId xmlns:a16="http://schemas.microsoft.com/office/drawing/2014/main" id="{C50D7A68-CC1A-C9C4-A8F9-25B7554C88B2}"/>
              </a:ext>
            </a:extLst>
          </p:cNvPr>
          <p:cNvSpPr>
            <a:spLocks/>
          </p:cNvSpPr>
          <p:nvPr/>
        </p:nvSpPr>
        <p:spPr bwMode="auto">
          <a:xfrm>
            <a:off x="4271895" y="4104051"/>
            <a:ext cx="98856" cy="111820"/>
          </a:xfrm>
          <a:custGeom>
            <a:avLst/>
            <a:gdLst>
              <a:gd name="T0" fmla="*/ 96838 w 72"/>
              <a:gd name="T1" fmla="*/ 101713 h 84"/>
              <a:gd name="T2" fmla="*/ 96838 w 72"/>
              <a:gd name="T3" fmla="*/ 70417 h 84"/>
              <a:gd name="T4" fmla="*/ 88768 w 72"/>
              <a:gd name="T5" fmla="*/ 39120 h 84"/>
              <a:gd name="T6" fmla="*/ 96838 w 72"/>
              <a:gd name="T7" fmla="*/ 15648 h 84"/>
              <a:gd name="T8" fmla="*/ 32279 w 72"/>
              <a:gd name="T9" fmla="*/ 7824 h 84"/>
              <a:gd name="T10" fmla="*/ 32279 w 72"/>
              <a:gd name="T11" fmla="*/ 0 h 84"/>
              <a:gd name="T12" fmla="*/ 24210 w 72"/>
              <a:gd name="T13" fmla="*/ 23472 h 84"/>
              <a:gd name="T14" fmla="*/ 0 w 72"/>
              <a:gd name="T15" fmla="*/ 46944 h 84"/>
              <a:gd name="T16" fmla="*/ 16140 w 72"/>
              <a:gd name="T17" fmla="*/ 78241 h 84"/>
              <a:gd name="T18" fmla="*/ 32279 w 72"/>
              <a:gd name="T19" fmla="*/ 109537 h 84"/>
              <a:gd name="T20" fmla="*/ 40349 w 72"/>
              <a:gd name="T21" fmla="*/ 109537 h 84"/>
              <a:gd name="T22" fmla="*/ 56489 w 72"/>
              <a:gd name="T23" fmla="*/ 101713 h 84"/>
              <a:gd name="T24" fmla="*/ 96838 w 72"/>
              <a:gd name="T25" fmla="*/ 101713 h 84"/>
              <a:gd name="T26" fmla="*/ 96838 w 72"/>
              <a:gd name="T27" fmla="*/ 101713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75000"/>
            </a:schemeClr>
          </a:solidFill>
          <a:ln w="9525">
            <a:solidFill>
              <a:schemeClr val="bg1"/>
            </a:solidFill>
            <a:round/>
            <a:headEnd/>
            <a:tailEnd/>
          </a:ln>
        </p:spPr>
        <p:txBody>
          <a:bodyPr/>
          <a:lstStyle/>
          <a:p>
            <a:endParaRPr lang="en-US" sz="2400"/>
          </a:p>
        </p:txBody>
      </p:sp>
      <p:sp>
        <p:nvSpPr>
          <p:cNvPr id="394" name="Freeform 418">
            <a:extLst>
              <a:ext uri="{FF2B5EF4-FFF2-40B4-BE49-F238E27FC236}">
                <a16:creationId xmlns:a16="http://schemas.microsoft.com/office/drawing/2014/main" id="{9F471F24-1C37-2146-D599-AC6180A2E5EA}"/>
              </a:ext>
            </a:extLst>
          </p:cNvPr>
          <p:cNvSpPr>
            <a:spLocks/>
          </p:cNvSpPr>
          <p:nvPr/>
        </p:nvSpPr>
        <p:spPr bwMode="auto">
          <a:xfrm>
            <a:off x="3891056" y="3959818"/>
            <a:ext cx="341944" cy="286845"/>
          </a:xfrm>
          <a:custGeom>
            <a:avLst/>
            <a:gdLst>
              <a:gd name="T0" fmla="*/ 296013 w 43"/>
              <a:gd name="T1" fmla="*/ 163910 h 36"/>
              <a:gd name="T2" fmla="*/ 288223 w 43"/>
              <a:gd name="T3" fmla="*/ 140494 h 36"/>
              <a:gd name="T4" fmla="*/ 303803 w 43"/>
              <a:gd name="T5" fmla="*/ 117078 h 36"/>
              <a:gd name="T6" fmla="*/ 334962 w 43"/>
              <a:gd name="T7" fmla="*/ 85857 h 36"/>
              <a:gd name="T8" fmla="*/ 327172 w 43"/>
              <a:gd name="T9" fmla="*/ 85857 h 36"/>
              <a:gd name="T10" fmla="*/ 303803 w 43"/>
              <a:gd name="T11" fmla="*/ 78052 h 36"/>
              <a:gd name="T12" fmla="*/ 296013 w 43"/>
              <a:gd name="T13" fmla="*/ 62442 h 36"/>
              <a:gd name="T14" fmla="*/ 249274 w 43"/>
              <a:gd name="T15" fmla="*/ 39026 h 36"/>
              <a:gd name="T16" fmla="*/ 171376 w 43"/>
              <a:gd name="T17" fmla="*/ 46831 h 36"/>
              <a:gd name="T18" fmla="*/ 132427 w 43"/>
              <a:gd name="T19" fmla="*/ 39026 h 36"/>
              <a:gd name="T20" fmla="*/ 124637 w 43"/>
              <a:gd name="T21" fmla="*/ 23416 h 36"/>
              <a:gd name="T22" fmla="*/ 85688 w 43"/>
              <a:gd name="T23" fmla="*/ 15610 h 36"/>
              <a:gd name="T24" fmla="*/ 46739 w 43"/>
              <a:gd name="T25" fmla="*/ 23416 h 36"/>
              <a:gd name="T26" fmla="*/ 38949 w 43"/>
              <a:gd name="T27" fmla="*/ 0 h 36"/>
              <a:gd name="T28" fmla="*/ 7790 w 43"/>
              <a:gd name="T29" fmla="*/ 15610 h 36"/>
              <a:gd name="T30" fmla="*/ 0 w 43"/>
              <a:gd name="T31" fmla="*/ 78052 h 36"/>
              <a:gd name="T32" fmla="*/ 15580 w 43"/>
              <a:gd name="T33" fmla="*/ 117078 h 36"/>
              <a:gd name="T34" fmla="*/ 93478 w 43"/>
              <a:gd name="T35" fmla="*/ 148299 h 36"/>
              <a:gd name="T36" fmla="*/ 132427 w 43"/>
              <a:gd name="T37" fmla="*/ 156104 h 36"/>
              <a:gd name="T38" fmla="*/ 124637 w 43"/>
              <a:gd name="T39" fmla="*/ 171715 h 36"/>
              <a:gd name="T40" fmla="*/ 140217 w 43"/>
              <a:gd name="T41" fmla="*/ 202936 h 36"/>
              <a:gd name="T42" fmla="*/ 140217 w 43"/>
              <a:gd name="T43" fmla="*/ 257572 h 36"/>
              <a:gd name="T44" fmla="*/ 140217 w 43"/>
              <a:gd name="T45" fmla="*/ 257572 h 36"/>
              <a:gd name="T46" fmla="*/ 163586 w 43"/>
              <a:gd name="T47" fmla="*/ 280988 h 36"/>
              <a:gd name="T48" fmla="*/ 233694 w 43"/>
              <a:gd name="T49" fmla="*/ 257572 h 36"/>
              <a:gd name="T50" fmla="*/ 225905 w 43"/>
              <a:gd name="T51" fmla="*/ 234157 h 36"/>
              <a:gd name="T52" fmla="*/ 202535 w 43"/>
              <a:gd name="T53" fmla="*/ 195131 h 36"/>
              <a:gd name="T54" fmla="*/ 264854 w 43"/>
              <a:gd name="T55" fmla="*/ 195131 h 36"/>
              <a:gd name="T56" fmla="*/ 303803 w 43"/>
              <a:gd name="T57" fmla="*/ 179520 h 36"/>
              <a:gd name="T58" fmla="*/ 296013 w 43"/>
              <a:gd name="T59" fmla="*/ 16391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75000"/>
            </a:schemeClr>
          </a:solidFill>
          <a:ln w="9525">
            <a:solidFill>
              <a:schemeClr val="bg1"/>
            </a:solidFill>
            <a:round/>
            <a:headEnd/>
            <a:tailEnd/>
          </a:ln>
        </p:spPr>
        <p:txBody>
          <a:bodyPr/>
          <a:lstStyle/>
          <a:p>
            <a:endParaRPr lang="en-US" sz="2400"/>
          </a:p>
        </p:txBody>
      </p:sp>
      <p:sp>
        <p:nvSpPr>
          <p:cNvPr id="395" name="Freeform 419">
            <a:extLst>
              <a:ext uri="{FF2B5EF4-FFF2-40B4-BE49-F238E27FC236}">
                <a16:creationId xmlns:a16="http://schemas.microsoft.com/office/drawing/2014/main" id="{4BF2CAAF-D747-8601-C40A-80DB629BF3CA}"/>
              </a:ext>
            </a:extLst>
          </p:cNvPr>
          <p:cNvSpPr>
            <a:spLocks/>
          </p:cNvSpPr>
          <p:nvPr/>
        </p:nvSpPr>
        <p:spPr bwMode="auto">
          <a:xfrm>
            <a:off x="3672276" y="4279075"/>
            <a:ext cx="322499" cy="445663"/>
          </a:xfrm>
          <a:custGeom>
            <a:avLst/>
            <a:gdLst>
              <a:gd name="T0" fmla="*/ 300117 w 240"/>
              <a:gd name="T1" fmla="*/ 264269 h 337"/>
              <a:gd name="T2" fmla="*/ 300117 w 240"/>
              <a:gd name="T3" fmla="*/ 256496 h 337"/>
              <a:gd name="T4" fmla="*/ 284322 w 240"/>
              <a:gd name="T5" fmla="*/ 256496 h 337"/>
              <a:gd name="T6" fmla="*/ 276424 w 240"/>
              <a:gd name="T7" fmla="*/ 209861 h 337"/>
              <a:gd name="T8" fmla="*/ 236935 w 240"/>
              <a:gd name="T9" fmla="*/ 225406 h 337"/>
              <a:gd name="T10" fmla="*/ 205343 w 240"/>
              <a:gd name="T11" fmla="*/ 202088 h 337"/>
              <a:gd name="T12" fmla="*/ 205343 w 240"/>
              <a:gd name="T13" fmla="*/ 155452 h 337"/>
              <a:gd name="T14" fmla="*/ 236935 w 240"/>
              <a:gd name="T15" fmla="*/ 108817 h 337"/>
              <a:gd name="T16" fmla="*/ 260628 w 240"/>
              <a:gd name="T17" fmla="*/ 93271 h 337"/>
              <a:gd name="T18" fmla="*/ 268526 w 240"/>
              <a:gd name="T19" fmla="*/ 69954 h 337"/>
              <a:gd name="T20" fmla="*/ 252730 w 240"/>
              <a:gd name="T21" fmla="*/ 46636 h 337"/>
              <a:gd name="T22" fmla="*/ 221139 w 240"/>
              <a:gd name="T23" fmla="*/ 46636 h 337"/>
              <a:gd name="T24" fmla="*/ 197446 w 240"/>
              <a:gd name="T25" fmla="*/ 23318 h 337"/>
              <a:gd name="T26" fmla="*/ 157957 w 240"/>
              <a:gd name="T27" fmla="*/ 0 h 337"/>
              <a:gd name="T28" fmla="*/ 157957 w 240"/>
              <a:gd name="T29" fmla="*/ 0 h 337"/>
              <a:gd name="T30" fmla="*/ 142161 w 240"/>
              <a:gd name="T31" fmla="*/ 31090 h 337"/>
              <a:gd name="T32" fmla="*/ 110570 w 240"/>
              <a:gd name="T33" fmla="*/ 62181 h 337"/>
              <a:gd name="T34" fmla="*/ 86876 w 240"/>
              <a:gd name="T35" fmla="*/ 69954 h 337"/>
              <a:gd name="T36" fmla="*/ 55285 w 240"/>
              <a:gd name="T37" fmla="*/ 101044 h 337"/>
              <a:gd name="T38" fmla="*/ 31591 w 240"/>
              <a:gd name="T39" fmla="*/ 93271 h 337"/>
              <a:gd name="T40" fmla="*/ 23693 w 240"/>
              <a:gd name="T41" fmla="*/ 77726 h 337"/>
              <a:gd name="T42" fmla="*/ 0 w 240"/>
              <a:gd name="T43" fmla="*/ 93271 h 337"/>
              <a:gd name="T44" fmla="*/ 23693 w 240"/>
              <a:gd name="T45" fmla="*/ 147680 h 337"/>
              <a:gd name="T46" fmla="*/ 71080 w 240"/>
              <a:gd name="T47" fmla="*/ 225406 h 337"/>
              <a:gd name="T48" fmla="*/ 118467 w 240"/>
              <a:gd name="T49" fmla="*/ 326450 h 337"/>
              <a:gd name="T50" fmla="*/ 118467 w 240"/>
              <a:gd name="T51" fmla="*/ 341995 h 337"/>
              <a:gd name="T52" fmla="*/ 284322 w 240"/>
              <a:gd name="T53" fmla="*/ 436562 h 337"/>
              <a:gd name="T54" fmla="*/ 292220 w 240"/>
              <a:gd name="T55" fmla="*/ 436562 h 337"/>
              <a:gd name="T56" fmla="*/ 300117 w 240"/>
              <a:gd name="T57" fmla="*/ 397699 h 337"/>
              <a:gd name="T58" fmla="*/ 308015 w 240"/>
              <a:gd name="T59" fmla="*/ 349768 h 337"/>
              <a:gd name="T60" fmla="*/ 315913 w 240"/>
              <a:gd name="T61" fmla="*/ 287587 h 337"/>
              <a:gd name="T62" fmla="*/ 300117 w 240"/>
              <a:gd name="T63" fmla="*/ 264269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96" name="Freeform 420">
            <a:extLst>
              <a:ext uri="{FF2B5EF4-FFF2-40B4-BE49-F238E27FC236}">
                <a16:creationId xmlns:a16="http://schemas.microsoft.com/office/drawing/2014/main" id="{0B4F02CC-64F5-3CAC-6652-9EDE2D984A44}"/>
              </a:ext>
            </a:extLst>
          </p:cNvPr>
          <p:cNvSpPr>
            <a:spLocks/>
          </p:cNvSpPr>
          <p:nvPr/>
        </p:nvSpPr>
        <p:spPr bwMode="auto">
          <a:xfrm>
            <a:off x="3672276" y="4279075"/>
            <a:ext cx="322499" cy="445663"/>
          </a:xfrm>
          <a:custGeom>
            <a:avLst/>
            <a:gdLst>
              <a:gd name="T0" fmla="*/ 300117 w 240"/>
              <a:gd name="T1" fmla="*/ 264269 h 337"/>
              <a:gd name="T2" fmla="*/ 300117 w 240"/>
              <a:gd name="T3" fmla="*/ 256496 h 337"/>
              <a:gd name="T4" fmla="*/ 284322 w 240"/>
              <a:gd name="T5" fmla="*/ 256496 h 337"/>
              <a:gd name="T6" fmla="*/ 276424 w 240"/>
              <a:gd name="T7" fmla="*/ 209861 h 337"/>
              <a:gd name="T8" fmla="*/ 236935 w 240"/>
              <a:gd name="T9" fmla="*/ 225406 h 337"/>
              <a:gd name="T10" fmla="*/ 205343 w 240"/>
              <a:gd name="T11" fmla="*/ 202088 h 337"/>
              <a:gd name="T12" fmla="*/ 205343 w 240"/>
              <a:gd name="T13" fmla="*/ 155452 h 337"/>
              <a:gd name="T14" fmla="*/ 236935 w 240"/>
              <a:gd name="T15" fmla="*/ 108817 h 337"/>
              <a:gd name="T16" fmla="*/ 260628 w 240"/>
              <a:gd name="T17" fmla="*/ 93271 h 337"/>
              <a:gd name="T18" fmla="*/ 268526 w 240"/>
              <a:gd name="T19" fmla="*/ 69954 h 337"/>
              <a:gd name="T20" fmla="*/ 252730 w 240"/>
              <a:gd name="T21" fmla="*/ 46636 h 337"/>
              <a:gd name="T22" fmla="*/ 221139 w 240"/>
              <a:gd name="T23" fmla="*/ 46636 h 337"/>
              <a:gd name="T24" fmla="*/ 197446 w 240"/>
              <a:gd name="T25" fmla="*/ 23318 h 337"/>
              <a:gd name="T26" fmla="*/ 157957 w 240"/>
              <a:gd name="T27" fmla="*/ 0 h 337"/>
              <a:gd name="T28" fmla="*/ 157957 w 240"/>
              <a:gd name="T29" fmla="*/ 0 h 337"/>
              <a:gd name="T30" fmla="*/ 142161 w 240"/>
              <a:gd name="T31" fmla="*/ 31090 h 337"/>
              <a:gd name="T32" fmla="*/ 110570 w 240"/>
              <a:gd name="T33" fmla="*/ 62181 h 337"/>
              <a:gd name="T34" fmla="*/ 86876 w 240"/>
              <a:gd name="T35" fmla="*/ 69954 h 337"/>
              <a:gd name="T36" fmla="*/ 55285 w 240"/>
              <a:gd name="T37" fmla="*/ 101044 h 337"/>
              <a:gd name="T38" fmla="*/ 31591 w 240"/>
              <a:gd name="T39" fmla="*/ 93271 h 337"/>
              <a:gd name="T40" fmla="*/ 23693 w 240"/>
              <a:gd name="T41" fmla="*/ 77726 h 337"/>
              <a:gd name="T42" fmla="*/ 0 w 240"/>
              <a:gd name="T43" fmla="*/ 93271 h 337"/>
              <a:gd name="T44" fmla="*/ 23693 w 240"/>
              <a:gd name="T45" fmla="*/ 147680 h 337"/>
              <a:gd name="T46" fmla="*/ 71080 w 240"/>
              <a:gd name="T47" fmla="*/ 225406 h 337"/>
              <a:gd name="T48" fmla="*/ 118467 w 240"/>
              <a:gd name="T49" fmla="*/ 326450 h 337"/>
              <a:gd name="T50" fmla="*/ 118467 w 240"/>
              <a:gd name="T51" fmla="*/ 341995 h 337"/>
              <a:gd name="T52" fmla="*/ 284322 w 240"/>
              <a:gd name="T53" fmla="*/ 436562 h 337"/>
              <a:gd name="T54" fmla="*/ 292220 w 240"/>
              <a:gd name="T55" fmla="*/ 436562 h 337"/>
              <a:gd name="T56" fmla="*/ 300117 w 240"/>
              <a:gd name="T57" fmla="*/ 397699 h 337"/>
              <a:gd name="T58" fmla="*/ 308015 w 240"/>
              <a:gd name="T59" fmla="*/ 349768 h 337"/>
              <a:gd name="T60" fmla="*/ 315913 w 240"/>
              <a:gd name="T61" fmla="*/ 287587 h 337"/>
              <a:gd name="T62" fmla="*/ 300117 w 240"/>
              <a:gd name="T63" fmla="*/ 264269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75000"/>
            </a:schemeClr>
          </a:solidFill>
          <a:ln w="9525">
            <a:solidFill>
              <a:schemeClr val="bg1"/>
            </a:solidFill>
            <a:round/>
            <a:headEnd/>
            <a:tailEnd/>
          </a:ln>
        </p:spPr>
        <p:txBody>
          <a:bodyPr/>
          <a:lstStyle/>
          <a:p>
            <a:endParaRPr lang="en-US" sz="2400"/>
          </a:p>
        </p:txBody>
      </p:sp>
      <p:sp>
        <p:nvSpPr>
          <p:cNvPr id="397" name="Freeform 421">
            <a:extLst>
              <a:ext uri="{FF2B5EF4-FFF2-40B4-BE49-F238E27FC236}">
                <a16:creationId xmlns:a16="http://schemas.microsoft.com/office/drawing/2014/main" id="{C6F33520-2AAA-CEDC-4F01-02C2C47C3971}"/>
              </a:ext>
            </a:extLst>
          </p:cNvPr>
          <p:cNvSpPr>
            <a:spLocks/>
          </p:cNvSpPr>
          <p:nvPr/>
        </p:nvSpPr>
        <p:spPr bwMode="auto">
          <a:xfrm>
            <a:off x="3694965" y="4230457"/>
            <a:ext cx="137751" cy="152336"/>
          </a:xfrm>
          <a:custGeom>
            <a:avLst/>
            <a:gdLst>
              <a:gd name="T0" fmla="*/ 31750 w 102"/>
              <a:gd name="T1" fmla="*/ 149225 h 114"/>
              <a:gd name="T2" fmla="*/ 63500 w 102"/>
              <a:gd name="T3" fmla="*/ 117809 h 114"/>
              <a:gd name="T4" fmla="*/ 87313 w 102"/>
              <a:gd name="T5" fmla="*/ 109955 h 114"/>
              <a:gd name="T6" fmla="*/ 119063 w 102"/>
              <a:gd name="T7" fmla="*/ 78539 h 114"/>
              <a:gd name="T8" fmla="*/ 134938 w 102"/>
              <a:gd name="T9" fmla="*/ 47124 h 114"/>
              <a:gd name="T10" fmla="*/ 103188 w 102"/>
              <a:gd name="T11" fmla="*/ 23562 h 114"/>
              <a:gd name="T12" fmla="*/ 39688 w 102"/>
              <a:gd name="T13" fmla="*/ 0 h 114"/>
              <a:gd name="T14" fmla="*/ 31750 w 102"/>
              <a:gd name="T15" fmla="*/ 15708 h 114"/>
              <a:gd name="T16" fmla="*/ 0 w 102"/>
              <a:gd name="T17" fmla="*/ 86393 h 114"/>
              <a:gd name="T18" fmla="*/ 15875 w 102"/>
              <a:gd name="T19" fmla="*/ 117809 h 114"/>
              <a:gd name="T20" fmla="*/ 0 w 102"/>
              <a:gd name="T21" fmla="*/ 125663 h 114"/>
              <a:gd name="T22" fmla="*/ 7938 w 102"/>
              <a:gd name="T23" fmla="*/ 141371 h 114"/>
              <a:gd name="T24" fmla="*/ 31750 w 102"/>
              <a:gd name="T25" fmla="*/ 149225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98" name="Freeform 422">
            <a:extLst>
              <a:ext uri="{FF2B5EF4-FFF2-40B4-BE49-F238E27FC236}">
                <a16:creationId xmlns:a16="http://schemas.microsoft.com/office/drawing/2014/main" id="{CDC2A90D-37C0-519E-CED4-5E9EDDB01C92}"/>
              </a:ext>
            </a:extLst>
          </p:cNvPr>
          <p:cNvSpPr>
            <a:spLocks/>
          </p:cNvSpPr>
          <p:nvPr/>
        </p:nvSpPr>
        <p:spPr bwMode="auto">
          <a:xfrm>
            <a:off x="3469703" y="3856100"/>
            <a:ext cx="153956" cy="71307"/>
          </a:xfrm>
          <a:custGeom>
            <a:avLst/>
            <a:gdLst>
              <a:gd name="T0" fmla="*/ 150812 w 19"/>
              <a:gd name="T1" fmla="*/ 23283 h 9"/>
              <a:gd name="T2" fmla="*/ 63500 w 19"/>
              <a:gd name="T3" fmla="*/ 7761 h 9"/>
              <a:gd name="T4" fmla="*/ 39687 w 19"/>
              <a:gd name="T5" fmla="*/ 0 h 9"/>
              <a:gd name="T6" fmla="*/ 7937 w 19"/>
              <a:gd name="T7" fmla="*/ 23283 h 9"/>
              <a:gd name="T8" fmla="*/ 0 w 19"/>
              <a:gd name="T9" fmla="*/ 46567 h 9"/>
              <a:gd name="T10" fmla="*/ 0 w 19"/>
              <a:gd name="T11" fmla="*/ 46567 h 9"/>
              <a:gd name="T12" fmla="*/ 39687 w 19"/>
              <a:gd name="T13" fmla="*/ 69850 h 9"/>
              <a:gd name="T14" fmla="*/ 95250 w 19"/>
              <a:gd name="T15" fmla="*/ 46567 h 9"/>
              <a:gd name="T16" fmla="*/ 150812 w 19"/>
              <a:gd name="T17" fmla="*/ 2328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399" name="Freeform 423">
            <a:extLst>
              <a:ext uri="{FF2B5EF4-FFF2-40B4-BE49-F238E27FC236}">
                <a16:creationId xmlns:a16="http://schemas.microsoft.com/office/drawing/2014/main" id="{0EC01CD3-1034-3336-CBAD-E4478AEE12F3}"/>
              </a:ext>
            </a:extLst>
          </p:cNvPr>
          <p:cNvSpPr>
            <a:spLocks/>
          </p:cNvSpPr>
          <p:nvPr/>
        </p:nvSpPr>
        <p:spPr bwMode="auto">
          <a:xfrm>
            <a:off x="3388673" y="3813966"/>
            <a:ext cx="121544" cy="100476"/>
          </a:xfrm>
          <a:custGeom>
            <a:avLst/>
            <a:gdLst>
              <a:gd name="T0" fmla="*/ 119062 w 15"/>
              <a:gd name="T1" fmla="*/ 41010 h 12"/>
              <a:gd name="T2" fmla="*/ 87312 w 15"/>
              <a:gd name="T3" fmla="*/ 32808 h 12"/>
              <a:gd name="T4" fmla="*/ 87312 w 15"/>
              <a:gd name="T5" fmla="*/ 0 h 12"/>
              <a:gd name="T6" fmla="*/ 47625 w 15"/>
              <a:gd name="T7" fmla="*/ 0 h 12"/>
              <a:gd name="T8" fmla="*/ 31750 w 15"/>
              <a:gd name="T9" fmla="*/ 8202 h 12"/>
              <a:gd name="T10" fmla="*/ 47625 w 15"/>
              <a:gd name="T11" fmla="*/ 41010 h 12"/>
              <a:gd name="T12" fmla="*/ 23812 w 15"/>
              <a:gd name="T13" fmla="*/ 41010 h 12"/>
              <a:gd name="T14" fmla="*/ 7937 w 15"/>
              <a:gd name="T15" fmla="*/ 65617 h 12"/>
              <a:gd name="T16" fmla="*/ 0 w 15"/>
              <a:gd name="T17" fmla="*/ 82021 h 12"/>
              <a:gd name="T18" fmla="*/ 7937 w 15"/>
              <a:gd name="T19" fmla="*/ 90223 h 12"/>
              <a:gd name="T20" fmla="*/ 55562 w 15"/>
              <a:gd name="T21" fmla="*/ 98425 h 12"/>
              <a:gd name="T22" fmla="*/ 79375 w 15"/>
              <a:gd name="T23" fmla="*/ 90223 h 12"/>
              <a:gd name="T24" fmla="*/ 87312 w 15"/>
              <a:gd name="T25" fmla="*/ 65617 h 12"/>
              <a:gd name="T26" fmla="*/ 119062 w 15"/>
              <a:gd name="T27" fmla="*/ 4101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0" name="Freeform 424">
            <a:extLst>
              <a:ext uri="{FF2B5EF4-FFF2-40B4-BE49-F238E27FC236}">
                <a16:creationId xmlns:a16="http://schemas.microsoft.com/office/drawing/2014/main" id="{4F4057C0-9E53-7179-FB28-C7C97A8E8B45}"/>
              </a:ext>
            </a:extLst>
          </p:cNvPr>
          <p:cNvSpPr>
            <a:spLocks/>
          </p:cNvSpPr>
          <p:nvPr/>
        </p:nvSpPr>
        <p:spPr bwMode="auto">
          <a:xfrm>
            <a:off x="2766367" y="3392611"/>
            <a:ext cx="769780" cy="504004"/>
          </a:xfrm>
          <a:custGeom>
            <a:avLst/>
            <a:gdLst>
              <a:gd name="T0" fmla="*/ 636240 w 576"/>
              <a:gd name="T1" fmla="*/ 453330 h 379"/>
              <a:gd name="T2" fmla="*/ 659804 w 576"/>
              <a:gd name="T3" fmla="*/ 453330 h 379"/>
              <a:gd name="T4" fmla="*/ 644095 w 576"/>
              <a:gd name="T5" fmla="*/ 422066 h 379"/>
              <a:gd name="T6" fmla="*/ 659804 w 576"/>
              <a:gd name="T7" fmla="*/ 414250 h 379"/>
              <a:gd name="T8" fmla="*/ 699078 w 576"/>
              <a:gd name="T9" fmla="*/ 414250 h 379"/>
              <a:gd name="T10" fmla="*/ 691224 w 576"/>
              <a:gd name="T11" fmla="*/ 406434 h 379"/>
              <a:gd name="T12" fmla="*/ 714788 w 576"/>
              <a:gd name="T13" fmla="*/ 390802 h 379"/>
              <a:gd name="T14" fmla="*/ 738352 w 576"/>
              <a:gd name="T15" fmla="*/ 375170 h 379"/>
              <a:gd name="T16" fmla="*/ 754062 w 576"/>
              <a:gd name="T17" fmla="*/ 312641 h 379"/>
              <a:gd name="T18" fmla="*/ 659804 w 576"/>
              <a:gd name="T19" fmla="*/ 328274 h 379"/>
              <a:gd name="T20" fmla="*/ 620530 w 576"/>
              <a:gd name="T21" fmla="*/ 382986 h 379"/>
              <a:gd name="T22" fmla="*/ 557692 w 576"/>
              <a:gd name="T23" fmla="*/ 390802 h 379"/>
              <a:gd name="T24" fmla="*/ 494853 w 576"/>
              <a:gd name="T25" fmla="*/ 312641 h 379"/>
              <a:gd name="T26" fmla="*/ 486998 w 576"/>
              <a:gd name="T27" fmla="*/ 211033 h 379"/>
              <a:gd name="T28" fmla="*/ 502708 w 576"/>
              <a:gd name="T29" fmla="*/ 187585 h 379"/>
              <a:gd name="T30" fmla="*/ 463434 w 576"/>
              <a:gd name="T31" fmla="*/ 179769 h 379"/>
              <a:gd name="T32" fmla="*/ 432015 w 576"/>
              <a:gd name="T33" fmla="*/ 148505 h 379"/>
              <a:gd name="T34" fmla="*/ 408450 w 576"/>
              <a:gd name="T35" fmla="*/ 109425 h 379"/>
              <a:gd name="T36" fmla="*/ 377031 w 576"/>
              <a:gd name="T37" fmla="*/ 85976 h 379"/>
              <a:gd name="T38" fmla="*/ 329902 w 576"/>
              <a:gd name="T39" fmla="*/ 101608 h 379"/>
              <a:gd name="T40" fmla="*/ 267064 w 576"/>
              <a:gd name="T41" fmla="*/ 31264 h 379"/>
              <a:gd name="T42" fmla="*/ 227790 w 576"/>
              <a:gd name="T43" fmla="*/ 23448 h 379"/>
              <a:gd name="T44" fmla="*/ 204225 w 576"/>
              <a:gd name="T45" fmla="*/ 39080 h 379"/>
              <a:gd name="T46" fmla="*/ 141387 w 576"/>
              <a:gd name="T47" fmla="*/ 39080 h 379"/>
              <a:gd name="T48" fmla="*/ 62839 w 576"/>
              <a:gd name="T49" fmla="*/ 0 h 379"/>
              <a:gd name="T50" fmla="*/ 0 w 576"/>
              <a:gd name="T51" fmla="*/ 7816 h 379"/>
              <a:gd name="T52" fmla="*/ 47129 w 576"/>
              <a:gd name="T53" fmla="*/ 93792 h 379"/>
              <a:gd name="T54" fmla="*/ 78548 w 576"/>
              <a:gd name="T55" fmla="*/ 140689 h 379"/>
              <a:gd name="T56" fmla="*/ 70693 w 576"/>
              <a:gd name="T57" fmla="*/ 156321 h 379"/>
              <a:gd name="T58" fmla="*/ 125677 w 576"/>
              <a:gd name="T59" fmla="*/ 195401 h 379"/>
              <a:gd name="T60" fmla="*/ 133532 w 576"/>
              <a:gd name="T61" fmla="*/ 234481 h 379"/>
              <a:gd name="T62" fmla="*/ 157096 w 576"/>
              <a:gd name="T63" fmla="*/ 250113 h 379"/>
              <a:gd name="T64" fmla="*/ 188516 w 576"/>
              <a:gd name="T65" fmla="*/ 281377 h 379"/>
              <a:gd name="T66" fmla="*/ 196370 w 576"/>
              <a:gd name="T67" fmla="*/ 257929 h 379"/>
              <a:gd name="T68" fmla="*/ 164951 w 576"/>
              <a:gd name="T69" fmla="*/ 234481 h 379"/>
              <a:gd name="T70" fmla="*/ 133532 w 576"/>
              <a:gd name="T71" fmla="*/ 164137 h 379"/>
              <a:gd name="T72" fmla="*/ 78548 w 576"/>
              <a:gd name="T73" fmla="*/ 85976 h 379"/>
              <a:gd name="T74" fmla="*/ 62839 w 576"/>
              <a:gd name="T75" fmla="*/ 39080 h 379"/>
              <a:gd name="T76" fmla="*/ 102113 w 576"/>
              <a:gd name="T77" fmla="*/ 54712 h 379"/>
              <a:gd name="T78" fmla="*/ 141387 w 576"/>
              <a:gd name="T79" fmla="*/ 132873 h 379"/>
              <a:gd name="T80" fmla="*/ 157096 w 576"/>
              <a:gd name="T81" fmla="*/ 156321 h 379"/>
              <a:gd name="T82" fmla="*/ 196370 w 576"/>
              <a:gd name="T83" fmla="*/ 179769 h 379"/>
              <a:gd name="T84" fmla="*/ 196370 w 576"/>
              <a:gd name="T85" fmla="*/ 203217 h 379"/>
              <a:gd name="T86" fmla="*/ 227790 w 576"/>
              <a:gd name="T87" fmla="*/ 218849 h 379"/>
              <a:gd name="T88" fmla="*/ 243499 w 576"/>
              <a:gd name="T89" fmla="*/ 242297 h 379"/>
              <a:gd name="T90" fmla="*/ 282773 w 576"/>
              <a:gd name="T91" fmla="*/ 281377 h 379"/>
              <a:gd name="T92" fmla="*/ 290628 w 576"/>
              <a:gd name="T93" fmla="*/ 336090 h 379"/>
              <a:gd name="T94" fmla="*/ 290628 w 576"/>
              <a:gd name="T95" fmla="*/ 359538 h 379"/>
              <a:gd name="T96" fmla="*/ 392741 w 576"/>
              <a:gd name="T97" fmla="*/ 422066 h 379"/>
              <a:gd name="T98" fmla="*/ 439870 w 576"/>
              <a:gd name="T99" fmla="*/ 445514 h 379"/>
              <a:gd name="T100" fmla="*/ 526272 w 576"/>
              <a:gd name="T101" fmla="*/ 468962 h 379"/>
              <a:gd name="T102" fmla="*/ 549837 w 576"/>
              <a:gd name="T103" fmla="*/ 461146 h 379"/>
              <a:gd name="T104" fmla="*/ 573401 w 576"/>
              <a:gd name="T105" fmla="*/ 461146 h 379"/>
              <a:gd name="T106" fmla="*/ 612675 w 576"/>
              <a:gd name="T107" fmla="*/ 493713 h 379"/>
              <a:gd name="T108" fmla="*/ 620530 w 576"/>
              <a:gd name="T109" fmla="*/ 476778 h 379"/>
              <a:gd name="T110" fmla="*/ 636240 w 576"/>
              <a:gd name="T111" fmla="*/ 453330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75000"/>
            </a:schemeClr>
          </a:solidFill>
          <a:ln w="9525">
            <a:solidFill>
              <a:schemeClr val="bg1"/>
            </a:solidFill>
            <a:round/>
            <a:headEnd/>
            <a:tailEnd/>
          </a:ln>
        </p:spPr>
        <p:txBody>
          <a:bodyPr/>
          <a:lstStyle/>
          <a:p>
            <a:endParaRPr lang="en-US" sz="2400">
              <a:solidFill>
                <a:schemeClr val="accent5"/>
              </a:solidFill>
            </a:endParaRPr>
          </a:p>
        </p:txBody>
      </p:sp>
      <p:sp>
        <p:nvSpPr>
          <p:cNvPr id="401" name="Freeform 425">
            <a:extLst>
              <a:ext uri="{FF2B5EF4-FFF2-40B4-BE49-F238E27FC236}">
                <a16:creationId xmlns:a16="http://schemas.microsoft.com/office/drawing/2014/main" id="{75D8E31E-DDCE-4E84-F03B-E4F06F081317}"/>
              </a:ext>
            </a:extLst>
          </p:cNvPr>
          <p:cNvSpPr>
            <a:spLocks/>
          </p:cNvSpPr>
          <p:nvPr/>
        </p:nvSpPr>
        <p:spPr bwMode="auto">
          <a:xfrm rot="20747712">
            <a:off x="4025566" y="1373355"/>
            <a:ext cx="829743" cy="915635"/>
          </a:xfrm>
          <a:custGeom>
            <a:avLst/>
            <a:gdLst>
              <a:gd name="T0" fmla="*/ 551982 w 1125"/>
              <a:gd name="T1" fmla="*/ 20156 h 2047"/>
              <a:gd name="T2" fmla="*/ 505742 w 1125"/>
              <a:gd name="T3" fmla="*/ 5696 h 2047"/>
              <a:gd name="T4" fmla="*/ 470340 w 1125"/>
              <a:gd name="T5" fmla="*/ 876 h 2047"/>
              <a:gd name="T6" fmla="*/ 358354 w 1125"/>
              <a:gd name="T7" fmla="*/ 22785 h 2047"/>
              <a:gd name="T8" fmla="*/ 326565 w 1125"/>
              <a:gd name="T9" fmla="*/ 48199 h 2047"/>
              <a:gd name="T10" fmla="*/ 241311 w 1125"/>
              <a:gd name="T11" fmla="*/ 49075 h 2047"/>
              <a:gd name="T12" fmla="*/ 174120 w 1125"/>
              <a:gd name="T13" fmla="*/ 79747 h 2047"/>
              <a:gd name="T14" fmla="*/ 115598 w 1125"/>
              <a:gd name="T15" fmla="*/ 126632 h 2047"/>
              <a:gd name="T16" fmla="*/ 31790 w 1125"/>
              <a:gd name="T17" fmla="*/ 139777 h 2047"/>
              <a:gd name="T18" fmla="*/ 12282 w 1125"/>
              <a:gd name="T19" fmla="*/ 176145 h 2047"/>
              <a:gd name="T20" fmla="*/ 1445 w 1125"/>
              <a:gd name="T21" fmla="*/ 211199 h 2047"/>
              <a:gd name="T22" fmla="*/ 42627 w 1125"/>
              <a:gd name="T23" fmla="*/ 248882 h 2047"/>
              <a:gd name="T24" fmla="*/ 122101 w 1125"/>
              <a:gd name="T25" fmla="*/ 272105 h 2047"/>
              <a:gd name="T26" fmla="*/ 146665 w 1125"/>
              <a:gd name="T27" fmla="*/ 343965 h 2047"/>
              <a:gd name="T28" fmla="*/ 130770 w 1125"/>
              <a:gd name="T29" fmla="*/ 432038 h 2047"/>
              <a:gd name="T30" fmla="*/ 157503 w 1125"/>
              <a:gd name="T31" fmla="*/ 456575 h 2047"/>
              <a:gd name="T32" fmla="*/ 132215 w 1125"/>
              <a:gd name="T33" fmla="*/ 471035 h 2047"/>
              <a:gd name="T34" fmla="*/ 148833 w 1125"/>
              <a:gd name="T35" fmla="*/ 486809 h 2047"/>
              <a:gd name="T36" fmla="*/ 111263 w 1125"/>
              <a:gd name="T37" fmla="*/ 497325 h 2047"/>
              <a:gd name="T38" fmla="*/ 158225 w 1125"/>
              <a:gd name="T39" fmla="*/ 526245 h 2047"/>
              <a:gd name="T40" fmla="*/ 186402 w 1125"/>
              <a:gd name="T41" fmla="*/ 507403 h 2047"/>
              <a:gd name="T42" fmla="*/ 182067 w 1125"/>
              <a:gd name="T43" fmla="*/ 552535 h 2047"/>
              <a:gd name="T44" fmla="*/ 132938 w 1125"/>
              <a:gd name="T45" fmla="*/ 570500 h 2047"/>
              <a:gd name="T46" fmla="*/ 102593 w 1125"/>
              <a:gd name="T47" fmla="*/ 649809 h 2047"/>
              <a:gd name="T48" fmla="*/ 130048 w 1125"/>
              <a:gd name="T49" fmla="*/ 703704 h 2047"/>
              <a:gd name="T50" fmla="*/ 144498 w 1125"/>
              <a:gd name="T51" fmla="*/ 768554 h 2047"/>
              <a:gd name="T52" fmla="*/ 195072 w 1125"/>
              <a:gd name="T53" fmla="*/ 831212 h 2047"/>
              <a:gd name="T54" fmla="*/ 267321 w 1125"/>
              <a:gd name="T55" fmla="*/ 858379 h 2047"/>
              <a:gd name="T56" fmla="*/ 289718 w 1125"/>
              <a:gd name="T57" fmla="*/ 885984 h 2047"/>
              <a:gd name="T58" fmla="*/ 332345 w 1125"/>
              <a:gd name="T59" fmla="*/ 896938 h 2047"/>
              <a:gd name="T60" fmla="*/ 369914 w 1125"/>
              <a:gd name="T61" fmla="*/ 875468 h 2047"/>
              <a:gd name="T62" fmla="*/ 389422 w 1125"/>
              <a:gd name="T63" fmla="*/ 828583 h 2047"/>
              <a:gd name="T64" fmla="*/ 411819 w 1125"/>
              <a:gd name="T65" fmla="*/ 779508 h 2047"/>
              <a:gd name="T66" fmla="*/ 449388 w 1125"/>
              <a:gd name="T67" fmla="*/ 713782 h 2047"/>
              <a:gd name="T68" fmla="*/ 518747 w 1125"/>
              <a:gd name="T69" fmla="*/ 667774 h 2047"/>
              <a:gd name="T70" fmla="*/ 600388 w 1125"/>
              <a:gd name="T71" fmla="*/ 629215 h 2047"/>
              <a:gd name="T72" fmla="*/ 645183 w 1125"/>
              <a:gd name="T73" fmla="*/ 576634 h 2047"/>
              <a:gd name="T74" fmla="*/ 703704 w 1125"/>
              <a:gd name="T75" fmla="*/ 554288 h 2047"/>
              <a:gd name="T76" fmla="*/ 788958 w 1125"/>
              <a:gd name="T77" fmla="*/ 507403 h 2047"/>
              <a:gd name="T78" fmla="*/ 786068 w 1125"/>
              <a:gd name="T79" fmla="*/ 473226 h 2047"/>
              <a:gd name="T80" fmla="*/ 710207 w 1125"/>
              <a:gd name="T81" fmla="*/ 482865 h 2047"/>
              <a:gd name="T82" fmla="*/ 692144 w 1125"/>
              <a:gd name="T83" fmla="*/ 454822 h 2047"/>
              <a:gd name="T84" fmla="*/ 764393 w 1125"/>
              <a:gd name="T85" fmla="*/ 450441 h 2047"/>
              <a:gd name="T86" fmla="*/ 811355 w 1125"/>
              <a:gd name="T87" fmla="*/ 446497 h 2047"/>
              <a:gd name="T88" fmla="*/ 783900 w 1125"/>
              <a:gd name="T89" fmla="*/ 410567 h 2047"/>
              <a:gd name="T90" fmla="*/ 724656 w 1125"/>
              <a:gd name="T91" fmla="*/ 397860 h 2047"/>
              <a:gd name="T92" fmla="*/ 752833 w 1125"/>
              <a:gd name="T93" fmla="*/ 392602 h 2047"/>
              <a:gd name="T94" fmla="*/ 737661 w 1125"/>
              <a:gd name="T95" fmla="*/ 367188 h 2047"/>
              <a:gd name="T96" fmla="*/ 753556 w 1125"/>
              <a:gd name="T97" fmla="*/ 350976 h 2047"/>
              <a:gd name="T98" fmla="*/ 767283 w 1125"/>
              <a:gd name="T99" fmla="*/ 317675 h 2047"/>
              <a:gd name="T100" fmla="*/ 768728 w 1125"/>
              <a:gd name="T101" fmla="*/ 290508 h 2047"/>
              <a:gd name="T102" fmla="*/ 760058 w 1125"/>
              <a:gd name="T103" fmla="*/ 267285 h 2047"/>
              <a:gd name="T104" fmla="*/ 703704 w 1125"/>
              <a:gd name="T105" fmla="*/ 234422 h 2047"/>
              <a:gd name="T106" fmla="*/ 726824 w 1125"/>
              <a:gd name="T107" fmla="*/ 205064 h 2047"/>
              <a:gd name="T108" fmla="*/ 692144 w 1125"/>
              <a:gd name="T109" fmla="*/ 191043 h 2047"/>
              <a:gd name="T110" fmla="*/ 658910 w 1125"/>
              <a:gd name="T111" fmla="*/ 143720 h 2047"/>
              <a:gd name="T112" fmla="*/ 667580 w 1125"/>
              <a:gd name="T113" fmla="*/ 63973 h 2047"/>
              <a:gd name="T114" fmla="*/ 662522 w 1125"/>
              <a:gd name="T115" fmla="*/ 26290 h 2047"/>
              <a:gd name="T116" fmla="*/ 623508 w 1125"/>
              <a:gd name="T117" fmla="*/ 36806 h 2047"/>
              <a:gd name="T118" fmla="*/ 593163 w 1125"/>
              <a:gd name="T119" fmla="*/ 62659 h 2047"/>
              <a:gd name="T120" fmla="*/ 574379 w 1125"/>
              <a:gd name="T121" fmla="*/ 48199 h 2047"/>
              <a:gd name="T122" fmla="*/ 541867 w 1125"/>
              <a:gd name="T123" fmla="*/ 66164 h 2047"/>
              <a:gd name="T124" fmla="*/ 518747 w 1125"/>
              <a:gd name="T125" fmla="*/ 46008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5"/>
              <a:gd name="T190" fmla="*/ 0 h 2047"/>
              <a:gd name="T191" fmla="*/ 1125 w 1125"/>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2" name="Freeform 426">
            <a:extLst>
              <a:ext uri="{FF2B5EF4-FFF2-40B4-BE49-F238E27FC236}">
                <a16:creationId xmlns:a16="http://schemas.microsoft.com/office/drawing/2014/main" id="{F321EF80-1FB1-5942-4539-5D59153ED8AE}"/>
              </a:ext>
            </a:extLst>
          </p:cNvPr>
          <p:cNvSpPr>
            <a:spLocks/>
          </p:cNvSpPr>
          <p:nvPr/>
        </p:nvSpPr>
        <p:spPr bwMode="auto">
          <a:xfrm>
            <a:off x="3038625" y="1619684"/>
            <a:ext cx="42136" cy="37275"/>
          </a:xfrm>
          <a:custGeom>
            <a:avLst/>
            <a:gdLst>
              <a:gd name="T0" fmla="*/ 40243 w 40"/>
              <a:gd name="T1" fmla="*/ 19271 h 36"/>
              <a:gd name="T2" fmla="*/ 39211 w 40"/>
              <a:gd name="T3" fmla="*/ 21299 h 36"/>
              <a:gd name="T4" fmla="*/ 36116 w 40"/>
              <a:gd name="T5" fmla="*/ 25356 h 36"/>
              <a:gd name="T6" fmla="*/ 31988 w 40"/>
              <a:gd name="T7" fmla="*/ 29413 h 36"/>
              <a:gd name="T8" fmla="*/ 27861 w 40"/>
              <a:gd name="T9" fmla="*/ 33470 h 36"/>
              <a:gd name="T10" fmla="*/ 23733 w 40"/>
              <a:gd name="T11" fmla="*/ 35499 h 36"/>
              <a:gd name="T12" fmla="*/ 18574 w 40"/>
              <a:gd name="T13" fmla="*/ 36513 h 36"/>
              <a:gd name="T14" fmla="*/ 13414 w 40"/>
              <a:gd name="T15" fmla="*/ 36513 h 36"/>
              <a:gd name="T16" fmla="*/ 12383 w 40"/>
              <a:gd name="T17" fmla="*/ 36513 h 36"/>
              <a:gd name="T18" fmla="*/ 11351 w 40"/>
              <a:gd name="T19" fmla="*/ 35499 h 36"/>
              <a:gd name="T20" fmla="*/ 10319 w 40"/>
              <a:gd name="T21" fmla="*/ 33470 h 36"/>
              <a:gd name="T22" fmla="*/ 8255 w 40"/>
              <a:gd name="T23" fmla="*/ 31442 h 36"/>
              <a:gd name="T24" fmla="*/ 4128 w 40"/>
              <a:gd name="T25" fmla="*/ 27385 h 36"/>
              <a:gd name="T26" fmla="*/ 1032 w 40"/>
              <a:gd name="T27" fmla="*/ 24342 h 36"/>
              <a:gd name="T28" fmla="*/ 0 w 40"/>
              <a:gd name="T29" fmla="*/ 19271 h 36"/>
              <a:gd name="T30" fmla="*/ 1032 w 40"/>
              <a:gd name="T31" fmla="*/ 16228 h 36"/>
              <a:gd name="T32" fmla="*/ 7223 w 40"/>
              <a:gd name="T33" fmla="*/ 11157 h 36"/>
              <a:gd name="T34" fmla="*/ 12383 w 40"/>
              <a:gd name="T35" fmla="*/ 6086 h 36"/>
              <a:gd name="T36" fmla="*/ 16510 w 40"/>
              <a:gd name="T37" fmla="*/ 2029 h 36"/>
              <a:gd name="T38" fmla="*/ 19606 w 40"/>
              <a:gd name="T39" fmla="*/ 0 h 36"/>
              <a:gd name="T40" fmla="*/ 24765 w 40"/>
              <a:gd name="T41" fmla="*/ 1014 h 36"/>
              <a:gd name="T42" fmla="*/ 31988 w 40"/>
              <a:gd name="T43" fmla="*/ 3043 h 36"/>
              <a:gd name="T44" fmla="*/ 38179 w 40"/>
              <a:gd name="T45" fmla="*/ 6086 h 36"/>
              <a:gd name="T46" fmla="*/ 41275 w 40"/>
              <a:gd name="T47" fmla="*/ 11157 h 36"/>
              <a:gd name="T48" fmla="*/ 40243 w 40"/>
              <a:gd name="T49" fmla="*/ 19271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6"/>
              <a:gd name="T77" fmla="*/ 40 w 40"/>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3" name="Freeform 427">
            <a:extLst>
              <a:ext uri="{FF2B5EF4-FFF2-40B4-BE49-F238E27FC236}">
                <a16:creationId xmlns:a16="http://schemas.microsoft.com/office/drawing/2014/main" id="{66E039D8-85A8-44F9-3288-C859230893AF}"/>
              </a:ext>
            </a:extLst>
          </p:cNvPr>
          <p:cNvSpPr>
            <a:spLocks/>
          </p:cNvSpPr>
          <p:nvPr/>
        </p:nvSpPr>
        <p:spPr bwMode="auto">
          <a:xfrm>
            <a:off x="3398397" y="1921115"/>
            <a:ext cx="0" cy="4863"/>
          </a:xfrm>
          <a:custGeom>
            <a:avLst/>
            <a:gdLst>
              <a:gd name="T0" fmla="*/ 0 w 1"/>
              <a:gd name="T1" fmla="*/ 2382 h 4"/>
              <a:gd name="T2" fmla="*/ 0 w 1"/>
              <a:gd name="T3" fmla="*/ 1191 h 4"/>
              <a:gd name="T4" fmla="*/ 0 w 1"/>
              <a:gd name="T5" fmla="*/ 1191 h 4"/>
              <a:gd name="T6" fmla="*/ 0 w 1"/>
              <a:gd name="T7" fmla="*/ 0 h 4"/>
              <a:gd name="T8" fmla="*/ 0 w 1"/>
              <a:gd name="T9" fmla="*/ 0 h 4"/>
              <a:gd name="T10" fmla="*/ 0 w 1"/>
              <a:gd name="T11" fmla="*/ 2382 h 4"/>
              <a:gd name="T12" fmla="*/ 0 w 1"/>
              <a:gd name="T13" fmla="*/ 4763 h 4"/>
              <a:gd name="T14" fmla="*/ 0 w 1"/>
              <a:gd name="T15" fmla="*/ 4763 h 4"/>
              <a:gd name="T16" fmla="*/ 0 w 1"/>
              <a:gd name="T17" fmla="*/ 238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0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1" y="2"/>
                </a:moveTo>
                <a:lnTo>
                  <a:pt x="1" y="1"/>
                </a:lnTo>
                <a:lnTo>
                  <a:pt x="0" y="0"/>
                </a:lnTo>
                <a:lnTo>
                  <a:pt x="1" y="2"/>
                </a:lnTo>
                <a:lnTo>
                  <a:pt x="1" y="4"/>
                </a:lnTo>
                <a:lnTo>
                  <a:pt x="1" y="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4" name="Freeform 428">
            <a:extLst>
              <a:ext uri="{FF2B5EF4-FFF2-40B4-BE49-F238E27FC236}">
                <a16:creationId xmlns:a16="http://schemas.microsoft.com/office/drawing/2014/main" id="{FF5DEA81-C5B7-343E-3B75-6E3AB4E8B440}"/>
              </a:ext>
            </a:extLst>
          </p:cNvPr>
          <p:cNvSpPr>
            <a:spLocks/>
          </p:cNvSpPr>
          <p:nvPr/>
        </p:nvSpPr>
        <p:spPr bwMode="auto">
          <a:xfrm>
            <a:off x="3763030" y="1955147"/>
            <a:ext cx="3241" cy="6483"/>
          </a:xfrm>
          <a:custGeom>
            <a:avLst/>
            <a:gdLst>
              <a:gd name="T0" fmla="*/ 3175 w 5"/>
              <a:gd name="T1" fmla="*/ 6350 h 8"/>
              <a:gd name="T2" fmla="*/ 3175 w 5"/>
              <a:gd name="T3" fmla="*/ 4763 h 8"/>
              <a:gd name="T4" fmla="*/ 3175 w 5"/>
              <a:gd name="T5" fmla="*/ 3969 h 8"/>
              <a:gd name="T6" fmla="*/ 3175 w 5"/>
              <a:gd name="T7" fmla="*/ 1588 h 8"/>
              <a:gd name="T8" fmla="*/ 1905 w 5"/>
              <a:gd name="T9" fmla="*/ 0 h 8"/>
              <a:gd name="T10" fmla="*/ 0 w 5"/>
              <a:gd name="T11" fmla="*/ 0 h 8"/>
              <a:gd name="T12" fmla="*/ 0 w 5"/>
              <a:gd name="T13" fmla="*/ 794 h 8"/>
              <a:gd name="T14" fmla="*/ 1270 w 5"/>
              <a:gd name="T15" fmla="*/ 3969 h 8"/>
              <a:gd name="T16" fmla="*/ 3175 w 5"/>
              <a:gd name="T17" fmla="*/ 635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5" name="Freeform 429">
            <a:extLst>
              <a:ext uri="{FF2B5EF4-FFF2-40B4-BE49-F238E27FC236}">
                <a16:creationId xmlns:a16="http://schemas.microsoft.com/office/drawing/2014/main" id="{DAAE922F-C061-90BB-EECC-B2C4758EC6D4}"/>
              </a:ext>
            </a:extLst>
          </p:cNvPr>
          <p:cNvSpPr>
            <a:spLocks/>
          </p:cNvSpPr>
          <p:nvPr/>
        </p:nvSpPr>
        <p:spPr bwMode="auto">
          <a:xfrm>
            <a:off x="3404880" y="1528932"/>
            <a:ext cx="14585" cy="14585"/>
          </a:xfrm>
          <a:custGeom>
            <a:avLst/>
            <a:gdLst>
              <a:gd name="T0" fmla="*/ 2041 w 14"/>
              <a:gd name="T1" fmla="*/ 6668 h 15"/>
              <a:gd name="T2" fmla="*/ 9185 w 14"/>
              <a:gd name="T3" fmla="*/ 12383 h 15"/>
              <a:gd name="T4" fmla="*/ 14287 w 14"/>
              <a:gd name="T5" fmla="*/ 14288 h 15"/>
              <a:gd name="T6" fmla="*/ 14287 w 14"/>
              <a:gd name="T7" fmla="*/ 13335 h 15"/>
              <a:gd name="T8" fmla="*/ 10205 w 14"/>
              <a:gd name="T9" fmla="*/ 6668 h 15"/>
              <a:gd name="T10" fmla="*/ 9185 w 14"/>
              <a:gd name="T11" fmla="*/ 4763 h 15"/>
              <a:gd name="T12" fmla="*/ 9185 w 14"/>
              <a:gd name="T13" fmla="*/ 2858 h 15"/>
              <a:gd name="T14" fmla="*/ 8164 w 14"/>
              <a:gd name="T15" fmla="*/ 953 h 15"/>
              <a:gd name="T16" fmla="*/ 7144 w 14"/>
              <a:gd name="T17" fmla="*/ 0 h 15"/>
              <a:gd name="T18" fmla="*/ 6123 w 14"/>
              <a:gd name="T19" fmla="*/ 953 h 15"/>
              <a:gd name="T20" fmla="*/ 3062 w 14"/>
              <a:gd name="T21" fmla="*/ 1905 h 15"/>
              <a:gd name="T22" fmla="*/ 2041 w 14"/>
              <a:gd name="T23" fmla="*/ 2858 h 15"/>
              <a:gd name="T24" fmla="*/ 0 w 14"/>
              <a:gd name="T25" fmla="*/ 4763 h 15"/>
              <a:gd name="T26" fmla="*/ 1021 w 14"/>
              <a:gd name="T27" fmla="*/ 5715 h 15"/>
              <a:gd name="T28" fmla="*/ 1021 w 14"/>
              <a:gd name="T29" fmla="*/ 5715 h 15"/>
              <a:gd name="T30" fmla="*/ 1021 w 14"/>
              <a:gd name="T31" fmla="*/ 5715 h 15"/>
              <a:gd name="T32" fmla="*/ 2041 w 14"/>
              <a:gd name="T33" fmla="*/ 666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6" name="Freeform 430">
            <a:extLst>
              <a:ext uri="{FF2B5EF4-FFF2-40B4-BE49-F238E27FC236}">
                <a16:creationId xmlns:a16="http://schemas.microsoft.com/office/drawing/2014/main" id="{2DA10966-96AB-CB44-7F55-26AAE7199737}"/>
              </a:ext>
            </a:extLst>
          </p:cNvPr>
          <p:cNvSpPr>
            <a:spLocks/>
          </p:cNvSpPr>
          <p:nvPr/>
        </p:nvSpPr>
        <p:spPr bwMode="auto">
          <a:xfrm>
            <a:off x="3596110" y="2007007"/>
            <a:ext cx="147473" cy="123165"/>
          </a:xfrm>
          <a:custGeom>
            <a:avLst/>
            <a:gdLst>
              <a:gd name="T0" fmla="*/ 132691 w 135"/>
              <a:gd name="T1" fmla="*/ 60832 h 119"/>
              <a:gd name="T2" fmla="*/ 144462 w 135"/>
              <a:gd name="T3" fmla="*/ 67929 h 119"/>
              <a:gd name="T4" fmla="*/ 138041 w 135"/>
              <a:gd name="T5" fmla="*/ 77054 h 119"/>
              <a:gd name="T6" fmla="*/ 132691 w 135"/>
              <a:gd name="T7" fmla="*/ 82123 h 119"/>
              <a:gd name="T8" fmla="*/ 126270 w 135"/>
              <a:gd name="T9" fmla="*/ 84151 h 119"/>
              <a:gd name="T10" fmla="*/ 121990 w 135"/>
              <a:gd name="T11" fmla="*/ 83137 h 119"/>
              <a:gd name="T12" fmla="*/ 108079 w 135"/>
              <a:gd name="T13" fmla="*/ 78068 h 119"/>
              <a:gd name="T14" fmla="*/ 97378 w 135"/>
              <a:gd name="T15" fmla="*/ 75026 h 119"/>
              <a:gd name="T16" fmla="*/ 87747 w 135"/>
              <a:gd name="T17" fmla="*/ 68943 h 119"/>
              <a:gd name="T18" fmla="*/ 77046 w 135"/>
              <a:gd name="T19" fmla="*/ 66915 h 119"/>
              <a:gd name="T20" fmla="*/ 75976 w 135"/>
              <a:gd name="T21" fmla="*/ 79082 h 119"/>
              <a:gd name="T22" fmla="*/ 77046 w 135"/>
              <a:gd name="T23" fmla="*/ 93276 h 119"/>
              <a:gd name="T24" fmla="*/ 65275 w 135"/>
              <a:gd name="T25" fmla="*/ 100373 h 119"/>
              <a:gd name="T26" fmla="*/ 60995 w 135"/>
              <a:gd name="T27" fmla="*/ 108484 h 119"/>
              <a:gd name="T28" fmla="*/ 56715 w 135"/>
              <a:gd name="T29" fmla="*/ 115581 h 119"/>
              <a:gd name="T30" fmla="*/ 47084 w 135"/>
              <a:gd name="T31" fmla="*/ 120650 h 119"/>
              <a:gd name="T32" fmla="*/ 41733 w 135"/>
              <a:gd name="T33" fmla="*/ 112539 h 119"/>
              <a:gd name="T34" fmla="*/ 36383 w 135"/>
              <a:gd name="T35" fmla="*/ 101387 h 119"/>
              <a:gd name="T36" fmla="*/ 24612 w 135"/>
              <a:gd name="T37" fmla="*/ 100373 h 119"/>
              <a:gd name="T38" fmla="*/ 18192 w 135"/>
              <a:gd name="T39" fmla="*/ 102400 h 119"/>
              <a:gd name="T40" fmla="*/ 3210 w 135"/>
              <a:gd name="T41" fmla="*/ 106456 h 119"/>
              <a:gd name="T42" fmla="*/ 1070 w 135"/>
              <a:gd name="T43" fmla="*/ 98345 h 119"/>
              <a:gd name="T44" fmla="*/ 9631 w 135"/>
              <a:gd name="T45" fmla="*/ 85165 h 119"/>
              <a:gd name="T46" fmla="*/ 17121 w 135"/>
              <a:gd name="T47" fmla="*/ 80095 h 119"/>
              <a:gd name="T48" fmla="*/ 14981 w 135"/>
              <a:gd name="T49" fmla="*/ 68943 h 119"/>
              <a:gd name="T50" fmla="*/ 11771 w 135"/>
              <a:gd name="T51" fmla="*/ 55763 h 119"/>
              <a:gd name="T52" fmla="*/ 12841 w 135"/>
              <a:gd name="T53" fmla="*/ 44610 h 119"/>
              <a:gd name="T54" fmla="*/ 8561 w 135"/>
              <a:gd name="T55" fmla="*/ 35485 h 119"/>
              <a:gd name="T56" fmla="*/ 8561 w 135"/>
              <a:gd name="T57" fmla="*/ 16222 h 119"/>
              <a:gd name="T58" fmla="*/ 9631 w 135"/>
              <a:gd name="T59" fmla="*/ 2028 h 119"/>
              <a:gd name="T60" fmla="*/ 19262 w 135"/>
              <a:gd name="T61" fmla="*/ 1014 h 119"/>
              <a:gd name="T62" fmla="*/ 28892 w 135"/>
              <a:gd name="T63" fmla="*/ 9125 h 119"/>
              <a:gd name="T64" fmla="*/ 34243 w 135"/>
              <a:gd name="T65" fmla="*/ 26361 h 119"/>
              <a:gd name="T66" fmla="*/ 39593 w 135"/>
              <a:gd name="T67" fmla="*/ 30416 h 119"/>
              <a:gd name="T68" fmla="*/ 47084 w 135"/>
              <a:gd name="T69" fmla="*/ 25347 h 119"/>
              <a:gd name="T70" fmla="*/ 57785 w 135"/>
              <a:gd name="T71" fmla="*/ 23319 h 119"/>
              <a:gd name="T72" fmla="*/ 74906 w 135"/>
              <a:gd name="T73" fmla="*/ 26361 h 119"/>
              <a:gd name="T74" fmla="*/ 90958 w 135"/>
              <a:gd name="T75" fmla="*/ 33458 h 119"/>
              <a:gd name="T76" fmla="*/ 99518 w 135"/>
              <a:gd name="T77" fmla="*/ 48666 h 119"/>
              <a:gd name="T78" fmla="*/ 107009 w 135"/>
              <a:gd name="T79" fmla="*/ 58804 h 119"/>
              <a:gd name="T80" fmla="*/ 130551 w 135"/>
              <a:gd name="T81" fmla="*/ 59818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119"/>
              <a:gd name="T125" fmla="*/ 135 w 135"/>
              <a:gd name="T126" fmla="*/ 119 h 1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7" name="Freeform 431">
            <a:extLst>
              <a:ext uri="{FF2B5EF4-FFF2-40B4-BE49-F238E27FC236}">
                <a16:creationId xmlns:a16="http://schemas.microsoft.com/office/drawing/2014/main" id="{B8F75B26-78A2-60F9-D802-F1F1BCA47DAE}"/>
              </a:ext>
            </a:extLst>
          </p:cNvPr>
          <p:cNvSpPr>
            <a:spLocks/>
          </p:cNvSpPr>
          <p:nvPr/>
        </p:nvSpPr>
        <p:spPr bwMode="auto">
          <a:xfrm>
            <a:off x="3477805" y="1637512"/>
            <a:ext cx="610963" cy="408389"/>
          </a:xfrm>
          <a:custGeom>
            <a:avLst/>
            <a:gdLst>
              <a:gd name="T0" fmla="*/ 567272 w 556"/>
              <a:gd name="T1" fmla="*/ 392961 h 395"/>
              <a:gd name="T2" fmla="*/ 539285 w 556"/>
              <a:gd name="T3" fmla="*/ 394986 h 395"/>
              <a:gd name="T4" fmla="*/ 503763 w 556"/>
              <a:gd name="T5" fmla="*/ 400050 h 395"/>
              <a:gd name="T6" fmla="*/ 473624 w 556"/>
              <a:gd name="T7" fmla="*/ 399037 h 395"/>
              <a:gd name="T8" fmla="*/ 445637 w 556"/>
              <a:gd name="T9" fmla="*/ 390935 h 395"/>
              <a:gd name="T10" fmla="*/ 404733 w 556"/>
              <a:gd name="T11" fmla="*/ 370679 h 395"/>
              <a:gd name="T12" fmla="*/ 381052 w 556"/>
              <a:gd name="T13" fmla="*/ 356500 h 395"/>
              <a:gd name="T14" fmla="*/ 332613 w 556"/>
              <a:gd name="T15" fmla="*/ 369666 h 395"/>
              <a:gd name="T16" fmla="*/ 291709 w 556"/>
              <a:gd name="T17" fmla="*/ 377769 h 395"/>
              <a:gd name="T18" fmla="*/ 279868 w 556"/>
              <a:gd name="T19" fmla="*/ 354475 h 395"/>
              <a:gd name="T20" fmla="*/ 315390 w 556"/>
              <a:gd name="T21" fmla="*/ 341308 h 395"/>
              <a:gd name="T22" fmla="*/ 355218 w 556"/>
              <a:gd name="T23" fmla="*/ 310925 h 395"/>
              <a:gd name="T24" fmla="*/ 344454 w 556"/>
              <a:gd name="T25" fmla="*/ 261298 h 395"/>
              <a:gd name="T26" fmla="*/ 311085 w 556"/>
              <a:gd name="T27" fmla="*/ 195467 h 395"/>
              <a:gd name="T28" fmla="*/ 262646 w 556"/>
              <a:gd name="T29" fmla="*/ 171161 h 395"/>
              <a:gd name="T30" fmla="*/ 217436 w 556"/>
              <a:gd name="T31" fmla="*/ 146854 h 395"/>
              <a:gd name="T32" fmla="*/ 199137 w 556"/>
              <a:gd name="T33" fmla="*/ 147867 h 395"/>
              <a:gd name="T34" fmla="*/ 165768 w 556"/>
              <a:gd name="T35" fmla="*/ 157994 h 395"/>
              <a:gd name="T36" fmla="*/ 133476 w 556"/>
              <a:gd name="T37" fmla="*/ 168122 h 395"/>
              <a:gd name="T38" fmla="*/ 102260 w 556"/>
              <a:gd name="T39" fmla="*/ 172173 h 395"/>
              <a:gd name="T40" fmla="*/ 54897 w 556"/>
              <a:gd name="T41" fmla="*/ 168122 h 395"/>
              <a:gd name="T42" fmla="*/ 19376 w 556"/>
              <a:gd name="T43" fmla="*/ 154956 h 395"/>
              <a:gd name="T44" fmla="*/ 24758 w 556"/>
              <a:gd name="T45" fmla="*/ 139764 h 395"/>
              <a:gd name="T46" fmla="*/ 45210 w 556"/>
              <a:gd name="T47" fmla="*/ 131662 h 395"/>
              <a:gd name="T48" fmla="*/ 4306 w 556"/>
              <a:gd name="T49" fmla="*/ 119509 h 395"/>
              <a:gd name="T50" fmla="*/ 0 w 556"/>
              <a:gd name="T51" fmla="*/ 76972 h 395"/>
              <a:gd name="T52" fmla="*/ 41980 w 556"/>
              <a:gd name="T53" fmla="*/ 3038 h 395"/>
              <a:gd name="T54" fmla="*/ 48439 w 556"/>
              <a:gd name="T55" fmla="*/ 70895 h 395"/>
              <a:gd name="T56" fmla="*/ 75349 w 556"/>
              <a:gd name="T57" fmla="*/ 108368 h 395"/>
              <a:gd name="T58" fmla="*/ 74273 w 556"/>
              <a:gd name="T59" fmla="*/ 3038 h 395"/>
              <a:gd name="T60" fmla="*/ 119482 w 556"/>
              <a:gd name="T61" fmla="*/ 26332 h 395"/>
              <a:gd name="T62" fmla="*/ 142087 w 556"/>
              <a:gd name="T63" fmla="*/ 52665 h 395"/>
              <a:gd name="T64" fmla="*/ 176532 w 556"/>
              <a:gd name="T65" fmla="*/ 23294 h 395"/>
              <a:gd name="T66" fmla="*/ 221742 w 556"/>
              <a:gd name="T67" fmla="*/ 44563 h 395"/>
              <a:gd name="T68" fmla="*/ 255111 w 556"/>
              <a:gd name="T69" fmla="*/ 49626 h 395"/>
              <a:gd name="T70" fmla="*/ 291709 w 556"/>
              <a:gd name="T71" fmla="*/ 59754 h 395"/>
              <a:gd name="T72" fmla="*/ 342301 w 556"/>
              <a:gd name="T73" fmla="*/ 63805 h 395"/>
              <a:gd name="T74" fmla="*/ 354141 w 556"/>
              <a:gd name="T75" fmla="*/ 72921 h 395"/>
              <a:gd name="T76" fmla="*/ 376746 w 556"/>
              <a:gd name="T77" fmla="*/ 88112 h 395"/>
              <a:gd name="T78" fmla="*/ 388587 w 556"/>
              <a:gd name="T79" fmla="*/ 103304 h 395"/>
              <a:gd name="T80" fmla="*/ 376746 w 556"/>
              <a:gd name="T81" fmla="*/ 119509 h 395"/>
              <a:gd name="T82" fmla="*/ 405809 w 556"/>
              <a:gd name="T83" fmla="*/ 134700 h 395"/>
              <a:gd name="T84" fmla="*/ 437025 w 556"/>
              <a:gd name="T85" fmla="*/ 145841 h 395"/>
              <a:gd name="T86" fmla="*/ 461783 w 556"/>
              <a:gd name="T87" fmla="*/ 144828 h 395"/>
              <a:gd name="T88" fmla="*/ 484388 w 556"/>
              <a:gd name="T89" fmla="*/ 153943 h 395"/>
              <a:gd name="T90" fmla="*/ 508069 w 556"/>
              <a:gd name="T91" fmla="*/ 153943 h 395"/>
              <a:gd name="T92" fmla="*/ 546820 w 556"/>
              <a:gd name="T93" fmla="*/ 171161 h 395"/>
              <a:gd name="T94" fmla="*/ 548973 w 556"/>
              <a:gd name="T95" fmla="*/ 193442 h 395"/>
              <a:gd name="T96" fmla="*/ 534979 w 556"/>
              <a:gd name="T97" fmla="*/ 214710 h 395"/>
              <a:gd name="T98" fmla="*/ 553278 w 556"/>
              <a:gd name="T99" fmla="*/ 242056 h 395"/>
              <a:gd name="T100" fmla="*/ 524215 w 556"/>
              <a:gd name="T101" fmla="*/ 245094 h 395"/>
              <a:gd name="T102" fmla="*/ 490846 w 556"/>
              <a:gd name="T103" fmla="*/ 228889 h 395"/>
              <a:gd name="T104" fmla="*/ 453172 w 556"/>
              <a:gd name="T105" fmla="*/ 232941 h 395"/>
              <a:gd name="T106" fmla="*/ 483311 w 556"/>
              <a:gd name="T107" fmla="*/ 265350 h 395"/>
              <a:gd name="T108" fmla="*/ 524215 w 556"/>
              <a:gd name="T109" fmla="*/ 278516 h 395"/>
              <a:gd name="T110" fmla="*/ 568348 w 556"/>
              <a:gd name="T111" fmla="*/ 297759 h 395"/>
              <a:gd name="T112" fmla="*/ 582342 w 556"/>
              <a:gd name="T113" fmla="*/ 336245 h 395"/>
              <a:gd name="T114" fmla="*/ 597412 w 556"/>
              <a:gd name="T115" fmla="*/ 361564 h 395"/>
              <a:gd name="T116" fmla="*/ 552202 w 556"/>
              <a:gd name="T117" fmla="*/ 352449 h 395"/>
              <a:gd name="T118" fmla="*/ 514527 w 556"/>
              <a:gd name="T119" fmla="*/ 344347 h 395"/>
              <a:gd name="T120" fmla="*/ 485464 w 556"/>
              <a:gd name="T121" fmla="*/ 344347 h 395"/>
              <a:gd name="T122" fmla="*/ 533903 w 556"/>
              <a:gd name="T123" fmla="*/ 362577 h 395"/>
              <a:gd name="T124" fmla="*/ 556508 w 556"/>
              <a:gd name="T125" fmla="*/ 371692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6"/>
              <a:gd name="T190" fmla="*/ 0 h 395"/>
              <a:gd name="T191" fmla="*/ 556 w 556"/>
              <a:gd name="T192" fmla="*/ 395 h 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8" name="Freeform 432">
            <a:extLst>
              <a:ext uri="{FF2B5EF4-FFF2-40B4-BE49-F238E27FC236}">
                <a16:creationId xmlns:a16="http://schemas.microsoft.com/office/drawing/2014/main" id="{F0345C5D-9714-9541-C126-97537B155338}"/>
              </a:ext>
            </a:extLst>
          </p:cNvPr>
          <p:cNvSpPr>
            <a:spLocks/>
          </p:cNvSpPr>
          <p:nvPr/>
        </p:nvSpPr>
        <p:spPr bwMode="auto">
          <a:xfrm>
            <a:off x="2949493" y="1569447"/>
            <a:ext cx="162059" cy="149095"/>
          </a:xfrm>
          <a:custGeom>
            <a:avLst/>
            <a:gdLst>
              <a:gd name="T0" fmla="*/ 156605 w 148"/>
              <a:gd name="T1" fmla="*/ 67023 h 146"/>
              <a:gd name="T2" fmla="*/ 151242 w 148"/>
              <a:gd name="T3" fmla="*/ 44015 h 146"/>
              <a:gd name="T4" fmla="*/ 138370 w 148"/>
              <a:gd name="T5" fmla="*/ 33011 h 146"/>
              <a:gd name="T6" fmla="*/ 128716 w 148"/>
              <a:gd name="T7" fmla="*/ 35012 h 146"/>
              <a:gd name="T8" fmla="*/ 119063 w 148"/>
              <a:gd name="T9" fmla="*/ 26009 h 146"/>
              <a:gd name="T10" fmla="*/ 111554 w 148"/>
              <a:gd name="T11" fmla="*/ 14005 h 146"/>
              <a:gd name="T12" fmla="*/ 94392 w 148"/>
              <a:gd name="T13" fmla="*/ 10003 h 146"/>
              <a:gd name="T14" fmla="*/ 82593 w 148"/>
              <a:gd name="T15" fmla="*/ 7002 h 146"/>
              <a:gd name="T16" fmla="*/ 72939 w 148"/>
              <a:gd name="T17" fmla="*/ 1000 h 146"/>
              <a:gd name="T18" fmla="*/ 66503 w 148"/>
              <a:gd name="T19" fmla="*/ 0 h 146"/>
              <a:gd name="T20" fmla="*/ 62213 w 148"/>
              <a:gd name="T21" fmla="*/ 8003 h 146"/>
              <a:gd name="T22" fmla="*/ 61140 w 148"/>
              <a:gd name="T23" fmla="*/ 20007 h 146"/>
              <a:gd name="T24" fmla="*/ 53632 w 148"/>
              <a:gd name="T25" fmla="*/ 31011 h 146"/>
              <a:gd name="T26" fmla="*/ 34324 w 148"/>
              <a:gd name="T27" fmla="*/ 50017 h 146"/>
              <a:gd name="T28" fmla="*/ 21453 w 148"/>
              <a:gd name="T29" fmla="*/ 62021 h 146"/>
              <a:gd name="T30" fmla="*/ 3218 w 148"/>
              <a:gd name="T31" fmla="*/ 82028 h 146"/>
              <a:gd name="T32" fmla="*/ 3218 w 148"/>
              <a:gd name="T33" fmla="*/ 91031 h 146"/>
              <a:gd name="T34" fmla="*/ 6436 w 148"/>
              <a:gd name="T35" fmla="*/ 94032 h 146"/>
              <a:gd name="T36" fmla="*/ 15017 w 148"/>
              <a:gd name="T37" fmla="*/ 123042 h 146"/>
              <a:gd name="T38" fmla="*/ 16090 w 148"/>
              <a:gd name="T39" fmla="*/ 144049 h 146"/>
              <a:gd name="T40" fmla="*/ 28961 w 148"/>
              <a:gd name="T41" fmla="*/ 143049 h 146"/>
              <a:gd name="T42" fmla="*/ 38615 w 148"/>
              <a:gd name="T43" fmla="*/ 137047 h 146"/>
              <a:gd name="T44" fmla="*/ 47196 w 148"/>
              <a:gd name="T45" fmla="*/ 143049 h 146"/>
              <a:gd name="T46" fmla="*/ 58995 w 148"/>
              <a:gd name="T47" fmla="*/ 145050 h 146"/>
              <a:gd name="T48" fmla="*/ 70794 w 148"/>
              <a:gd name="T49" fmla="*/ 124042 h 146"/>
              <a:gd name="T50" fmla="*/ 89029 w 148"/>
              <a:gd name="T51" fmla="*/ 116040 h 146"/>
              <a:gd name="T52" fmla="*/ 93319 w 148"/>
              <a:gd name="T53" fmla="*/ 104036 h 146"/>
              <a:gd name="T54" fmla="*/ 97610 w 148"/>
              <a:gd name="T55" fmla="*/ 96033 h 146"/>
              <a:gd name="T56" fmla="*/ 120135 w 148"/>
              <a:gd name="T57" fmla="*/ 90031 h 146"/>
              <a:gd name="T58" fmla="*/ 137297 w 148"/>
              <a:gd name="T59" fmla="*/ 86029 h 146"/>
              <a:gd name="T60" fmla="*/ 150169 w 148"/>
              <a:gd name="T61" fmla="*/ 82028 h 146"/>
              <a:gd name="T62" fmla="*/ 156605 w 148"/>
              <a:gd name="T63" fmla="*/ 7502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46"/>
              <a:gd name="T98" fmla="*/ 148 w 148"/>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09" name="Freeform 433">
            <a:extLst>
              <a:ext uri="{FF2B5EF4-FFF2-40B4-BE49-F238E27FC236}">
                <a16:creationId xmlns:a16="http://schemas.microsoft.com/office/drawing/2014/main" id="{4D97CA89-BC2E-2651-5FB7-2E834FFF45AB}"/>
              </a:ext>
            </a:extLst>
          </p:cNvPr>
          <p:cNvSpPr>
            <a:spLocks/>
          </p:cNvSpPr>
          <p:nvPr/>
        </p:nvSpPr>
        <p:spPr bwMode="auto">
          <a:xfrm>
            <a:off x="3121276" y="1514347"/>
            <a:ext cx="147475" cy="95615"/>
          </a:xfrm>
          <a:custGeom>
            <a:avLst/>
            <a:gdLst>
              <a:gd name="T0" fmla="*/ 112964 w 133"/>
              <a:gd name="T1" fmla="*/ 4117 h 91"/>
              <a:gd name="T2" fmla="*/ 111877 w 133"/>
              <a:gd name="T3" fmla="*/ 23673 h 91"/>
              <a:gd name="T4" fmla="*/ 109705 w 133"/>
              <a:gd name="T5" fmla="*/ 36024 h 91"/>
              <a:gd name="T6" fmla="*/ 110791 w 133"/>
              <a:gd name="T7" fmla="*/ 45287 h 91"/>
              <a:gd name="T8" fmla="*/ 120567 w 133"/>
              <a:gd name="T9" fmla="*/ 44258 h 91"/>
              <a:gd name="T10" fmla="*/ 124912 w 133"/>
              <a:gd name="T11" fmla="*/ 34995 h 91"/>
              <a:gd name="T12" fmla="*/ 139032 w 133"/>
              <a:gd name="T13" fmla="*/ 43229 h 91"/>
              <a:gd name="T14" fmla="*/ 144463 w 133"/>
              <a:gd name="T15" fmla="*/ 50433 h 91"/>
              <a:gd name="T16" fmla="*/ 143377 w 133"/>
              <a:gd name="T17" fmla="*/ 61755 h 91"/>
              <a:gd name="T18" fmla="*/ 142291 w 133"/>
              <a:gd name="T19" fmla="*/ 67931 h 91"/>
              <a:gd name="T20" fmla="*/ 133601 w 133"/>
              <a:gd name="T21" fmla="*/ 80282 h 91"/>
              <a:gd name="T22" fmla="*/ 125998 w 133"/>
              <a:gd name="T23" fmla="*/ 86457 h 91"/>
              <a:gd name="T24" fmla="*/ 104274 w 133"/>
              <a:gd name="T25" fmla="*/ 83369 h 91"/>
              <a:gd name="T26" fmla="*/ 90154 w 133"/>
              <a:gd name="T27" fmla="*/ 79252 h 91"/>
              <a:gd name="T28" fmla="*/ 82550 w 133"/>
              <a:gd name="T29" fmla="*/ 85428 h 91"/>
              <a:gd name="T30" fmla="*/ 73861 w 133"/>
              <a:gd name="T31" fmla="*/ 90574 h 91"/>
              <a:gd name="T32" fmla="*/ 58654 w 133"/>
              <a:gd name="T33" fmla="*/ 93662 h 91"/>
              <a:gd name="T34" fmla="*/ 48878 w 133"/>
              <a:gd name="T35" fmla="*/ 93662 h 91"/>
              <a:gd name="T36" fmla="*/ 34758 w 133"/>
              <a:gd name="T37" fmla="*/ 91603 h 91"/>
              <a:gd name="T38" fmla="*/ 19551 w 133"/>
              <a:gd name="T39" fmla="*/ 84399 h 91"/>
              <a:gd name="T40" fmla="*/ 27155 w 133"/>
              <a:gd name="T41" fmla="*/ 79252 h 91"/>
              <a:gd name="T42" fmla="*/ 41275 w 133"/>
              <a:gd name="T43" fmla="*/ 79252 h 91"/>
              <a:gd name="T44" fmla="*/ 52137 w 133"/>
              <a:gd name="T45" fmla="*/ 72048 h 91"/>
              <a:gd name="T46" fmla="*/ 52137 w 133"/>
              <a:gd name="T47" fmla="*/ 61755 h 91"/>
              <a:gd name="T48" fmla="*/ 38017 w 133"/>
              <a:gd name="T49" fmla="*/ 66901 h 91"/>
              <a:gd name="T50" fmla="*/ 29327 w 133"/>
              <a:gd name="T51" fmla="*/ 68960 h 91"/>
              <a:gd name="T52" fmla="*/ 15207 w 133"/>
              <a:gd name="T53" fmla="*/ 58667 h 91"/>
              <a:gd name="T54" fmla="*/ 4345 w 133"/>
              <a:gd name="T55" fmla="*/ 52492 h 91"/>
              <a:gd name="T56" fmla="*/ 0 w 133"/>
              <a:gd name="T57" fmla="*/ 43229 h 91"/>
              <a:gd name="T58" fmla="*/ 2172 w 133"/>
              <a:gd name="T59" fmla="*/ 36024 h 91"/>
              <a:gd name="T60" fmla="*/ 13034 w 133"/>
              <a:gd name="T61" fmla="*/ 25731 h 91"/>
              <a:gd name="T62" fmla="*/ 16293 w 133"/>
              <a:gd name="T63" fmla="*/ 20585 h 91"/>
              <a:gd name="T64" fmla="*/ 24982 w 133"/>
              <a:gd name="T65" fmla="*/ 7205 h 91"/>
              <a:gd name="T66" fmla="*/ 30413 w 133"/>
              <a:gd name="T67" fmla="*/ 1029 h 91"/>
              <a:gd name="T68" fmla="*/ 44534 w 133"/>
              <a:gd name="T69" fmla="*/ 0 h 91"/>
              <a:gd name="T70" fmla="*/ 49965 w 133"/>
              <a:gd name="T71" fmla="*/ 5146 h 91"/>
              <a:gd name="T72" fmla="*/ 49965 w 133"/>
              <a:gd name="T73" fmla="*/ 13380 h 91"/>
              <a:gd name="T74" fmla="*/ 59740 w 133"/>
              <a:gd name="T75" fmla="*/ 19556 h 91"/>
              <a:gd name="T76" fmla="*/ 60827 w 133"/>
              <a:gd name="T77" fmla="*/ 28819 h 91"/>
              <a:gd name="T78" fmla="*/ 70602 w 133"/>
              <a:gd name="T79" fmla="*/ 36024 h 91"/>
              <a:gd name="T80" fmla="*/ 73861 w 133"/>
              <a:gd name="T81" fmla="*/ 45287 h 91"/>
              <a:gd name="T82" fmla="*/ 76033 w 133"/>
              <a:gd name="T83" fmla="*/ 51463 h 91"/>
              <a:gd name="T84" fmla="*/ 86895 w 133"/>
              <a:gd name="T85" fmla="*/ 56609 h 91"/>
              <a:gd name="T86" fmla="*/ 97757 w 133"/>
              <a:gd name="T87" fmla="*/ 60726 h 91"/>
              <a:gd name="T88" fmla="*/ 98843 w 133"/>
              <a:gd name="T89" fmla="*/ 48375 h 91"/>
              <a:gd name="T90" fmla="*/ 98843 w 133"/>
              <a:gd name="T91" fmla="*/ 38082 h 91"/>
              <a:gd name="T92" fmla="*/ 95585 w 133"/>
              <a:gd name="T93" fmla="*/ 30878 h 91"/>
              <a:gd name="T94" fmla="*/ 92326 w 133"/>
              <a:gd name="T95" fmla="*/ 29848 h 91"/>
              <a:gd name="T96" fmla="*/ 91240 w 133"/>
              <a:gd name="T97" fmla="*/ 19556 h 91"/>
              <a:gd name="T98" fmla="*/ 92326 w 133"/>
              <a:gd name="T99" fmla="*/ 11322 h 91"/>
              <a:gd name="T100" fmla="*/ 102102 w 133"/>
              <a:gd name="T101" fmla="*/ 6176 h 91"/>
              <a:gd name="T102" fmla="*/ 111877 w 133"/>
              <a:gd name="T103" fmla="*/ 1029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3"/>
              <a:gd name="T157" fmla="*/ 0 h 91"/>
              <a:gd name="T158" fmla="*/ 133 w 133"/>
              <a:gd name="T159" fmla="*/ 91 h 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0" name="Freeform 434">
            <a:extLst>
              <a:ext uri="{FF2B5EF4-FFF2-40B4-BE49-F238E27FC236}">
                <a16:creationId xmlns:a16="http://schemas.microsoft.com/office/drawing/2014/main" id="{F6AA0190-6DE1-2EEC-8C4C-401ACECA514B}"/>
              </a:ext>
            </a:extLst>
          </p:cNvPr>
          <p:cNvSpPr>
            <a:spLocks/>
          </p:cNvSpPr>
          <p:nvPr/>
        </p:nvSpPr>
        <p:spPr bwMode="auto">
          <a:xfrm>
            <a:off x="3059694" y="1464109"/>
            <a:ext cx="111821" cy="63204"/>
          </a:xfrm>
          <a:custGeom>
            <a:avLst/>
            <a:gdLst>
              <a:gd name="T0" fmla="*/ 81617 w 102"/>
              <a:gd name="T1" fmla="*/ 41275 h 60"/>
              <a:gd name="T2" fmla="*/ 80543 w 102"/>
              <a:gd name="T3" fmla="*/ 42307 h 60"/>
              <a:gd name="T4" fmla="*/ 77321 w 102"/>
              <a:gd name="T5" fmla="*/ 46435 h 60"/>
              <a:gd name="T6" fmla="*/ 73025 w 102"/>
              <a:gd name="T7" fmla="*/ 47467 h 60"/>
              <a:gd name="T8" fmla="*/ 70878 w 102"/>
              <a:gd name="T9" fmla="*/ 43339 h 60"/>
              <a:gd name="T10" fmla="*/ 68730 w 102"/>
              <a:gd name="T11" fmla="*/ 36116 h 60"/>
              <a:gd name="T12" fmla="*/ 65508 w 102"/>
              <a:gd name="T13" fmla="*/ 30957 h 60"/>
              <a:gd name="T14" fmla="*/ 62286 w 102"/>
              <a:gd name="T15" fmla="*/ 27861 h 60"/>
              <a:gd name="T16" fmla="*/ 60139 w 102"/>
              <a:gd name="T17" fmla="*/ 31988 h 60"/>
              <a:gd name="T18" fmla="*/ 59065 w 102"/>
              <a:gd name="T19" fmla="*/ 39212 h 60"/>
              <a:gd name="T20" fmla="*/ 59065 w 102"/>
              <a:gd name="T21" fmla="*/ 45403 h 60"/>
              <a:gd name="T22" fmla="*/ 56917 w 102"/>
              <a:gd name="T23" fmla="*/ 48499 h 60"/>
              <a:gd name="T24" fmla="*/ 51547 w 102"/>
              <a:gd name="T25" fmla="*/ 48499 h 60"/>
              <a:gd name="T26" fmla="*/ 45104 w 102"/>
              <a:gd name="T27" fmla="*/ 48499 h 60"/>
              <a:gd name="T28" fmla="*/ 40808 w 102"/>
              <a:gd name="T29" fmla="*/ 53658 h 60"/>
              <a:gd name="T30" fmla="*/ 40808 w 102"/>
              <a:gd name="T31" fmla="*/ 58817 h 60"/>
              <a:gd name="T32" fmla="*/ 40808 w 102"/>
              <a:gd name="T33" fmla="*/ 61913 h 60"/>
              <a:gd name="T34" fmla="*/ 39734 w 102"/>
              <a:gd name="T35" fmla="*/ 58817 h 60"/>
              <a:gd name="T36" fmla="*/ 35439 w 102"/>
              <a:gd name="T37" fmla="*/ 55722 h 60"/>
              <a:gd name="T38" fmla="*/ 28995 w 102"/>
              <a:gd name="T39" fmla="*/ 51594 h 60"/>
              <a:gd name="T40" fmla="*/ 23626 w 102"/>
              <a:gd name="T41" fmla="*/ 49530 h 60"/>
              <a:gd name="T42" fmla="*/ 16109 w 102"/>
              <a:gd name="T43" fmla="*/ 49530 h 60"/>
              <a:gd name="T44" fmla="*/ 6443 w 102"/>
              <a:gd name="T45" fmla="*/ 49530 h 60"/>
              <a:gd name="T46" fmla="*/ 0 w 102"/>
              <a:gd name="T47" fmla="*/ 47467 h 60"/>
              <a:gd name="T48" fmla="*/ 4296 w 102"/>
              <a:gd name="T49" fmla="*/ 41275 h 60"/>
              <a:gd name="T50" fmla="*/ 11813 w 102"/>
              <a:gd name="T51" fmla="*/ 35084 h 60"/>
              <a:gd name="T52" fmla="*/ 18256 w 102"/>
              <a:gd name="T53" fmla="*/ 30957 h 60"/>
              <a:gd name="T54" fmla="*/ 24700 w 102"/>
              <a:gd name="T55" fmla="*/ 25797 h 60"/>
              <a:gd name="T56" fmla="*/ 37587 w 102"/>
              <a:gd name="T57" fmla="*/ 19606 h 60"/>
              <a:gd name="T58" fmla="*/ 49399 w 102"/>
              <a:gd name="T59" fmla="*/ 12383 h 60"/>
              <a:gd name="T60" fmla="*/ 59065 w 102"/>
              <a:gd name="T61" fmla="*/ 7223 h 60"/>
              <a:gd name="T62" fmla="*/ 64434 w 102"/>
              <a:gd name="T63" fmla="*/ 2064 h 60"/>
              <a:gd name="T64" fmla="*/ 73025 w 102"/>
              <a:gd name="T65" fmla="*/ 0 h 60"/>
              <a:gd name="T66" fmla="*/ 81617 w 102"/>
              <a:gd name="T67" fmla="*/ 0 h 60"/>
              <a:gd name="T68" fmla="*/ 85912 w 102"/>
              <a:gd name="T69" fmla="*/ 0 h 60"/>
              <a:gd name="T70" fmla="*/ 89134 w 102"/>
              <a:gd name="T71" fmla="*/ 0 h 60"/>
              <a:gd name="T72" fmla="*/ 93429 w 102"/>
              <a:gd name="T73" fmla="*/ 0 h 60"/>
              <a:gd name="T74" fmla="*/ 99873 w 102"/>
              <a:gd name="T75" fmla="*/ 0 h 60"/>
              <a:gd name="T76" fmla="*/ 105242 w 102"/>
              <a:gd name="T77" fmla="*/ 2064 h 60"/>
              <a:gd name="T78" fmla="*/ 109538 w 102"/>
              <a:gd name="T79" fmla="*/ 6191 h 60"/>
              <a:gd name="T80" fmla="*/ 106316 w 102"/>
              <a:gd name="T81" fmla="*/ 10319 h 60"/>
              <a:gd name="T82" fmla="*/ 102021 w 102"/>
              <a:gd name="T83" fmla="*/ 15478 h 60"/>
              <a:gd name="T84" fmla="*/ 99873 w 102"/>
              <a:gd name="T85" fmla="*/ 17542 h 60"/>
              <a:gd name="T86" fmla="*/ 99873 w 102"/>
              <a:gd name="T87" fmla="*/ 19606 h 60"/>
              <a:gd name="T88" fmla="*/ 97725 w 102"/>
              <a:gd name="T89" fmla="*/ 24765 h 60"/>
              <a:gd name="T90" fmla="*/ 95577 w 102"/>
              <a:gd name="T91" fmla="*/ 31988 h 60"/>
              <a:gd name="T92" fmla="*/ 92356 w 102"/>
              <a:gd name="T93" fmla="*/ 36116 h 60"/>
              <a:gd name="T94" fmla="*/ 86986 w 102"/>
              <a:gd name="T95" fmla="*/ 40243 h 60"/>
              <a:gd name="T96" fmla="*/ 81617 w 102"/>
              <a:gd name="T97" fmla="*/ 41275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
              <a:gd name="T148" fmla="*/ 0 h 60"/>
              <a:gd name="T149" fmla="*/ 102 w 102"/>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1" name="Freeform 435">
            <a:extLst>
              <a:ext uri="{FF2B5EF4-FFF2-40B4-BE49-F238E27FC236}">
                <a16:creationId xmlns:a16="http://schemas.microsoft.com/office/drawing/2014/main" id="{48984B37-131B-CE52-7CEA-6DAC870F3F76}"/>
              </a:ext>
            </a:extLst>
          </p:cNvPr>
          <p:cNvSpPr>
            <a:spLocks/>
          </p:cNvSpPr>
          <p:nvPr/>
        </p:nvSpPr>
        <p:spPr bwMode="auto">
          <a:xfrm>
            <a:off x="3280093" y="1527312"/>
            <a:ext cx="93995" cy="82649"/>
          </a:xfrm>
          <a:custGeom>
            <a:avLst/>
            <a:gdLst>
              <a:gd name="T0" fmla="*/ 18201 w 86"/>
              <a:gd name="T1" fmla="*/ 12144 h 80"/>
              <a:gd name="T2" fmla="*/ 3212 w 86"/>
              <a:gd name="T3" fmla="*/ 0 h 80"/>
              <a:gd name="T4" fmla="*/ 1071 w 86"/>
              <a:gd name="T5" fmla="*/ 9108 h 80"/>
              <a:gd name="T6" fmla="*/ 3212 w 86"/>
              <a:gd name="T7" fmla="*/ 22265 h 80"/>
              <a:gd name="T8" fmla="*/ 5353 w 86"/>
              <a:gd name="T9" fmla="*/ 33397 h 80"/>
              <a:gd name="T10" fmla="*/ 11777 w 86"/>
              <a:gd name="T11" fmla="*/ 41493 h 80"/>
              <a:gd name="T12" fmla="*/ 19272 w 86"/>
              <a:gd name="T13" fmla="*/ 42505 h 80"/>
              <a:gd name="T14" fmla="*/ 25695 w 86"/>
              <a:gd name="T15" fmla="*/ 43517 h 80"/>
              <a:gd name="T16" fmla="*/ 21413 w 86"/>
              <a:gd name="T17" fmla="*/ 52625 h 80"/>
              <a:gd name="T18" fmla="*/ 25695 w 86"/>
              <a:gd name="T19" fmla="*/ 54649 h 80"/>
              <a:gd name="T20" fmla="*/ 40684 w 86"/>
              <a:gd name="T21" fmla="*/ 53637 h 80"/>
              <a:gd name="T22" fmla="*/ 44967 w 86"/>
              <a:gd name="T23" fmla="*/ 54649 h 80"/>
              <a:gd name="T24" fmla="*/ 42826 w 86"/>
              <a:gd name="T25" fmla="*/ 65782 h 80"/>
              <a:gd name="T26" fmla="*/ 40684 w 86"/>
              <a:gd name="T27" fmla="*/ 79950 h 80"/>
              <a:gd name="T28" fmla="*/ 57815 w 86"/>
              <a:gd name="T29" fmla="*/ 77926 h 80"/>
              <a:gd name="T30" fmla="*/ 77086 w 86"/>
              <a:gd name="T31" fmla="*/ 66794 h 80"/>
              <a:gd name="T32" fmla="*/ 80298 w 86"/>
              <a:gd name="T33" fmla="*/ 62746 h 80"/>
              <a:gd name="T34" fmla="*/ 77086 w 86"/>
              <a:gd name="T35" fmla="*/ 54649 h 80"/>
              <a:gd name="T36" fmla="*/ 84581 w 86"/>
              <a:gd name="T37" fmla="*/ 56673 h 80"/>
              <a:gd name="T38" fmla="*/ 92075 w 86"/>
              <a:gd name="T39" fmla="*/ 57685 h 80"/>
              <a:gd name="T40" fmla="*/ 82439 w 86"/>
              <a:gd name="T41" fmla="*/ 42505 h 80"/>
              <a:gd name="T42" fmla="*/ 76015 w 86"/>
              <a:gd name="T43" fmla="*/ 37445 h 80"/>
              <a:gd name="T44" fmla="*/ 81369 w 86"/>
              <a:gd name="T45" fmla="*/ 22265 h 80"/>
              <a:gd name="T46" fmla="*/ 81369 w 86"/>
              <a:gd name="T47" fmla="*/ 9108 h 80"/>
              <a:gd name="T48" fmla="*/ 69592 w 86"/>
              <a:gd name="T49" fmla="*/ 8096 h 80"/>
              <a:gd name="T50" fmla="*/ 67450 w 86"/>
              <a:gd name="T51" fmla="*/ 12144 h 80"/>
              <a:gd name="T52" fmla="*/ 58885 w 86"/>
              <a:gd name="T53" fmla="*/ 8096 h 80"/>
              <a:gd name="T54" fmla="*/ 50320 w 86"/>
              <a:gd name="T55" fmla="*/ 2024 h 80"/>
              <a:gd name="T56" fmla="*/ 48179 w 86"/>
              <a:gd name="T57" fmla="*/ 7084 h 80"/>
              <a:gd name="T58" fmla="*/ 51391 w 86"/>
              <a:gd name="T59" fmla="*/ 13156 h 80"/>
              <a:gd name="T60" fmla="*/ 46038 w 86"/>
              <a:gd name="T61" fmla="*/ 15180 h 80"/>
              <a:gd name="T62" fmla="*/ 37472 w 86"/>
              <a:gd name="T63" fmla="*/ 9108 h 80"/>
              <a:gd name="T64" fmla="*/ 29978 w 86"/>
              <a:gd name="T65" fmla="*/ 15180 h 80"/>
              <a:gd name="T66" fmla="*/ 23554 w 86"/>
              <a:gd name="T67" fmla="*/ 16192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80"/>
              <a:gd name="T104" fmla="*/ 86 w 86"/>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2" name="Freeform 436">
            <a:extLst>
              <a:ext uri="{FF2B5EF4-FFF2-40B4-BE49-F238E27FC236}">
                <a16:creationId xmlns:a16="http://schemas.microsoft.com/office/drawing/2014/main" id="{DD22FBFC-F05B-913B-2280-CE3369DF1C0B}"/>
              </a:ext>
            </a:extLst>
          </p:cNvPr>
          <p:cNvSpPr>
            <a:spLocks/>
          </p:cNvSpPr>
          <p:nvPr/>
        </p:nvSpPr>
        <p:spPr bwMode="auto">
          <a:xfrm>
            <a:off x="3375709" y="1577550"/>
            <a:ext cx="37273" cy="46997"/>
          </a:xfrm>
          <a:custGeom>
            <a:avLst/>
            <a:gdLst>
              <a:gd name="T0" fmla="*/ 15034 w 34"/>
              <a:gd name="T1" fmla="*/ 4003 h 46"/>
              <a:gd name="T2" fmla="*/ 15034 w 34"/>
              <a:gd name="T3" fmla="*/ 5004 h 46"/>
              <a:gd name="T4" fmla="*/ 13960 w 34"/>
              <a:gd name="T5" fmla="*/ 7006 h 46"/>
              <a:gd name="T6" fmla="*/ 11813 w 34"/>
              <a:gd name="T7" fmla="*/ 12010 h 46"/>
              <a:gd name="T8" fmla="*/ 7517 w 34"/>
              <a:gd name="T9" fmla="*/ 15012 h 46"/>
              <a:gd name="T10" fmla="*/ 4296 w 34"/>
              <a:gd name="T11" fmla="*/ 18015 h 46"/>
              <a:gd name="T12" fmla="*/ 1074 w 34"/>
              <a:gd name="T13" fmla="*/ 23019 h 46"/>
              <a:gd name="T14" fmla="*/ 0 w 34"/>
              <a:gd name="T15" fmla="*/ 28023 h 46"/>
              <a:gd name="T16" fmla="*/ 3222 w 34"/>
              <a:gd name="T17" fmla="*/ 31026 h 46"/>
              <a:gd name="T18" fmla="*/ 7517 w 34"/>
              <a:gd name="T19" fmla="*/ 35029 h 46"/>
              <a:gd name="T20" fmla="*/ 12887 w 34"/>
              <a:gd name="T21" fmla="*/ 37031 h 46"/>
              <a:gd name="T22" fmla="*/ 17182 w 34"/>
              <a:gd name="T23" fmla="*/ 40033 h 46"/>
              <a:gd name="T24" fmla="*/ 20404 w 34"/>
              <a:gd name="T25" fmla="*/ 44036 h 46"/>
              <a:gd name="T26" fmla="*/ 23625 w 34"/>
              <a:gd name="T27" fmla="*/ 46038 h 46"/>
              <a:gd name="T28" fmla="*/ 28995 w 34"/>
              <a:gd name="T29" fmla="*/ 44036 h 46"/>
              <a:gd name="T30" fmla="*/ 33290 w 34"/>
              <a:gd name="T31" fmla="*/ 40033 h 46"/>
              <a:gd name="T32" fmla="*/ 36512 w 34"/>
              <a:gd name="T33" fmla="*/ 35029 h 46"/>
              <a:gd name="T34" fmla="*/ 36512 w 34"/>
              <a:gd name="T35" fmla="*/ 29024 h 46"/>
              <a:gd name="T36" fmla="*/ 35438 w 34"/>
              <a:gd name="T37" fmla="*/ 24020 h 46"/>
              <a:gd name="T38" fmla="*/ 32216 w 34"/>
              <a:gd name="T39" fmla="*/ 20017 h 46"/>
              <a:gd name="T40" fmla="*/ 32216 w 34"/>
              <a:gd name="T41" fmla="*/ 15012 h 46"/>
              <a:gd name="T42" fmla="*/ 31143 w 34"/>
              <a:gd name="T43" fmla="*/ 9007 h 46"/>
              <a:gd name="T44" fmla="*/ 28995 w 34"/>
              <a:gd name="T45" fmla="*/ 5004 h 46"/>
              <a:gd name="T46" fmla="*/ 24699 w 34"/>
              <a:gd name="T47" fmla="*/ 1001 h 46"/>
              <a:gd name="T48" fmla="*/ 23625 w 34"/>
              <a:gd name="T49" fmla="*/ 0 h 46"/>
              <a:gd name="T50" fmla="*/ 22552 w 34"/>
              <a:gd name="T51" fmla="*/ 0 h 46"/>
              <a:gd name="T52" fmla="*/ 20404 w 34"/>
              <a:gd name="T53" fmla="*/ 0 h 46"/>
              <a:gd name="T54" fmla="*/ 17182 w 34"/>
              <a:gd name="T55" fmla="*/ 1001 h 46"/>
              <a:gd name="T56" fmla="*/ 15034 w 34"/>
              <a:gd name="T57" fmla="*/ 4003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6"/>
              <a:gd name="T89" fmla="*/ 34 w 3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3" name="Freeform 437">
            <a:extLst>
              <a:ext uri="{FF2B5EF4-FFF2-40B4-BE49-F238E27FC236}">
                <a16:creationId xmlns:a16="http://schemas.microsoft.com/office/drawing/2014/main" id="{414300D5-4BB4-266F-1B84-EF21AE7D71D8}"/>
              </a:ext>
            </a:extLst>
          </p:cNvPr>
          <p:cNvSpPr>
            <a:spLocks/>
          </p:cNvSpPr>
          <p:nvPr/>
        </p:nvSpPr>
        <p:spPr bwMode="auto">
          <a:xfrm>
            <a:off x="3365985" y="1512725"/>
            <a:ext cx="220400" cy="105339"/>
          </a:xfrm>
          <a:custGeom>
            <a:avLst/>
            <a:gdLst>
              <a:gd name="T0" fmla="*/ 180629 w 202"/>
              <a:gd name="T1" fmla="*/ 29925 h 100"/>
              <a:gd name="T2" fmla="*/ 196661 w 202"/>
              <a:gd name="T3" fmla="*/ 34052 h 100"/>
              <a:gd name="T4" fmla="*/ 209487 w 202"/>
              <a:gd name="T5" fmla="*/ 42307 h 100"/>
              <a:gd name="T6" fmla="*/ 214831 w 202"/>
              <a:gd name="T7" fmla="*/ 53658 h 100"/>
              <a:gd name="T8" fmla="*/ 214831 w 202"/>
              <a:gd name="T9" fmla="*/ 69136 h 100"/>
              <a:gd name="T10" fmla="*/ 214831 w 202"/>
              <a:gd name="T11" fmla="*/ 75327 h 100"/>
              <a:gd name="T12" fmla="*/ 203074 w 202"/>
              <a:gd name="T13" fmla="*/ 83582 h 100"/>
              <a:gd name="T14" fmla="*/ 192386 w 202"/>
              <a:gd name="T15" fmla="*/ 87710 h 100"/>
              <a:gd name="T16" fmla="*/ 177423 w 202"/>
              <a:gd name="T17" fmla="*/ 86678 h 100"/>
              <a:gd name="T18" fmla="*/ 171010 w 202"/>
              <a:gd name="T19" fmla="*/ 86678 h 100"/>
              <a:gd name="T20" fmla="*/ 162459 w 202"/>
              <a:gd name="T21" fmla="*/ 92869 h 100"/>
              <a:gd name="T22" fmla="*/ 151771 w 202"/>
              <a:gd name="T23" fmla="*/ 94933 h 100"/>
              <a:gd name="T24" fmla="*/ 138946 w 202"/>
              <a:gd name="T25" fmla="*/ 95965 h 100"/>
              <a:gd name="T26" fmla="*/ 128257 w 202"/>
              <a:gd name="T27" fmla="*/ 96997 h 100"/>
              <a:gd name="T28" fmla="*/ 118638 w 202"/>
              <a:gd name="T29" fmla="*/ 101124 h 100"/>
              <a:gd name="T30" fmla="*/ 106881 w 202"/>
              <a:gd name="T31" fmla="*/ 103188 h 100"/>
              <a:gd name="T32" fmla="*/ 89780 w 202"/>
              <a:gd name="T33" fmla="*/ 102156 h 100"/>
              <a:gd name="T34" fmla="*/ 78023 w 202"/>
              <a:gd name="T35" fmla="*/ 100092 h 100"/>
              <a:gd name="T36" fmla="*/ 67335 w 202"/>
              <a:gd name="T37" fmla="*/ 92869 h 100"/>
              <a:gd name="T38" fmla="*/ 56647 w 202"/>
              <a:gd name="T39" fmla="*/ 81519 h 100"/>
              <a:gd name="T40" fmla="*/ 56647 w 202"/>
              <a:gd name="T41" fmla="*/ 62945 h 100"/>
              <a:gd name="T42" fmla="*/ 56647 w 202"/>
              <a:gd name="T43" fmla="*/ 49530 h 100"/>
              <a:gd name="T44" fmla="*/ 52372 w 202"/>
              <a:gd name="T45" fmla="*/ 40243 h 100"/>
              <a:gd name="T46" fmla="*/ 44890 w 202"/>
              <a:gd name="T47" fmla="*/ 33020 h 100"/>
              <a:gd name="T48" fmla="*/ 32064 w 202"/>
              <a:gd name="T49" fmla="*/ 34052 h 100"/>
              <a:gd name="T50" fmla="*/ 25651 w 202"/>
              <a:gd name="T51" fmla="*/ 36116 h 100"/>
              <a:gd name="T52" fmla="*/ 12826 w 202"/>
              <a:gd name="T53" fmla="*/ 25797 h 100"/>
              <a:gd name="T54" fmla="*/ 0 w 202"/>
              <a:gd name="T55" fmla="*/ 16510 h 100"/>
              <a:gd name="T56" fmla="*/ 7482 w 202"/>
              <a:gd name="T57" fmla="*/ 3096 h 100"/>
              <a:gd name="T58" fmla="*/ 20307 w 202"/>
              <a:gd name="T59" fmla="*/ 0 h 100"/>
              <a:gd name="T60" fmla="*/ 32064 w 202"/>
              <a:gd name="T61" fmla="*/ 6191 h 100"/>
              <a:gd name="T62" fmla="*/ 39546 w 202"/>
              <a:gd name="T63" fmla="*/ 17542 h 100"/>
              <a:gd name="T64" fmla="*/ 52372 w 202"/>
              <a:gd name="T65" fmla="*/ 20638 h 100"/>
              <a:gd name="T66" fmla="*/ 57716 w 202"/>
              <a:gd name="T67" fmla="*/ 13414 h 100"/>
              <a:gd name="T68" fmla="*/ 67335 w 202"/>
              <a:gd name="T69" fmla="*/ 13414 h 100"/>
              <a:gd name="T70" fmla="*/ 73748 w 202"/>
              <a:gd name="T71" fmla="*/ 16510 h 100"/>
              <a:gd name="T72" fmla="*/ 78023 w 202"/>
              <a:gd name="T73" fmla="*/ 29925 h 100"/>
              <a:gd name="T74" fmla="*/ 90849 w 202"/>
              <a:gd name="T75" fmla="*/ 44371 h 100"/>
              <a:gd name="T76" fmla="*/ 97262 w 202"/>
              <a:gd name="T77" fmla="*/ 54690 h 100"/>
              <a:gd name="T78" fmla="*/ 118638 w 202"/>
              <a:gd name="T79" fmla="*/ 52626 h 100"/>
              <a:gd name="T80" fmla="*/ 131464 w 202"/>
              <a:gd name="T81" fmla="*/ 54690 h 100"/>
              <a:gd name="T82" fmla="*/ 142152 w 202"/>
              <a:gd name="T83" fmla="*/ 47466 h 100"/>
              <a:gd name="T84" fmla="*/ 152840 w 202"/>
              <a:gd name="T85" fmla="*/ 38180 h 100"/>
              <a:gd name="T86" fmla="*/ 164597 w 202"/>
              <a:gd name="T87" fmla="*/ 29925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2"/>
              <a:gd name="T133" fmla="*/ 0 h 100"/>
              <a:gd name="T134" fmla="*/ 202 w 202"/>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4" name="Freeform 438">
            <a:extLst>
              <a:ext uri="{FF2B5EF4-FFF2-40B4-BE49-F238E27FC236}">
                <a16:creationId xmlns:a16="http://schemas.microsoft.com/office/drawing/2014/main" id="{6119C032-8287-C53E-2322-E8F5F4EB8433}"/>
              </a:ext>
            </a:extLst>
          </p:cNvPr>
          <p:cNvSpPr>
            <a:spLocks/>
          </p:cNvSpPr>
          <p:nvPr/>
        </p:nvSpPr>
        <p:spPr bwMode="auto">
          <a:xfrm>
            <a:off x="3192581" y="1446282"/>
            <a:ext cx="45376" cy="38895"/>
          </a:xfrm>
          <a:custGeom>
            <a:avLst/>
            <a:gdLst>
              <a:gd name="T0" fmla="*/ 42228 w 40"/>
              <a:gd name="T1" fmla="*/ 20595 h 37"/>
              <a:gd name="T2" fmla="*/ 41116 w 40"/>
              <a:gd name="T3" fmla="*/ 21624 h 37"/>
              <a:gd name="T4" fmla="*/ 38894 w 40"/>
              <a:gd name="T5" fmla="*/ 26773 h 37"/>
              <a:gd name="T6" fmla="*/ 35560 w 40"/>
              <a:gd name="T7" fmla="*/ 30892 h 37"/>
              <a:gd name="T8" fmla="*/ 31115 w 40"/>
              <a:gd name="T9" fmla="*/ 35011 h 37"/>
              <a:gd name="T10" fmla="*/ 26670 w 40"/>
              <a:gd name="T11" fmla="*/ 37070 h 37"/>
              <a:gd name="T12" fmla="*/ 21114 w 40"/>
              <a:gd name="T13" fmla="*/ 38100 h 37"/>
              <a:gd name="T14" fmla="*/ 15558 w 40"/>
              <a:gd name="T15" fmla="*/ 38100 h 37"/>
              <a:gd name="T16" fmla="*/ 14446 w 40"/>
              <a:gd name="T17" fmla="*/ 38100 h 37"/>
              <a:gd name="T18" fmla="*/ 13335 w 40"/>
              <a:gd name="T19" fmla="*/ 37070 h 37"/>
              <a:gd name="T20" fmla="*/ 12224 w 40"/>
              <a:gd name="T21" fmla="*/ 35011 h 37"/>
              <a:gd name="T22" fmla="*/ 10001 w 40"/>
              <a:gd name="T23" fmla="*/ 32951 h 37"/>
              <a:gd name="T24" fmla="*/ 5556 w 40"/>
              <a:gd name="T25" fmla="*/ 28832 h 37"/>
              <a:gd name="T26" fmla="*/ 2223 w 40"/>
              <a:gd name="T27" fmla="*/ 24714 h 37"/>
              <a:gd name="T28" fmla="*/ 0 w 40"/>
              <a:gd name="T29" fmla="*/ 20595 h 37"/>
              <a:gd name="T30" fmla="*/ 2223 w 40"/>
              <a:gd name="T31" fmla="*/ 17505 h 37"/>
              <a:gd name="T32" fmla="*/ 6668 w 40"/>
              <a:gd name="T33" fmla="*/ 12357 h 37"/>
              <a:gd name="T34" fmla="*/ 13335 w 40"/>
              <a:gd name="T35" fmla="*/ 7208 h 37"/>
              <a:gd name="T36" fmla="*/ 18891 w 40"/>
              <a:gd name="T37" fmla="*/ 3089 h 37"/>
              <a:gd name="T38" fmla="*/ 22225 w 40"/>
              <a:gd name="T39" fmla="*/ 0 h 37"/>
              <a:gd name="T40" fmla="*/ 27781 w 40"/>
              <a:gd name="T41" fmla="*/ 2059 h 37"/>
              <a:gd name="T42" fmla="*/ 35560 w 40"/>
              <a:gd name="T43" fmla="*/ 4119 h 37"/>
              <a:gd name="T44" fmla="*/ 41116 w 40"/>
              <a:gd name="T45" fmla="*/ 7208 h 37"/>
              <a:gd name="T46" fmla="*/ 44450 w 40"/>
              <a:gd name="T47" fmla="*/ 12357 h 37"/>
              <a:gd name="T48" fmla="*/ 42228 w 40"/>
              <a:gd name="T49" fmla="*/ 20595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7"/>
              <a:gd name="T77" fmla="*/ 40 w 40"/>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5" name="Freeform 439">
            <a:extLst>
              <a:ext uri="{FF2B5EF4-FFF2-40B4-BE49-F238E27FC236}">
                <a16:creationId xmlns:a16="http://schemas.microsoft.com/office/drawing/2014/main" id="{B125F02A-1DFE-0407-0616-D99EEF87FB1A}"/>
              </a:ext>
            </a:extLst>
          </p:cNvPr>
          <p:cNvSpPr>
            <a:spLocks/>
          </p:cNvSpPr>
          <p:nvPr/>
        </p:nvSpPr>
        <p:spPr bwMode="auto">
          <a:xfrm flipV="1">
            <a:off x="3365985" y="1199952"/>
            <a:ext cx="220400" cy="330600"/>
          </a:xfrm>
          <a:custGeom>
            <a:avLst/>
            <a:gdLst>
              <a:gd name="T0" fmla="*/ 99894 w 201"/>
              <a:gd name="T1" fmla="*/ 281211 h 319"/>
              <a:gd name="T2" fmla="*/ 94523 w 201"/>
              <a:gd name="T3" fmla="*/ 298470 h 319"/>
              <a:gd name="T4" fmla="*/ 85930 w 201"/>
              <a:gd name="T5" fmla="*/ 312683 h 319"/>
              <a:gd name="T6" fmla="*/ 98820 w 201"/>
              <a:gd name="T7" fmla="*/ 323850 h 319"/>
              <a:gd name="T8" fmla="*/ 132118 w 201"/>
              <a:gd name="T9" fmla="*/ 322835 h 319"/>
              <a:gd name="T10" fmla="*/ 154675 w 201"/>
              <a:gd name="T11" fmla="*/ 313698 h 319"/>
              <a:gd name="T12" fmla="*/ 176157 w 201"/>
              <a:gd name="T13" fmla="*/ 308622 h 319"/>
              <a:gd name="T14" fmla="*/ 195492 w 201"/>
              <a:gd name="T15" fmla="*/ 309637 h 319"/>
              <a:gd name="T16" fmla="*/ 211603 w 201"/>
              <a:gd name="T17" fmla="*/ 293394 h 319"/>
              <a:gd name="T18" fmla="*/ 193343 w 201"/>
              <a:gd name="T19" fmla="*/ 277151 h 319"/>
              <a:gd name="T20" fmla="*/ 184750 w 201"/>
              <a:gd name="T21" fmla="*/ 266999 h 319"/>
              <a:gd name="T22" fmla="*/ 195492 w 201"/>
              <a:gd name="T23" fmla="*/ 254816 h 319"/>
              <a:gd name="T24" fmla="*/ 192269 w 201"/>
              <a:gd name="T25" fmla="*/ 238573 h 319"/>
              <a:gd name="T26" fmla="*/ 201936 w 201"/>
              <a:gd name="T27" fmla="*/ 222330 h 319"/>
              <a:gd name="T28" fmla="*/ 204085 w 201"/>
              <a:gd name="T29" fmla="*/ 189843 h 319"/>
              <a:gd name="T30" fmla="*/ 177231 w 201"/>
              <a:gd name="T31" fmla="*/ 170554 h 319"/>
              <a:gd name="T32" fmla="*/ 201936 w 201"/>
              <a:gd name="T33" fmla="*/ 151265 h 319"/>
              <a:gd name="T34" fmla="*/ 206233 w 201"/>
              <a:gd name="T35" fmla="*/ 121824 h 319"/>
              <a:gd name="T36" fmla="*/ 210529 w 201"/>
              <a:gd name="T37" fmla="*/ 91368 h 319"/>
              <a:gd name="T38" fmla="*/ 215900 w 201"/>
              <a:gd name="T39" fmla="*/ 55836 h 319"/>
              <a:gd name="T40" fmla="*/ 196566 w 201"/>
              <a:gd name="T41" fmla="*/ 54821 h 319"/>
              <a:gd name="T42" fmla="*/ 211603 w 201"/>
              <a:gd name="T43" fmla="*/ 29441 h 319"/>
              <a:gd name="T44" fmla="*/ 208381 w 201"/>
              <a:gd name="T45" fmla="*/ 6091 h 319"/>
              <a:gd name="T46" fmla="*/ 203010 w 201"/>
              <a:gd name="T47" fmla="*/ 5076 h 319"/>
              <a:gd name="T48" fmla="*/ 185824 w 201"/>
              <a:gd name="T49" fmla="*/ 3046 h 319"/>
              <a:gd name="T50" fmla="*/ 175083 w 201"/>
              <a:gd name="T51" fmla="*/ 0 h 319"/>
              <a:gd name="T52" fmla="*/ 170787 w 201"/>
              <a:gd name="T53" fmla="*/ 2030 h 319"/>
              <a:gd name="T54" fmla="*/ 155749 w 201"/>
              <a:gd name="T55" fmla="*/ 6091 h 319"/>
              <a:gd name="T56" fmla="*/ 138563 w 201"/>
              <a:gd name="T57" fmla="*/ 9137 h 319"/>
              <a:gd name="T58" fmla="*/ 129970 w 201"/>
              <a:gd name="T59" fmla="*/ 17258 h 319"/>
              <a:gd name="T60" fmla="*/ 116006 w 201"/>
              <a:gd name="T61" fmla="*/ 20304 h 319"/>
              <a:gd name="T62" fmla="*/ 93449 w 201"/>
              <a:gd name="T63" fmla="*/ 31471 h 319"/>
              <a:gd name="T64" fmla="*/ 87004 w 201"/>
              <a:gd name="T65" fmla="*/ 54821 h 319"/>
              <a:gd name="T66" fmla="*/ 79486 w 201"/>
              <a:gd name="T67" fmla="*/ 61927 h 319"/>
              <a:gd name="T68" fmla="*/ 63374 w 201"/>
              <a:gd name="T69" fmla="*/ 71064 h 319"/>
              <a:gd name="T70" fmla="*/ 49410 w 201"/>
              <a:gd name="T71" fmla="*/ 82232 h 319"/>
              <a:gd name="T72" fmla="*/ 39743 w 201"/>
              <a:gd name="T73" fmla="*/ 94414 h 319"/>
              <a:gd name="T74" fmla="*/ 47262 w 201"/>
              <a:gd name="T75" fmla="*/ 116748 h 319"/>
              <a:gd name="T76" fmla="*/ 50484 w 201"/>
              <a:gd name="T77" fmla="*/ 134007 h 319"/>
              <a:gd name="T78" fmla="*/ 46188 w 201"/>
              <a:gd name="T79" fmla="*/ 145174 h 319"/>
              <a:gd name="T80" fmla="*/ 33298 w 201"/>
              <a:gd name="T81" fmla="*/ 119794 h 319"/>
              <a:gd name="T82" fmla="*/ 22557 w 201"/>
              <a:gd name="T83" fmla="*/ 119794 h 319"/>
              <a:gd name="T84" fmla="*/ 9667 w 201"/>
              <a:gd name="T85" fmla="*/ 134007 h 319"/>
              <a:gd name="T86" fmla="*/ 0 w 201"/>
              <a:gd name="T87" fmla="*/ 168524 h 319"/>
              <a:gd name="T88" fmla="*/ 2148 w 201"/>
              <a:gd name="T89" fmla="*/ 192889 h 319"/>
              <a:gd name="T90" fmla="*/ 20408 w 201"/>
              <a:gd name="T91" fmla="*/ 202026 h 319"/>
              <a:gd name="T92" fmla="*/ 32224 w 201"/>
              <a:gd name="T93" fmla="*/ 202026 h 319"/>
              <a:gd name="T94" fmla="*/ 30076 w 201"/>
              <a:gd name="T95" fmla="*/ 214208 h 319"/>
              <a:gd name="T96" fmla="*/ 25779 w 201"/>
              <a:gd name="T97" fmla="*/ 227406 h 319"/>
              <a:gd name="T98" fmla="*/ 38669 w 201"/>
              <a:gd name="T99" fmla="*/ 241618 h 319"/>
              <a:gd name="T100" fmla="*/ 67670 w 201"/>
              <a:gd name="T101" fmla="*/ 247710 h 319"/>
              <a:gd name="T102" fmla="*/ 82708 w 201"/>
              <a:gd name="T103" fmla="*/ 232482 h 319"/>
              <a:gd name="T104" fmla="*/ 103116 w 201"/>
              <a:gd name="T105" fmla="*/ 243649 h 319"/>
              <a:gd name="T106" fmla="*/ 121377 w 201"/>
              <a:gd name="T107" fmla="*/ 266999 h 319"/>
              <a:gd name="T108" fmla="*/ 110635 w 201"/>
              <a:gd name="T109" fmla="*/ 259892 h 319"/>
              <a:gd name="T110" fmla="*/ 88079 w 201"/>
              <a:gd name="T111" fmla="*/ 261923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319"/>
              <a:gd name="T170" fmla="*/ 201 w 201"/>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6" name="Freeform 440">
            <a:extLst>
              <a:ext uri="{FF2B5EF4-FFF2-40B4-BE49-F238E27FC236}">
                <a16:creationId xmlns:a16="http://schemas.microsoft.com/office/drawing/2014/main" id="{AD995955-F974-32AB-3EAE-012FC832674E}"/>
              </a:ext>
            </a:extLst>
          </p:cNvPr>
          <p:cNvSpPr>
            <a:spLocks/>
          </p:cNvSpPr>
          <p:nvPr/>
        </p:nvSpPr>
        <p:spPr bwMode="auto">
          <a:xfrm>
            <a:off x="3370847" y="1473831"/>
            <a:ext cx="37275" cy="17827"/>
          </a:xfrm>
          <a:custGeom>
            <a:avLst/>
            <a:gdLst>
              <a:gd name="T0" fmla="*/ 33291 w 34"/>
              <a:gd name="T1" fmla="*/ 0 h 18"/>
              <a:gd name="T2" fmla="*/ 34365 w 34"/>
              <a:gd name="T3" fmla="*/ 970 h 18"/>
              <a:gd name="T4" fmla="*/ 36513 w 34"/>
              <a:gd name="T5" fmla="*/ 2911 h 18"/>
              <a:gd name="T6" fmla="*/ 36513 w 34"/>
              <a:gd name="T7" fmla="*/ 5821 h 18"/>
              <a:gd name="T8" fmla="*/ 32217 w 34"/>
              <a:gd name="T9" fmla="*/ 9702 h 18"/>
              <a:gd name="T10" fmla="*/ 25774 w 34"/>
              <a:gd name="T11" fmla="*/ 13582 h 18"/>
              <a:gd name="T12" fmla="*/ 23626 w 34"/>
              <a:gd name="T13" fmla="*/ 15523 h 18"/>
              <a:gd name="T14" fmla="*/ 20404 w 34"/>
              <a:gd name="T15" fmla="*/ 17463 h 18"/>
              <a:gd name="T16" fmla="*/ 12887 w 34"/>
              <a:gd name="T17" fmla="*/ 17463 h 18"/>
              <a:gd name="T18" fmla="*/ 4296 w 34"/>
              <a:gd name="T19" fmla="*/ 15523 h 18"/>
              <a:gd name="T20" fmla="*/ 0 w 34"/>
              <a:gd name="T21" fmla="*/ 12612 h 18"/>
              <a:gd name="T22" fmla="*/ 0 w 34"/>
              <a:gd name="T23" fmla="*/ 8732 h 18"/>
              <a:gd name="T24" fmla="*/ 4296 w 34"/>
              <a:gd name="T25" fmla="*/ 6791 h 18"/>
              <a:gd name="T26" fmla="*/ 15035 w 34"/>
              <a:gd name="T27" fmla="*/ 3881 h 18"/>
              <a:gd name="T28" fmla="*/ 23626 w 34"/>
              <a:gd name="T29" fmla="*/ 1940 h 18"/>
              <a:gd name="T30" fmla="*/ 31143 w 34"/>
              <a:gd name="T31" fmla="*/ 970 h 18"/>
              <a:gd name="T32" fmla="*/ 33291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
              <a:gd name="T53" fmla="*/ 34 w 3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7" name="Freeform 441">
            <a:extLst>
              <a:ext uri="{FF2B5EF4-FFF2-40B4-BE49-F238E27FC236}">
                <a16:creationId xmlns:a16="http://schemas.microsoft.com/office/drawing/2014/main" id="{91AD5369-8A5C-D7C3-C4D1-18DE5064929E}"/>
              </a:ext>
            </a:extLst>
          </p:cNvPr>
          <p:cNvSpPr>
            <a:spLocks/>
          </p:cNvSpPr>
          <p:nvPr/>
        </p:nvSpPr>
        <p:spPr bwMode="auto">
          <a:xfrm>
            <a:off x="3351400" y="1426836"/>
            <a:ext cx="34033" cy="48617"/>
          </a:xfrm>
          <a:custGeom>
            <a:avLst/>
            <a:gdLst>
              <a:gd name="T0" fmla="*/ 21572 w 34"/>
              <a:gd name="T1" fmla="*/ 14495 h 46"/>
              <a:gd name="T2" fmla="*/ 19611 w 34"/>
              <a:gd name="T3" fmla="*/ 10353 h 46"/>
              <a:gd name="T4" fmla="*/ 13727 w 34"/>
              <a:gd name="T5" fmla="*/ 5177 h 46"/>
              <a:gd name="T6" fmla="*/ 6864 w 34"/>
              <a:gd name="T7" fmla="*/ 0 h 46"/>
              <a:gd name="T8" fmla="*/ 2942 w 34"/>
              <a:gd name="T9" fmla="*/ 0 h 46"/>
              <a:gd name="T10" fmla="*/ 981 w 34"/>
              <a:gd name="T11" fmla="*/ 5177 h 46"/>
              <a:gd name="T12" fmla="*/ 0 w 34"/>
              <a:gd name="T13" fmla="*/ 10353 h 46"/>
              <a:gd name="T14" fmla="*/ 981 w 34"/>
              <a:gd name="T15" fmla="*/ 15530 h 46"/>
              <a:gd name="T16" fmla="*/ 981 w 34"/>
              <a:gd name="T17" fmla="*/ 20707 h 46"/>
              <a:gd name="T18" fmla="*/ 2942 w 34"/>
              <a:gd name="T19" fmla="*/ 27954 h 46"/>
              <a:gd name="T20" fmla="*/ 3922 w 34"/>
              <a:gd name="T21" fmla="*/ 37272 h 46"/>
              <a:gd name="T22" fmla="*/ 6864 w 34"/>
              <a:gd name="T23" fmla="*/ 44519 h 46"/>
              <a:gd name="T24" fmla="*/ 10786 w 34"/>
              <a:gd name="T25" fmla="*/ 47625 h 46"/>
              <a:gd name="T26" fmla="*/ 15688 w 34"/>
              <a:gd name="T27" fmla="*/ 47625 h 46"/>
              <a:gd name="T28" fmla="*/ 20591 w 34"/>
              <a:gd name="T29" fmla="*/ 45554 h 46"/>
              <a:gd name="T30" fmla="*/ 25494 w 34"/>
              <a:gd name="T31" fmla="*/ 43484 h 46"/>
              <a:gd name="T32" fmla="*/ 28435 w 34"/>
              <a:gd name="T33" fmla="*/ 39342 h 46"/>
              <a:gd name="T34" fmla="*/ 30396 w 34"/>
              <a:gd name="T35" fmla="*/ 34166 h 46"/>
              <a:gd name="T36" fmla="*/ 33338 w 34"/>
              <a:gd name="T37" fmla="*/ 31060 h 46"/>
              <a:gd name="T38" fmla="*/ 33338 w 34"/>
              <a:gd name="T39" fmla="*/ 27954 h 46"/>
              <a:gd name="T40" fmla="*/ 29416 w 34"/>
              <a:gd name="T41" fmla="*/ 22777 h 46"/>
              <a:gd name="T42" fmla="*/ 25494 w 34"/>
              <a:gd name="T43" fmla="*/ 17601 h 46"/>
              <a:gd name="T44" fmla="*/ 22552 w 34"/>
              <a:gd name="T45" fmla="*/ 15530 h 46"/>
              <a:gd name="T46" fmla="*/ 21572 w 34"/>
              <a:gd name="T47" fmla="*/ 14495 h 46"/>
              <a:gd name="T48" fmla="*/ 21572 w 34"/>
              <a:gd name="T49" fmla="*/ 14495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6"/>
              <a:gd name="T77" fmla="*/ 34 w 34"/>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8" name="Freeform 442">
            <a:extLst>
              <a:ext uri="{FF2B5EF4-FFF2-40B4-BE49-F238E27FC236}">
                <a16:creationId xmlns:a16="http://schemas.microsoft.com/office/drawing/2014/main" id="{CBEECD4E-ACFD-A7D4-8ACF-9B5757A7AFED}"/>
              </a:ext>
            </a:extLst>
          </p:cNvPr>
          <p:cNvSpPr>
            <a:spLocks/>
          </p:cNvSpPr>
          <p:nvPr/>
        </p:nvSpPr>
        <p:spPr bwMode="auto">
          <a:xfrm>
            <a:off x="3283335" y="1404147"/>
            <a:ext cx="61583" cy="69685"/>
          </a:xfrm>
          <a:custGeom>
            <a:avLst/>
            <a:gdLst>
              <a:gd name="T0" fmla="*/ 55125 w 58"/>
              <a:gd name="T1" fmla="*/ 34640 h 67"/>
              <a:gd name="T2" fmla="*/ 56165 w 58"/>
              <a:gd name="T3" fmla="*/ 37697 h 67"/>
              <a:gd name="T4" fmla="*/ 59285 w 58"/>
              <a:gd name="T5" fmla="*/ 44829 h 67"/>
              <a:gd name="T6" fmla="*/ 60325 w 58"/>
              <a:gd name="T7" fmla="*/ 53998 h 67"/>
              <a:gd name="T8" fmla="*/ 59285 w 58"/>
              <a:gd name="T9" fmla="*/ 61130 h 67"/>
              <a:gd name="T10" fmla="*/ 56165 w 58"/>
              <a:gd name="T11" fmla="*/ 65205 h 67"/>
              <a:gd name="T12" fmla="*/ 54084 w 58"/>
              <a:gd name="T13" fmla="*/ 67243 h 67"/>
              <a:gd name="T14" fmla="*/ 49924 w 58"/>
              <a:gd name="T15" fmla="*/ 68262 h 67"/>
              <a:gd name="T16" fmla="*/ 45764 w 58"/>
              <a:gd name="T17" fmla="*/ 66224 h 67"/>
              <a:gd name="T18" fmla="*/ 40563 w 58"/>
              <a:gd name="T19" fmla="*/ 63168 h 67"/>
              <a:gd name="T20" fmla="*/ 36403 w 58"/>
              <a:gd name="T21" fmla="*/ 61130 h 67"/>
              <a:gd name="T22" fmla="*/ 33283 w 58"/>
              <a:gd name="T23" fmla="*/ 59092 h 67"/>
              <a:gd name="T24" fmla="*/ 30162 w 58"/>
              <a:gd name="T25" fmla="*/ 53998 h 67"/>
              <a:gd name="T26" fmla="*/ 24962 w 58"/>
              <a:gd name="T27" fmla="*/ 50942 h 67"/>
              <a:gd name="T28" fmla="*/ 17681 w 58"/>
              <a:gd name="T29" fmla="*/ 49923 h 67"/>
              <a:gd name="T30" fmla="*/ 12481 w 58"/>
              <a:gd name="T31" fmla="*/ 47885 h 67"/>
              <a:gd name="T32" fmla="*/ 8321 w 58"/>
              <a:gd name="T33" fmla="*/ 42791 h 67"/>
              <a:gd name="T34" fmla="*/ 9361 w 58"/>
              <a:gd name="T35" fmla="*/ 37697 h 67"/>
              <a:gd name="T36" fmla="*/ 13521 w 58"/>
              <a:gd name="T37" fmla="*/ 37697 h 67"/>
              <a:gd name="T38" fmla="*/ 15601 w 58"/>
              <a:gd name="T39" fmla="*/ 36678 h 67"/>
              <a:gd name="T40" fmla="*/ 13521 w 58"/>
              <a:gd name="T41" fmla="*/ 30565 h 67"/>
              <a:gd name="T42" fmla="*/ 7281 w 58"/>
              <a:gd name="T43" fmla="*/ 20377 h 67"/>
              <a:gd name="T44" fmla="*/ 2080 w 58"/>
              <a:gd name="T45" fmla="*/ 11207 h 67"/>
              <a:gd name="T46" fmla="*/ 0 w 58"/>
              <a:gd name="T47" fmla="*/ 4075 h 67"/>
              <a:gd name="T48" fmla="*/ 4160 w 58"/>
              <a:gd name="T49" fmla="*/ 0 h 67"/>
              <a:gd name="T50" fmla="*/ 9361 w 58"/>
              <a:gd name="T51" fmla="*/ 0 h 67"/>
              <a:gd name="T52" fmla="*/ 14561 w 58"/>
              <a:gd name="T53" fmla="*/ 0 h 67"/>
              <a:gd name="T54" fmla="*/ 19762 w 58"/>
              <a:gd name="T55" fmla="*/ 2038 h 67"/>
              <a:gd name="T56" fmla="*/ 23922 w 58"/>
              <a:gd name="T57" fmla="*/ 8151 h 67"/>
              <a:gd name="T58" fmla="*/ 29122 w 58"/>
              <a:gd name="T59" fmla="*/ 13245 h 67"/>
              <a:gd name="T60" fmla="*/ 35363 w 58"/>
              <a:gd name="T61" fmla="*/ 15283 h 67"/>
              <a:gd name="T62" fmla="*/ 39523 w 58"/>
              <a:gd name="T63" fmla="*/ 16301 h 67"/>
              <a:gd name="T64" fmla="*/ 41603 w 58"/>
              <a:gd name="T65" fmla="*/ 19358 h 67"/>
              <a:gd name="T66" fmla="*/ 44724 w 58"/>
              <a:gd name="T67" fmla="*/ 24452 h 67"/>
              <a:gd name="T68" fmla="*/ 48884 w 58"/>
              <a:gd name="T69" fmla="*/ 29546 h 67"/>
              <a:gd name="T70" fmla="*/ 53044 w 58"/>
              <a:gd name="T71" fmla="*/ 32603 h 67"/>
              <a:gd name="T72" fmla="*/ 55125 w 58"/>
              <a:gd name="T73" fmla="*/ 34640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67"/>
              <a:gd name="T113" fmla="*/ 58 w 58"/>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19" name="Freeform 443">
            <a:extLst>
              <a:ext uri="{FF2B5EF4-FFF2-40B4-BE49-F238E27FC236}">
                <a16:creationId xmlns:a16="http://schemas.microsoft.com/office/drawing/2014/main" id="{5F359A2C-354C-EBBD-2A69-004DCDA06494}"/>
              </a:ext>
            </a:extLst>
          </p:cNvPr>
          <p:cNvSpPr>
            <a:spLocks/>
          </p:cNvSpPr>
          <p:nvPr/>
        </p:nvSpPr>
        <p:spPr bwMode="auto">
          <a:xfrm>
            <a:off x="3035385" y="1656959"/>
            <a:ext cx="275500" cy="239848"/>
          </a:xfrm>
          <a:custGeom>
            <a:avLst/>
            <a:gdLst>
              <a:gd name="T0" fmla="*/ 269875 w 249"/>
              <a:gd name="T1" fmla="*/ 177992 h 231"/>
              <a:gd name="T2" fmla="*/ 255785 w 249"/>
              <a:gd name="T3" fmla="*/ 190198 h 231"/>
              <a:gd name="T4" fmla="*/ 244947 w 249"/>
              <a:gd name="T5" fmla="*/ 192232 h 231"/>
              <a:gd name="T6" fmla="*/ 250366 w 249"/>
              <a:gd name="T7" fmla="*/ 223762 h 231"/>
              <a:gd name="T8" fmla="*/ 222186 w 249"/>
              <a:gd name="T9" fmla="*/ 234950 h 231"/>
              <a:gd name="T10" fmla="*/ 192923 w 249"/>
              <a:gd name="T11" fmla="*/ 213591 h 231"/>
              <a:gd name="T12" fmla="*/ 176665 w 249"/>
              <a:gd name="T13" fmla="*/ 199352 h 231"/>
              <a:gd name="T14" fmla="*/ 166911 w 249"/>
              <a:gd name="T15" fmla="*/ 199352 h 231"/>
              <a:gd name="T16" fmla="*/ 133312 w 249"/>
              <a:gd name="T17" fmla="*/ 216642 h 231"/>
              <a:gd name="T18" fmla="*/ 96461 w 249"/>
              <a:gd name="T19" fmla="*/ 224779 h 231"/>
              <a:gd name="T20" fmla="*/ 79120 w 249"/>
              <a:gd name="T21" fmla="*/ 224779 h 231"/>
              <a:gd name="T22" fmla="*/ 56359 w 249"/>
              <a:gd name="T23" fmla="*/ 218676 h 231"/>
              <a:gd name="T24" fmla="*/ 47689 w 249"/>
              <a:gd name="T25" fmla="*/ 207488 h 231"/>
              <a:gd name="T26" fmla="*/ 27096 w 249"/>
              <a:gd name="T27" fmla="*/ 175958 h 231"/>
              <a:gd name="T28" fmla="*/ 1084 w 249"/>
              <a:gd name="T29" fmla="*/ 159685 h 231"/>
              <a:gd name="T30" fmla="*/ 1084 w 249"/>
              <a:gd name="T31" fmla="*/ 132223 h 231"/>
              <a:gd name="T32" fmla="*/ 29264 w 249"/>
              <a:gd name="T33" fmla="*/ 131206 h 231"/>
              <a:gd name="T34" fmla="*/ 61779 w 249"/>
              <a:gd name="T35" fmla="*/ 144428 h 231"/>
              <a:gd name="T36" fmla="*/ 88874 w 249"/>
              <a:gd name="T37" fmla="*/ 153582 h 231"/>
              <a:gd name="T38" fmla="*/ 87791 w 249"/>
              <a:gd name="T39" fmla="*/ 128155 h 231"/>
              <a:gd name="T40" fmla="*/ 47689 w 249"/>
              <a:gd name="T41" fmla="*/ 119001 h 231"/>
              <a:gd name="T42" fmla="*/ 13006 w 249"/>
              <a:gd name="T43" fmla="*/ 115949 h 231"/>
              <a:gd name="T44" fmla="*/ 2168 w 249"/>
              <a:gd name="T45" fmla="*/ 91539 h 231"/>
              <a:gd name="T46" fmla="*/ 30347 w 249"/>
              <a:gd name="T47" fmla="*/ 85436 h 231"/>
              <a:gd name="T48" fmla="*/ 20593 w 249"/>
              <a:gd name="T49" fmla="*/ 69163 h 231"/>
              <a:gd name="T50" fmla="*/ 3252 w 249"/>
              <a:gd name="T51" fmla="*/ 44752 h 231"/>
              <a:gd name="T52" fmla="*/ 22761 w 249"/>
              <a:gd name="T53" fmla="*/ 33564 h 231"/>
              <a:gd name="T54" fmla="*/ 30347 w 249"/>
              <a:gd name="T55" fmla="*/ 15256 h 231"/>
              <a:gd name="T56" fmla="*/ 55276 w 249"/>
              <a:gd name="T57" fmla="*/ 7120 h 231"/>
              <a:gd name="T58" fmla="*/ 95378 w 249"/>
              <a:gd name="T59" fmla="*/ 3051 h 231"/>
              <a:gd name="T60" fmla="*/ 88874 w 249"/>
              <a:gd name="T61" fmla="*/ 27462 h 231"/>
              <a:gd name="T62" fmla="*/ 110551 w 249"/>
              <a:gd name="T63" fmla="*/ 27462 h 231"/>
              <a:gd name="T64" fmla="*/ 134396 w 249"/>
              <a:gd name="T65" fmla="*/ 47804 h 231"/>
              <a:gd name="T66" fmla="*/ 135479 w 249"/>
              <a:gd name="T67" fmla="*/ 27462 h 231"/>
              <a:gd name="T68" fmla="*/ 157156 w 249"/>
              <a:gd name="T69" fmla="*/ 47804 h 231"/>
              <a:gd name="T70" fmla="*/ 164743 w 249"/>
              <a:gd name="T71" fmla="*/ 84419 h 231"/>
              <a:gd name="T72" fmla="*/ 175581 w 249"/>
              <a:gd name="T73" fmla="*/ 51872 h 231"/>
              <a:gd name="T74" fmla="*/ 170162 w 249"/>
              <a:gd name="T75" fmla="*/ 27462 h 231"/>
              <a:gd name="T76" fmla="*/ 187504 w 249"/>
              <a:gd name="T77" fmla="*/ 23393 h 231"/>
              <a:gd name="T78" fmla="*/ 196174 w 249"/>
              <a:gd name="T79" fmla="*/ 19325 h 231"/>
              <a:gd name="T80" fmla="*/ 186420 w 249"/>
              <a:gd name="T81" fmla="*/ 7120 h 231"/>
              <a:gd name="T82" fmla="*/ 214599 w 249"/>
              <a:gd name="T83" fmla="*/ 5085 h 231"/>
              <a:gd name="T84" fmla="*/ 230857 w 249"/>
              <a:gd name="T85" fmla="*/ 15256 h 231"/>
              <a:gd name="T86" fmla="*/ 215683 w 249"/>
              <a:gd name="T87" fmla="*/ 39667 h 231"/>
              <a:gd name="T88" fmla="*/ 211348 w 249"/>
              <a:gd name="T89" fmla="*/ 61026 h 231"/>
              <a:gd name="T90" fmla="*/ 217851 w 249"/>
              <a:gd name="T91" fmla="*/ 99676 h 231"/>
              <a:gd name="T92" fmla="*/ 214599 w 249"/>
              <a:gd name="T93" fmla="*/ 116966 h 231"/>
              <a:gd name="T94" fmla="*/ 226522 w 249"/>
              <a:gd name="T95" fmla="*/ 143411 h 231"/>
              <a:gd name="T96" fmla="*/ 256869 w 249"/>
              <a:gd name="T97" fmla="*/ 16273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31"/>
              <a:gd name="T149" fmla="*/ 249 w 249"/>
              <a:gd name="T150" fmla="*/ 231 h 2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20" name="Freeform 444">
            <a:extLst>
              <a:ext uri="{FF2B5EF4-FFF2-40B4-BE49-F238E27FC236}">
                <a16:creationId xmlns:a16="http://schemas.microsoft.com/office/drawing/2014/main" id="{FBC65208-A24E-B236-A6CD-9F1CECE73A8D}"/>
              </a:ext>
            </a:extLst>
          </p:cNvPr>
          <p:cNvSpPr>
            <a:spLocks/>
          </p:cNvSpPr>
          <p:nvPr/>
        </p:nvSpPr>
        <p:spPr bwMode="auto">
          <a:xfrm>
            <a:off x="3960742" y="4820352"/>
            <a:ext cx="411631" cy="1035557"/>
          </a:xfrm>
          <a:custGeom>
            <a:avLst/>
            <a:gdLst>
              <a:gd name="T0" fmla="*/ 149138 w 146"/>
              <a:gd name="T1" fmla="*/ 19348 h 367"/>
              <a:gd name="T2" fmla="*/ 187803 w 146"/>
              <a:gd name="T3" fmla="*/ 0 h 367"/>
              <a:gd name="T4" fmla="*/ 212660 w 146"/>
              <a:gd name="T5" fmla="*/ 44225 h 367"/>
              <a:gd name="T6" fmla="*/ 295514 w 146"/>
              <a:gd name="T7" fmla="*/ 85686 h 367"/>
              <a:gd name="T8" fmla="*/ 303800 w 146"/>
              <a:gd name="T9" fmla="*/ 132675 h 367"/>
              <a:gd name="T10" fmla="*/ 320371 w 146"/>
              <a:gd name="T11" fmla="*/ 157552 h 367"/>
              <a:gd name="T12" fmla="*/ 403225 w 146"/>
              <a:gd name="T13" fmla="*/ 118855 h 367"/>
              <a:gd name="T14" fmla="*/ 386654 w 146"/>
              <a:gd name="T15" fmla="*/ 176900 h 367"/>
              <a:gd name="T16" fmla="*/ 314847 w 146"/>
              <a:gd name="T17" fmla="*/ 234946 h 367"/>
              <a:gd name="T18" fmla="*/ 295514 w 146"/>
              <a:gd name="T19" fmla="*/ 273642 h 367"/>
              <a:gd name="T20" fmla="*/ 303800 w 146"/>
              <a:gd name="T21" fmla="*/ 334452 h 367"/>
              <a:gd name="T22" fmla="*/ 323132 w 146"/>
              <a:gd name="T23" fmla="*/ 356564 h 367"/>
              <a:gd name="T24" fmla="*/ 289991 w 146"/>
              <a:gd name="T25" fmla="*/ 356564 h 367"/>
              <a:gd name="T26" fmla="*/ 345227 w 146"/>
              <a:gd name="T27" fmla="*/ 389733 h 367"/>
              <a:gd name="T28" fmla="*/ 336941 w 146"/>
              <a:gd name="T29" fmla="*/ 447779 h 367"/>
              <a:gd name="T30" fmla="*/ 306561 w 146"/>
              <a:gd name="T31" fmla="*/ 467127 h 367"/>
              <a:gd name="T32" fmla="*/ 231992 w 146"/>
              <a:gd name="T33" fmla="*/ 492004 h 367"/>
              <a:gd name="T34" fmla="*/ 190565 w 146"/>
              <a:gd name="T35" fmla="*/ 558341 h 367"/>
              <a:gd name="T36" fmla="*/ 154662 w 146"/>
              <a:gd name="T37" fmla="*/ 572162 h 367"/>
              <a:gd name="T38" fmla="*/ 171233 w 146"/>
              <a:gd name="T39" fmla="*/ 597038 h 367"/>
              <a:gd name="T40" fmla="*/ 146376 w 146"/>
              <a:gd name="T41" fmla="*/ 657848 h 367"/>
              <a:gd name="T42" fmla="*/ 91140 w 146"/>
              <a:gd name="T43" fmla="*/ 721421 h 367"/>
              <a:gd name="T44" fmla="*/ 96664 w 146"/>
              <a:gd name="T45" fmla="*/ 757354 h 367"/>
              <a:gd name="T46" fmla="*/ 115996 w 146"/>
              <a:gd name="T47" fmla="*/ 779466 h 367"/>
              <a:gd name="T48" fmla="*/ 104949 w 146"/>
              <a:gd name="T49" fmla="*/ 829220 h 367"/>
              <a:gd name="T50" fmla="*/ 71807 w 146"/>
              <a:gd name="T51" fmla="*/ 878973 h 367"/>
              <a:gd name="T52" fmla="*/ 38665 w 146"/>
              <a:gd name="T53" fmla="*/ 928726 h 367"/>
              <a:gd name="T54" fmla="*/ 80093 w 146"/>
              <a:gd name="T55" fmla="*/ 1014412 h 367"/>
              <a:gd name="T56" fmla="*/ 19333 w 146"/>
              <a:gd name="T57" fmla="*/ 953603 h 367"/>
              <a:gd name="T58" fmla="*/ 2762 w 146"/>
              <a:gd name="T59" fmla="*/ 934254 h 367"/>
              <a:gd name="T60" fmla="*/ 0 w 146"/>
              <a:gd name="T61" fmla="*/ 845804 h 367"/>
              <a:gd name="T62" fmla="*/ 66284 w 146"/>
              <a:gd name="T63" fmla="*/ 425666 h 367"/>
              <a:gd name="T64" fmla="*/ 33142 w 146"/>
              <a:gd name="T65" fmla="*/ 619151 h 367"/>
              <a:gd name="T66" fmla="*/ 96664 w 146"/>
              <a:gd name="T67" fmla="*/ 240474 h 367"/>
              <a:gd name="T68" fmla="*/ 129805 w 146"/>
              <a:gd name="T69" fmla="*/ 143731 h 367"/>
              <a:gd name="T70" fmla="*/ 157423 w 146"/>
              <a:gd name="T71" fmla="*/ 91214 h 367"/>
              <a:gd name="T72" fmla="*/ 149138 w 146"/>
              <a:gd name="T73" fmla="*/ 19348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367"/>
              <a:gd name="T113" fmla="*/ 146 w 146"/>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367">
                <a:moveTo>
                  <a:pt x="54" y="7"/>
                </a:moveTo>
                <a:lnTo>
                  <a:pt x="68" y="0"/>
                </a:lnTo>
                <a:lnTo>
                  <a:pt x="77" y="16"/>
                </a:lnTo>
                <a:lnTo>
                  <a:pt x="107" y="31"/>
                </a:lnTo>
                <a:lnTo>
                  <a:pt x="110" y="48"/>
                </a:lnTo>
                <a:lnTo>
                  <a:pt x="116" y="57"/>
                </a:lnTo>
                <a:lnTo>
                  <a:pt x="146" y="43"/>
                </a:lnTo>
                <a:lnTo>
                  <a:pt x="140" y="64"/>
                </a:lnTo>
                <a:lnTo>
                  <a:pt x="114" y="85"/>
                </a:lnTo>
                <a:lnTo>
                  <a:pt x="107" y="99"/>
                </a:lnTo>
                <a:lnTo>
                  <a:pt x="110" y="121"/>
                </a:lnTo>
                <a:lnTo>
                  <a:pt x="117" y="129"/>
                </a:lnTo>
                <a:lnTo>
                  <a:pt x="105" y="129"/>
                </a:lnTo>
                <a:lnTo>
                  <a:pt x="125" y="141"/>
                </a:lnTo>
                <a:lnTo>
                  <a:pt x="122" y="162"/>
                </a:lnTo>
                <a:lnTo>
                  <a:pt x="111" y="169"/>
                </a:lnTo>
                <a:lnTo>
                  <a:pt x="84" y="178"/>
                </a:lnTo>
                <a:lnTo>
                  <a:pt x="69" y="202"/>
                </a:lnTo>
                <a:lnTo>
                  <a:pt x="56" y="207"/>
                </a:lnTo>
                <a:lnTo>
                  <a:pt x="62" y="216"/>
                </a:lnTo>
                <a:lnTo>
                  <a:pt x="53" y="238"/>
                </a:lnTo>
                <a:lnTo>
                  <a:pt x="33" y="261"/>
                </a:lnTo>
                <a:lnTo>
                  <a:pt x="35" y="274"/>
                </a:lnTo>
                <a:lnTo>
                  <a:pt x="42" y="282"/>
                </a:lnTo>
                <a:lnTo>
                  <a:pt x="38" y="300"/>
                </a:lnTo>
                <a:lnTo>
                  <a:pt x="26" y="318"/>
                </a:lnTo>
                <a:lnTo>
                  <a:pt x="14" y="336"/>
                </a:lnTo>
                <a:lnTo>
                  <a:pt x="29" y="367"/>
                </a:lnTo>
                <a:lnTo>
                  <a:pt x="7" y="345"/>
                </a:lnTo>
                <a:lnTo>
                  <a:pt x="1" y="338"/>
                </a:lnTo>
                <a:lnTo>
                  <a:pt x="0" y="306"/>
                </a:lnTo>
                <a:lnTo>
                  <a:pt x="24" y="154"/>
                </a:lnTo>
                <a:lnTo>
                  <a:pt x="12" y="224"/>
                </a:lnTo>
                <a:lnTo>
                  <a:pt x="35" y="87"/>
                </a:lnTo>
                <a:lnTo>
                  <a:pt x="47" y="52"/>
                </a:lnTo>
                <a:lnTo>
                  <a:pt x="57" y="33"/>
                </a:lnTo>
                <a:lnTo>
                  <a:pt x="54" y="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21" name="Freeform 445">
            <a:extLst>
              <a:ext uri="{FF2B5EF4-FFF2-40B4-BE49-F238E27FC236}">
                <a16:creationId xmlns:a16="http://schemas.microsoft.com/office/drawing/2014/main" id="{1AF20B80-6A36-6C1A-FD25-95DB2E92E67A}"/>
              </a:ext>
            </a:extLst>
          </p:cNvPr>
          <p:cNvSpPr>
            <a:spLocks/>
          </p:cNvSpPr>
          <p:nvPr/>
        </p:nvSpPr>
        <p:spPr bwMode="auto">
          <a:xfrm>
            <a:off x="4085529" y="3836654"/>
            <a:ext cx="37273" cy="19447"/>
          </a:xfrm>
          <a:custGeom>
            <a:avLst/>
            <a:gdLst>
              <a:gd name="T0" fmla="*/ 3175 w 23"/>
              <a:gd name="T1" fmla="*/ 0 h 18"/>
              <a:gd name="T2" fmla="*/ 36512 w 23"/>
              <a:gd name="T3" fmla="*/ 1058 h 18"/>
              <a:gd name="T4" fmla="*/ 33337 w 23"/>
              <a:gd name="T5" fmla="*/ 19050 h 18"/>
              <a:gd name="T6" fmla="*/ 0 w 23"/>
              <a:gd name="T7" fmla="*/ 13758 h 18"/>
              <a:gd name="T8" fmla="*/ 3175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solidFill>
            <a:schemeClr val="bg1">
              <a:lumMod val="75000"/>
            </a:schemeClr>
          </a:solidFill>
          <a:ln w="6350">
            <a:solidFill>
              <a:schemeClr val="bg1"/>
            </a:solidFill>
            <a:round/>
            <a:headEnd/>
            <a:tailEnd/>
          </a:ln>
        </p:spPr>
        <p:txBody>
          <a:bodyPr/>
          <a:lstStyle/>
          <a:p>
            <a:endParaRPr lang="en-US" sz="2400"/>
          </a:p>
        </p:txBody>
      </p:sp>
      <p:sp>
        <p:nvSpPr>
          <p:cNvPr id="422" name="Freeform 448">
            <a:extLst>
              <a:ext uri="{FF2B5EF4-FFF2-40B4-BE49-F238E27FC236}">
                <a16:creationId xmlns:a16="http://schemas.microsoft.com/office/drawing/2014/main" id="{C6832468-226C-1A1E-1441-5729675DFDBA}"/>
              </a:ext>
            </a:extLst>
          </p:cNvPr>
          <p:cNvSpPr>
            <a:spLocks/>
          </p:cNvSpPr>
          <p:nvPr/>
        </p:nvSpPr>
        <p:spPr bwMode="auto">
          <a:xfrm>
            <a:off x="8417367" y="4081364"/>
            <a:ext cx="118304" cy="136129"/>
          </a:xfrm>
          <a:custGeom>
            <a:avLst/>
            <a:gdLst>
              <a:gd name="T0" fmla="*/ 0 w 675"/>
              <a:gd name="T1" fmla="*/ 7073 h 773"/>
              <a:gd name="T2" fmla="*/ 12876 w 675"/>
              <a:gd name="T3" fmla="*/ 58481 h 773"/>
              <a:gd name="T4" fmla="*/ 46870 w 675"/>
              <a:gd name="T5" fmla="*/ 99883 h 773"/>
              <a:gd name="T6" fmla="*/ 103870 w 675"/>
              <a:gd name="T7" fmla="*/ 132660 h 773"/>
              <a:gd name="T8" fmla="*/ 115888 w 675"/>
              <a:gd name="T9" fmla="*/ 133350 h 773"/>
              <a:gd name="T10" fmla="*/ 96659 w 675"/>
              <a:gd name="T11" fmla="*/ 100573 h 773"/>
              <a:gd name="T12" fmla="*/ 84641 w 675"/>
              <a:gd name="T13" fmla="*/ 89878 h 773"/>
              <a:gd name="T14" fmla="*/ 84641 w 675"/>
              <a:gd name="T15" fmla="*/ 46405 h 773"/>
              <a:gd name="T16" fmla="*/ 55455 w 675"/>
              <a:gd name="T17" fmla="*/ 13456 h 773"/>
              <a:gd name="T18" fmla="*/ 49102 w 675"/>
              <a:gd name="T19" fmla="*/ 10006 h 773"/>
              <a:gd name="T20" fmla="*/ 43437 w 675"/>
              <a:gd name="T21" fmla="*/ 19149 h 773"/>
              <a:gd name="T22" fmla="*/ 24208 w 675"/>
              <a:gd name="T23" fmla="*/ 22081 h 773"/>
              <a:gd name="T24" fmla="*/ 24894 w 675"/>
              <a:gd name="T25" fmla="*/ 12076 h 773"/>
              <a:gd name="T26" fmla="*/ 2919 w 675"/>
              <a:gd name="T27" fmla="*/ 0 h 773"/>
              <a:gd name="T28" fmla="*/ 0 w 675"/>
              <a:gd name="T29" fmla="*/ 7073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5"/>
              <a:gd name="T46" fmla="*/ 0 h 773"/>
              <a:gd name="T47" fmla="*/ 675 w 675"/>
              <a:gd name="T48" fmla="*/ 773 h 7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23" name="Freeform 450">
            <a:extLst>
              <a:ext uri="{FF2B5EF4-FFF2-40B4-BE49-F238E27FC236}">
                <a16:creationId xmlns:a16="http://schemas.microsoft.com/office/drawing/2014/main" id="{987D4952-32A7-84D3-9410-57AA86F26582}"/>
              </a:ext>
            </a:extLst>
          </p:cNvPr>
          <p:cNvSpPr>
            <a:spLocks/>
          </p:cNvSpPr>
          <p:nvPr/>
        </p:nvSpPr>
        <p:spPr bwMode="auto">
          <a:xfrm>
            <a:off x="5150255" y="2026453"/>
            <a:ext cx="134509" cy="51859"/>
          </a:xfrm>
          <a:custGeom>
            <a:avLst/>
            <a:gdLst>
              <a:gd name="T0" fmla="*/ 16181 w 114"/>
              <a:gd name="T1" fmla="*/ 0 h 54"/>
              <a:gd name="T2" fmla="*/ 30051 w 114"/>
              <a:gd name="T3" fmla="*/ 13170 h 54"/>
              <a:gd name="T4" fmla="*/ 62414 w 114"/>
              <a:gd name="T5" fmla="*/ 3763 h 54"/>
              <a:gd name="T6" fmla="*/ 101712 w 114"/>
              <a:gd name="T7" fmla="*/ 0 h 54"/>
              <a:gd name="T8" fmla="*/ 131763 w 114"/>
              <a:gd name="T9" fmla="*/ 16933 h 54"/>
              <a:gd name="T10" fmla="*/ 110958 w 114"/>
              <a:gd name="T11" fmla="*/ 35748 h 54"/>
              <a:gd name="T12" fmla="*/ 78595 w 114"/>
              <a:gd name="T13" fmla="*/ 50800 h 54"/>
              <a:gd name="T14" fmla="*/ 34674 w 114"/>
              <a:gd name="T15" fmla="*/ 39511 h 54"/>
              <a:gd name="T16" fmla="*/ 11558 w 114"/>
              <a:gd name="T17" fmla="*/ 41393 h 54"/>
              <a:gd name="T18" fmla="*/ 30051 w 114"/>
              <a:gd name="T19" fmla="*/ 33867 h 54"/>
              <a:gd name="T20" fmla="*/ 18493 w 114"/>
              <a:gd name="T21" fmla="*/ 20696 h 54"/>
              <a:gd name="T22" fmla="*/ 0 w 114"/>
              <a:gd name="T23" fmla="*/ 15052 h 54"/>
              <a:gd name="T24" fmla="*/ 16181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54"/>
              <a:gd name="T41" fmla="*/ 114 w 114"/>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75000"/>
            </a:schemeClr>
          </a:solidFill>
          <a:ln w="9525">
            <a:solidFill>
              <a:schemeClr val="bg1"/>
            </a:solidFill>
            <a:round/>
            <a:headEnd/>
            <a:tailEnd/>
          </a:ln>
        </p:spPr>
        <p:txBody>
          <a:bodyPr anchor="ctr"/>
          <a:lstStyle/>
          <a:p>
            <a:endParaRPr lang="en-US" sz="2400"/>
          </a:p>
        </p:txBody>
      </p:sp>
      <p:sp>
        <p:nvSpPr>
          <p:cNvPr id="424" name="Freeform 451">
            <a:extLst>
              <a:ext uri="{FF2B5EF4-FFF2-40B4-BE49-F238E27FC236}">
                <a16:creationId xmlns:a16="http://schemas.microsoft.com/office/drawing/2014/main" id="{F9C6D554-EF10-862D-B550-7D8EF4A4FCBB}"/>
              </a:ext>
            </a:extLst>
          </p:cNvPr>
          <p:cNvSpPr>
            <a:spLocks/>
          </p:cNvSpPr>
          <p:nvPr/>
        </p:nvSpPr>
        <p:spPr bwMode="auto">
          <a:xfrm>
            <a:off x="9229283" y="4204528"/>
            <a:ext cx="220400" cy="189608"/>
          </a:xfrm>
          <a:custGeom>
            <a:avLst/>
            <a:gdLst>
              <a:gd name="T0" fmla="*/ 153946 w 575"/>
              <a:gd name="T1" fmla="*/ 27023 h 488"/>
              <a:gd name="T2" fmla="*/ 120529 w 575"/>
              <a:gd name="T3" fmla="*/ 54046 h 488"/>
              <a:gd name="T4" fmla="*/ 87486 w 575"/>
              <a:gd name="T5" fmla="*/ 54046 h 488"/>
              <a:gd name="T6" fmla="*/ 66835 w 575"/>
              <a:gd name="T7" fmla="*/ 27023 h 488"/>
              <a:gd name="T8" fmla="*/ 40176 w 575"/>
              <a:gd name="T9" fmla="*/ 0 h 488"/>
              <a:gd name="T10" fmla="*/ 13517 w 575"/>
              <a:gd name="T11" fmla="*/ 7232 h 488"/>
              <a:gd name="T12" fmla="*/ 0 w 575"/>
              <a:gd name="T13" fmla="*/ 34255 h 488"/>
              <a:gd name="T14" fmla="*/ 27034 w 575"/>
              <a:gd name="T15" fmla="*/ 47195 h 488"/>
              <a:gd name="T16" fmla="*/ 33418 w 575"/>
              <a:gd name="T17" fmla="*/ 60517 h 488"/>
              <a:gd name="T18" fmla="*/ 40176 w 575"/>
              <a:gd name="T19" fmla="*/ 81070 h 488"/>
              <a:gd name="T20" fmla="*/ 60077 w 575"/>
              <a:gd name="T21" fmla="*/ 81070 h 488"/>
              <a:gd name="T22" fmla="*/ 73969 w 575"/>
              <a:gd name="T23" fmla="*/ 87540 h 488"/>
              <a:gd name="T24" fmla="*/ 120529 w 575"/>
              <a:gd name="T25" fmla="*/ 107712 h 488"/>
              <a:gd name="T26" fmla="*/ 167463 w 575"/>
              <a:gd name="T27" fmla="*/ 134355 h 488"/>
              <a:gd name="T28" fmla="*/ 174597 w 575"/>
              <a:gd name="T29" fmla="*/ 148057 h 488"/>
              <a:gd name="T30" fmla="*/ 147563 w 575"/>
              <a:gd name="T31" fmla="*/ 161378 h 488"/>
              <a:gd name="T32" fmla="*/ 174597 w 575"/>
              <a:gd name="T33" fmla="*/ 168229 h 488"/>
              <a:gd name="T34" fmla="*/ 194498 w 575"/>
              <a:gd name="T35" fmla="*/ 174699 h 488"/>
              <a:gd name="T36" fmla="*/ 215900 w 575"/>
              <a:gd name="T37" fmla="*/ 185737 h 488"/>
              <a:gd name="T38" fmla="*/ 215900 w 575"/>
              <a:gd name="T39" fmla="*/ 46434 h 488"/>
              <a:gd name="T40" fmla="*/ 153946 w 575"/>
              <a:gd name="T41" fmla="*/ 27023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5"/>
              <a:gd name="T64" fmla="*/ 0 h 488"/>
              <a:gd name="T65" fmla="*/ 575 w 575"/>
              <a:gd name="T66" fmla="*/ 488 h 4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25" name="Freeform 452">
            <a:extLst>
              <a:ext uri="{FF2B5EF4-FFF2-40B4-BE49-F238E27FC236}">
                <a16:creationId xmlns:a16="http://schemas.microsoft.com/office/drawing/2014/main" id="{CBA0656B-9C6A-5EB8-339F-65553A03303D}"/>
              </a:ext>
            </a:extLst>
          </p:cNvPr>
          <p:cNvSpPr>
            <a:spLocks/>
          </p:cNvSpPr>
          <p:nvPr/>
        </p:nvSpPr>
        <p:spPr bwMode="auto">
          <a:xfrm>
            <a:off x="9449685" y="4249904"/>
            <a:ext cx="178265" cy="173403"/>
          </a:xfrm>
          <a:custGeom>
            <a:avLst/>
            <a:gdLst>
              <a:gd name="T0" fmla="*/ 134006 w 460"/>
              <a:gd name="T1" fmla="*/ 115798 h 443"/>
              <a:gd name="T2" fmla="*/ 127552 w 460"/>
              <a:gd name="T3" fmla="*/ 95475 h 443"/>
              <a:gd name="T4" fmla="*/ 141218 w 460"/>
              <a:gd name="T5" fmla="*/ 82055 h 443"/>
              <a:gd name="T6" fmla="*/ 107432 w 460"/>
              <a:gd name="T7" fmla="*/ 61733 h 443"/>
              <a:gd name="T8" fmla="*/ 93766 w 460"/>
              <a:gd name="T9" fmla="*/ 41411 h 443"/>
              <a:gd name="T10" fmla="*/ 46314 w 460"/>
              <a:gd name="T11" fmla="*/ 14187 h 443"/>
              <a:gd name="T12" fmla="*/ 0 w 460"/>
              <a:gd name="T13" fmla="*/ 0 h 443"/>
              <a:gd name="T14" fmla="*/ 0 w 460"/>
              <a:gd name="T15" fmla="*/ 140337 h 443"/>
              <a:gd name="T16" fmla="*/ 5315 w 460"/>
              <a:gd name="T17" fmla="*/ 143022 h 443"/>
              <a:gd name="T18" fmla="*/ 25435 w 460"/>
              <a:gd name="T19" fmla="*/ 143022 h 443"/>
              <a:gd name="T20" fmla="*/ 46314 w 460"/>
              <a:gd name="T21" fmla="*/ 122699 h 443"/>
              <a:gd name="T22" fmla="*/ 80100 w 460"/>
              <a:gd name="T23" fmla="*/ 108896 h 443"/>
              <a:gd name="T24" fmla="*/ 100220 w 460"/>
              <a:gd name="T25" fmla="*/ 122699 h 443"/>
              <a:gd name="T26" fmla="*/ 147672 w 460"/>
              <a:gd name="T27" fmla="*/ 156442 h 443"/>
              <a:gd name="T28" fmla="*/ 174625 w 460"/>
              <a:gd name="T29" fmla="*/ 169862 h 443"/>
              <a:gd name="T30" fmla="*/ 174625 w 460"/>
              <a:gd name="T31" fmla="*/ 129218 h 443"/>
              <a:gd name="T32" fmla="*/ 134006 w 460"/>
              <a:gd name="T33" fmla="*/ 115798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0"/>
              <a:gd name="T52" fmla="*/ 0 h 443"/>
              <a:gd name="T53" fmla="*/ 460 w 460"/>
              <a:gd name="T54" fmla="*/ 443 h 4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75000"/>
            </a:schemeClr>
          </a:solidFill>
          <a:ln w="9525">
            <a:solidFill>
              <a:schemeClr val="bg1"/>
            </a:solidFill>
            <a:round/>
            <a:headEnd/>
            <a:tailEnd/>
          </a:ln>
        </p:spPr>
        <p:txBody>
          <a:bodyPr/>
          <a:lstStyle/>
          <a:p>
            <a:endParaRPr lang="en-US" sz="2400"/>
          </a:p>
        </p:txBody>
      </p:sp>
      <p:grpSp>
        <p:nvGrpSpPr>
          <p:cNvPr id="426" name="Group 453">
            <a:extLst>
              <a:ext uri="{FF2B5EF4-FFF2-40B4-BE49-F238E27FC236}">
                <a16:creationId xmlns:a16="http://schemas.microsoft.com/office/drawing/2014/main" id="{27193FF6-36D2-AE1E-F59F-C1C5F8F0EB12}"/>
              </a:ext>
            </a:extLst>
          </p:cNvPr>
          <p:cNvGrpSpPr>
            <a:grpSpLocks/>
          </p:cNvGrpSpPr>
          <p:nvPr/>
        </p:nvGrpSpPr>
        <p:grpSpPr bwMode="auto">
          <a:xfrm>
            <a:off x="5633192" y="2423498"/>
            <a:ext cx="256053" cy="375977"/>
            <a:chOff x="2201" y="1250"/>
            <a:chExt cx="133" cy="193"/>
          </a:xfrm>
          <a:solidFill>
            <a:schemeClr val="bg1">
              <a:lumMod val="75000"/>
            </a:schemeClr>
          </a:solidFill>
        </p:grpSpPr>
        <p:sp>
          <p:nvSpPr>
            <p:cNvPr id="427" name="Freeform 454">
              <a:extLst>
                <a:ext uri="{FF2B5EF4-FFF2-40B4-BE49-F238E27FC236}">
                  <a16:creationId xmlns:a16="http://schemas.microsoft.com/office/drawing/2014/main" id="{61FDB630-DA4C-532B-3C09-E0EE0F8202FE}"/>
                </a:ext>
              </a:extLst>
            </p:cNvPr>
            <p:cNvSpPr>
              <a:spLocks/>
            </p:cNvSpPr>
            <p:nvPr/>
          </p:nvSpPr>
          <p:spPr bwMode="auto">
            <a:xfrm>
              <a:off x="2234" y="1250"/>
              <a:ext cx="100" cy="193"/>
            </a:xfrm>
            <a:custGeom>
              <a:avLst/>
              <a:gdLst/>
              <a:ahLst/>
              <a:cxnLst>
                <a:cxn ang="0">
                  <a:pos x="6" y="35"/>
                </a:cxn>
                <a:cxn ang="0">
                  <a:pos x="4" y="33"/>
                </a:cxn>
                <a:cxn ang="0">
                  <a:pos x="10" y="29"/>
                </a:cxn>
                <a:cxn ang="0">
                  <a:pos x="9" y="25"/>
                </a:cxn>
                <a:cxn ang="0">
                  <a:pos x="8" y="22"/>
                </a:cxn>
                <a:cxn ang="0">
                  <a:pos x="3" y="22"/>
                </a:cxn>
                <a:cxn ang="0">
                  <a:pos x="4" y="16"/>
                </a:cxn>
                <a:cxn ang="0">
                  <a:pos x="1" y="18"/>
                </a:cxn>
                <a:cxn ang="0">
                  <a:pos x="0" y="13"/>
                </a:cxn>
                <a:cxn ang="0">
                  <a:pos x="0" y="8"/>
                </a:cxn>
                <a:cxn ang="0">
                  <a:pos x="1" y="4"/>
                </a:cxn>
                <a:cxn ang="0">
                  <a:pos x="5" y="0"/>
                </a:cxn>
                <a:cxn ang="0">
                  <a:pos x="8" y="1"/>
                </a:cxn>
                <a:cxn ang="0">
                  <a:pos x="7" y="6"/>
                </a:cxn>
                <a:cxn ang="0">
                  <a:pos x="13" y="6"/>
                </a:cxn>
                <a:cxn ang="0">
                  <a:pos x="11" y="11"/>
                </a:cxn>
                <a:cxn ang="0">
                  <a:pos x="9" y="15"/>
                </a:cxn>
                <a:cxn ang="0">
                  <a:pos x="13" y="17"/>
                </a:cxn>
                <a:cxn ang="0">
                  <a:pos x="17" y="24"/>
                </a:cxn>
                <a:cxn ang="0">
                  <a:pos x="19" y="29"/>
                </a:cxn>
                <a:cxn ang="0">
                  <a:pos x="19" y="32"/>
                </a:cxn>
                <a:cxn ang="0">
                  <a:pos x="23" y="32"/>
                </a:cxn>
                <a:cxn ang="0">
                  <a:pos x="22" y="39"/>
                </a:cxn>
                <a:cxn ang="0">
                  <a:pos x="24" y="40"/>
                </a:cxn>
                <a:cxn ang="0">
                  <a:pos x="17" y="43"/>
                </a:cxn>
                <a:cxn ang="0">
                  <a:pos x="11" y="44"/>
                </a:cxn>
                <a:cxn ang="0">
                  <a:pos x="8" y="45"/>
                </a:cxn>
                <a:cxn ang="0">
                  <a:pos x="4" y="45"/>
                </a:cxn>
                <a:cxn ang="0">
                  <a:pos x="1" y="46"/>
                </a:cxn>
                <a:cxn ang="0">
                  <a:pos x="5" y="42"/>
                </a:cxn>
                <a:cxn ang="0">
                  <a:pos x="6" y="38"/>
                </a:cxn>
                <a:cxn ang="0">
                  <a:pos x="3" y="37"/>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chemeClr val="bg1"/>
              </a:solidFill>
              <a:round/>
              <a:headEnd/>
              <a:tailEnd/>
            </a:ln>
          </p:spPr>
          <p:txBody>
            <a:bodyPr/>
            <a:lstStyle/>
            <a:p>
              <a:pPr>
                <a:defRPr/>
              </a:pPr>
              <a:endParaRPr lang="en-IN" sz="2400">
                <a:latin typeface="Arial" pitchFamily="-105" charset="0"/>
                <a:ea typeface="ＭＳ Ｐゴシック" pitchFamily="-105" charset="-128"/>
                <a:cs typeface="ＭＳ Ｐゴシック" pitchFamily="-105" charset="-128"/>
              </a:endParaRPr>
            </a:p>
          </p:txBody>
        </p:sp>
        <p:sp>
          <p:nvSpPr>
            <p:cNvPr id="428" name="Freeform 455">
              <a:extLst>
                <a:ext uri="{FF2B5EF4-FFF2-40B4-BE49-F238E27FC236}">
                  <a16:creationId xmlns:a16="http://schemas.microsoft.com/office/drawing/2014/main" id="{8FBC357C-AC8E-B346-FD9D-7D33DAAE9D83}"/>
                </a:ext>
              </a:extLst>
            </p:cNvPr>
            <p:cNvSpPr>
              <a:spLocks/>
            </p:cNvSpPr>
            <p:nvPr/>
          </p:nvSpPr>
          <p:spPr bwMode="auto">
            <a:xfrm>
              <a:off x="2201" y="1331"/>
              <a:ext cx="34" cy="22"/>
            </a:xfrm>
            <a:custGeom>
              <a:avLst/>
              <a:gdLst/>
              <a:ahLst/>
              <a:cxnLst>
                <a:cxn ang="0">
                  <a:pos x="24" y="22"/>
                </a:cxn>
                <a:cxn ang="0">
                  <a:pos x="0" y="18"/>
                </a:cxn>
                <a:cxn ang="0">
                  <a:pos x="13" y="0"/>
                </a:cxn>
                <a:cxn ang="0">
                  <a:pos x="27" y="3"/>
                </a:cxn>
                <a:cxn ang="0">
                  <a:pos x="34" y="15"/>
                </a:cxn>
                <a:cxn ang="0">
                  <a:pos x="24" y="22"/>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chemeClr val="bg1"/>
              </a:solidFill>
              <a:prstDash val="solid"/>
              <a:round/>
              <a:headEnd type="none" w="med" len="med"/>
              <a:tailEnd type="none" w="med" len="med"/>
            </a:ln>
            <a:effectLst/>
          </p:spPr>
          <p:txBody>
            <a:bodyPr/>
            <a:lstStyle/>
            <a:p>
              <a:pPr>
                <a:defRPr/>
              </a:pPr>
              <a:endParaRPr lang="en-IN" sz="2400">
                <a:latin typeface="Arial" pitchFamily="-105" charset="0"/>
                <a:ea typeface="ＭＳ Ｐゴシック" pitchFamily="-105" charset="-128"/>
                <a:cs typeface="ＭＳ Ｐゴシック" pitchFamily="-105" charset="-128"/>
              </a:endParaRPr>
            </a:p>
          </p:txBody>
        </p:sp>
      </p:grpSp>
      <p:sp>
        <p:nvSpPr>
          <p:cNvPr id="429" name="Freeform 457">
            <a:extLst>
              <a:ext uri="{FF2B5EF4-FFF2-40B4-BE49-F238E27FC236}">
                <a16:creationId xmlns:a16="http://schemas.microsoft.com/office/drawing/2014/main" id="{400E540C-4918-56CE-2263-0B88CE6BC8B4}"/>
              </a:ext>
            </a:extLst>
          </p:cNvPr>
          <p:cNvSpPr>
            <a:spLocks/>
          </p:cNvSpPr>
          <p:nvPr/>
        </p:nvSpPr>
        <p:spPr bwMode="auto">
          <a:xfrm>
            <a:off x="6184192" y="2911297"/>
            <a:ext cx="69685" cy="48617"/>
          </a:xfrm>
          <a:custGeom>
            <a:avLst/>
            <a:gdLst>
              <a:gd name="T0" fmla="*/ 4654 w 44"/>
              <a:gd name="T1" fmla="*/ 46224 h 34"/>
              <a:gd name="T2" fmla="*/ 9309 w 44"/>
              <a:gd name="T3" fmla="*/ 46224 h 34"/>
              <a:gd name="T4" fmla="*/ 13963 w 44"/>
              <a:gd name="T5" fmla="*/ 44824 h 34"/>
              <a:gd name="T6" fmla="*/ 20169 w 44"/>
              <a:gd name="T7" fmla="*/ 46224 h 34"/>
              <a:gd name="T8" fmla="*/ 26374 w 44"/>
              <a:gd name="T9" fmla="*/ 39221 h 34"/>
              <a:gd name="T10" fmla="*/ 31029 w 44"/>
              <a:gd name="T11" fmla="*/ 47625 h 34"/>
              <a:gd name="T12" fmla="*/ 32580 w 44"/>
              <a:gd name="T13" fmla="*/ 44824 h 34"/>
              <a:gd name="T14" fmla="*/ 38786 w 44"/>
              <a:gd name="T15" fmla="*/ 47625 h 34"/>
              <a:gd name="T16" fmla="*/ 41889 w 44"/>
              <a:gd name="T17" fmla="*/ 46224 h 34"/>
              <a:gd name="T18" fmla="*/ 40337 w 44"/>
              <a:gd name="T19" fmla="*/ 42022 h 34"/>
              <a:gd name="T20" fmla="*/ 43440 w 44"/>
              <a:gd name="T21" fmla="*/ 40621 h 34"/>
              <a:gd name="T22" fmla="*/ 40337 w 44"/>
              <a:gd name="T23" fmla="*/ 39221 h 34"/>
              <a:gd name="T24" fmla="*/ 44992 w 44"/>
              <a:gd name="T25" fmla="*/ 35018 h 34"/>
              <a:gd name="T26" fmla="*/ 48094 w 44"/>
              <a:gd name="T27" fmla="*/ 35018 h 34"/>
              <a:gd name="T28" fmla="*/ 49646 w 44"/>
              <a:gd name="T29" fmla="*/ 35018 h 34"/>
              <a:gd name="T30" fmla="*/ 49646 w 44"/>
              <a:gd name="T31" fmla="*/ 28015 h 34"/>
              <a:gd name="T32" fmla="*/ 46543 w 44"/>
              <a:gd name="T33" fmla="*/ 26614 h 34"/>
              <a:gd name="T34" fmla="*/ 48094 w 44"/>
              <a:gd name="T35" fmla="*/ 22412 h 34"/>
              <a:gd name="T36" fmla="*/ 51197 w 44"/>
              <a:gd name="T37" fmla="*/ 22412 h 34"/>
              <a:gd name="T38" fmla="*/ 57403 w 44"/>
              <a:gd name="T39" fmla="*/ 18210 h 34"/>
              <a:gd name="T40" fmla="*/ 58954 w 44"/>
              <a:gd name="T41" fmla="*/ 16809 h 34"/>
              <a:gd name="T42" fmla="*/ 62057 w 44"/>
              <a:gd name="T43" fmla="*/ 18210 h 34"/>
              <a:gd name="T44" fmla="*/ 60506 w 44"/>
              <a:gd name="T45" fmla="*/ 14007 h 34"/>
              <a:gd name="T46" fmla="*/ 63609 w 44"/>
              <a:gd name="T47" fmla="*/ 12607 h 34"/>
              <a:gd name="T48" fmla="*/ 68263 w 44"/>
              <a:gd name="T49" fmla="*/ 15408 h 34"/>
              <a:gd name="T50" fmla="*/ 65160 w 44"/>
              <a:gd name="T51" fmla="*/ 9805 h 34"/>
              <a:gd name="T52" fmla="*/ 63609 w 44"/>
              <a:gd name="T53" fmla="*/ 7004 h 34"/>
              <a:gd name="T54" fmla="*/ 62057 w 44"/>
              <a:gd name="T55" fmla="*/ 2801 h 34"/>
              <a:gd name="T56" fmla="*/ 58954 w 44"/>
              <a:gd name="T57" fmla="*/ 0 h 34"/>
              <a:gd name="T58" fmla="*/ 55852 w 44"/>
              <a:gd name="T59" fmla="*/ 4202 h 34"/>
              <a:gd name="T60" fmla="*/ 55852 w 44"/>
              <a:gd name="T61" fmla="*/ 8404 h 34"/>
              <a:gd name="T62" fmla="*/ 52749 w 44"/>
              <a:gd name="T63" fmla="*/ 7004 h 34"/>
              <a:gd name="T64" fmla="*/ 51197 w 44"/>
              <a:gd name="T65" fmla="*/ 7004 h 34"/>
              <a:gd name="T66" fmla="*/ 48094 w 44"/>
              <a:gd name="T67" fmla="*/ 8404 h 34"/>
              <a:gd name="T68" fmla="*/ 46543 w 44"/>
              <a:gd name="T69" fmla="*/ 8404 h 34"/>
              <a:gd name="T70" fmla="*/ 44992 w 44"/>
              <a:gd name="T71" fmla="*/ 9805 h 34"/>
              <a:gd name="T72" fmla="*/ 43440 w 44"/>
              <a:gd name="T73" fmla="*/ 9805 h 34"/>
              <a:gd name="T74" fmla="*/ 43440 w 44"/>
              <a:gd name="T75" fmla="*/ 9805 h 34"/>
              <a:gd name="T76" fmla="*/ 38786 w 44"/>
              <a:gd name="T77" fmla="*/ 9805 h 34"/>
              <a:gd name="T78" fmla="*/ 35683 w 44"/>
              <a:gd name="T79" fmla="*/ 9805 h 34"/>
              <a:gd name="T80" fmla="*/ 34132 w 44"/>
              <a:gd name="T81" fmla="*/ 9805 h 34"/>
              <a:gd name="T82" fmla="*/ 32580 w 44"/>
              <a:gd name="T83" fmla="*/ 9805 h 34"/>
              <a:gd name="T84" fmla="*/ 32580 w 44"/>
              <a:gd name="T85" fmla="*/ 9805 h 34"/>
              <a:gd name="T86" fmla="*/ 26374 w 44"/>
              <a:gd name="T87" fmla="*/ 15408 h 34"/>
              <a:gd name="T88" fmla="*/ 24823 w 44"/>
              <a:gd name="T89" fmla="*/ 18210 h 34"/>
              <a:gd name="T90" fmla="*/ 18617 w 44"/>
              <a:gd name="T91" fmla="*/ 15408 h 34"/>
              <a:gd name="T92" fmla="*/ 12411 w 44"/>
              <a:gd name="T93" fmla="*/ 14007 h 34"/>
              <a:gd name="T94" fmla="*/ 7757 w 44"/>
              <a:gd name="T95" fmla="*/ 14007 h 34"/>
              <a:gd name="T96" fmla="*/ 6206 w 44"/>
              <a:gd name="T97" fmla="*/ 15408 h 34"/>
              <a:gd name="T98" fmla="*/ 0 w 44"/>
              <a:gd name="T99" fmla="*/ 21011 h 34"/>
              <a:gd name="T100" fmla="*/ 1551 w 44"/>
              <a:gd name="T101" fmla="*/ 23813 h 34"/>
              <a:gd name="T102" fmla="*/ 6206 w 44"/>
              <a:gd name="T103" fmla="*/ 23813 h 34"/>
              <a:gd name="T104" fmla="*/ 4654 w 44"/>
              <a:gd name="T105" fmla="*/ 26614 h 34"/>
              <a:gd name="T106" fmla="*/ 1551 w 44"/>
              <a:gd name="T107" fmla="*/ 26614 h 34"/>
              <a:gd name="T108" fmla="*/ 3103 w 44"/>
              <a:gd name="T109" fmla="*/ 29415 h 34"/>
              <a:gd name="T110" fmla="*/ 4654 w 44"/>
              <a:gd name="T111" fmla="*/ 30816 h 34"/>
              <a:gd name="T112" fmla="*/ 3103 w 44"/>
              <a:gd name="T113" fmla="*/ 36419 h 34"/>
              <a:gd name="T114" fmla="*/ 7757 w 44"/>
              <a:gd name="T115" fmla="*/ 40621 h 34"/>
              <a:gd name="T116" fmla="*/ 7757 w 44"/>
              <a:gd name="T117" fmla="*/ 43423 h 34"/>
              <a:gd name="T118" fmla="*/ 4654 w 44"/>
              <a:gd name="T119" fmla="*/ 44824 h 34"/>
              <a:gd name="T120" fmla="*/ 4654 w 44"/>
              <a:gd name="T121" fmla="*/ 46224 h 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
              <a:gd name="T184" fmla="*/ 0 h 34"/>
              <a:gd name="T185" fmla="*/ 44 w 44"/>
              <a:gd name="T186" fmla="*/ 34 h 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 h="34">
                <a:moveTo>
                  <a:pt x="3" y="33"/>
                </a:moveTo>
                <a:lnTo>
                  <a:pt x="6" y="33"/>
                </a:lnTo>
                <a:lnTo>
                  <a:pt x="9" y="32"/>
                </a:lnTo>
                <a:lnTo>
                  <a:pt x="13" y="33"/>
                </a:lnTo>
                <a:lnTo>
                  <a:pt x="17" y="28"/>
                </a:lnTo>
                <a:lnTo>
                  <a:pt x="20" y="34"/>
                </a:lnTo>
                <a:lnTo>
                  <a:pt x="21" y="32"/>
                </a:lnTo>
                <a:lnTo>
                  <a:pt x="25" y="34"/>
                </a:lnTo>
                <a:lnTo>
                  <a:pt x="27" y="33"/>
                </a:lnTo>
                <a:lnTo>
                  <a:pt x="26" y="30"/>
                </a:lnTo>
                <a:lnTo>
                  <a:pt x="28" y="29"/>
                </a:lnTo>
                <a:lnTo>
                  <a:pt x="26" y="28"/>
                </a:lnTo>
                <a:lnTo>
                  <a:pt x="29" y="25"/>
                </a:lnTo>
                <a:lnTo>
                  <a:pt x="31" y="25"/>
                </a:lnTo>
                <a:lnTo>
                  <a:pt x="32" y="25"/>
                </a:lnTo>
                <a:lnTo>
                  <a:pt x="32" y="20"/>
                </a:lnTo>
                <a:lnTo>
                  <a:pt x="30" y="19"/>
                </a:lnTo>
                <a:lnTo>
                  <a:pt x="31" y="16"/>
                </a:lnTo>
                <a:lnTo>
                  <a:pt x="33" y="16"/>
                </a:lnTo>
                <a:lnTo>
                  <a:pt x="37" y="13"/>
                </a:lnTo>
                <a:lnTo>
                  <a:pt x="38" y="12"/>
                </a:lnTo>
                <a:lnTo>
                  <a:pt x="40" y="13"/>
                </a:lnTo>
                <a:lnTo>
                  <a:pt x="39" y="10"/>
                </a:lnTo>
                <a:lnTo>
                  <a:pt x="41" y="9"/>
                </a:lnTo>
                <a:lnTo>
                  <a:pt x="44" y="11"/>
                </a:lnTo>
                <a:lnTo>
                  <a:pt x="42" y="7"/>
                </a:lnTo>
                <a:lnTo>
                  <a:pt x="41" y="5"/>
                </a:lnTo>
                <a:lnTo>
                  <a:pt x="40" y="2"/>
                </a:lnTo>
                <a:lnTo>
                  <a:pt x="38" y="0"/>
                </a:lnTo>
                <a:lnTo>
                  <a:pt x="36" y="3"/>
                </a:lnTo>
                <a:lnTo>
                  <a:pt x="36" y="6"/>
                </a:lnTo>
                <a:lnTo>
                  <a:pt x="34" y="5"/>
                </a:lnTo>
                <a:lnTo>
                  <a:pt x="33" y="5"/>
                </a:lnTo>
                <a:lnTo>
                  <a:pt x="31" y="6"/>
                </a:lnTo>
                <a:lnTo>
                  <a:pt x="30" y="6"/>
                </a:lnTo>
                <a:lnTo>
                  <a:pt x="29" y="7"/>
                </a:lnTo>
                <a:lnTo>
                  <a:pt x="28" y="7"/>
                </a:lnTo>
                <a:lnTo>
                  <a:pt x="25" y="7"/>
                </a:lnTo>
                <a:lnTo>
                  <a:pt x="23" y="7"/>
                </a:lnTo>
                <a:lnTo>
                  <a:pt x="22" y="7"/>
                </a:lnTo>
                <a:lnTo>
                  <a:pt x="21" y="7"/>
                </a:lnTo>
                <a:lnTo>
                  <a:pt x="17" y="11"/>
                </a:lnTo>
                <a:lnTo>
                  <a:pt x="16" y="13"/>
                </a:lnTo>
                <a:lnTo>
                  <a:pt x="12" y="11"/>
                </a:lnTo>
                <a:lnTo>
                  <a:pt x="8" y="10"/>
                </a:lnTo>
                <a:lnTo>
                  <a:pt x="5" y="10"/>
                </a:lnTo>
                <a:lnTo>
                  <a:pt x="4" y="11"/>
                </a:lnTo>
                <a:lnTo>
                  <a:pt x="0" y="15"/>
                </a:lnTo>
                <a:lnTo>
                  <a:pt x="1" y="17"/>
                </a:lnTo>
                <a:lnTo>
                  <a:pt x="4" y="17"/>
                </a:lnTo>
                <a:lnTo>
                  <a:pt x="3" y="19"/>
                </a:lnTo>
                <a:lnTo>
                  <a:pt x="1" y="19"/>
                </a:lnTo>
                <a:lnTo>
                  <a:pt x="2" y="21"/>
                </a:lnTo>
                <a:lnTo>
                  <a:pt x="3" y="22"/>
                </a:lnTo>
                <a:lnTo>
                  <a:pt x="2" y="26"/>
                </a:lnTo>
                <a:lnTo>
                  <a:pt x="5" y="29"/>
                </a:lnTo>
                <a:lnTo>
                  <a:pt x="5" y="31"/>
                </a:lnTo>
                <a:lnTo>
                  <a:pt x="3" y="32"/>
                </a:lnTo>
                <a:lnTo>
                  <a:pt x="3" y="33"/>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0" name="Freeform 458">
            <a:extLst>
              <a:ext uri="{FF2B5EF4-FFF2-40B4-BE49-F238E27FC236}">
                <a16:creationId xmlns:a16="http://schemas.microsoft.com/office/drawing/2014/main" id="{DEFA7A8A-2D74-F81A-BA4A-5FD45530F507}"/>
              </a:ext>
            </a:extLst>
          </p:cNvPr>
          <p:cNvSpPr>
            <a:spLocks/>
          </p:cNvSpPr>
          <p:nvPr/>
        </p:nvSpPr>
        <p:spPr bwMode="auto">
          <a:xfrm>
            <a:off x="6636337" y="3290515"/>
            <a:ext cx="74547" cy="45376"/>
          </a:xfrm>
          <a:custGeom>
            <a:avLst/>
            <a:gdLst>
              <a:gd name="T0" fmla="*/ 0 w 46"/>
              <a:gd name="T1" fmla="*/ 23813 h 28"/>
              <a:gd name="T2" fmla="*/ 4763 w 46"/>
              <a:gd name="T3" fmla="*/ 26988 h 28"/>
              <a:gd name="T4" fmla="*/ 19050 w 46"/>
              <a:gd name="T5" fmla="*/ 22225 h 28"/>
              <a:gd name="T6" fmla="*/ 20638 w 46"/>
              <a:gd name="T7" fmla="*/ 12700 h 28"/>
              <a:gd name="T8" fmla="*/ 42863 w 46"/>
              <a:gd name="T9" fmla="*/ 14288 h 28"/>
              <a:gd name="T10" fmla="*/ 73025 w 46"/>
              <a:gd name="T11" fmla="*/ 0 h 28"/>
              <a:gd name="T12" fmla="*/ 73025 w 46"/>
              <a:gd name="T13" fmla="*/ 1588 h 28"/>
              <a:gd name="T14" fmla="*/ 52388 w 46"/>
              <a:gd name="T15" fmla="*/ 17463 h 28"/>
              <a:gd name="T16" fmla="*/ 57150 w 46"/>
              <a:gd name="T17" fmla="*/ 28575 h 28"/>
              <a:gd name="T18" fmla="*/ 42863 w 46"/>
              <a:gd name="T19" fmla="*/ 33338 h 28"/>
              <a:gd name="T20" fmla="*/ 23813 w 46"/>
              <a:gd name="T21" fmla="*/ 44450 h 28"/>
              <a:gd name="T22" fmla="*/ 20638 w 46"/>
              <a:gd name="T23" fmla="*/ 44450 h 28"/>
              <a:gd name="T24" fmla="*/ 12700 w 46"/>
              <a:gd name="T25" fmla="*/ 41275 h 28"/>
              <a:gd name="T26" fmla="*/ 3175 w 46"/>
              <a:gd name="T27" fmla="*/ 36513 h 28"/>
              <a:gd name="T28" fmla="*/ 0 w 46"/>
              <a:gd name="T29" fmla="*/ 23813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1" name="Freeform 507">
            <a:extLst>
              <a:ext uri="{FF2B5EF4-FFF2-40B4-BE49-F238E27FC236}">
                <a16:creationId xmlns:a16="http://schemas.microsoft.com/office/drawing/2014/main" id="{7BD82B1D-EEA3-BA9D-6D9C-83083EB83518}"/>
              </a:ext>
            </a:extLst>
          </p:cNvPr>
          <p:cNvSpPr>
            <a:spLocks/>
          </p:cNvSpPr>
          <p:nvPr/>
        </p:nvSpPr>
        <p:spPr bwMode="auto">
          <a:xfrm>
            <a:off x="7725376" y="2663346"/>
            <a:ext cx="1539561" cy="1069591"/>
          </a:xfrm>
          <a:custGeom>
            <a:avLst/>
            <a:gdLst>
              <a:gd name="T0" fmla="*/ 1333500 w 950"/>
              <a:gd name="T1" fmla="*/ 139700 h 660"/>
              <a:gd name="T2" fmla="*/ 1162050 w 950"/>
              <a:gd name="T3" fmla="*/ 38100 h 660"/>
              <a:gd name="T4" fmla="*/ 1060450 w 950"/>
              <a:gd name="T5" fmla="*/ 139700 h 660"/>
              <a:gd name="T6" fmla="*/ 1060450 w 950"/>
              <a:gd name="T7" fmla="*/ 139700 h 660"/>
              <a:gd name="T8" fmla="*/ 1063625 w 950"/>
              <a:gd name="T9" fmla="*/ 142875 h 660"/>
              <a:gd name="T10" fmla="*/ 1066800 w 950"/>
              <a:gd name="T11" fmla="*/ 146050 h 660"/>
              <a:gd name="T12" fmla="*/ 1073150 w 950"/>
              <a:gd name="T13" fmla="*/ 146050 h 660"/>
              <a:gd name="T14" fmla="*/ 1073150 w 950"/>
              <a:gd name="T15" fmla="*/ 149225 h 660"/>
              <a:gd name="T16" fmla="*/ 1076325 w 950"/>
              <a:gd name="T17" fmla="*/ 149225 h 660"/>
              <a:gd name="T18" fmla="*/ 1076325 w 950"/>
              <a:gd name="T19" fmla="*/ 149225 h 660"/>
              <a:gd name="T20" fmla="*/ 1073150 w 950"/>
              <a:gd name="T21" fmla="*/ 146050 h 660"/>
              <a:gd name="T22" fmla="*/ 1069975 w 950"/>
              <a:gd name="T23" fmla="*/ 146050 h 660"/>
              <a:gd name="T24" fmla="*/ 1066800 w 950"/>
              <a:gd name="T25" fmla="*/ 142875 h 660"/>
              <a:gd name="T26" fmla="*/ 1060450 w 950"/>
              <a:gd name="T27" fmla="*/ 142875 h 660"/>
              <a:gd name="T28" fmla="*/ 1060450 w 950"/>
              <a:gd name="T29" fmla="*/ 139700 h 660"/>
              <a:gd name="T30" fmla="*/ 1044575 w 950"/>
              <a:gd name="T31" fmla="*/ 171450 h 660"/>
              <a:gd name="T32" fmla="*/ 1130300 w 950"/>
              <a:gd name="T33" fmla="*/ 250825 h 660"/>
              <a:gd name="T34" fmla="*/ 949325 w 950"/>
              <a:gd name="T35" fmla="*/ 320675 h 660"/>
              <a:gd name="T36" fmla="*/ 762000 w 950"/>
              <a:gd name="T37" fmla="*/ 438150 h 660"/>
              <a:gd name="T38" fmla="*/ 517525 w 950"/>
              <a:gd name="T39" fmla="*/ 320675 h 660"/>
              <a:gd name="T40" fmla="*/ 358775 w 950"/>
              <a:gd name="T41" fmla="*/ 187325 h 660"/>
              <a:gd name="T42" fmla="*/ 352425 w 950"/>
              <a:gd name="T43" fmla="*/ 180975 h 660"/>
              <a:gd name="T44" fmla="*/ 349250 w 950"/>
              <a:gd name="T45" fmla="*/ 184150 h 660"/>
              <a:gd name="T46" fmla="*/ 346075 w 950"/>
              <a:gd name="T47" fmla="*/ 193675 h 660"/>
              <a:gd name="T48" fmla="*/ 346075 w 950"/>
              <a:gd name="T49" fmla="*/ 193675 h 660"/>
              <a:gd name="T50" fmla="*/ 346075 w 950"/>
              <a:gd name="T51" fmla="*/ 193675 h 660"/>
              <a:gd name="T52" fmla="*/ 352425 w 950"/>
              <a:gd name="T53" fmla="*/ 180975 h 660"/>
              <a:gd name="T54" fmla="*/ 346075 w 950"/>
              <a:gd name="T55" fmla="*/ 171450 h 660"/>
              <a:gd name="T56" fmla="*/ 330200 w 950"/>
              <a:gd name="T57" fmla="*/ 180975 h 660"/>
              <a:gd name="T58" fmla="*/ 225425 w 950"/>
              <a:gd name="T59" fmla="*/ 225425 h 660"/>
              <a:gd name="T60" fmla="*/ 139700 w 950"/>
              <a:gd name="T61" fmla="*/ 406400 h 660"/>
              <a:gd name="T62" fmla="*/ 6350 w 950"/>
              <a:gd name="T63" fmla="*/ 485775 h 660"/>
              <a:gd name="T64" fmla="*/ 22225 w 950"/>
              <a:gd name="T65" fmla="*/ 555625 h 660"/>
              <a:gd name="T66" fmla="*/ 47625 w 950"/>
              <a:gd name="T67" fmla="*/ 587375 h 660"/>
              <a:gd name="T68" fmla="*/ 149225 w 950"/>
              <a:gd name="T69" fmla="*/ 619125 h 660"/>
              <a:gd name="T70" fmla="*/ 133350 w 950"/>
              <a:gd name="T71" fmla="*/ 704850 h 660"/>
              <a:gd name="T72" fmla="*/ 171450 w 950"/>
              <a:gd name="T73" fmla="*/ 774700 h 660"/>
              <a:gd name="T74" fmla="*/ 234950 w 950"/>
              <a:gd name="T75" fmla="*/ 806450 h 660"/>
              <a:gd name="T76" fmla="*/ 346075 w 950"/>
              <a:gd name="T77" fmla="*/ 850900 h 660"/>
              <a:gd name="T78" fmla="*/ 415925 w 950"/>
              <a:gd name="T79" fmla="*/ 866775 h 660"/>
              <a:gd name="T80" fmla="*/ 501650 w 950"/>
              <a:gd name="T81" fmla="*/ 812800 h 660"/>
              <a:gd name="T82" fmla="*/ 587375 w 950"/>
              <a:gd name="T83" fmla="*/ 838200 h 660"/>
              <a:gd name="T84" fmla="*/ 596900 w 950"/>
              <a:gd name="T85" fmla="*/ 930275 h 660"/>
              <a:gd name="T86" fmla="*/ 635000 w 950"/>
              <a:gd name="T87" fmla="*/ 977900 h 660"/>
              <a:gd name="T88" fmla="*/ 666750 w 950"/>
              <a:gd name="T89" fmla="*/ 1016000 h 660"/>
              <a:gd name="T90" fmla="*/ 793750 w 950"/>
              <a:gd name="T91" fmla="*/ 977900 h 660"/>
              <a:gd name="T92" fmla="*/ 847725 w 950"/>
              <a:gd name="T93" fmla="*/ 1016000 h 660"/>
              <a:gd name="T94" fmla="*/ 965200 w 950"/>
              <a:gd name="T95" fmla="*/ 1000125 h 660"/>
              <a:gd name="T96" fmla="*/ 1003300 w 950"/>
              <a:gd name="T97" fmla="*/ 993775 h 660"/>
              <a:gd name="T98" fmla="*/ 1114425 w 950"/>
              <a:gd name="T99" fmla="*/ 923925 h 660"/>
              <a:gd name="T100" fmla="*/ 1177925 w 950"/>
              <a:gd name="T101" fmla="*/ 812800 h 660"/>
              <a:gd name="T102" fmla="*/ 1177925 w 950"/>
              <a:gd name="T103" fmla="*/ 749300 h 660"/>
              <a:gd name="T104" fmla="*/ 1136650 w 950"/>
              <a:gd name="T105" fmla="*/ 631825 h 660"/>
              <a:gd name="T106" fmla="*/ 1193800 w 950"/>
              <a:gd name="T107" fmla="*/ 571500 h 660"/>
              <a:gd name="T108" fmla="*/ 1114425 w 950"/>
              <a:gd name="T109" fmla="*/ 561975 h 660"/>
              <a:gd name="T110" fmla="*/ 1120775 w 950"/>
              <a:gd name="T111" fmla="*/ 508000 h 660"/>
              <a:gd name="T112" fmla="*/ 1200150 w 950"/>
              <a:gd name="T113" fmla="*/ 460375 h 660"/>
              <a:gd name="T114" fmla="*/ 1209675 w 950"/>
              <a:gd name="T115" fmla="*/ 501650 h 660"/>
              <a:gd name="T116" fmla="*/ 1298575 w 950"/>
              <a:gd name="T117" fmla="*/ 415925 h 660"/>
              <a:gd name="T118" fmla="*/ 1412875 w 950"/>
              <a:gd name="T119" fmla="*/ 400050 h 660"/>
              <a:gd name="T120" fmla="*/ 1508125 w 950"/>
              <a:gd name="T121" fmla="*/ 187325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2" name="Freeform 260">
            <a:extLst>
              <a:ext uri="{FF2B5EF4-FFF2-40B4-BE49-F238E27FC236}">
                <a16:creationId xmlns:a16="http://schemas.microsoft.com/office/drawing/2014/main" id="{8E1C17F2-3F5F-FF6C-5447-0141BE45D865}"/>
              </a:ext>
            </a:extLst>
          </p:cNvPr>
          <p:cNvSpPr>
            <a:spLocks/>
          </p:cNvSpPr>
          <p:nvPr/>
        </p:nvSpPr>
        <p:spPr bwMode="auto">
          <a:xfrm>
            <a:off x="7867987" y="4021400"/>
            <a:ext cx="58341" cy="69685"/>
          </a:xfrm>
          <a:custGeom>
            <a:avLst/>
            <a:gdLst>
              <a:gd name="T0" fmla="*/ 8164 w 42"/>
              <a:gd name="T1" fmla="*/ 0 h 54"/>
              <a:gd name="T2" fmla="*/ 0 w 42"/>
              <a:gd name="T3" fmla="*/ 30339 h 54"/>
              <a:gd name="T4" fmla="*/ 8164 w 42"/>
              <a:gd name="T5" fmla="*/ 68263 h 54"/>
              <a:gd name="T6" fmla="*/ 40821 w 42"/>
              <a:gd name="T7" fmla="*/ 68263 h 54"/>
              <a:gd name="T8" fmla="*/ 57150 w 42"/>
              <a:gd name="T9" fmla="*/ 37924 h 54"/>
              <a:gd name="T10" fmla="*/ 8164 w 42"/>
              <a:gd name="T11" fmla="*/ 0 h 54"/>
              <a:gd name="T12" fmla="*/ 0 60000 65536"/>
              <a:gd name="T13" fmla="*/ 0 60000 65536"/>
              <a:gd name="T14" fmla="*/ 0 60000 65536"/>
              <a:gd name="T15" fmla="*/ 0 60000 65536"/>
              <a:gd name="T16" fmla="*/ 0 60000 65536"/>
              <a:gd name="T17" fmla="*/ 0 60000 65536"/>
              <a:gd name="T18" fmla="*/ 0 w 42"/>
              <a:gd name="T19" fmla="*/ 0 h 54"/>
              <a:gd name="T20" fmla="*/ 42 w 42"/>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2" h="54">
                <a:moveTo>
                  <a:pt x="6" y="0"/>
                </a:moveTo>
                <a:lnTo>
                  <a:pt x="0" y="24"/>
                </a:lnTo>
                <a:lnTo>
                  <a:pt x="6" y="54"/>
                </a:lnTo>
                <a:lnTo>
                  <a:pt x="30" y="54"/>
                </a:lnTo>
                <a:lnTo>
                  <a:pt x="42" y="30"/>
                </a:lnTo>
                <a:lnTo>
                  <a:pt x="6"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3" name="Freeform 261">
            <a:extLst>
              <a:ext uri="{FF2B5EF4-FFF2-40B4-BE49-F238E27FC236}">
                <a16:creationId xmlns:a16="http://schemas.microsoft.com/office/drawing/2014/main" id="{CDC5DA1E-EB7B-4286-1383-28D65B3514A0}"/>
              </a:ext>
            </a:extLst>
          </p:cNvPr>
          <p:cNvSpPr>
            <a:spLocks/>
          </p:cNvSpPr>
          <p:nvPr/>
        </p:nvSpPr>
        <p:spPr bwMode="auto">
          <a:xfrm>
            <a:off x="8606977" y="3732935"/>
            <a:ext cx="55100" cy="55100"/>
          </a:xfrm>
          <a:custGeom>
            <a:avLst/>
            <a:gdLst>
              <a:gd name="T0" fmla="*/ 0 w 42"/>
              <a:gd name="T1" fmla="*/ 38554 h 42"/>
              <a:gd name="T2" fmla="*/ 15421 w 42"/>
              <a:gd name="T3" fmla="*/ 15421 h 42"/>
              <a:gd name="T4" fmla="*/ 38554 w 42"/>
              <a:gd name="T5" fmla="*/ 0 h 42"/>
              <a:gd name="T6" fmla="*/ 53975 w 42"/>
              <a:gd name="T7" fmla="*/ 15421 h 42"/>
              <a:gd name="T8" fmla="*/ 38554 w 42"/>
              <a:gd name="T9" fmla="*/ 38554 h 42"/>
              <a:gd name="T10" fmla="*/ 15421 w 42"/>
              <a:gd name="T11" fmla="*/ 53975 h 42"/>
              <a:gd name="T12" fmla="*/ 0 w 42"/>
              <a:gd name="T13" fmla="*/ 38554 h 42"/>
              <a:gd name="T14" fmla="*/ 0 60000 65536"/>
              <a:gd name="T15" fmla="*/ 0 60000 65536"/>
              <a:gd name="T16" fmla="*/ 0 60000 65536"/>
              <a:gd name="T17" fmla="*/ 0 60000 65536"/>
              <a:gd name="T18" fmla="*/ 0 60000 65536"/>
              <a:gd name="T19" fmla="*/ 0 60000 65536"/>
              <a:gd name="T20" fmla="*/ 0 60000 65536"/>
              <a:gd name="T21" fmla="*/ 0 w 42"/>
              <a:gd name="T22" fmla="*/ 0 h 42"/>
              <a:gd name="T23" fmla="*/ 42 w 4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2">
                <a:moveTo>
                  <a:pt x="0" y="30"/>
                </a:moveTo>
                <a:lnTo>
                  <a:pt x="12" y="12"/>
                </a:lnTo>
                <a:lnTo>
                  <a:pt x="30" y="0"/>
                </a:lnTo>
                <a:lnTo>
                  <a:pt x="42" y="12"/>
                </a:lnTo>
                <a:lnTo>
                  <a:pt x="30" y="30"/>
                </a:lnTo>
                <a:lnTo>
                  <a:pt x="12" y="42"/>
                </a:lnTo>
                <a:lnTo>
                  <a:pt x="0" y="3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4" name="Freeform 262">
            <a:extLst>
              <a:ext uri="{FF2B5EF4-FFF2-40B4-BE49-F238E27FC236}">
                <a16:creationId xmlns:a16="http://schemas.microsoft.com/office/drawing/2014/main" id="{EDD1ECA8-5614-62FA-2567-BB56886662CF}"/>
              </a:ext>
            </a:extLst>
          </p:cNvPr>
          <p:cNvSpPr>
            <a:spLocks/>
          </p:cNvSpPr>
          <p:nvPr/>
        </p:nvSpPr>
        <p:spPr bwMode="auto">
          <a:xfrm>
            <a:off x="8903545" y="3596805"/>
            <a:ext cx="32412" cy="95616"/>
          </a:xfrm>
          <a:custGeom>
            <a:avLst/>
            <a:gdLst>
              <a:gd name="T0" fmla="*/ 0 w 24"/>
              <a:gd name="T1" fmla="*/ 54637 h 72"/>
              <a:gd name="T2" fmla="*/ 0 w 24"/>
              <a:gd name="T3" fmla="*/ 23416 h 72"/>
              <a:gd name="T4" fmla="*/ 31750 w 24"/>
              <a:gd name="T5" fmla="*/ 0 h 72"/>
              <a:gd name="T6" fmla="*/ 31750 w 24"/>
              <a:gd name="T7" fmla="*/ 31221 h 72"/>
              <a:gd name="T8" fmla="*/ 7938 w 24"/>
              <a:gd name="T9" fmla="*/ 93663 h 72"/>
              <a:gd name="T10" fmla="*/ 0 w 24"/>
              <a:gd name="T11" fmla="*/ 54637 h 72"/>
              <a:gd name="T12" fmla="*/ 0 60000 65536"/>
              <a:gd name="T13" fmla="*/ 0 60000 65536"/>
              <a:gd name="T14" fmla="*/ 0 60000 65536"/>
              <a:gd name="T15" fmla="*/ 0 60000 65536"/>
              <a:gd name="T16" fmla="*/ 0 60000 65536"/>
              <a:gd name="T17" fmla="*/ 0 60000 65536"/>
              <a:gd name="T18" fmla="*/ 0 w 24"/>
              <a:gd name="T19" fmla="*/ 0 h 72"/>
              <a:gd name="T20" fmla="*/ 24 w 24"/>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4" h="72">
                <a:moveTo>
                  <a:pt x="0" y="42"/>
                </a:moveTo>
                <a:lnTo>
                  <a:pt x="0" y="18"/>
                </a:lnTo>
                <a:lnTo>
                  <a:pt x="24" y="0"/>
                </a:lnTo>
                <a:lnTo>
                  <a:pt x="24" y="24"/>
                </a:lnTo>
                <a:lnTo>
                  <a:pt x="6" y="72"/>
                </a:lnTo>
                <a:lnTo>
                  <a:pt x="0" y="4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5" name="Freeform 263">
            <a:extLst>
              <a:ext uri="{FF2B5EF4-FFF2-40B4-BE49-F238E27FC236}">
                <a16:creationId xmlns:a16="http://schemas.microsoft.com/office/drawing/2014/main" id="{8923B167-36CD-B196-A091-126BE31AAB4D}"/>
              </a:ext>
            </a:extLst>
          </p:cNvPr>
          <p:cNvSpPr>
            <a:spLocks/>
          </p:cNvSpPr>
          <p:nvPr/>
        </p:nvSpPr>
        <p:spPr bwMode="auto">
          <a:xfrm>
            <a:off x="9143392" y="3348856"/>
            <a:ext cx="46997" cy="71307"/>
          </a:xfrm>
          <a:custGeom>
            <a:avLst/>
            <a:gdLst>
              <a:gd name="T0" fmla="*/ 0 w 36"/>
              <a:gd name="T1" fmla="*/ 23283 h 54"/>
              <a:gd name="T2" fmla="*/ 7673 w 36"/>
              <a:gd name="T3" fmla="*/ 46567 h 54"/>
              <a:gd name="T4" fmla="*/ 15346 w 36"/>
              <a:gd name="T5" fmla="*/ 69850 h 54"/>
              <a:gd name="T6" fmla="*/ 38365 w 36"/>
              <a:gd name="T7" fmla="*/ 54328 h 54"/>
              <a:gd name="T8" fmla="*/ 46038 w 36"/>
              <a:gd name="T9" fmla="*/ 23283 h 54"/>
              <a:gd name="T10" fmla="*/ 38365 w 36"/>
              <a:gd name="T11" fmla="*/ 0 h 54"/>
              <a:gd name="T12" fmla="*/ 0 w 36"/>
              <a:gd name="T13" fmla="*/ 23283 h 54"/>
              <a:gd name="T14" fmla="*/ 0 60000 65536"/>
              <a:gd name="T15" fmla="*/ 0 60000 65536"/>
              <a:gd name="T16" fmla="*/ 0 60000 65536"/>
              <a:gd name="T17" fmla="*/ 0 60000 65536"/>
              <a:gd name="T18" fmla="*/ 0 60000 65536"/>
              <a:gd name="T19" fmla="*/ 0 60000 65536"/>
              <a:gd name="T20" fmla="*/ 0 60000 65536"/>
              <a:gd name="T21" fmla="*/ 0 w 36"/>
              <a:gd name="T22" fmla="*/ 0 h 54"/>
              <a:gd name="T23" fmla="*/ 36 w 3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4">
                <a:moveTo>
                  <a:pt x="0" y="18"/>
                </a:moveTo>
                <a:lnTo>
                  <a:pt x="6" y="36"/>
                </a:lnTo>
                <a:lnTo>
                  <a:pt x="12" y="54"/>
                </a:lnTo>
                <a:lnTo>
                  <a:pt x="30" y="42"/>
                </a:lnTo>
                <a:lnTo>
                  <a:pt x="36" y="18"/>
                </a:lnTo>
                <a:lnTo>
                  <a:pt x="30" y="0"/>
                </a:lnTo>
                <a:lnTo>
                  <a:pt x="0" y="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6" name="Freeform 264">
            <a:extLst>
              <a:ext uri="{FF2B5EF4-FFF2-40B4-BE49-F238E27FC236}">
                <a16:creationId xmlns:a16="http://schemas.microsoft.com/office/drawing/2014/main" id="{E44D2D11-EE56-5B17-A8D3-7BDD23F998D3}"/>
              </a:ext>
            </a:extLst>
          </p:cNvPr>
          <p:cNvSpPr>
            <a:spLocks/>
          </p:cNvSpPr>
          <p:nvPr/>
        </p:nvSpPr>
        <p:spPr bwMode="auto">
          <a:xfrm>
            <a:off x="9200114" y="2982603"/>
            <a:ext cx="351668" cy="382460"/>
          </a:xfrm>
          <a:custGeom>
            <a:avLst/>
            <a:gdLst>
              <a:gd name="T0" fmla="*/ 7829 w 264"/>
              <a:gd name="T1" fmla="*/ 320203 h 289"/>
              <a:gd name="T2" fmla="*/ 54805 w 264"/>
              <a:gd name="T3" fmla="*/ 304646 h 289"/>
              <a:gd name="T4" fmla="*/ 86122 w 264"/>
              <a:gd name="T5" fmla="*/ 304646 h 289"/>
              <a:gd name="T6" fmla="*/ 140927 w 264"/>
              <a:gd name="T7" fmla="*/ 257977 h 289"/>
              <a:gd name="T8" fmla="*/ 180073 w 264"/>
              <a:gd name="T9" fmla="*/ 242421 h 289"/>
              <a:gd name="T10" fmla="*/ 187902 w 264"/>
              <a:gd name="T11" fmla="*/ 203530 h 289"/>
              <a:gd name="T12" fmla="*/ 203561 w 264"/>
              <a:gd name="T13" fmla="*/ 141304 h 289"/>
              <a:gd name="T14" fmla="*/ 203561 w 264"/>
              <a:gd name="T15" fmla="*/ 93338 h 289"/>
              <a:gd name="T16" fmla="*/ 227048 w 264"/>
              <a:gd name="T17" fmla="*/ 62226 h 289"/>
              <a:gd name="T18" fmla="*/ 227048 w 264"/>
              <a:gd name="T19" fmla="*/ 23335 h 289"/>
              <a:gd name="T20" fmla="*/ 242707 w 264"/>
              <a:gd name="T21" fmla="*/ 0 h 289"/>
              <a:gd name="T22" fmla="*/ 274024 w 264"/>
              <a:gd name="T23" fmla="*/ 23335 h 289"/>
              <a:gd name="T24" fmla="*/ 320999 w 264"/>
              <a:gd name="T25" fmla="*/ 38891 h 289"/>
              <a:gd name="T26" fmla="*/ 344487 w 264"/>
              <a:gd name="T27" fmla="*/ 38891 h 289"/>
              <a:gd name="T28" fmla="*/ 313170 w 264"/>
              <a:gd name="T29" fmla="*/ 70004 h 289"/>
              <a:gd name="T30" fmla="*/ 289682 w 264"/>
              <a:gd name="T31" fmla="*/ 85560 h 289"/>
              <a:gd name="T32" fmla="*/ 274024 w 264"/>
              <a:gd name="T33" fmla="*/ 110191 h 289"/>
              <a:gd name="T34" fmla="*/ 234878 w 264"/>
              <a:gd name="T35" fmla="*/ 77782 h 289"/>
              <a:gd name="T36" fmla="*/ 211390 w 264"/>
              <a:gd name="T37" fmla="*/ 125748 h 289"/>
              <a:gd name="T38" fmla="*/ 242707 w 264"/>
              <a:gd name="T39" fmla="*/ 180195 h 289"/>
              <a:gd name="T40" fmla="*/ 219219 w 264"/>
              <a:gd name="T41" fmla="*/ 219086 h 289"/>
              <a:gd name="T42" fmla="*/ 211390 w 264"/>
              <a:gd name="T43" fmla="*/ 250199 h 289"/>
              <a:gd name="T44" fmla="*/ 211390 w 264"/>
              <a:gd name="T45" fmla="*/ 304646 h 289"/>
              <a:gd name="T46" fmla="*/ 195731 w 264"/>
              <a:gd name="T47" fmla="*/ 320203 h 289"/>
              <a:gd name="T48" fmla="*/ 180073 w 264"/>
              <a:gd name="T49" fmla="*/ 312424 h 289"/>
              <a:gd name="T50" fmla="*/ 164414 w 264"/>
              <a:gd name="T51" fmla="*/ 320203 h 289"/>
              <a:gd name="T52" fmla="*/ 133097 w 264"/>
              <a:gd name="T53" fmla="*/ 320203 h 289"/>
              <a:gd name="T54" fmla="*/ 117439 w 264"/>
              <a:gd name="T55" fmla="*/ 320203 h 289"/>
              <a:gd name="T56" fmla="*/ 86122 w 264"/>
              <a:gd name="T57" fmla="*/ 351315 h 289"/>
              <a:gd name="T58" fmla="*/ 78293 w 264"/>
              <a:gd name="T59" fmla="*/ 335759 h 289"/>
              <a:gd name="T60" fmla="*/ 62634 w 264"/>
              <a:gd name="T61" fmla="*/ 343537 h 289"/>
              <a:gd name="T62" fmla="*/ 46976 w 264"/>
              <a:gd name="T63" fmla="*/ 351315 h 289"/>
              <a:gd name="T64" fmla="*/ 15659 w 264"/>
              <a:gd name="T65" fmla="*/ 374650 h 289"/>
              <a:gd name="T66" fmla="*/ 0 w 264"/>
              <a:gd name="T67" fmla="*/ 335759 h 289"/>
              <a:gd name="T68" fmla="*/ 7829 w 264"/>
              <a:gd name="T69" fmla="*/ 320203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4"/>
              <a:gd name="T106" fmla="*/ 0 h 289"/>
              <a:gd name="T107" fmla="*/ 264 w 264"/>
              <a:gd name="T108" fmla="*/ 289 h 2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7" name="Freeform 265">
            <a:extLst>
              <a:ext uri="{FF2B5EF4-FFF2-40B4-BE49-F238E27FC236}">
                <a16:creationId xmlns:a16="http://schemas.microsoft.com/office/drawing/2014/main" id="{C56BAE91-1906-0AA0-BD16-55EFD19FDE50}"/>
              </a:ext>
            </a:extLst>
          </p:cNvPr>
          <p:cNvSpPr>
            <a:spLocks/>
          </p:cNvSpPr>
          <p:nvPr/>
        </p:nvSpPr>
        <p:spPr bwMode="auto">
          <a:xfrm>
            <a:off x="9448063" y="2630934"/>
            <a:ext cx="63204" cy="312775"/>
          </a:xfrm>
          <a:custGeom>
            <a:avLst/>
            <a:gdLst>
              <a:gd name="T0" fmla="*/ 15478 w 48"/>
              <a:gd name="T1" fmla="*/ 290676 h 234"/>
              <a:gd name="T2" fmla="*/ 15478 w 48"/>
              <a:gd name="T3" fmla="*/ 235683 h 234"/>
              <a:gd name="T4" fmla="*/ 7739 w 48"/>
              <a:gd name="T5" fmla="*/ 117842 h 234"/>
              <a:gd name="T6" fmla="*/ 0 w 48"/>
              <a:gd name="T7" fmla="*/ 86417 h 234"/>
              <a:gd name="T8" fmla="*/ 7739 w 48"/>
              <a:gd name="T9" fmla="*/ 39281 h 234"/>
              <a:gd name="T10" fmla="*/ 15478 w 48"/>
              <a:gd name="T11" fmla="*/ 0 h 234"/>
              <a:gd name="T12" fmla="*/ 30957 w 48"/>
              <a:gd name="T13" fmla="*/ 47137 h 234"/>
              <a:gd name="T14" fmla="*/ 30957 w 48"/>
              <a:gd name="T15" fmla="*/ 78561 h 234"/>
              <a:gd name="T16" fmla="*/ 61913 w 48"/>
              <a:gd name="T17" fmla="*/ 204259 h 234"/>
              <a:gd name="T18" fmla="*/ 38696 w 48"/>
              <a:gd name="T19" fmla="*/ 188546 h 234"/>
              <a:gd name="T20" fmla="*/ 30957 w 48"/>
              <a:gd name="T21" fmla="*/ 219971 h 234"/>
              <a:gd name="T22" fmla="*/ 30957 w 48"/>
              <a:gd name="T23" fmla="*/ 259251 h 234"/>
              <a:gd name="T24" fmla="*/ 54174 w 48"/>
              <a:gd name="T25" fmla="*/ 306388 h 234"/>
              <a:gd name="T26" fmla="*/ 15478 w 48"/>
              <a:gd name="T27" fmla="*/ 29067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234"/>
              <a:gd name="T44" fmla="*/ 48 w 48"/>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8" name="Freeform 272">
            <a:extLst>
              <a:ext uri="{FF2B5EF4-FFF2-40B4-BE49-F238E27FC236}">
                <a16:creationId xmlns:a16="http://schemas.microsoft.com/office/drawing/2014/main" id="{E585301F-26D8-C306-A02E-8435A512C300}"/>
              </a:ext>
            </a:extLst>
          </p:cNvPr>
          <p:cNvSpPr>
            <a:spLocks/>
          </p:cNvSpPr>
          <p:nvPr/>
        </p:nvSpPr>
        <p:spPr bwMode="auto">
          <a:xfrm>
            <a:off x="8885719" y="3779934"/>
            <a:ext cx="144232" cy="199332"/>
          </a:xfrm>
          <a:custGeom>
            <a:avLst/>
            <a:gdLst>
              <a:gd name="T0" fmla="*/ 15699 w 108"/>
              <a:gd name="T1" fmla="*/ 23276 h 151"/>
              <a:gd name="T2" fmla="*/ 0 w 108"/>
              <a:gd name="T3" fmla="*/ 54311 h 151"/>
              <a:gd name="T4" fmla="*/ 7849 w 108"/>
              <a:gd name="T5" fmla="*/ 93105 h 151"/>
              <a:gd name="T6" fmla="*/ 23548 w 108"/>
              <a:gd name="T7" fmla="*/ 109916 h 151"/>
              <a:gd name="T8" fmla="*/ 47096 w 108"/>
              <a:gd name="T9" fmla="*/ 117674 h 151"/>
              <a:gd name="T10" fmla="*/ 94191 w 108"/>
              <a:gd name="T11" fmla="*/ 140951 h 151"/>
              <a:gd name="T12" fmla="*/ 102041 w 108"/>
              <a:gd name="T13" fmla="*/ 179744 h 151"/>
              <a:gd name="T14" fmla="*/ 141287 w 108"/>
              <a:gd name="T15" fmla="*/ 195262 h 151"/>
              <a:gd name="T16" fmla="*/ 133438 w 108"/>
              <a:gd name="T17" fmla="*/ 164227 h 151"/>
              <a:gd name="T18" fmla="*/ 102041 w 108"/>
              <a:gd name="T19" fmla="*/ 117674 h 151"/>
              <a:gd name="T20" fmla="*/ 54945 w 108"/>
              <a:gd name="T21" fmla="*/ 85346 h 151"/>
              <a:gd name="T22" fmla="*/ 62794 w 108"/>
              <a:gd name="T23" fmla="*/ 62070 h 151"/>
              <a:gd name="T24" fmla="*/ 70644 w 108"/>
              <a:gd name="T25" fmla="*/ 15518 h 151"/>
              <a:gd name="T26" fmla="*/ 39246 w 108"/>
              <a:gd name="T27" fmla="*/ 0 h 151"/>
              <a:gd name="T28" fmla="*/ 15699 w 108"/>
              <a:gd name="T29" fmla="*/ 2327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51"/>
              <a:gd name="T47" fmla="*/ 108 w 108"/>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39" name="Freeform 273">
            <a:extLst>
              <a:ext uri="{FF2B5EF4-FFF2-40B4-BE49-F238E27FC236}">
                <a16:creationId xmlns:a16="http://schemas.microsoft.com/office/drawing/2014/main" id="{315FF38A-C676-4D6D-9938-404F6591EEC2}"/>
              </a:ext>
            </a:extLst>
          </p:cNvPr>
          <p:cNvSpPr>
            <a:spLocks/>
          </p:cNvSpPr>
          <p:nvPr/>
        </p:nvSpPr>
        <p:spPr bwMode="auto">
          <a:xfrm>
            <a:off x="8944059" y="4011677"/>
            <a:ext cx="118303" cy="93995"/>
          </a:xfrm>
          <a:custGeom>
            <a:avLst/>
            <a:gdLst>
              <a:gd name="T0" fmla="*/ 0 w 90"/>
              <a:gd name="T1" fmla="*/ 69056 h 72"/>
              <a:gd name="T2" fmla="*/ 23177 w 90"/>
              <a:gd name="T3" fmla="*/ 30692 h 72"/>
              <a:gd name="T4" fmla="*/ 54081 w 90"/>
              <a:gd name="T5" fmla="*/ 30692 h 72"/>
              <a:gd name="T6" fmla="*/ 77258 w 90"/>
              <a:gd name="T7" fmla="*/ 0 h 72"/>
              <a:gd name="T8" fmla="*/ 115887 w 90"/>
              <a:gd name="T9" fmla="*/ 30692 h 72"/>
              <a:gd name="T10" fmla="*/ 115887 w 90"/>
              <a:gd name="T11" fmla="*/ 92075 h 72"/>
              <a:gd name="T12" fmla="*/ 77258 w 90"/>
              <a:gd name="T13" fmla="*/ 76729 h 72"/>
              <a:gd name="T14" fmla="*/ 54081 w 90"/>
              <a:gd name="T15" fmla="*/ 76729 h 72"/>
              <a:gd name="T16" fmla="*/ 30903 w 90"/>
              <a:gd name="T17" fmla="*/ 61383 h 72"/>
              <a:gd name="T18" fmla="*/ 0 w 90"/>
              <a:gd name="T19" fmla="*/ 6905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72"/>
              <a:gd name="T32" fmla="*/ 90 w 90"/>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0" name="Freeform 298">
            <a:extLst>
              <a:ext uri="{FF2B5EF4-FFF2-40B4-BE49-F238E27FC236}">
                <a16:creationId xmlns:a16="http://schemas.microsoft.com/office/drawing/2014/main" id="{4EFBE610-B33A-F7F6-1D64-E62633E4ADED}"/>
              </a:ext>
            </a:extLst>
          </p:cNvPr>
          <p:cNvSpPr>
            <a:spLocks/>
          </p:cNvSpPr>
          <p:nvPr/>
        </p:nvSpPr>
        <p:spPr bwMode="auto">
          <a:xfrm>
            <a:off x="8068940" y="3578980"/>
            <a:ext cx="121544" cy="103717"/>
          </a:xfrm>
          <a:custGeom>
            <a:avLst/>
            <a:gdLst>
              <a:gd name="T0" fmla="*/ 95250 w 90"/>
              <a:gd name="T1" fmla="*/ 54708 h 78"/>
              <a:gd name="T2" fmla="*/ 103187 w 90"/>
              <a:gd name="T3" fmla="*/ 39077 h 78"/>
              <a:gd name="T4" fmla="*/ 111125 w 90"/>
              <a:gd name="T5" fmla="*/ 23446 h 78"/>
              <a:gd name="T6" fmla="*/ 63500 w 90"/>
              <a:gd name="T7" fmla="*/ 15631 h 78"/>
              <a:gd name="T8" fmla="*/ 39687 w 90"/>
              <a:gd name="T9" fmla="*/ 0 h 78"/>
              <a:gd name="T10" fmla="*/ 15875 w 90"/>
              <a:gd name="T11" fmla="*/ 0 h 78"/>
              <a:gd name="T12" fmla="*/ 7937 w 90"/>
              <a:gd name="T13" fmla="*/ 15631 h 78"/>
              <a:gd name="T14" fmla="*/ 0 w 90"/>
              <a:gd name="T15" fmla="*/ 23446 h 78"/>
              <a:gd name="T16" fmla="*/ 7937 w 90"/>
              <a:gd name="T17" fmla="*/ 39077 h 78"/>
              <a:gd name="T18" fmla="*/ 23812 w 90"/>
              <a:gd name="T19" fmla="*/ 101600 h 78"/>
              <a:gd name="T20" fmla="*/ 71437 w 90"/>
              <a:gd name="T21" fmla="*/ 93785 h 78"/>
              <a:gd name="T22" fmla="*/ 103187 w 90"/>
              <a:gd name="T23" fmla="*/ 85969 h 78"/>
              <a:gd name="T24" fmla="*/ 111125 w 90"/>
              <a:gd name="T25" fmla="*/ 93785 h 78"/>
              <a:gd name="T26" fmla="*/ 119062 w 90"/>
              <a:gd name="T27" fmla="*/ 62523 h 78"/>
              <a:gd name="T28" fmla="*/ 95250 w 90"/>
              <a:gd name="T29" fmla="*/ 54708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1" name="Freeform 329">
            <a:extLst>
              <a:ext uri="{FF2B5EF4-FFF2-40B4-BE49-F238E27FC236}">
                <a16:creationId xmlns:a16="http://schemas.microsoft.com/office/drawing/2014/main" id="{99A7F7A2-C85A-9969-62A5-3A810D7E30A1}"/>
              </a:ext>
            </a:extLst>
          </p:cNvPr>
          <p:cNvSpPr>
            <a:spLocks/>
          </p:cNvSpPr>
          <p:nvPr/>
        </p:nvSpPr>
        <p:spPr bwMode="auto">
          <a:xfrm>
            <a:off x="8389818" y="3692422"/>
            <a:ext cx="183127" cy="294948"/>
          </a:xfrm>
          <a:custGeom>
            <a:avLst/>
            <a:gdLst>
              <a:gd name="T0" fmla="*/ 132590 w 138"/>
              <a:gd name="T1" fmla="*/ 265604 h 223"/>
              <a:gd name="T2" fmla="*/ 155989 w 138"/>
              <a:gd name="T3" fmla="*/ 257830 h 223"/>
              <a:gd name="T4" fmla="*/ 179387 w 138"/>
              <a:gd name="T5" fmla="*/ 242282 h 223"/>
              <a:gd name="T6" fmla="*/ 179387 w 138"/>
              <a:gd name="T7" fmla="*/ 195640 h 223"/>
              <a:gd name="T8" fmla="*/ 179387 w 138"/>
              <a:gd name="T9" fmla="*/ 155475 h 223"/>
              <a:gd name="T10" fmla="*/ 155989 w 138"/>
              <a:gd name="T11" fmla="*/ 132154 h 223"/>
              <a:gd name="T12" fmla="*/ 124791 w 138"/>
              <a:gd name="T13" fmla="*/ 93285 h 223"/>
              <a:gd name="T14" fmla="*/ 101393 w 138"/>
              <a:gd name="T15" fmla="*/ 62190 h 223"/>
              <a:gd name="T16" fmla="*/ 109192 w 138"/>
              <a:gd name="T17" fmla="*/ 46643 h 223"/>
              <a:gd name="T18" fmla="*/ 101393 w 138"/>
              <a:gd name="T19" fmla="*/ 31095 h 223"/>
              <a:gd name="T20" fmla="*/ 77994 w 138"/>
              <a:gd name="T21" fmla="*/ 23321 h 223"/>
              <a:gd name="T22" fmla="*/ 62395 w 138"/>
              <a:gd name="T23" fmla="*/ 0 h 223"/>
              <a:gd name="T24" fmla="*/ 54596 w 138"/>
              <a:gd name="T25" fmla="*/ 0 h 223"/>
              <a:gd name="T26" fmla="*/ 15599 w 138"/>
              <a:gd name="T27" fmla="*/ 7774 h 223"/>
              <a:gd name="T28" fmla="*/ 0 w 138"/>
              <a:gd name="T29" fmla="*/ 31095 h 223"/>
              <a:gd name="T30" fmla="*/ 0 w 138"/>
              <a:gd name="T31" fmla="*/ 31095 h 223"/>
              <a:gd name="T32" fmla="*/ 7799 w 138"/>
              <a:gd name="T33" fmla="*/ 46643 h 223"/>
              <a:gd name="T34" fmla="*/ 15599 w 138"/>
              <a:gd name="T35" fmla="*/ 93285 h 223"/>
              <a:gd name="T36" fmla="*/ 70195 w 138"/>
              <a:gd name="T37" fmla="*/ 93285 h 223"/>
              <a:gd name="T38" fmla="*/ 93593 w 138"/>
              <a:gd name="T39" fmla="*/ 101059 h 223"/>
              <a:gd name="T40" fmla="*/ 132590 w 138"/>
              <a:gd name="T41" fmla="*/ 163249 h 223"/>
              <a:gd name="T42" fmla="*/ 124791 w 138"/>
              <a:gd name="T43" fmla="*/ 187866 h 223"/>
              <a:gd name="T44" fmla="*/ 77994 w 138"/>
              <a:gd name="T45" fmla="*/ 195640 h 223"/>
              <a:gd name="T46" fmla="*/ 54596 w 138"/>
              <a:gd name="T47" fmla="*/ 211187 h 223"/>
              <a:gd name="T48" fmla="*/ 54596 w 138"/>
              <a:gd name="T49" fmla="*/ 242282 h 223"/>
              <a:gd name="T50" fmla="*/ 93593 w 138"/>
              <a:gd name="T51" fmla="*/ 281151 h 223"/>
              <a:gd name="T52" fmla="*/ 109192 w 138"/>
              <a:gd name="T53" fmla="*/ 288925 h 223"/>
              <a:gd name="T54" fmla="*/ 124791 w 138"/>
              <a:gd name="T55" fmla="*/ 281151 h 223"/>
              <a:gd name="T56" fmla="*/ 132590 w 138"/>
              <a:gd name="T57" fmla="*/ 265604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23"/>
              <a:gd name="T89" fmla="*/ 138 w 138"/>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23">
                <a:moveTo>
                  <a:pt x="102" y="205"/>
                </a:moveTo>
                <a:lnTo>
                  <a:pt x="120" y="199"/>
                </a:lnTo>
                <a:lnTo>
                  <a:pt x="138" y="187"/>
                </a:lnTo>
                <a:lnTo>
                  <a:pt x="138" y="151"/>
                </a:lnTo>
                <a:lnTo>
                  <a:pt x="138" y="120"/>
                </a:lnTo>
                <a:lnTo>
                  <a:pt x="120" y="102"/>
                </a:lnTo>
                <a:lnTo>
                  <a:pt x="96" y="72"/>
                </a:lnTo>
                <a:lnTo>
                  <a:pt x="78" y="48"/>
                </a:lnTo>
                <a:lnTo>
                  <a:pt x="84" y="36"/>
                </a:lnTo>
                <a:lnTo>
                  <a:pt x="78" y="24"/>
                </a:lnTo>
                <a:lnTo>
                  <a:pt x="60" y="18"/>
                </a:lnTo>
                <a:lnTo>
                  <a:pt x="48" y="0"/>
                </a:lnTo>
                <a:lnTo>
                  <a:pt x="42" y="0"/>
                </a:lnTo>
                <a:lnTo>
                  <a:pt x="12" y="6"/>
                </a:lnTo>
                <a:lnTo>
                  <a:pt x="0" y="24"/>
                </a:lnTo>
                <a:lnTo>
                  <a:pt x="6" y="36"/>
                </a:lnTo>
                <a:lnTo>
                  <a:pt x="12" y="72"/>
                </a:lnTo>
                <a:lnTo>
                  <a:pt x="54" y="72"/>
                </a:lnTo>
                <a:lnTo>
                  <a:pt x="72" y="78"/>
                </a:lnTo>
                <a:lnTo>
                  <a:pt x="102" y="126"/>
                </a:lnTo>
                <a:lnTo>
                  <a:pt x="96" y="145"/>
                </a:lnTo>
                <a:lnTo>
                  <a:pt x="60" y="151"/>
                </a:lnTo>
                <a:lnTo>
                  <a:pt x="42" y="163"/>
                </a:lnTo>
                <a:lnTo>
                  <a:pt x="42" y="187"/>
                </a:lnTo>
                <a:lnTo>
                  <a:pt x="72" y="217"/>
                </a:lnTo>
                <a:lnTo>
                  <a:pt x="84" y="223"/>
                </a:lnTo>
                <a:lnTo>
                  <a:pt x="96" y="217"/>
                </a:lnTo>
                <a:lnTo>
                  <a:pt x="102" y="205"/>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2" name="Freeform 330">
            <a:extLst>
              <a:ext uri="{FF2B5EF4-FFF2-40B4-BE49-F238E27FC236}">
                <a16:creationId xmlns:a16="http://schemas.microsoft.com/office/drawing/2014/main" id="{0FBAE487-8837-B255-2535-6AF2E54B615E}"/>
              </a:ext>
            </a:extLst>
          </p:cNvPr>
          <p:cNvSpPr>
            <a:spLocks/>
          </p:cNvSpPr>
          <p:nvPr/>
        </p:nvSpPr>
        <p:spPr bwMode="auto">
          <a:xfrm>
            <a:off x="8446538" y="3658389"/>
            <a:ext cx="184748" cy="363012"/>
          </a:xfrm>
          <a:custGeom>
            <a:avLst/>
            <a:gdLst>
              <a:gd name="T0" fmla="*/ 86553 w 138"/>
              <a:gd name="T1" fmla="*/ 0 h 271"/>
              <a:gd name="T2" fmla="*/ 7868 w 138"/>
              <a:gd name="T3" fmla="*/ 0 h 271"/>
              <a:gd name="T4" fmla="*/ 0 w 138"/>
              <a:gd name="T5" fmla="*/ 31492 h 271"/>
              <a:gd name="T6" fmla="*/ 7868 w 138"/>
              <a:gd name="T7" fmla="*/ 31492 h 271"/>
              <a:gd name="T8" fmla="*/ 23605 w 138"/>
              <a:gd name="T9" fmla="*/ 55111 h 271"/>
              <a:gd name="T10" fmla="*/ 47211 w 138"/>
              <a:gd name="T11" fmla="*/ 62985 h 271"/>
              <a:gd name="T12" fmla="*/ 55079 w 138"/>
              <a:gd name="T13" fmla="*/ 78731 h 271"/>
              <a:gd name="T14" fmla="*/ 47211 w 138"/>
              <a:gd name="T15" fmla="*/ 94477 h 271"/>
              <a:gd name="T16" fmla="*/ 70816 w 138"/>
              <a:gd name="T17" fmla="*/ 125969 h 271"/>
              <a:gd name="T18" fmla="*/ 102290 w 138"/>
              <a:gd name="T19" fmla="*/ 165334 h 271"/>
              <a:gd name="T20" fmla="*/ 125896 w 138"/>
              <a:gd name="T21" fmla="*/ 188954 h 271"/>
              <a:gd name="T22" fmla="*/ 125896 w 138"/>
              <a:gd name="T23" fmla="*/ 229631 h 271"/>
              <a:gd name="T24" fmla="*/ 125896 w 138"/>
              <a:gd name="T25" fmla="*/ 276869 h 271"/>
              <a:gd name="T26" fmla="*/ 102290 w 138"/>
              <a:gd name="T27" fmla="*/ 292615 h 271"/>
              <a:gd name="T28" fmla="*/ 78685 w 138"/>
              <a:gd name="T29" fmla="*/ 300489 h 271"/>
              <a:gd name="T30" fmla="*/ 70816 w 138"/>
              <a:gd name="T31" fmla="*/ 316235 h 271"/>
              <a:gd name="T32" fmla="*/ 55079 w 138"/>
              <a:gd name="T33" fmla="*/ 324108 h 271"/>
              <a:gd name="T34" fmla="*/ 62948 w 138"/>
              <a:gd name="T35" fmla="*/ 331981 h 271"/>
              <a:gd name="T36" fmla="*/ 86553 w 138"/>
              <a:gd name="T37" fmla="*/ 355600 h 271"/>
              <a:gd name="T38" fmla="*/ 141633 w 138"/>
              <a:gd name="T39" fmla="*/ 316235 h 271"/>
              <a:gd name="T40" fmla="*/ 180975 w 138"/>
              <a:gd name="T41" fmla="*/ 276869 h 271"/>
              <a:gd name="T42" fmla="*/ 149501 w 138"/>
              <a:gd name="T43" fmla="*/ 173207 h 271"/>
              <a:gd name="T44" fmla="*/ 133764 w 138"/>
              <a:gd name="T45" fmla="*/ 149588 h 271"/>
              <a:gd name="T46" fmla="*/ 102290 w 138"/>
              <a:gd name="T47" fmla="*/ 110223 h 271"/>
              <a:gd name="T48" fmla="*/ 86553 w 138"/>
              <a:gd name="T49" fmla="*/ 78731 h 271"/>
              <a:gd name="T50" fmla="*/ 102290 w 138"/>
              <a:gd name="T51" fmla="*/ 62985 h 271"/>
              <a:gd name="T52" fmla="*/ 125896 w 138"/>
              <a:gd name="T53" fmla="*/ 47238 h 271"/>
              <a:gd name="T54" fmla="*/ 118027 w 138"/>
              <a:gd name="T55" fmla="*/ 23619 h 271"/>
              <a:gd name="T56" fmla="*/ 86553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71"/>
              <a:gd name="T89" fmla="*/ 138 w 138"/>
              <a:gd name="T90" fmla="*/ 271 h 2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3" name="Freeform 331">
            <a:extLst>
              <a:ext uri="{FF2B5EF4-FFF2-40B4-BE49-F238E27FC236}">
                <a16:creationId xmlns:a16="http://schemas.microsoft.com/office/drawing/2014/main" id="{4AEB0F22-CF5D-F1B2-02E3-A174F0F29B5C}"/>
              </a:ext>
            </a:extLst>
          </p:cNvPr>
          <p:cNvSpPr>
            <a:spLocks/>
          </p:cNvSpPr>
          <p:nvPr/>
        </p:nvSpPr>
        <p:spPr bwMode="auto">
          <a:xfrm>
            <a:off x="7876090" y="3460676"/>
            <a:ext cx="200953" cy="95616"/>
          </a:xfrm>
          <a:custGeom>
            <a:avLst/>
            <a:gdLst>
              <a:gd name="T0" fmla="*/ 133858 w 150"/>
              <a:gd name="T1" fmla="*/ 46832 h 72"/>
              <a:gd name="T2" fmla="*/ 86614 w 150"/>
              <a:gd name="T3" fmla="*/ 23416 h 72"/>
              <a:gd name="T4" fmla="*/ 31496 w 150"/>
              <a:gd name="T5" fmla="*/ 0 h 72"/>
              <a:gd name="T6" fmla="*/ 15748 w 150"/>
              <a:gd name="T7" fmla="*/ 0 h 72"/>
              <a:gd name="T8" fmla="*/ 0 w 150"/>
              <a:gd name="T9" fmla="*/ 39026 h 72"/>
              <a:gd name="T10" fmla="*/ 78740 w 150"/>
              <a:gd name="T11" fmla="*/ 78053 h 72"/>
              <a:gd name="T12" fmla="*/ 133858 w 150"/>
              <a:gd name="T13" fmla="*/ 85858 h 72"/>
              <a:gd name="T14" fmla="*/ 165354 w 150"/>
              <a:gd name="T15" fmla="*/ 93663 h 72"/>
              <a:gd name="T16" fmla="*/ 181102 w 150"/>
              <a:gd name="T17" fmla="*/ 93663 h 72"/>
              <a:gd name="T18" fmla="*/ 196850 w 150"/>
              <a:gd name="T19" fmla="*/ 70247 h 72"/>
              <a:gd name="T20" fmla="*/ 196850 w 150"/>
              <a:gd name="T21" fmla="*/ 70247 h 72"/>
              <a:gd name="T22" fmla="*/ 181102 w 150"/>
              <a:gd name="T23" fmla="*/ 54637 h 72"/>
              <a:gd name="T24" fmla="*/ 133858 w 150"/>
              <a:gd name="T25" fmla="*/ 4683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72"/>
              <a:gd name="T41" fmla="*/ 150 w 150"/>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72">
                <a:moveTo>
                  <a:pt x="102" y="36"/>
                </a:moveTo>
                <a:lnTo>
                  <a:pt x="66" y="18"/>
                </a:lnTo>
                <a:lnTo>
                  <a:pt x="24" y="0"/>
                </a:lnTo>
                <a:lnTo>
                  <a:pt x="12" y="0"/>
                </a:lnTo>
                <a:lnTo>
                  <a:pt x="0" y="30"/>
                </a:lnTo>
                <a:lnTo>
                  <a:pt x="60" y="60"/>
                </a:lnTo>
                <a:lnTo>
                  <a:pt x="102" y="66"/>
                </a:lnTo>
                <a:lnTo>
                  <a:pt x="126" y="72"/>
                </a:lnTo>
                <a:lnTo>
                  <a:pt x="138" y="72"/>
                </a:lnTo>
                <a:lnTo>
                  <a:pt x="150" y="54"/>
                </a:lnTo>
                <a:lnTo>
                  <a:pt x="138" y="42"/>
                </a:lnTo>
                <a:lnTo>
                  <a:pt x="102" y="3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4" name="Freeform 333">
            <a:extLst>
              <a:ext uri="{FF2B5EF4-FFF2-40B4-BE49-F238E27FC236}">
                <a16:creationId xmlns:a16="http://schemas.microsoft.com/office/drawing/2014/main" id="{6ADA1727-F5DA-0279-15FB-698DBD5CF36F}"/>
              </a:ext>
            </a:extLst>
          </p:cNvPr>
          <p:cNvSpPr>
            <a:spLocks/>
          </p:cNvSpPr>
          <p:nvPr/>
        </p:nvSpPr>
        <p:spPr bwMode="auto">
          <a:xfrm>
            <a:off x="8083526" y="2711964"/>
            <a:ext cx="794089" cy="398665"/>
          </a:xfrm>
          <a:custGeom>
            <a:avLst/>
            <a:gdLst>
              <a:gd name="T0" fmla="*/ 54909 w 595"/>
              <a:gd name="T1" fmla="*/ 163476 h 301"/>
              <a:gd name="T2" fmla="*/ 62753 w 595"/>
              <a:gd name="T3" fmla="*/ 241321 h 301"/>
              <a:gd name="T4" fmla="*/ 166034 w 595"/>
              <a:gd name="T5" fmla="*/ 272459 h 301"/>
              <a:gd name="T6" fmla="*/ 236631 w 595"/>
              <a:gd name="T7" fmla="*/ 342520 h 301"/>
              <a:gd name="T8" fmla="*/ 330760 w 595"/>
              <a:gd name="T9" fmla="*/ 350305 h 301"/>
              <a:gd name="T10" fmla="*/ 409201 w 595"/>
              <a:gd name="T11" fmla="*/ 390525 h 301"/>
              <a:gd name="T12" fmla="*/ 495487 w 595"/>
              <a:gd name="T13" fmla="*/ 334736 h 301"/>
              <a:gd name="T14" fmla="*/ 581772 w 595"/>
              <a:gd name="T15" fmla="*/ 326951 h 301"/>
              <a:gd name="T16" fmla="*/ 597460 w 595"/>
              <a:gd name="T17" fmla="*/ 272459 h 301"/>
              <a:gd name="T18" fmla="*/ 652369 w 595"/>
              <a:gd name="T19" fmla="*/ 249106 h 301"/>
              <a:gd name="T20" fmla="*/ 707278 w 595"/>
              <a:gd name="T21" fmla="*/ 225752 h 301"/>
              <a:gd name="T22" fmla="*/ 777875 w 595"/>
              <a:gd name="T23" fmla="*/ 202398 h 301"/>
              <a:gd name="T24" fmla="*/ 762187 w 595"/>
              <a:gd name="T25" fmla="*/ 171260 h 301"/>
              <a:gd name="T26" fmla="*/ 691590 w 595"/>
              <a:gd name="T27" fmla="*/ 163476 h 301"/>
              <a:gd name="T28" fmla="*/ 691590 w 595"/>
              <a:gd name="T29" fmla="*/ 124553 h 301"/>
              <a:gd name="T30" fmla="*/ 707278 w 595"/>
              <a:gd name="T31" fmla="*/ 93415 h 301"/>
              <a:gd name="T32" fmla="*/ 652369 w 595"/>
              <a:gd name="T33" fmla="*/ 77846 h 301"/>
              <a:gd name="T34" fmla="*/ 526863 w 595"/>
              <a:gd name="T35" fmla="*/ 108984 h 301"/>
              <a:gd name="T36" fmla="*/ 479799 w 595"/>
              <a:gd name="T37" fmla="*/ 70061 h 301"/>
              <a:gd name="T38" fmla="*/ 401357 w 595"/>
              <a:gd name="T39" fmla="*/ 70061 h 301"/>
              <a:gd name="T40" fmla="*/ 377825 w 595"/>
              <a:gd name="T41" fmla="*/ 46707 h 301"/>
              <a:gd name="T42" fmla="*/ 283696 w 595"/>
              <a:gd name="T43" fmla="*/ 0 h 301"/>
              <a:gd name="T44" fmla="*/ 252319 w 595"/>
              <a:gd name="T45" fmla="*/ 38923 h 301"/>
              <a:gd name="T46" fmla="*/ 220943 w 595"/>
              <a:gd name="T47" fmla="*/ 85630 h 301"/>
              <a:gd name="T48" fmla="*/ 158190 w 595"/>
              <a:gd name="T49" fmla="*/ 62276 h 301"/>
              <a:gd name="T50" fmla="*/ 70597 w 595"/>
              <a:gd name="T51" fmla="*/ 70061 h 301"/>
              <a:gd name="T52" fmla="*/ 15688 w 595"/>
              <a:gd name="T53" fmla="*/ 101199 h 301"/>
              <a:gd name="T54" fmla="*/ 0 w 595"/>
              <a:gd name="T55" fmla="*/ 132337 h 301"/>
              <a:gd name="T56" fmla="*/ 7844 w 595"/>
              <a:gd name="T57" fmla="*/ 140122 h 301"/>
              <a:gd name="T58" fmla="*/ 54909 w 595"/>
              <a:gd name="T59" fmla="*/ 16347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5" name="Freeform 446">
            <a:extLst>
              <a:ext uri="{FF2B5EF4-FFF2-40B4-BE49-F238E27FC236}">
                <a16:creationId xmlns:a16="http://schemas.microsoft.com/office/drawing/2014/main" id="{9B956967-2369-B2BD-761D-16371CCAD5F4}"/>
              </a:ext>
            </a:extLst>
          </p:cNvPr>
          <p:cNvSpPr>
            <a:spLocks/>
          </p:cNvSpPr>
          <p:nvPr/>
        </p:nvSpPr>
        <p:spPr bwMode="auto">
          <a:xfrm>
            <a:off x="8321753" y="3721593"/>
            <a:ext cx="205815" cy="369495"/>
          </a:xfrm>
          <a:custGeom>
            <a:avLst/>
            <a:gdLst>
              <a:gd name="T0" fmla="*/ 13190 w 107"/>
              <a:gd name="T1" fmla="*/ 17145 h 190"/>
              <a:gd name="T2" fmla="*/ 0 w 107"/>
              <a:gd name="T3" fmla="*/ 43815 h 190"/>
              <a:gd name="T4" fmla="*/ 28263 w 107"/>
              <a:gd name="T5" fmla="*/ 89535 h 190"/>
              <a:gd name="T6" fmla="*/ 28263 w 107"/>
              <a:gd name="T7" fmla="*/ 114300 h 190"/>
              <a:gd name="T8" fmla="*/ 41453 w 107"/>
              <a:gd name="T9" fmla="*/ 148590 h 190"/>
              <a:gd name="T10" fmla="*/ 35800 w 107"/>
              <a:gd name="T11" fmla="*/ 177165 h 190"/>
              <a:gd name="T12" fmla="*/ 43337 w 107"/>
              <a:gd name="T13" fmla="*/ 209550 h 190"/>
              <a:gd name="T14" fmla="*/ 48990 w 107"/>
              <a:gd name="T15" fmla="*/ 224790 h 190"/>
              <a:gd name="T16" fmla="*/ 35800 w 107"/>
              <a:gd name="T17" fmla="*/ 240030 h 190"/>
              <a:gd name="T18" fmla="*/ 24495 w 107"/>
              <a:gd name="T19" fmla="*/ 302895 h 190"/>
              <a:gd name="T20" fmla="*/ 62179 w 107"/>
              <a:gd name="T21" fmla="*/ 346710 h 190"/>
              <a:gd name="T22" fmla="*/ 64064 w 107"/>
              <a:gd name="T23" fmla="*/ 339090 h 190"/>
              <a:gd name="T24" fmla="*/ 86674 w 107"/>
              <a:gd name="T25" fmla="*/ 352425 h 190"/>
              <a:gd name="T26" fmla="*/ 86674 w 107"/>
              <a:gd name="T27" fmla="*/ 361950 h 190"/>
              <a:gd name="T28" fmla="*/ 105517 w 107"/>
              <a:gd name="T29" fmla="*/ 358140 h 190"/>
              <a:gd name="T30" fmla="*/ 111169 w 107"/>
              <a:gd name="T31" fmla="*/ 350520 h 190"/>
              <a:gd name="T32" fmla="*/ 81022 w 107"/>
              <a:gd name="T33" fmla="*/ 331470 h 190"/>
              <a:gd name="T34" fmla="*/ 50874 w 107"/>
              <a:gd name="T35" fmla="*/ 283845 h 190"/>
              <a:gd name="T36" fmla="*/ 35800 w 107"/>
              <a:gd name="T37" fmla="*/ 262890 h 190"/>
              <a:gd name="T38" fmla="*/ 60295 w 107"/>
              <a:gd name="T39" fmla="*/ 215265 h 190"/>
              <a:gd name="T40" fmla="*/ 107401 w 107"/>
              <a:gd name="T41" fmla="*/ 205740 h 190"/>
              <a:gd name="T42" fmla="*/ 131896 w 107"/>
              <a:gd name="T43" fmla="*/ 226695 h 190"/>
              <a:gd name="T44" fmla="*/ 118706 w 107"/>
              <a:gd name="T45" fmla="*/ 184785 h 190"/>
              <a:gd name="T46" fmla="*/ 135664 w 107"/>
              <a:gd name="T47" fmla="*/ 165735 h 190"/>
              <a:gd name="T48" fmla="*/ 190307 w 107"/>
              <a:gd name="T49" fmla="*/ 165735 h 190"/>
              <a:gd name="T50" fmla="*/ 201612 w 107"/>
              <a:gd name="T51" fmla="*/ 139065 h 190"/>
              <a:gd name="T52" fmla="*/ 179001 w 107"/>
              <a:gd name="T53" fmla="*/ 95250 h 190"/>
              <a:gd name="T54" fmla="*/ 160159 w 107"/>
              <a:gd name="T55" fmla="*/ 70485 h 190"/>
              <a:gd name="T56" fmla="*/ 90443 w 107"/>
              <a:gd name="T57" fmla="*/ 51435 h 190"/>
              <a:gd name="T58" fmla="*/ 67832 w 107"/>
              <a:gd name="T59" fmla="*/ 0 h 190"/>
              <a:gd name="T60" fmla="*/ 13190 w 107"/>
              <a:gd name="T61" fmla="*/ 17145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90"/>
              <a:gd name="T95" fmla="*/ 107 w 107"/>
              <a:gd name="T96" fmla="*/ 190 h 1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6" name="Freeform 447">
            <a:extLst>
              <a:ext uri="{FF2B5EF4-FFF2-40B4-BE49-F238E27FC236}">
                <a16:creationId xmlns:a16="http://schemas.microsoft.com/office/drawing/2014/main" id="{48284B19-7F37-2597-588D-3EEFED163BA2}"/>
              </a:ext>
            </a:extLst>
          </p:cNvPr>
          <p:cNvSpPr>
            <a:spLocks/>
          </p:cNvSpPr>
          <p:nvPr/>
        </p:nvSpPr>
        <p:spPr bwMode="auto">
          <a:xfrm>
            <a:off x="8185623" y="3512535"/>
            <a:ext cx="231744" cy="453765"/>
          </a:xfrm>
          <a:custGeom>
            <a:avLst/>
            <a:gdLst>
              <a:gd name="T0" fmla="*/ 136207 w 120"/>
              <a:gd name="T1" fmla="*/ 0 h 233"/>
              <a:gd name="T2" fmla="*/ 104047 w 120"/>
              <a:gd name="T3" fmla="*/ 32431 h 233"/>
              <a:gd name="T4" fmla="*/ 75671 w 120"/>
              <a:gd name="T5" fmla="*/ 49601 h 233"/>
              <a:gd name="T6" fmla="*/ 28377 w 120"/>
              <a:gd name="T7" fmla="*/ 114464 h 233"/>
              <a:gd name="T8" fmla="*/ 13242 w 120"/>
              <a:gd name="T9" fmla="*/ 162157 h 233"/>
              <a:gd name="T10" fmla="*/ 0 w 120"/>
              <a:gd name="T11" fmla="*/ 186957 h 233"/>
              <a:gd name="T12" fmla="*/ 43511 w 120"/>
              <a:gd name="T13" fmla="*/ 234650 h 233"/>
              <a:gd name="T14" fmla="*/ 58645 w 120"/>
              <a:gd name="T15" fmla="*/ 270897 h 233"/>
              <a:gd name="T16" fmla="*/ 49186 w 120"/>
              <a:gd name="T17" fmla="*/ 307144 h 233"/>
              <a:gd name="T18" fmla="*/ 83238 w 120"/>
              <a:gd name="T19" fmla="*/ 314775 h 233"/>
              <a:gd name="T20" fmla="*/ 109722 w 120"/>
              <a:gd name="T21" fmla="*/ 299513 h 233"/>
              <a:gd name="T22" fmla="*/ 122965 w 120"/>
              <a:gd name="T23" fmla="*/ 282343 h 233"/>
              <a:gd name="T24" fmla="*/ 151341 w 120"/>
              <a:gd name="T25" fmla="*/ 358652 h 233"/>
              <a:gd name="T26" fmla="*/ 162692 w 120"/>
              <a:gd name="T27" fmla="*/ 402530 h 233"/>
              <a:gd name="T28" fmla="*/ 160800 w 120"/>
              <a:gd name="T29" fmla="*/ 444500 h 233"/>
              <a:gd name="T30" fmla="*/ 187285 w 120"/>
              <a:gd name="T31" fmla="*/ 404438 h 233"/>
              <a:gd name="T32" fmla="*/ 174043 w 120"/>
              <a:gd name="T33" fmla="*/ 358652 h 233"/>
              <a:gd name="T34" fmla="*/ 151341 w 120"/>
              <a:gd name="T35" fmla="*/ 330036 h 233"/>
              <a:gd name="T36" fmla="*/ 162692 w 120"/>
              <a:gd name="T37" fmla="*/ 307144 h 233"/>
              <a:gd name="T38" fmla="*/ 160800 w 120"/>
              <a:gd name="T39" fmla="*/ 288067 h 233"/>
              <a:gd name="T40" fmla="*/ 130532 w 120"/>
              <a:gd name="T41" fmla="*/ 248004 h 233"/>
              <a:gd name="T42" fmla="*/ 145666 w 120"/>
              <a:gd name="T43" fmla="*/ 217481 h 233"/>
              <a:gd name="T44" fmla="*/ 200527 w 120"/>
              <a:gd name="T45" fmla="*/ 202219 h 233"/>
              <a:gd name="T46" fmla="*/ 227012 w 120"/>
              <a:gd name="T47" fmla="*/ 173603 h 233"/>
              <a:gd name="T48" fmla="*/ 209986 w 120"/>
              <a:gd name="T49" fmla="*/ 173603 h 233"/>
              <a:gd name="T50" fmla="*/ 196744 w 120"/>
              <a:gd name="T51" fmla="*/ 165972 h 233"/>
              <a:gd name="T52" fmla="*/ 175934 w 120"/>
              <a:gd name="T53" fmla="*/ 160249 h 233"/>
              <a:gd name="T54" fmla="*/ 185393 w 120"/>
              <a:gd name="T55" fmla="*/ 139264 h 233"/>
              <a:gd name="T56" fmla="*/ 166475 w 120"/>
              <a:gd name="T57" fmla="*/ 114464 h 233"/>
              <a:gd name="T58" fmla="*/ 145666 w 120"/>
              <a:gd name="T59" fmla="*/ 80124 h 233"/>
              <a:gd name="T60" fmla="*/ 162692 w 120"/>
              <a:gd name="T61" fmla="*/ 64863 h 233"/>
              <a:gd name="T62" fmla="*/ 162692 w 120"/>
              <a:gd name="T63" fmla="*/ 24800 h 233"/>
              <a:gd name="T64" fmla="*/ 136207 w 120"/>
              <a:gd name="T65" fmla="*/ 0 h 2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233"/>
              <a:gd name="T101" fmla="*/ 120 w 120"/>
              <a:gd name="T102" fmla="*/ 233 h 2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233">
                <a:moveTo>
                  <a:pt x="72" y="0"/>
                </a:moveTo>
                <a:lnTo>
                  <a:pt x="55" y="17"/>
                </a:lnTo>
                <a:lnTo>
                  <a:pt x="40" y="26"/>
                </a:lnTo>
                <a:lnTo>
                  <a:pt x="15" y="60"/>
                </a:lnTo>
                <a:lnTo>
                  <a:pt x="7" y="85"/>
                </a:lnTo>
                <a:lnTo>
                  <a:pt x="0" y="98"/>
                </a:lnTo>
                <a:lnTo>
                  <a:pt x="23" y="123"/>
                </a:lnTo>
                <a:lnTo>
                  <a:pt x="31" y="142"/>
                </a:lnTo>
                <a:lnTo>
                  <a:pt x="26" y="161"/>
                </a:lnTo>
                <a:lnTo>
                  <a:pt x="44" y="165"/>
                </a:lnTo>
                <a:lnTo>
                  <a:pt x="58" y="157"/>
                </a:lnTo>
                <a:lnTo>
                  <a:pt x="65" y="148"/>
                </a:lnTo>
                <a:lnTo>
                  <a:pt x="80" y="188"/>
                </a:lnTo>
                <a:lnTo>
                  <a:pt x="86" y="211"/>
                </a:lnTo>
                <a:lnTo>
                  <a:pt x="85" y="233"/>
                </a:lnTo>
                <a:lnTo>
                  <a:pt x="99" y="212"/>
                </a:lnTo>
                <a:lnTo>
                  <a:pt x="92" y="188"/>
                </a:lnTo>
                <a:lnTo>
                  <a:pt x="80" y="173"/>
                </a:lnTo>
                <a:lnTo>
                  <a:pt x="86" y="161"/>
                </a:lnTo>
                <a:lnTo>
                  <a:pt x="85" y="151"/>
                </a:lnTo>
                <a:lnTo>
                  <a:pt x="69" y="130"/>
                </a:lnTo>
                <a:lnTo>
                  <a:pt x="77" y="114"/>
                </a:lnTo>
                <a:lnTo>
                  <a:pt x="106" y="106"/>
                </a:lnTo>
                <a:lnTo>
                  <a:pt x="120" y="91"/>
                </a:lnTo>
                <a:lnTo>
                  <a:pt x="111" y="91"/>
                </a:lnTo>
                <a:lnTo>
                  <a:pt x="104" y="87"/>
                </a:lnTo>
                <a:lnTo>
                  <a:pt x="93" y="84"/>
                </a:lnTo>
                <a:lnTo>
                  <a:pt x="98" y="73"/>
                </a:lnTo>
                <a:lnTo>
                  <a:pt x="88" y="60"/>
                </a:lnTo>
                <a:lnTo>
                  <a:pt x="77" y="42"/>
                </a:lnTo>
                <a:lnTo>
                  <a:pt x="86" y="34"/>
                </a:lnTo>
                <a:lnTo>
                  <a:pt x="86" y="13"/>
                </a:lnTo>
                <a:lnTo>
                  <a:pt x="72" y="0"/>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7" name="Line 449">
            <a:extLst>
              <a:ext uri="{FF2B5EF4-FFF2-40B4-BE49-F238E27FC236}">
                <a16:creationId xmlns:a16="http://schemas.microsoft.com/office/drawing/2014/main" id="{6E4EA21C-A777-363E-EDA5-3FF803A356D9}"/>
              </a:ext>
            </a:extLst>
          </p:cNvPr>
          <p:cNvSpPr>
            <a:spLocks noChangeShapeType="1"/>
          </p:cNvSpPr>
          <p:nvPr/>
        </p:nvSpPr>
        <p:spPr bwMode="auto">
          <a:xfrm>
            <a:off x="8846824" y="3797759"/>
            <a:ext cx="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sz="2400"/>
          </a:p>
        </p:txBody>
      </p:sp>
      <p:sp>
        <p:nvSpPr>
          <p:cNvPr id="448" name="Freeform 506">
            <a:extLst>
              <a:ext uri="{FF2B5EF4-FFF2-40B4-BE49-F238E27FC236}">
                <a16:creationId xmlns:a16="http://schemas.microsoft.com/office/drawing/2014/main" id="{6DF61307-B22E-8CCF-DA65-9F5EC365D9D9}"/>
              </a:ext>
            </a:extLst>
          </p:cNvPr>
          <p:cNvSpPr>
            <a:spLocks/>
          </p:cNvSpPr>
          <p:nvPr/>
        </p:nvSpPr>
        <p:spPr bwMode="auto">
          <a:xfrm>
            <a:off x="8999161" y="3068494"/>
            <a:ext cx="126407" cy="158817"/>
          </a:xfrm>
          <a:custGeom>
            <a:avLst/>
            <a:gdLst>
              <a:gd name="T0" fmla="*/ 50800 w 78"/>
              <a:gd name="T1" fmla="*/ 19050 h 98"/>
              <a:gd name="T2" fmla="*/ 53975 w 78"/>
              <a:gd name="T3" fmla="*/ 50800 h 98"/>
              <a:gd name="T4" fmla="*/ 31750 w 78"/>
              <a:gd name="T5" fmla="*/ 34925 h 98"/>
              <a:gd name="T6" fmla="*/ 9525 w 78"/>
              <a:gd name="T7" fmla="*/ 53975 h 98"/>
              <a:gd name="T8" fmla="*/ 0 w 78"/>
              <a:gd name="T9" fmla="*/ 88900 h 98"/>
              <a:gd name="T10" fmla="*/ 0 w 78"/>
              <a:gd name="T11" fmla="*/ 88900 h 98"/>
              <a:gd name="T12" fmla="*/ 9525 w 78"/>
              <a:gd name="T13" fmla="*/ 88900 h 98"/>
              <a:gd name="T14" fmla="*/ 9525 w 78"/>
              <a:gd name="T15" fmla="*/ 88900 h 98"/>
              <a:gd name="T16" fmla="*/ 15875 w 78"/>
              <a:gd name="T17" fmla="*/ 88900 h 98"/>
              <a:gd name="T18" fmla="*/ 15875 w 78"/>
              <a:gd name="T19" fmla="*/ 88900 h 98"/>
              <a:gd name="T20" fmla="*/ 47625 w 78"/>
              <a:gd name="T21" fmla="*/ 111125 h 98"/>
              <a:gd name="T22" fmla="*/ 53975 w 78"/>
              <a:gd name="T23" fmla="*/ 133350 h 98"/>
              <a:gd name="T24" fmla="*/ 53975 w 78"/>
              <a:gd name="T25" fmla="*/ 133350 h 98"/>
              <a:gd name="T26" fmla="*/ 57150 w 78"/>
              <a:gd name="T27" fmla="*/ 146050 h 98"/>
              <a:gd name="T28" fmla="*/ 63500 w 78"/>
              <a:gd name="T29" fmla="*/ 155575 h 98"/>
              <a:gd name="T30" fmla="*/ 111125 w 78"/>
              <a:gd name="T31" fmla="*/ 139700 h 98"/>
              <a:gd name="T32" fmla="*/ 111125 w 78"/>
              <a:gd name="T33" fmla="*/ 133350 h 98"/>
              <a:gd name="T34" fmla="*/ 111125 w 78"/>
              <a:gd name="T35" fmla="*/ 133350 h 98"/>
              <a:gd name="T36" fmla="*/ 107950 w 78"/>
              <a:gd name="T37" fmla="*/ 130175 h 98"/>
              <a:gd name="T38" fmla="*/ 104775 w 78"/>
              <a:gd name="T39" fmla="*/ 123825 h 98"/>
              <a:gd name="T40" fmla="*/ 101600 w 78"/>
              <a:gd name="T41" fmla="*/ 120650 h 98"/>
              <a:gd name="T42" fmla="*/ 101600 w 78"/>
              <a:gd name="T43" fmla="*/ 120650 h 98"/>
              <a:gd name="T44" fmla="*/ 101600 w 78"/>
              <a:gd name="T45" fmla="*/ 95250 h 98"/>
              <a:gd name="T46" fmla="*/ 101600 w 78"/>
              <a:gd name="T47" fmla="*/ 95250 h 98"/>
              <a:gd name="T48" fmla="*/ 101600 w 78"/>
              <a:gd name="T49" fmla="*/ 73025 h 98"/>
              <a:gd name="T50" fmla="*/ 101600 w 78"/>
              <a:gd name="T51" fmla="*/ 73025 h 98"/>
              <a:gd name="T52" fmla="*/ 85725 w 78"/>
              <a:gd name="T53" fmla="*/ 41275 h 98"/>
              <a:gd name="T54" fmla="*/ 85725 w 78"/>
              <a:gd name="T55" fmla="*/ 41275 h 98"/>
              <a:gd name="T56" fmla="*/ 101600 w 78"/>
              <a:gd name="T57" fmla="*/ 25400 h 98"/>
              <a:gd name="T58" fmla="*/ 101600 w 78"/>
              <a:gd name="T59" fmla="*/ 25400 h 98"/>
              <a:gd name="T60" fmla="*/ 123825 w 78"/>
              <a:gd name="T61" fmla="*/ 6350 h 98"/>
              <a:gd name="T62" fmla="*/ 82550 w 78"/>
              <a:gd name="T63" fmla="*/ 0 h 98"/>
              <a:gd name="T64" fmla="*/ 50800 w 78"/>
              <a:gd name="T65" fmla="*/ 19050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98"/>
              <a:gd name="T101" fmla="*/ 78 w 78"/>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49" name="Freeform 517">
            <a:extLst>
              <a:ext uri="{FF2B5EF4-FFF2-40B4-BE49-F238E27FC236}">
                <a16:creationId xmlns:a16="http://schemas.microsoft.com/office/drawing/2014/main" id="{62FFCC34-881A-9C03-56C7-7A2F20E6CB85}"/>
              </a:ext>
            </a:extLst>
          </p:cNvPr>
          <p:cNvSpPr>
            <a:spLocks/>
          </p:cNvSpPr>
          <p:nvPr/>
        </p:nvSpPr>
        <p:spPr bwMode="auto">
          <a:xfrm>
            <a:off x="9047777" y="3211106"/>
            <a:ext cx="87512" cy="106959"/>
          </a:xfrm>
          <a:custGeom>
            <a:avLst/>
            <a:gdLst>
              <a:gd name="T0" fmla="*/ 15875 w 54"/>
              <a:gd name="T1" fmla="*/ 19050 h 66"/>
              <a:gd name="T2" fmla="*/ 15875 w 54"/>
              <a:gd name="T3" fmla="*/ 19050 h 66"/>
              <a:gd name="T4" fmla="*/ 15875 w 54"/>
              <a:gd name="T5" fmla="*/ 57150 h 66"/>
              <a:gd name="T6" fmla="*/ 15875 w 54"/>
              <a:gd name="T7" fmla="*/ 57150 h 66"/>
              <a:gd name="T8" fmla="*/ 0 w 54"/>
              <a:gd name="T9" fmla="*/ 104775 h 66"/>
              <a:gd name="T10" fmla="*/ 0 w 54"/>
              <a:gd name="T11" fmla="*/ 104775 h 66"/>
              <a:gd name="T12" fmla="*/ 31750 w 54"/>
              <a:gd name="T13" fmla="*/ 104775 h 66"/>
              <a:gd name="T14" fmla="*/ 31750 w 54"/>
              <a:gd name="T15" fmla="*/ 104775 h 66"/>
              <a:gd name="T16" fmla="*/ 63500 w 54"/>
              <a:gd name="T17" fmla="*/ 95250 h 66"/>
              <a:gd name="T18" fmla="*/ 63500 w 54"/>
              <a:gd name="T19" fmla="*/ 95250 h 66"/>
              <a:gd name="T20" fmla="*/ 79375 w 54"/>
              <a:gd name="T21" fmla="*/ 82550 h 66"/>
              <a:gd name="T22" fmla="*/ 79375 w 54"/>
              <a:gd name="T23" fmla="*/ 82550 h 66"/>
              <a:gd name="T24" fmla="*/ 85725 w 54"/>
              <a:gd name="T25" fmla="*/ 57150 h 66"/>
              <a:gd name="T26" fmla="*/ 63500 w 54"/>
              <a:gd name="T27" fmla="*/ 0 h 66"/>
              <a:gd name="T28" fmla="*/ 15875 w 54"/>
              <a:gd name="T29" fmla="*/ 15875 h 66"/>
              <a:gd name="T30" fmla="*/ 15875 w 54"/>
              <a:gd name="T31" fmla="*/ 15875 h 66"/>
              <a:gd name="T32" fmla="*/ 15875 w 54"/>
              <a:gd name="T33" fmla="*/ 19050 h 66"/>
              <a:gd name="T34" fmla="*/ 15875 w 54"/>
              <a:gd name="T35" fmla="*/ 1905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66"/>
              <a:gd name="T56" fmla="*/ 54 w 54"/>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75000"/>
            </a:schemeClr>
          </a:solidFill>
          <a:ln w="9525">
            <a:solidFill>
              <a:schemeClr val="bg1"/>
            </a:solidFill>
            <a:round/>
            <a:headEnd/>
            <a:tailEnd/>
          </a:ln>
        </p:spPr>
        <p:txBody>
          <a:bodyPr/>
          <a:lstStyle/>
          <a:p>
            <a:endParaRPr lang="en-US" sz="2400"/>
          </a:p>
        </p:txBody>
      </p:sp>
      <p:sp>
        <p:nvSpPr>
          <p:cNvPr id="453" name="Oval 452">
            <a:extLst>
              <a:ext uri="{FF2B5EF4-FFF2-40B4-BE49-F238E27FC236}">
                <a16:creationId xmlns:a16="http://schemas.microsoft.com/office/drawing/2014/main" id="{2EDCE727-6B30-E872-16AF-FAF6FE3B3A20}"/>
              </a:ext>
            </a:extLst>
          </p:cNvPr>
          <p:cNvSpPr>
            <a:spLocks noChangeAspect="1"/>
          </p:cNvSpPr>
          <p:nvPr/>
        </p:nvSpPr>
        <p:spPr>
          <a:xfrm>
            <a:off x="2795172" y="3011346"/>
            <a:ext cx="368363" cy="377616"/>
          </a:xfrm>
          <a:prstGeom prst="ellipse">
            <a:avLst/>
          </a:prstGeom>
          <a:solidFill>
            <a:srgbClr val="DD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76" name="Rectangle: Rounded Corners 244">
            <a:extLst>
              <a:ext uri="{FF2B5EF4-FFF2-40B4-BE49-F238E27FC236}">
                <a16:creationId xmlns:a16="http://schemas.microsoft.com/office/drawing/2014/main" id="{08842004-CAB6-E44C-1247-BE13C590A5FE}"/>
              </a:ext>
            </a:extLst>
          </p:cNvPr>
          <p:cNvSpPr/>
          <p:nvPr/>
        </p:nvSpPr>
        <p:spPr>
          <a:xfrm>
            <a:off x="306770" y="3424159"/>
            <a:ext cx="3141429" cy="1636538"/>
          </a:xfrm>
          <a:prstGeom prst="roundRect">
            <a:avLst>
              <a:gd name="adj" fmla="val 6047"/>
            </a:avLst>
          </a:prstGeom>
          <a:solidFill>
            <a:schemeClr val="bg1"/>
          </a:solidFill>
          <a:ln w="28575" cmpd="sng">
            <a:solidFill>
              <a:schemeClr val="accent1"/>
            </a:solidFill>
            <a:extLst>
              <a:ext uri="{C807C97D-BFC1-408E-A445-0C87EB9F89A2}">
                <ask:lineSketchStyleProps xmlns:ask="http://schemas.microsoft.com/office/drawing/2018/sketchyshapes">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300" b="1">
                <a:solidFill>
                  <a:schemeClr val="tx1"/>
                </a:solidFill>
                <a:latin typeface="Arial"/>
                <a:cs typeface="Arial"/>
              </a:rPr>
              <a:t>UNITED STATES</a:t>
            </a:r>
          </a:p>
          <a:p>
            <a:pPr marL="228600" indent="-228600">
              <a:buFont typeface="Arial" panose="020B0604020202020204" pitchFamily="34" charset="0"/>
              <a:buChar char="•"/>
            </a:pPr>
            <a:r>
              <a:rPr lang="en-US" sz="1300">
                <a:solidFill>
                  <a:schemeClr val="tx1"/>
                </a:solidFill>
                <a:latin typeface="Arial"/>
                <a:cs typeface="Arial"/>
              </a:rPr>
              <a:t>I-10 consortium with PepsiCo, Microsoft, Maersk, DB Schenker AIT Logistics and Terawatt to accelerate electrification of I-10 corridor between California and Texas.</a:t>
            </a:r>
          </a:p>
        </p:txBody>
      </p:sp>
      <p:sp>
        <p:nvSpPr>
          <p:cNvPr id="479" name="Oval 478">
            <a:extLst>
              <a:ext uri="{FF2B5EF4-FFF2-40B4-BE49-F238E27FC236}">
                <a16:creationId xmlns:a16="http://schemas.microsoft.com/office/drawing/2014/main" id="{446EB8E3-858D-9CFF-750A-6C9EF9F4623F}"/>
              </a:ext>
            </a:extLst>
          </p:cNvPr>
          <p:cNvSpPr>
            <a:spLocks noChangeAspect="1"/>
          </p:cNvSpPr>
          <p:nvPr/>
        </p:nvSpPr>
        <p:spPr>
          <a:xfrm>
            <a:off x="5957066" y="2658475"/>
            <a:ext cx="368363" cy="377616"/>
          </a:xfrm>
          <a:prstGeom prst="ellipse">
            <a:avLst/>
          </a:prstGeom>
          <a:solidFill>
            <a:srgbClr val="DD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83" name="Oval 482">
            <a:extLst>
              <a:ext uri="{FF2B5EF4-FFF2-40B4-BE49-F238E27FC236}">
                <a16:creationId xmlns:a16="http://schemas.microsoft.com/office/drawing/2014/main" id="{C57B6EAF-9257-9B89-6322-88FA03AB303D}"/>
              </a:ext>
            </a:extLst>
          </p:cNvPr>
          <p:cNvSpPr>
            <a:spLocks noChangeAspect="1"/>
          </p:cNvSpPr>
          <p:nvPr/>
        </p:nvSpPr>
        <p:spPr>
          <a:xfrm>
            <a:off x="8295949" y="3144522"/>
            <a:ext cx="368363" cy="377616"/>
          </a:xfrm>
          <a:prstGeom prst="ellipse">
            <a:avLst/>
          </a:prstGeom>
          <a:solidFill>
            <a:srgbClr val="DD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84" name="Rectangle: Rounded Corners 244">
            <a:extLst>
              <a:ext uri="{FF2B5EF4-FFF2-40B4-BE49-F238E27FC236}">
                <a16:creationId xmlns:a16="http://schemas.microsoft.com/office/drawing/2014/main" id="{C533AD7C-EC65-D22B-E87D-D23F1B27C542}"/>
              </a:ext>
            </a:extLst>
          </p:cNvPr>
          <p:cNvSpPr/>
          <p:nvPr/>
        </p:nvSpPr>
        <p:spPr>
          <a:xfrm>
            <a:off x="3815390" y="1524070"/>
            <a:ext cx="3778215" cy="996506"/>
          </a:xfrm>
          <a:prstGeom prst="roundRect">
            <a:avLst>
              <a:gd name="adj" fmla="val 11680"/>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300" b="1">
                <a:solidFill>
                  <a:schemeClr val="tx1"/>
                </a:solidFill>
                <a:latin typeface="Arial"/>
                <a:cs typeface="Arial"/>
              </a:rPr>
              <a:t>EUROPE</a:t>
            </a:r>
          </a:p>
          <a:p>
            <a:pPr marL="285750" indent="-285750">
              <a:buFont typeface="Arial" panose="020B0604020202020204" pitchFamily="34" charset="0"/>
              <a:buChar char="•"/>
            </a:pPr>
            <a:r>
              <a:rPr lang="en-US" sz="1300">
                <a:solidFill>
                  <a:schemeClr val="tx1"/>
                </a:solidFill>
                <a:latin typeface="Arial"/>
                <a:cs typeface="Arial"/>
              </a:rPr>
              <a:t>ZET projects in Port of Rotterdam (port drayage, with Maersk) and Poland corridor (with PSNM).</a:t>
            </a:r>
          </a:p>
        </p:txBody>
      </p:sp>
      <p:sp>
        <p:nvSpPr>
          <p:cNvPr id="486" name="Oval 485">
            <a:extLst>
              <a:ext uri="{FF2B5EF4-FFF2-40B4-BE49-F238E27FC236}">
                <a16:creationId xmlns:a16="http://schemas.microsoft.com/office/drawing/2014/main" id="{7DD484F8-96B0-F044-BD4E-40F09D5329F0}"/>
              </a:ext>
            </a:extLst>
          </p:cNvPr>
          <p:cNvSpPr>
            <a:spLocks noChangeAspect="1"/>
          </p:cNvSpPr>
          <p:nvPr/>
        </p:nvSpPr>
        <p:spPr>
          <a:xfrm>
            <a:off x="6569404" y="4086652"/>
            <a:ext cx="368363" cy="377616"/>
          </a:xfrm>
          <a:prstGeom prst="ellipse">
            <a:avLst/>
          </a:prstGeom>
          <a:solidFill>
            <a:srgbClr val="DD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87" name="Rectangle: Rounded Corners 244">
            <a:extLst>
              <a:ext uri="{FF2B5EF4-FFF2-40B4-BE49-F238E27FC236}">
                <a16:creationId xmlns:a16="http://schemas.microsoft.com/office/drawing/2014/main" id="{FC19CB39-D12F-BF5E-7581-45F66267C1C8}"/>
              </a:ext>
            </a:extLst>
          </p:cNvPr>
          <p:cNvSpPr/>
          <p:nvPr/>
        </p:nvSpPr>
        <p:spPr>
          <a:xfrm>
            <a:off x="3779802" y="4582306"/>
            <a:ext cx="3791617" cy="1284741"/>
          </a:xfrm>
          <a:prstGeom prst="roundRect">
            <a:avLst>
              <a:gd name="adj" fmla="val 9269"/>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300" b="1">
                <a:solidFill>
                  <a:schemeClr val="tx1"/>
                </a:solidFill>
                <a:latin typeface="Arial"/>
                <a:cs typeface="Arial"/>
              </a:rPr>
              <a:t>EAST AFRICA</a:t>
            </a:r>
          </a:p>
          <a:p>
            <a:pPr marL="228600" indent="-228600">
              <a:buFont typeface="Arial" panose="020B0604020202020204" pitchFamily="34" charset="0"/>
              <a:buChar char="•"/>
            </a:pPr>
            <a:r>
              <a:rPr lang="en-US" sz="1300">
                <a:solidFill>
                  <a:schemeClr val="tx1"/>
                </a:solidFill>
                <a:latin typeface="Arial"/>
                <a:cs typeface="Arial"/>
              </a:rPr>
              <a:t>Co-leading Green Freight Support Program in Eastern Africa, in close collaboration with Northern and Central Corridor government authorities, Trademark Africa, UNEP, GIZ.</a:t>
            </a:r>
          </a:p>
        </p:txBody>
      </p:sp>
      <p:sp>
        <p:nvSpPr>
          <p:cNvPr id="488" name="Rectangle: Rounded Corners 244">
            <a:extLst>
              <a:ext uri="{FF2B5EF4-FFF2-40B4-BE49-F238E27FC236}">
                <a16:creationId xmlns:a16="http://schemas.microsoft.com/office/drawing/2014/main" id="{66DFEAF5-C1FA-819A-ADDA-3A5D48AB3562}"/>
              </a:ext>
            </a:extLst>
          </p:cNvPr>
          <p:cNvSpPr/>
          <p:nvPr/>
        </p:nvSpPr>
        <p:spPr>
          <a:xfrm>
            <a:off x="7925024" y="1368342"/>
            <a:ext cx="3966360" cy="1208260"/>
          </a:xfrm>
          <a:prstGeom prst="roundRect">
            <a:avLst>
              <a:gd name="adj" fmla="val 9592"/>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300" b="1">
                <a:solidFill>
                  <a:schemeClr val="tx1"/>
                </a:solidFill>
                <a:latin typeface="Arial"/>
                <a:cs typeface="Arial"/>
              </a:rPr>
              <a:t>CHINA</a:t>
            </a:r>
            <a:endParaRPr lang="en-US" sz="1300">
              <a:solidFill>
                <a:schemeClr val="tx1"/>
              </a:solidFill>
              <a:latin typeface="Arial"/>
              <a:cs typeface="Arial"/>
            </a:endParaRPr>
          </a:p>
          <a:p>
            <a:pPr marL="285750" indent="-285750">
              <a:buFont typeface="Arial"/>
              <a:buChar char="•"/>
            </a:pPr>
            <a:r>
              <a:rPr lang="en-US" sz="1300">
                <a:solidFill>
                  <a:schemeClr val="tx1"/>
                </a:solidFill>
                <a:latin typeface="Arial"/>
                <a:cs typeface="Arial"/>
              </a:rPr>
              <a:t>Shenzhen</a:t>
            </a:r>
            <a:r>
              <a:rPr lang="en-US" sz="1300">
                <a:solidFill>
                  <a:schemeClr val="tx1"/>
                </a:solidFill>
              </a:rPr>
              <a:t> – Dongguan – Huizhou (SDH) pilot worked with 10 carriers and integrated 38 electric heavy duty vehicles to establish a systematic commercial collaboration model</a:t>
            </a:r>
            <a:endParaRPr lang="en-US" sz="1300">
              <a:solidFill>
                <a:schemeClr val="tx1"/>
              </a:solidFill>
              <a:cs typeface="Arial"/>
            </a:endParaRPr>
          </a:p>
        </p:txBody>
      </p:sp>
      <p:sp>
        <p:nvSpPr>
          <p:cNvPr id="4" name="Oval 3">
            <a:extLst>
              <a:ext uri="{FF2B5EF4-FFF2-40B4-BE49-F238E27FC236}">
                <a16:creationId xmlns:a16="http://schemas.microsoft.com/office/drawing/2014/main" id="{07AD02E7-A1C8-D58F-2900-0FD614D155FC}"/>
              </a:ext>
            </a:extLst>
          </p:cNvPr>
          <p:cNvSpPr>
            <a:spLocks noChangeAspect="1"/>
          </p:cNvSpPr>
          <p:nvPr/>
        </p:nvSpPr>
        <p:spPr>
          <a:xfrm>
            <a:off x="7534605" y="3536826"/>
            <a:ext cx="368363" cy="377616"/>
          </a:xfrm>
          <a:prstGeom prst="ellipse">
            <a:avLst/>
          </a:prstGeom>
          <a:solidFill>
            <a:srgbClr val="DD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Rounded Corners 244">
            <a:extLst>
              <a:ext uri="{FF2B5EF4-FFF2-40B4-BE49-F238E27FC236}">
                <a16:creationId xmlns:a16="http://schemas.microsoft.com/office/drawing/2014/main" id="{622AF03F-F1A3-FA80-1938-2271AD2718BF}"/>
              </a:ext>
            </a:extLst>
          </p:cNvPr>
          <p:cNvSpPr/>
          <p:nvPr/>
        </p:nvSpPr>
        <p:spPr>
          <a:xfrm>
            <a:off x="7929241" y="3988088"/>
            <a:ext cx="3970659" cy="1074340"/>
          </a:xfrm>
          <a:prstGeom prst="roundRect">
            <a:avLst>
              <a:gd name="adj" fmla="val 7762"/>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300" b="1">
                <a:solidFill>
                  <a:schemeClr val="tx1"/>
                </a:solidFill>
                <a:latin typeface="Arial"/>
                <a:cs typeface="Arial"/>
              </a:rPr>
              <a:t>INDIA</a:t>
            </a:r>
          </a:p>
          <a:p>
            <a:pPr marL="285750" indent="-285750">
              <a:buFont typeface="Arial" panose="020B0604020202020204" pitchFamily="34" charset="0"/>
              <a:buChar char="•"/>
            </a:pPr>
            <a:r>
              <a:rPr lang="en-US" sz="1300" err="1">
                <a:solidFill>
                  <a:schemeClr val="tx1"/>
                </a:solidFill>
                <a:latin typeface="Arial"/>
                <a:cs typeface="Arial"/>
              </a:rPr>
              <a:t>eFAST</a:t>
            </a:r>
            <a:r>
              <a:rPr lang="en-US" sz="1300">
                <a:solidFill>
                  <a:schemeClr val="tx1"/>
                </a:solidFill>
                <a:latin typeface="Arial"/>
                <a:cs typeface="Arial"/>
              </a:rPr>
              <a:t> – government platform </a:t>
            </a:r>
            <a:endParaRPr lang="en-US">
              <a:solidFill>
                <a:schemeClr val="tx1"/>
              </a:solidFill>
              <a:latin typeface="Arial"/>
              <a:cs typeface="Arial"/>
            </a:endParaRPr>
          </a:p>
          <a:p>
            <a:pPr marL="285750" indent="-285750">
              <a:buFont typeface="Arial" panose="020B0604020202020204" pitchFamily="34" charset="0"/>
              <a:buChar char="•"/>
            </a:pPr>
            <a:r>
              <a:rPr lang="en-US" sz="1300">
                <a:solidFill>
                  <a:schemeClr val="tx1"/>
                </a:solidFill>
                <a:latin typeface="Arial"/>
                <a:cs typeface="Arial"/>
              </a:rPr>
              <a:t>Leveraging Data Partnership Project with 25 shippers to support upcoming MHDV norms.</a:t>
            </a:r>
            <a:endParaRPr lang="en-US">
              <a:solidFill>
                <a:schemeClr val="tx1"/>
              </a:solidFill>
              <a:cs typeface="Arial"/>
            </a:endParaRPr>
          </a:p>
        </p:txBody>
      </p:sp>
    </p:spTree>
    <p:extLst>
      <p:ext uri="{BB962C8B-B14F-4D97-AF65-F5344CB8AC3E}">
        <p14:creationId xmlns:p14="http://schemas.microsoft.com/office/powerpoint/2010/main" val="192718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animBg="1"/>
      <p:bldP spid="484" grpId="0" animBg="1"/>
      <p:bldP spid="487" grpId="0" animBg="1"/>
      <p:bldP spid="48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3965-F49F-D10E-F4E2-775C1DB15513}"/>
              </a:ext>
            </a:extLst>
          </p:cNvPr>
          <p:cNvSpPr>
            <a:spLocks noGrp="1"/>
          </p:cNvSpPr>
          <p:nvPr>
            <p:ph type="title"/>
          </p:nvPr>
        </p:nvSpPr>
        <p:spPr>
          <a:xfrm>
            <a:off x="108021" y="230823"/>
            <a:ext cx="11800456" cy="690551"/>
          </a:xfrm>
        </p:spPr>
        <p:txBody>
          <a:bodyPr/>
          <a:lstStyle/>
          <a:p>
            <a:r>
              <a:rPr lang="en-GB" sz="3200" b="1">
                <a:solidFill>
                  <a:schemeClr val="accent2"/>
                </a:solidFill>
                <a:latin typeface="Arial Nova Cond"/>
              </a:rPr>
              <a:t>NORTHERN AND CENTRAL CORRIDOR GREEN FREIGHT PROGRAMS </a:t>
            </a:r>
          </a:p>
        </p:txBody>
      </p:sp>
      <p:pic>
        <p:nvPicPr>
          <p:cNvPr id="5" name="Picture 4">
            <a:extLst>
              <a:ext uri="{FF2B5EF4-FFF2-40B4-BE49-F238E27FC236}">
                <a16:creationId xmlns:a16="http://schemas.microsoft.com/office/drawing/2014/main" id="{9D34E06C-B41C-9322-750B-89518CAD0A5F}"/>
              </a:ext>
            </a:extLst>
          </p:cNvPr>
          <p:cNvPicPr>
            <a:picLocks noChangeAspect="1"/>
          </p:cNvPicPr>
          <p:nvPr/>
        </p:nvPicPr>
        <p:blipFill rotWithShape="1">
          <a:blip r:embed="rId2"/>
          <a:srcRect t="10916"/>
          <a:stretch/>
        </p:blipFill>
        <p:spPr>
          <a:xfrm>
            <a:off x="5685141" y="879024"/>
            <a:ext cx="2210212" cy="1679743"/>
          </a:xfrm>
          <a:prstGeom prst="rect">
            <a:avLst/>
          </a:prstGeom>
        </p:spPr>
      </p:pic>
      <p:pic>
        <p:nvPicPr>
          <p:cNvPr id="1026" name="Picture 2" descr="Home">
            <a:extLst>
              <a:ext uri="{FF2B5EF4-FFF2-40B4-BE49-F238E27FC236}">
                <a16:creationId xmlns:a16="http://schemas.microsoft.com/office/drawing/2014/main" id="{16A2825C-21E2-5028-71E5-D034C07A8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345"/>
          <a:stretch/>
        </p:blipFill>
        <p:spPr bwMode="auto">
          <a:xfrm>
            <a:off x="107705" y="1841391"/>
            <a:ext cx="2840538" cy="716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CTTFA EXECUTIVE SECRETARY SHARES INSIGHTS TO OVERCOME COVID-19 PANDEMIC  SITUATION; BUILDING MORE RESILIENT ECONOMIES – CENTRAL CORRIDOR">
            <a:extLst>
              <a:ext uri="{FF2B5EF4-FFF2-40B4-BE49-F238E27FC236}">
                <a16:creationId xmlns:a16="http://schemas.microsoft.com/office/drawing/2014/main" id="{AB6859B8-50B8-18D3-C1FE-FB875F1DFFF5}"/>
              </a:ext>
            </a:extLst>
          </p:cNvPr>
          <p:cNvPicPr>
            <a:picLocks noChangeAspect="1"/>
          </p:cNvPicPr>
          <p:nvPr/>
        </p:nvPicPr>
        <p:blipFill>
          <a:blip r:embed="rId4"/>
          <a:stretch>
            <a:fillRect/>
          </a:stretch>
        </p:blipFill>
        <p:spPr>
          <a:xfrm>
            <a:off x="325886" y="5891632"/>
            <a:ext cx="900682" cy="696434"/>
          </a:xfrm>
          <a:prstGeom prst="rect">
            <a:avLst/>
          </a:prstGeom>
        </p:spPr>
      </p:pic>
      <p:sp>
        <p:nvSpPr>
          <p:cNvPr id="6" name="TextBox 5">
            <a:extLst>
              <a:ext uri="{FF2B5EF4-FFF2-40B4-BE49-F238E27FC236}">
                <a16:creationId xmlns:a16="http://schemas.microsoft.com/office/drawing/2014/main" id="{2B849984-B130-65BE-495F-D649ABA3F44D}"/>
              </a:ext>
            </a:extLst>
          </p:cNvPr>
          <p:cNvSpPr txBox="1"/>
          <p:nvPr/>
        </p:nvSpPr>
        <p:spPr>
          <a:xfrm>
            <a:off x="1215018" y="5949499"/>
            <a:ext cx="33371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Franklin Gothic"/>
                <a:cs typeface="Arial"/>
              </a:rPr>
              <a:t>CENTRAL CORRIDOR TRANSIT TRANSPORT FACILITATION AGENCY</a:t>
            </a:r>
            <a:r>
              <a:rPr lang="en-US" sz="1600" b="1">
                <a:cs typeface="Arial"/>
              </a:rPr>
              <a:t> </a:t>
            </a:r>
            <a:endParaRPr lang="en-US" sz="1600" b="1"/>
          </a:p>
        </p:txBody>
      </p:sp>
      <p:pic>
        <p:nvPicPr>
          <p:cNvPr id="7" name="Picture 6" descr="A map of a train system&#10;&#10;Description automatically generated">
            <a:extLst>
              <a:ext uri="{FF2B5EF4-FFF2-40B4-BE49-F238E27FC236}">
                <a16:creationId xmlns:a16="http://schemas.microsoft.com/office/drawing/2014/main" id="{7F215331-3F80-176F-B2D1-776F7ABCB2BA}"/>
              </a:ext>
            </a:extLst>
          </p:cNvPr>
          <p:cNvPicPr>
            <a:picLocks noChangeAspect="1"/>
          </p:cNvPicPr>
          <p:nvPr/>
        </p:nvPicPr>
        <p:blipFill>
          <a:blip r:embed="rId5"/>
          <a:stretch>
            <a:fillRect/>
          </a:stretch>
        </p:blipFill>
        <p:spPr>
          <a:xfrm>
            <a:off x="5687862" y="3995437"/>
            <a:ext cx="2217768" cy="1671758"/>
          </a:xfrm>
          <a:prstGeom prst="rect">
            <a:avLst/>
          </a:prstGeom>
        </p:spPr>
      </p:pic>
      <p:sp>
        <p:nvSpPr>
          <p:cNvPr id="9" name="TextBox 8">
            <a:extLst>
              <a:ext uri="{FF2B5EF4-FFF2-40B4-BE49-F238E27FC236}">
                <a16:creationId xmlns:a16="http://schemas.microsoft.com/office/drawing/2014/main" id="{27494213-2024-1BFE-58DD-4A64F0E541F0}"/>
              </a:ext>
            </a:extLst>
          </p:cNvPr>
          <p:cNvSpPr txBox="1"/>
          <p:nvPr/>
        </p:nvSpPr>
        <p:spPr>
          <a:xfrm>
            <a:off x="7823834" y="1008424"/>
            <a:ext cx="3919244" cy="546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65000"/>
                    <a:lumOff val="35000"/>
                  </a:schemeClr>
                </a:solidFill>
                <a:latin typeface="Open Sans Light"/>
                <a:ea typeface="Open Sans Light"/>
                <a:cs typeface="Open Sans Light"/>
              </a:rPr>
              <a:t>Activities </a:t>
            </a:r>
            <a:endParaRPr lang="en-US">
              <a:solidFill>
                <a:schemeClr val="tx1">
                  <a:lumMod val="65000"/>
                  <a:lumOff val="35000"/>
                </a:schemeClr>
              </a:solidFill>
              <a:latin typeface="Arial"/>
              <a:ea typeface="Open Sans Light"/>
              <a:cs typeface="Arial"/>
            </a:endParaRPr>
          </a:p>
          <a:p>
            <a:pPr marL="342900" indent="-342900">
              <a:buAutoNum type="arabicPeriod"/>
            </a:pPr>
            <a:r>
              <a:rPr lang="en-US" sz="1400" b="1">
                <a:solidFill>
                  <a:schemeClr val="tx1">
                    <a:lumMod val="65000"/>
                    <a:lumOff val="35000"/>
                  </a:schemeClr>
                </a:solidFill>
                <a:latin typeface="Aptos"/>
                <a:ea typeface="+mn-lt"/>
                <a:cs typeface="+mn-lt"/>
              </a:rPr>
              <a:t>Promotion of Sustainable Freight Transport:</a:t>
            </a:r>
            <a:r>
              <a:rPr lang="en-US" sz="1400">
                <a:solidFill>
                  <a:schemeClr val="tx1">
                    <a:lumMod val="65000"/>
                    <a:lumOff val="35000"/>
                  </a:schemeClr>
                </a:solidFill>
                <a:latin typeface="Aptos"/>
                <a:ea typeface="+mn-lt"/>
                <a:cs typeface="+mn-lt"/>
              </a:rPr>
              <a:t> The program aims to facilitate a significant modal shift from road to rail transport, which is essential for reducing greenhouse gas emissions in the region. </a:t>
            </a:r>
            <a:endParaRPr lang="en-US">
              <a:solidFill>
                <a:schemeClr val="tx1">
                  <a:lumMod val="65000"/>
                  <a:lumOff val="35000"/>
                </a:schemeClr>
              </a:solidFill>
              <a:latin typeface="Aptos"/>
              <a:ea typeface="Open Sans Light"/>
              <a:cs typeface="Arial"/>
            </a:endParaRPr>
          </a:p>
          <a:p>
            <a:pPr marL="342900" indent="-342900">
              <a:buAutoNum type="arabicPeriod"/>
            </a:pPr>
            <a:endParaRPr lang="en-US" sz="1400">
              <a:solidFill>
                <a:schemeClr val="tx1">
                  <a:lumMod val="65000"/>
                  <a:lumOff val="35000"/>
                </a:schemeClr>
              </a:solidFill>
              <a:latin typeface="Aptos"/>
              <a:ea typeface="+mn-lt"/>
              <a:cs typeface="+mn-lt"/>
            </a:endParaRPr>
          </a:p>
          <a:p>
            <a:pPr marL="342900" indent="-342900">
              <a:buAutoNum type="arabicPeriod"/>
            </a:pPr>
            <a:r>
              <a:rPr lang="en-US" sz="1400" b="1">
                <a:solidFill>
                  <a:schemeClr val="tx1">
                    <a:lumMod val="65000"/>
                    <a:lumOff val="35000"/>
                  </a:schemeClr>
                </a:solidFill>
                <a:latin typeface="Aptos"/>
                <a:ea typeface="+mn-lt"/>
                <a:cs typeface="+mn-lt"/>
              </a:rPr>
              <a:t>Alignment with Climate Goals</a:t>
            </a:r>
            <a:r>
              <a:rPr lang="en-US" sz="1400">
                <a:solidFill>
                  <a:schemeClr val="tx1">
                    <a:lumMod val="65000"/>
                    <a:lumOff val="35000"/>
                  </a:schemeClr>
                </a:solidFill>
                <a:latin typeface="Aptos"/>
                <a:ea typeface="+mn-lt"/>
                <a:cs typeface="+mn-lt"/>
              </a:rPr>
              <a:t>: Both Corridors Green Freight Program is aligned with national climate targets set by countries like Kenya and Rwanda Tanzania, Uganda ad South Sudan, which include commitments to reduce carbon emissions as part of their Nationally Determined Contributions (NDCs). </a:t>
            </a:r>
            <a:endParaRPr lang="en-US">
              <a:solidFill>
                <a:schemeClr val="tx1">
                  <a:lumMod val="65000"/>
                  <a:lumOff val="35000"/>
                </a:schemeClr>
              </a:solidFill>
              <a:latin typeface="Aptos"/>
            </a:endParaRPr>
          </a:p>
          <a:p>
            <a:pPr marL="342900" indent="-342900">
              <a:buAutoNum type="arabicPeriod"/>
            </a:pPr>
            <a:endParaRPr lang="en-US" sz="1400">
              <a:solidFill>
                <a:schemeClr val="tx1">
                  <a:lumMod val="65000"/>
                  <a:lumOff val="35000"/>
                </a:schemeClr>
              </a:solidFill>
              <a:latin typeface="Aptos"/>
              <a:ea typeface="+mn-lt"/>
              <a:cs typeface="+mn-lt"/>
            </a:endParaRPr>
          </a:p>
          <a:p>
            <a:pPr marL="342900" indent="-342900">
              <a:buAutoNum type="arabicPeriod"/>
            </a:pPr>
            <a:r>
              <a:rPr lang="en-US" sz="1400" b="1">
                <a:solidFill>
                  <a:schemeClr val="tx1">
                    <a:lumMod val="65000"/>
                    <a:lumOff val="35000"/>
                  </a:schemeClr>
                </a:solidFill>
                <a:latin typeface="Aptos"/>
                <a:ea typeface="+mn-lt"/>
                <a:cs typeface="+mn-lt"/>
              </a:rPr>
              <a:t>Stakeholder Collaboration and Capacity Building:</a:t>
            </a:r>
            <a:r>
              <a:rPr lang="en-US" sz="1400">
                <a:solidFill>
                  <a:schemeClr val="tx1">
                    <a:lumMod val="65000"/>
                    <a:lumOff val="35000"/>
                  </a:schemeClr>
                </a:solidFill>
                <a:latin typeface="Aptos"/>
                <a:ea typeface="+mn-lt"/>
                <a:cs typeface="+mn-lt"/>
              </a:rPr>
              <a:t> The program emphasizes the importance of collaboration among various stakeholders, including government agencies, private sector players, and international organizations. </a:t>
            </a:r>
            <a:endParaRPr lang="en-US">
              <a:solidFill>
                <a:schemeClr val="tx1">
                  <a:lumMod val="65000"/>
                  <a:lumOff val="35000"/>
                </a:schemeClr>
              </a:solidFill>
              <a:latin typeface="Aptos"/>
            </a:endParaRPr>
          </a:p>
          <a:p>
            <a:pPr marL="342900" indent="-342900">
              <a:buAutoNum type="arabicPeriod"/>
            </a:pPr>
            <a:endParaRPr lang="en-US" sz="900">
              <a:solidFill>
                <a:schemeClr val="tx1">
                  <a:lumMod val="65000"/>
                  <a:lumOff val="35000"/>
                </a:schemeClr>
              </a:solidFill>
              <a:latin typeface="Aptos"/>
              <a:ea typeface="Open Sans Light"/>
              <a:cs typeface="Arial"/>
            </a:endParaRPr>
          </a:p>
          <a:p>
            <a:pPr marL="342900" indent="-342900">
              <a:buAutoNum type="arabicPeriod"/>
            </a:pPr>
            <a:endParaRPr lang="en-US" sz="1400">
              <a:solidFill>
                <a:schemeClr val="tx1">
                  <a:lumMod val="65000"/>
                  <a:lumOff val="35000"/>
                </a:schemeClr>
              </a:solidFill>
              <a:latin typeface="Open Sans Light"/>
              <a:ea typeface="Open Sans Light"/>
              <a:cs typeface="Open Sans Light"/>
            </a:endParaRPr>
          </a:p>
          <a:p>
            <a:endParaRPr lang="en-US">
              <a:cs typeface="Arial"/>
            </a:endParaRPr>
          </a:p>
        </p:txBody>
      </p:sp>
      <p:pic>
        <p:nvPicPr>
          <p:cNvPr id="10" name="Picture 9" descr="Green Freight Programme Launched to Reduce Carbon Emissions in East  Africa's Logistics Sector – FREIGHT LOGISTICS MAGAZINE">
            <a:extLst>
              <a:ext uri="{FF2B5EF4-FFF2-40B4-BE49-F238E27FC236}">
                <a16:creationId xmlns:a16="http://schemas.microsoft.com/office/drawing/2014/main" id="{6FDDD2FF-11A1-F079-E9A4-12B6899730FA}"/>
              </a:ext>
            </a:extLst>
          </p:cNvPr>
          <p:cNvPicPr>
            <a:picLocks noChangeAspect="1"/>
          </p:cNvPicPr>
          <p:nvPr/>
        </p:nvPicPr>
        <p:blipFill>
          <a:blip r:embed="rId6"/>
          <a:stretch>
            <a:fillRect/>
          </a:stretch>
        </p:blipFill>
        <p:spPr>
          <a:xfrm>
            <a:off x="779313" y="3657360"/>
            <a:ext cx="4310331" cy="2234241"/>
          </a:xfrm>
          <a:prstGeom prst="rect">
            <a:avLst/>
          </a:prstGeom>
        </p:spPr>
      </p:pic>
      <p:pic>
        <p:nvPicPr>
          <p:cNvPr id="1028" name="Picture 1027" descr="A truck on a flatbed&#10;&#10;Description automatically generated">
            <a:extLst>
              <a:ext uri="{FF2B5EF4-FFF2-40B4-BE49-F238E27FC236}">
                <a16:creationId xmlns:a16="http://schemas.microsoft.com/office/drawing/2014/main" id="{D6C351A1-426A-85CB-EDE3-951E9A66D986}"/>
              </a:ext>
            </a:extLst>
          </p:cNvPr>
          <p:cNvPicPr>
            <a:picLocks noChangeAspect="1"/>
          </p:cNvPicPr>
          <p:nvPr/>
        </p:nvPicPr>
        <p:blipFill>
          <a:blip r:embed="rId7"/>
          <a:stretch>
            <a:fillRect/>
          </a:stretch>
        </p:blipFill>
        <p:spPr>
          <a:xfrm>
            <a:off x="3056464" y="877019"/>
            <a:ext cx="2340960" cy="2444152"/>
          </a:xfrm>
          <a:prstGeom prst="rect">
            <a:avLst/>
          </a:prstGeom>
        </p:spPr>
      </p:pic>
    </p:spTree>
    <p:extLst>
      <p:ext uri="{BB962C8B-B14F-4D97-AF65-F5344CB8AC3E}">
        <p14:creationId xmlns:p14="http://schemas.microsoft.com/office/powerpoint/2010/main" val="553507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28157-AFF5-7F09-07F0-89B383620083}"/>
              </a:ext>
            </a:extLst>
          </p:cNvPr>
          <p:cNvPicPr>
            <a:picLocks noChangeAspect="1"/>
          </p:cNvPicPr>
          <p:nvPr/>
        </p:nvPicPr>
        <p:blipFill rotWithShape="1">
          <a:blip r:embed="rId3"/>
          <a:srcRect t="6580"/>
          <a:stretch/>
        </p:blipFill>
        <p:spPr>
          <a:xfrm>
            <a:off x="307696" y="4172140"/>
            <a:ext cx="6516704" cy="2526340"/>
          </a:xfrm>
          <a:prstGeom prst="rect">
            <a:avLst/>
          </a:prstGeom>
        </p:spPr>
      </p:pic>
      <p:pic>
        <p:nvPicPr>
          <p:cNvPr id="6" name="Picture 5">
            <a:extLst>
              <a:ext uri="{FF2B5EF4-FFF2-40B4-BE49-F238E27FC236}">
                <a16:creationId xmlns:a16="http://schemas.microsoft.com/office/drawing/2014/main" id="{B009225D-26C6-FF67-23AC-6FF75E209B78}"/>
              </a:ext>
            </a:extLst>
          </p:cNvPr>
          <p:cNvPicPr>
            <a:picLocks noChangeAspect="1"/>
          </p:cNvPicPr>
          <p:nvPr/>
        </p:nvPicPr>
        <p:blipFill rotWithShape="1">
          <a:blip r:embed="rId4"/>
          <a:srcRect b="7184"/>
          <a:stretch/>
        </p:blipFill>
        <p:spPr>
          <a:xfrm>
            <a:off x="115928" y="1461866"/>
            <a:ext cx="6707453" cy="2311710"/>
          </a:xfrm>
          <a:prstGeom prst="rect">
            <a:avLst/>
          </a:prstGeom>
        </p:spPr>
      </p:pic>
      <p:sp>
        <p:nvSpPr>
          <p:cNvPr id="9" name="Title 8">
            <a:extLst>
              <a:ext uri="{FF2B5EF4-FFF2-40B4-BE49-F238E27FC236}">
                <a16:creationId xmlns:a16="http://schemas.microsoft.com/office/drawing/2014/main" id="{B4FAD7D0-2D02-F5EE-30DE-7452D1C46C88}"/>
              </a:ext>
            </a:extLst>
          </p:cNvPr>
          <p:cNvSpPr>
            <a:spLocks noGrp="1"/>
          </p:cNvSpPr>
          <p:nvPr>
            <p:ph type="title"/>
          </p:nvPr>
        </p:nvSpPr>
        <p:spPr>
          <a:xfrm>
            <a:off x="118173" y="382693"/>
            <a:ext cx="11082528" cy="731520"/>
          </a:xfrm>
        </p:spPr>
        <p:txBody>
          <a:bodyPr>
            <a:noAutofit/>
          </a:bodyPr>
          <a:lstStyle/>
          <a:p>
            <a:r>
              <a:rPr lang="en-GB">
                <a:solidFill>
                  <a:srgbClr val="83A572"/>
                </a:solidFill>
                <a:highlight>
                  <a:srgbClr val="FFFFFF"/>
                </a:highlight>
                <a:latin typeface="Manrope"/>
                <a:cs typeface="Arial"/>
              </a:rPr>
              <a:t>Green Freight Support Program in Eastern Africa</a:t>
            </a:r>
            <a:endParaRPr lang="en-US"/>
          </a:p>
        </p:txBody>
      </p:sp>
      <p:pic>
        <p:nvPicPr>
          <p:cNvPr id="13" name="Picture 12">
            <a:extLst>
              <a:ext uri="{FF2B5EF4-FFF2-40B4-BE49-F238E27FC236}">
                <a16:creationId xmlns:a16="http://schemas.microsoft.com/office/drawing/2014/main" id="{874FDA30-0512-A2EF-1FDD-1D58FC8DA201}"/>
              </a:ext>
            </a:extLst>
          </p:cNvPr>
          <p:cNvPicPr>
            <a:picLocks noChangeAspect="1"/>
          </p:cNvPicPr>
          <p:nvPr/>
        </p:nvPicPr>
        <p:blipFill rotWithShape="1">
          <a:blip r:embed="rId5"/>
          <a:srcRect l="50000"/>
          <a:stretch/>
        </p:blipFill>
        <p:spPr>
          <a:xfrm>
            <a:off x="10657845" y="5064438"/>
            <a:ext cx="730449" cy="770279"/>
          </a:xfrm>
          <a:prstGeom prst="rect">
            <a:avLst/>
          </a:prstGeom>
        </p:spPr>
      </p:pic>
      <p:pic>
        <p:nvPicPr>
          <p:cNvPr id="15" name="Picture 14">
            <a:extLst>
              <a:ext uri="{FF2B5EF4-FFF2-40B4-BE49-F238E27FC236}">
                <a16:creationId xmlns:a16="http://schemas.microsoft.com/office/drawing/2014/main" id="{FA154965-2809-AD42-F94E-6693033CD264}"/>
              </a:ext>
            </a:extLst>
          </p:cNvPr>
          <p:cNvPicPr>
            <a:picLocks noChangeAspect="1"/>
          </p:cNvPicPr>
          <p:nvPr/>
        </p:nvPicPr>
        <p:blipFill rotWithShape="1">
          <a:blip r:embed="rId6"/>
          <a:srcRect l="49730"/>
          <a:stretch/>
        </p:blipFill>
        <p:spPr>
          <a:xfrm>
            <a:off x="7751109" y="5951111"/>
            <a:ext cx="2743421" cy="662867"/>
          </a:xfrm>
          <a:prstGeom prst="rect">
            <a:avLst/>
          </a:prstGeom>
        </p:spPr>
      </p:pic>
      <p:pic>
        <p:nvPicPr>
          <p:cNvPr id="16" name="Picture 15">
            <a:extLst>
              <a:ext uri="{FF2B5EF4-FFF2-40B4-BE49-F238E27FC236}">
                <a16:creationId xmlns:a16="http://schemas.microsoft.com/office/drawing/2014/main" id="{AA17B616-2B40-968D-568F-28C697F88CFB}"/>
              </a:ext>
            </a:extLst>
          </p:cNvPr>
          <p:cNvPicPr>
            <a:picLocks noChangeAspect="1"/>
          </p:cNvPicPr>
          <p:nvPr/>
        </p:nvPicPr>
        <p:blipFill rotWithShape="1">
          <a:blip r:embed="rId5"/>
          <a:srcRect r="50000"/>
          <a:stretch/>
        </p:blipFill>
        <p:spPr>
          <a:xfrm>
            <a:off x="10741743" y="5892849"/>
            <a:ext cx="644185" cy="727146"/>
          </a:xfrm>
          <a:prstGeom prst="rect">
            <a:avLst/>
          </a:prstGeom>
        </p:spPr>
      </p:pic>
      <p:pic>
        <p:nvPicPr>
          <p:cNvPr id="17" name="Picture 16">
            <a:extLst>
              <a:ext uri="{FF2B5EF4-FFF2-40B4-BE49-F238E27FC236}">
                <a16:creationId xmlns:a16="http://schemas.microsoft.com/office/drawing/2014/main" id="{134BEF24-B35F-2ADE-CA48-65E5C843D112}"/>
              </a:ext>
            </a:extLst>
          </p:cNvPr>
          <p:cNvPicPr>
            <a:picLocks noChangeAspect="1"/>
          </p:cNvPicPr>
          <p:nvPr/>
        </p:nvPicPr>
        <p:blipFill rotWithShape="1">
          <a:blip r:embed="rId6"/>
          <a:srcRect r="50617"/>
          <a:stretch/>
        </p:blipFill>
        <p:spPr>
          <a:xfrm>
            <a:off x="7444707" y="5060744"/>
            <a:ext cx="3049824" cy="749131"/>
          </a:xfrm>
          <a:prstGeom prst="rect">
            <a:avLst/>
          </a:prstGeom>
        </p:spPr>
      </p:pic>
      <p:pic>
        <p:nvPicPr>
          <p:cNvPr id="2" name="Picture 1" descr="A diagram of a freight transportation system&#10;&#10;Description automatically generated">
            <a:extLst>
              <a:ext uri="{FF2B5EF4-FFF2-40B4-BE49-F238E27FC236}">
                <a16:creationId xmlns:a16="http://schemas.microsoft.com/office/drawing/2014/main" id="{BBBA9E1B-FC6E-DC87-C162-08C491C5B182}"/>
              </a:ext>
            </a:extLst>
          </p:cNvPr>
          <p:cNvPicPr>
            <a:picLocks noChangeAspect="1"/>
          </p:cNvPicPr>
          <p:nvPr/>
        </p:nvPicPr>
        <p:blipFill>
          <a:blip r:embed="rId7"/>
          <a:stretch>
            <a:fillRect/>
          </a:stretch>
        </p:blipFill>
        <p:spPr>
          <a:xfrm>
            <a:off x="6854046" y="1114424"/>
            <a:ext cx="5068738" cy="3766508"/>
          </a:xfrm>
          <a:prstGeom prst="rect">
            <a:avLst/>
          </a:prstGeom>
        </p:spPr>
      </p:pic>
    </p:spTree>
    <p:extLst>
      <p:ext uri="{BB962C8B-B14F-4D97-AF65-F5344CB8AC3E}">
        <p14:creationId xmlns:p14="http://schemas.microsoft.com/office/powerpoint/2010/main" val="2168727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26254B-A4BC-A9CE-6758-0D358A9FC418}"/>
              </a:ext>
            </a:extLst>
          </p:cNvPr>
          <p:cNvSpPr txBox="1"/>
          <p:nvPr/>
        </p:nvSpPr>
        <p:spPr>
          <a:xfrm>
            <a:off x="3048000" y="3246393"/>
            <a:ext cx="6096000" cy="369332"/>
          </a:xfrm>
          <a:prstGeom prst="rect">
            <a:avLst/>
          </a:prstGeom>
          <a:noFill/>
        </p:spPr>
        <p:txBody>
          <a:bodyPr wrap="square">
            <a:spAutoFit/>
          </a:bodyPr>
          <a:lstStyle/>
          <a:p>
            <a:r>
              <a:rPr lang="en-KE"/>
              <a:t> </a:t>
            </a:r>
          </a:p>
        </p:txBody>
      </p:sp>
      <p:sp>
        <p:nvSpPr>
          <p:cNvPr id="9" name="TextBox 8">
            <a:extLst>
              <a:ext uri="{FF2B5EF4-FFF2-40B4-BE49-F238E27FC236}">
                <a16:creationId xmlns:a16="http://schemas.microsoft.com/office/drawing/2014/main" id="{28298F44-63B0-9E3F-0375-B37533CC22ED}"/>
              </a:ext>
            </a:extLst>
          </p:cNvPr>
          <p:cNvSpPr txBox="1"/>
          <p:nvPr/>
        </p:nvSpPr>
        <p:spPr>
          <a:xfrm>
            <a:off x="-355700" y="6771299"/>
            <a:ext cx="11870725" cy="369332"/>
          </a:xfrm>
          <a:prstGeom prst="rect">
            <a:avLst/>
          </a:prstGeom>
          <a:noFill/>
        </p:spPr>
        <p:txBody>
          <a:bodyPr wrap="square">
            <a:spAutoFit/>
          </a:bodyPr>
          <a:lstStyle/>
          <a:p>
            <a:r>
              <a:rPr lang="en-KE"/>
              <a:t> </a:t>
            </a:r>
          </a:p>
        </p:txBody>
      </p:sp>
      <p:sp>
        <p:nvSpPr>
          <p:cNvPr id="10" name="Minus Sign 9">
            <a:extLst>
              <a:ext uri="{FF2B5EF4-FFF2-40B4-BE49-F238E27FC236}">
                <a16:creationId xmlns:a16="http://schemas.microsoft.com/office/drawing/2014/main" id="{7022EEEC-DB95-DE40-C866-3C89FCDE53A6}"/>
              </a:ext>
            </a:extLst>
          </p:cNvPr>
          <p:cNvSpPr/>
          <p:nvPr/>
        </p:nvSpPr>
        <p:spPr>
          <a:xfrm>
            <a:off x="1195813" y="3879725"/>
            <a:ext cx="11870725" cy="471366"/>
          </a:xfrm>
          <a:prstGeom prst="mathMinus">
            <a:avLst/>
          </a:prstGeom>
          <a:solidFill>
            <a:srgbClr val="57D5F3"/>
          </a:solidFill>
        </p:spPr>
        <p:style>
          <a:lnRef idx="2">
            <a:schemeClr val="accent6">
              <a:shade val="15000"/>
            </a:schemeClr>
          </a:lnRef>
          <a:fillRef idx="1">
            <a:schemeClr val="accent6"/>
          </a:fillRef>
          <a:effectRef idx="0">
            <a:schemeClr val="accent6"/>
          </a:effectRef>
          <a:fontRef idx="minor">
            <a:schemeClr val="lt1"/>
          </a:fontRef>
        </p:style>
        <p:txBody>
          <a:bodyPr rtlCol="0" anchor="ctr">
            <a:scene3d>
              <a:camera prst="isometricRightUp"/>
              <a:lightRig rig="threePt" dir="t"/>
            </a:scene3d>
          </a:bodyPr>
          <a:lstStyle/>
          <a:p>
            <a:pPr algn="ctr"/>
            <a:endParaRPr lang="en-KE">
              <a:effectLst>
                <a:innerShdw blurRad="63500" dist="50800" dir="8100000">
                  <a:prstClr val="black">
                    <a:alpha val="50000"/>
                  </a:prstClr>
                </a:innerShdw>
              </a:effectLst>
            </a:endParaRPr>
          </a:p>
        </p:txBody>
      </p:sp>
      <p:pic>
        <p:nvPicPr>
          <p:cNvPr id="13" name="Picture 12">
            <a:extLst>
              <a:ext uri="{FF2B5EF4-FFF2-40B4-BE49-F238E27FC236}">
                <a16:creationId xmlns:a16="http://schemas.microsoft.com/office/drawing/2014/main" id="{72E19CAB-67BE-7EDB-739F-B74D3D1EB312}"/>
              </a:ext>
            </a:extLst>
          </p:cNvPr>
          <p:cNvPicPr>
            <a:picLocks noChangeAspect="1"/>
          </p:cNvPicPr>
          <p:nvPr/>
        </p:nvPicPr>
        <p:blipFill>
          <a:blip r:embed="rId2"/>
          <a:stretch>
            <a:fillRect/>
          </a:stretch>
        </p:blipFill>
        <p:spPr>
          <a:xfrm>
            <a:off x="8564007" y="785743"/>
            <a:ext cx="2062803" cy="2749395"/>
          </a:xfrm>
          <a:prstGeom prst="rect">
            <a:avLst/>
          </a:prstGeom>
        </p:spPr>
      </p:pic>
      <p:pic>
        <p:nvPicPr>
          <p:cNvPr id="14" name="Picture 13">
            <a:extLst>
              <a:ext uri="{FF2B5EF4-FFF2-40B4-BE49-F238E27FC236}">
                <a16:creationId xmlns:a16="http://schemas.microsoft.com/office/drawing/2014/main" id="{82177F91-164F-466C-1752-52C5CCB31426}"/>
              </a:ext>
            </a:extLst>
          </p:cNvPr>
          <p:cNvPicPr>
            <a:picLocks noChangeAspect="1"/>
          </p:cNvPicPr>
          <p:nvPr/>
        </p:nvPicPr>
        <p:blipFill>
          <a:blip r:embed="rId3"/>
          <a:stretch>
            <a:fillRect/>
          </a:stretch>
        </p:blipFill>
        <p:spPr>
          <a:xfrm>
            <a:off x="3709403" y="4835371"/>
            <a:ext cx="2597486" cy="1672431"/>
          </a:xfrm>
          <a:prstGeom prst="rect">
            <a:avLst/>
          </a:prstGeom>
        </p:spPr>
      </p:pic>
      <p:cxnSp>
        <p:nvCxnSpPr>
          <p:cNvPr id="20" name="Straight Connector 19">
            <a:extLst>
              <a:ext uri="{FF2B5EF4-FFF2-40B4-BE49-F238E27FC236}">
                <a16:creationId xmlns:a16="http://schemas.microsoft.com/office/drawing/2014/main" id="{4DE775E5-4118-F3D5-E880-2F981B6FBBC6}"/>
              </a:ext>
            </a:extLst>
          </p:cNvPr>
          <p:cNvCxnSpPr>
            <a:cxnSpLocks/>
          </p:cNvCxnSpPr>
          <p:nvPr/>
        </p:nvCxnSpPr>
        <p:spPr>
          <a:xfrm flipH="1">
            <a:off x="4904596" y="3508760"/>
            <a:ext cx="14377" cy="564911"/>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B28C7D7B-DACE-2925-5CD6-5E2727EFAE53}"/>
              </a:ext>
            </a:extLst>
          </p:cNvPr>
          <p:cNvCxnSpPr/>
          <p:nvPr/>
        </p:nvCxnSpPr>
        <p:spPr>
          <a:xfrm flipH="1">
            <a:off x="4615169" y="4259586"/>
            <a:ext cx="1" cy="471366"/>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49886EE8-2CF8-C835-2EFF-512B7DADB9A9}"/>
              </a:ext>
            </a:extLst>
          </p:cNvPr>
          <p:cNvCxnSpPr>
            <a:cxnSpLocks/>
          </p:cNvCxnSpPr>
          <p:nvPr/>
        </p:nvCxnSpPr>
        <p:spPr>
          <a:xfrm>
            <a:off x="9516300" y="3571834"/>
            <a:ext cx="0" cy="543574"/>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25" name="Straight Connector 24">
            <a:extLst>
              <a:ext uri="{FF2B5EF4-FFF2-40B4-BE49-F238E27FC236}">
                <a16:creationId xmlns:a16="http://schemas.microsoft.com/office/drawing/2014/main" id="{7E22080D-0C4D-DE58-AF30-F578546E1BBA}"/>
              </a:ext>
            </a:extLst>
          </p:cNvPr>
          <p:cNvCxnSpPr>
            <a:cxnSpLocks/>
          </p:cNvCxnSpPr>
          <p:nvPr/>
        </p:nvCxnSpPr>
        <p:spPr>
          <a:xfrm flipH="1">
            <a:off x="9137481" y="4450607"/>
            <a:ext cx="212889" cy="0"/>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27" name="Straight Connector 26">
            <a:extLst>
              <a:ext uri="{FF2B5EF4-FFF2-40B4-BE49-F238E27FC236}">
                <a16:creationId xmlns:a16="http://schemas.microsoft.com/office/drawing/2014/main" id="{C9B23931-32F7-C6FF-6392-8881C2078020}"/>
              </a:ext>
            </a:extLst>
          </p:cNvPr>
          <p:cNvCxnSpPr>
            <a:cxnSpLocks/>
          </p:cNvCxnSpPr>
          <p:nvPr/>
        </p:nvCxnSpPr>
        <p:spPr>
          <a:xfrm flipH="1">
            <a:off x="9137481" y="4195187"/>
            <a:ext cx="1" cy="471366"/>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28" name="Straight Connector 27">
            <a:extLst>
              <a:ext uri="{FF2B5EF4-FFF2-40B4-BE49-F238E27FC236}">
                <a16:creationId xmlns:a16="http://schemas.microsoft.com/office/drawing/2014/main" id="{1284F998-65A6-1C25-E527-94C4574D6003}"/>
              </a:ext>
            </a:extLst>
          </p:cNvPr>
          <p:cNvCxnSpPr>
            <a:cxnSpLocks/>
          </p:cNvCxnSpPr>
          <p:nvPr/>
        </p:nvCxnSpPr>
        <p:spPr>
          <a:xfrm flipH="1">
            <a:off x="4904596" y="3743681"/>
            <a:ext cx="459312" cy="0"/>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CF3CB5A3-D264-1167-6904-5D6CE0A888DA}"/>
              </a:ext>
            </a:extLst>
          </p:cNvPr>
          <p:cNvCxnSpPr>
            <a:cxnSpLocks/>
          </p:cNvCxnSpPr>
          <p:nvPr/>
        </p:nvCxnSpPr>
        <p:spPr>
          <a:xfrm flipH="1">
            <a:off x="4615171" y="4468560"/>
            <a:ext cx="232908" cy="0"/>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a16="http://schemas.microsoft.com/office/drawing/2014/main" id="{39A3C23D-C3C1-395C-6308-A26CF073273B}"/>
              </a:ext>
            </a:extLst>
          </p:cNvPr>
          <p:cNvCxnSpPr>
            <a:cxnSpLocks/>
          </p:cNvCxnSpPr>
          <p:nvPr/>
        </p:nvCxnSpPr>
        <p:spPr>
          <a:xfrm flipH="1">
            <a:off x="9516300" y="3801191"/>
            <a:ext cx="290782" cy="5270"/>
          </a:xfrm>
          <a:prstGeom prst="line">
            <a:avLst/>
          </a:prstGeom>
          <a:ln>
            <a:solidFill>
              <a:srgbClr val="57D5F3"/>
            </a:solidFill>
          </a:ln>
        </p:spPr>
        <p:style>
          <a:lnRef idx="3">
            <a:schemeClr val="accent6"/>
          </a:lnRef>
          <a:fillRef idx="0">
            <a:schemeClr val="accent6"/>
          </a:fillRef>
          <a:effectRef idx="2">
            <a:schemeClr val="accent6"/>
          </a:effectRef>
          <a:fontRef idx="minor">
            <a:schemeClr val="tx1"/>
          </a:fontRef>
        </p:style>
      </p:cxnSp>
      <p:sp>
        <p:nvSpPr>
          <p:cNvPr id="34" name="TextBox 33">
            <a:extLst>
              <a:ext uri="{FF2B5EF4-FFF2-40B4-BE49-F238E27FC236}">
                <a16:creationId xmlns:a16="http://schemas.microsoft.com/office/drawing/2014/main" id="{00D47269-88C4-6319-BC7B-8E7C0B65206C}"/>
              </a:ext>
            </a:extLst>
          </p:cNvPr>
          <p:cNvSpPr txBox="1"/>
          <p:nvPr/>
        </p:nvSpPr>
        <p:spPr>
          <a:xfrm>
            <a:off x="9802491" y="3466462"/>
            <a:ext cx="2096653" cy="600164"/>
          </a:xfrm>
          <a:prstGeom prst="rect">
            <a:avLst/>
          </a:prstGeom>
          <a:noFill/>
        </p:spPr>
        <p:txBody>
          <a:bodyPr wrap="square" rtlCol="0" anchor="ctr">
            <a:spAutoFit/>
          </a:bodyPr>
          <a:lstStyle/>
          <a:p>
            <a:pPr algn="ctr"/>
            <a:r>
              <a:rPr lang="en-GB" sz="1100">
                <a:latin typeface="Aptos" panose="020B0004020202020204" pitchFamily="34" charset="0"/>
              </a:rPr>
              <a:t>MARKET SIGNALS- DEMAND; CHEMISTRY TYPES AND FINANCE </a:t>
            </a:r>
            <a:endParaRPr lang="en-KE" sz="1100">
              <a:latin typeface="Aptos" panose="020B0004020202020204" pitchFamily="34" charset="0"/>
            </a:endParaRPr>
          </a:p>
        </p:txBody>
      </p:sp>
      <p:sp>
        <p:nvSpPr>
          <p:cNvPr id="36" name="TextBox 35">
            <a:extLst>
              <a:ext uri="{FF2B5EF4-FFF2-40B4-BE49-F238E27FC236}">
                <a16:creationId xmlns:a16="http://schemas.microsoft.com/office/drawing/2014/main" id="{64EDDF93-17A9-710D-790A-4E69FE14CD18}"/>
              </a:ext>
            </a:extLst>
          </p:cNvPr>
          <p:cNvSpPr txBox="1"/>
          <p:nvPr/>
        </p:nvSpPr>
        <p:spPr>
          <a:xfrm>
            <a:off x="4922625" y="4276869"/>
            <a:ext cx="1947561" cy="430887"/>
          </a:xfrm>
          <a:prstGeom prst="rect">
            <a:avLst/>
          </a:prstGeom>
          <a:noFill/>
        </p:spPr>
        <p:txBody>
          <a:bodyPr wrap="square" rtlCol="0" anchor="ctr">
            <a:spAutoFit/>
          </a:bodyPr>
          <a:lstStyle/>
          <a:p>
            <a:pPr algn="ctr"/>
            <a:r>
              <a:rPr lang="en-GB" sz="1100">
                <a:latin typeface="Aptos" panose="020B0004020202020204" pitchFamily="34" charset="0"/>
              </a:rPr>
              <a:t>1ST ELECTRIC TRUCK IN THE REGION – ARRIVED Q1 2024 </a:t>
            </a:r>
            <a:endParaRPr lang="en-KE" sz="1100">
              <a:latin typeface="Aptos" panose="020B0004020202020204" pitchFamily="34" charset="0"/>
            </a:endParaRPr>
          </a:p>
        </p:txBody>
      </p:sp>
      <p:sp>
        <p:nvSpPr>
          <p:cNvPr id="38" name="TextBox 37">
            <a:extLst>
              <a:ext uri="{FF2B5EF4-FFF2-40B4-BE49-F238E27FC236}">
                <a16:creationId xmlns:a16="http://schemas.microsoft.com/office/drawing/2014/main" id="{5810EEE1-D44E-ED10-33A8-757E652A0599}"/>
              </a:ext>
            </a:extLst>
          </p:cNvPr>
          <p:cNvSpPr txBox="1"/>
          <p:nvPr/>
        </p:nvSpPr>
        <p:spPr>
          <a:xfrm>
            <a:off x="5357524" y="3573204"/>
            <a:ext cx="1784313" cy="430887"/>
          </a:xfrm>
          <a:prstGeom prst="rect">
            <a:avLst/>
          </a:prstGeom>
          <a:noFill/>
        </p:spPr>
        <p:txBody>
          <a:bodyPr wrap="square" rtlCol="0" anchor="ctr">
            <a:spAutoFit/>
          </a:bodyPr>
          <a:lstStyle/>
          <a:p>
            <a:pPr algn="ctr"/>
            <a:r>
              <a:rPr lang="en-GB" sz="1100">
                <a:latin typeface="Aptos" panose="020B0004020202020204" pitchFamily="34" charset="0"/>
              </a:rPr>
              <a:t>STAKEHOLDER MAPPING AND NEEDS ASSESMENT </a:t>
            </a:r>
            <a:endParaRPr lang="en-KE" sz="800"/>
          </a:p>
        </p:txBody>
      </p:sp>
      <p:pic>
        <p:nvPicPr>
          <p:cNvPr id="1028" name="Picture 4" descr="eActros 300/400 | Mercedes-Benz Trucks">
            <a:extLst>
              <a:ext uri="{FF2B5EF4-FFF2-40B4-BE49-F238E27FC236}">
                <a16:creationId xmlns:a16="http://schemas.microsoft.com/office/drawing/2014/main" id="{89950360-E033-FAE5-224A-4AD73D104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512" y="4762038"/>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204D9E0-676B-9D85-F380-E6A00E346731}"/>
              </a:ext>
            </a:extLst>
          </p:cNvPr>
          <p:cNvSpPr txBox="1"/>
          <p:nvPr/>
        </p:nvSpPr>
        <p:spPr>
          <a:xfrm>
            <a:off x="9144001" y="4195187"/>
            <a:ext cx="2921466" cy="600164"/>
          </a:xfrm>
          <a:prstGeom prst="rect">
            <a:avLst/>
          </a:prstGeom>
          <a:noFill/>
        </p:spPr>
        <p:txBody>
          <a:bodyPr wrap="square" rtlCol="0" anchor="ctr">
            <a:spAutoFit/>
          </a:bodyPr>
          <a:lstStyle/>
          <a:p>
            <a:pPr algn="ctr"/>
            <a:r>
              <a:rPr lang="en-GB" sz="1100">
                <a:latin typeface="Aptos" panose="020B0004020202020204" pitchFamily="34" charset="0"/>
              </a:rPr>
              <a:t>INTRODUCTION OF TEST ELECTRIC TRUCKS INTO THE REGION FOR STUDY AND POC Q1/Q2</a:t>
            </a:r>
            <a:endParaRPr lang="en-KE" sz="1100">
              <a:latin typeface="Aptos" panose="020B0004020202020204" pitchFamily="34" charset="0"/>
            </a:endParaRPr>
          </a:p>
        </p:txBody>
      </p:sp>
      <p:graphicFrame>
        <p:nvGraphicFramePr>
          <p:cNvPr id="48" name="Diagram 47">
            <a:extLst>
              <a:ext uri="{FF2B5EF4-FFF2-40B4-BE49-F238E27FC236}">
                <a16:creationId xmlns:a16="http://schemas.microsoft.com/office/drawing/2014/main" id="{ECB0A248-9DCA-0349-F26E-BB29747BD52E}"/>
              </a:ext>
            </a:extLst>
          </p:cNvPr>
          <p:cNvGraphicFramePr/>
          <p:nvPr/>
        </p:nvGraphicFramePr>
        <p:xfrm>
          <a:off x="294393" y="2992804"/>
          <a:ext cx="2442723" cy="18484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9" name="Title 8">
            <a:extLst>
              <a:ext uri="{FF2B5EF4-FFF2-40B4-BE49-F238E27FC236}">
                <a16:creationId xmlns:a16="http://schemas.microsoft.com/office/drawing/2014/main" id="{39F53BDB-C1C3-112E-2F7D-5833F5CDDFDC}"/>
              </a:ext>
            </a:extLst>
          </p:cNvPr>
          <p:cNvSpPr txBox="1">
            <a:spLocks/>
          </p:cNvSpPr>
          <p:nvPr/>
        </p:nvSpPr>
        <p:spPr>
          <a:xfrm>
            <a:off x="180925" y="53061"/>
            <a:ext cx="11082528" cy="7315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a:solidFill>
                  <a:srgbClr val="83A572"/>
                </a:solidFill>
                <a:highlight>
                  <a:srgbClr val="FFFFFF"/>
                </a:highlight>
                <a:latin typeface="Manrope"/>
                <a:cs typeface="Arial"/>
              </a:rPr>
              <a:t>Electrification Pilot</a:t>
            </a:r>
            <a:endParaRPr lang="en-US" sz="3200" b="1">
              <a:solidFill>
                <a:srgbClr val="83A572"/>
              </a:solidFill>
              <a:highlight>
                <a:srgbClr val="FFFFFF"/>
              </a:highlight>
              <a:latin typeface="Manrope"/>
              <a:cs typeface="Arial"/>
            </a:endParaRPr>
          </a:p>
        </p:txBody>
      </p:sp>
      <p:pic>
        <p:nvPicPr>
          <p:cNvPr id="37" name="Picture 36">
            <a:extLst>
              <a:ext uri="{FF2B5EF4-FFF2-40B4-BE49-F238E27FC236}">
                <a16:creationId xmlns:a16="http://schemas.microsoft.com/office/drawing/2014/main" id="{55C49CBA-CABF-1EB9-26E8-A3631FBC7D73}"/>
              </a:ext>
            </a:extLst>
          </p:cNvPr>
          <p:cNvPicPr>
            <a:picLocks noChangeAspect="1"/>
          </p:cNvPicPr>
          <p:nvPr/>
        </p:nvPicPr>
        <p:blipFill>
          <a:blip r:embed="rId10"/>
          <a:stretch>
            <a:fillRect/>
          </a:stretch>
        </p:blipFill>
        <p:spPr>
          <a:xfrm>
            <a:off x="1982870" y="790754"/>
            <a:ext cx="5681469" cy="2559173"/>
          </a:xfrm>
          <a:prstGeom prst="rect">
            <a:avLst/>
          </a:prstGeom>
        </p:spPr>
      </p:pic>
    </p:spTree>
    <p:extLst>
      <p:ext uri="{BB962C8B-B14F-4D97-AF65-F5344CB8AC3E}">
        <p14:creationId xmlns:p14="http://schemas.microsoft.com/office/powerpoint/2010/main" val="4131308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803693"/>
            <a:ext cx="5249313" cy="1816689"/>
          </a:xfrm>
        </p:spPr>
        <p:txBody>
          <a:bodyPr/>
          <a:lstStyle/>
          <a:p>
            <a:r>
              <a:rPr lang="nl-NL" sz="4600" err="1">
                <a:latin typeface="Oswald"/>
              </a:rPr>
              <a:t>Ghana's</a:t>
            </a:r>
            <a:r>
              <a:rPr lang="nl-NL" sz="4600">
                <a:latin typeface="Oswald"/>
              </a:rPr>
              <a:t> 1000 zero </a:t>
            </a:r>
            <a:r>
              <a:rPr lang="nl-NL" sz="4600" err="1">
                <a:latin typeface="Oswald"/>
              </a:rPr>
              <a:t>emission</a:t>
            </a:r>
            <a:r>
              <a:rPr lang="nl-NL" sz="4600">
                <a:latin typeface="Oswald"/>
              </a:rPr>
              <a:t> </a:t>
            </a:r>
            <a:r>
              <a:rPr lang="nl-NL" sz="4600" err="1">
                <a:latin typeface="Oswald"/>
              </a:rPr>
              <a:t>refuse</a:t>
            </a:r>
            <a:r>
              <a:rPr lang="nl-NL" sz="4600">
                <a:latin typeface="Oswald"/>
              </a:rPr>
              <a:t> trucks </a:t>
            </a:r>
            <a:endParaRPr lang="nl-NL" sz="4600"/>
          </a:p>
        </p:txBody>
      </p:sp>
      <p:sp>
        <p:nvSpPr>
          <p:cNvPr id="4" name="Tekstvak 3">
            <a:extLst>
              <a:ext uri="{FF2B5EF4-FFF2-40B4-BE49-F238E27FC236}">
                <a16:creationId xmlns:a16="http://schemas.microsoft.com/office/drawing/2014/main" id="{9F6F383B-9CF5-5562-C3F3-8E86636CEC3E}"/>
              </a:ext>
            </a:extLst>
          </p:cNvPr>
          <p:cNvSpPr txBox="1"/>
          <p:nvPr/>
        </p:nvSpPr>
        <p:spPr>
          <a:xfrm>
            <a:off x="950808" y="1427423"/>
            <a:ext cx="352978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sp>
        <p:nvSpPr>
          <p:cNvPr id="10" name="Tekstvak 9">
            <a:extLst>
              <a:ext uri="{FF2B5EF4-FFF2-40B4-BE49-F238E27FC236}">
                <a16:creationId xmlns:a16="http://schemas.microsoft.com/office/drawing/2014/main" id="{56D80B5C-7B7E-34CB-3469-034EFF576177}"/>
              </a:ext>
            </a:extLst>
          </p:cNvPr>
          <p:cNvSpPr txBox="1"/>
          <p:nvPr/>
        </p:nvSpPr>
        <p:spPr>
          <a:xfrm>
            <a:off x="1465536" y="587347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12" name="Title 1">
            <a:extLst>
              <a:ext uri="{FF2B5EF4-FFF2-40B4-BE49-F238E27FC236}">
                <a16:creationId xmlns:a16="http://schemas.microsoft.com/office/drawing/2014/main" id="{FFE69349-A140-DE83-F9F1-C50B8E96FA10}"/>
              </a:ext>
            </a:extLst>
          </p:cNvPr>
          <p:cNvSpPr txBox="1">
            <a:spLocks/>
          </p:cNvSpPr>
          <p:nvPr/>
        </p:nvSpPr>
        <p:spPr>
          <a:xfrm>
            <a:off x="1972485" y="3998786"/>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2400" kern="0">
                <a:solidFill>
                  <a:schemeClr val="tx2"/>
                </a:solidFill>
                <a:latin typeface="Oswald"/>
              </a:rPr>
              <a:t>Glenn Kwabena Gyimah</a:t>
            </a:r>
            <a:endParaRPr lang="nl-NL"/>
          </a:p>
        </p:txBody>
      </p:sp>
      <p:sp>
        <p:nvSpPr>
          <p:cNvPr id="13" name="Title 1">
            <a:extLst>
              <a:ext uri="{FF2B5EF4-FFF2-40B4-BE49-F238E27FC236}">
                <a16:creationId xmlns:a16="http://schemas.microsoft.com/office/drawing/2014/main" id="{73234666-EB39-06E8-DF1B-2644B0369618}"/>
              </a:ext>
            </a:extLst>
          </p:cNvPr>
          <p:cNvSpPr txBox="1">
            <a:spLocks/>
          </p:cNvSpPr>
          <p:nvPr/>
        </p:nvSpPr>
        <p:spPr>
          <a:xfrm>
            <a:off x="1972485" y="4386307"/>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600" kern="0">
                <a:solidFill>
                  <a:schemeClr val="tx2"/>
                </a:solidFill>
              </a:rPr>
              <a:t>General </a:t>
            </a:r>
            <a:r>
              <a:rPr lang="en-US" sz="1600" kern="0">
                <a:solidFill>
                  <a:schemeClr val="tx2"/>
                </a:solidFill>
                <a:latin typeface="+mn-lt"/>
              </a:rPr>
              <a:t>Manager </a:t>
            </a:r>
            <a:endParaRPr lang="en-US" sz="900" kern="0">
              <a:solidFill>
                <a:schemeClr val="tx2"/>
              </a:solidFill>
              <a:latin typeface="Verdana"/>
              <a:ea typeface="Verdana"/>
            </a:endParaRPr>
          </a:p>
          <a:p>
            <a:pPr defTabSz="914400"/>
            <a:r>
              <a:rPr lang="en-US" sz="1600" kern="0" err="1">
                <a:solidFill>
                  <a:schemeClr val="tx2"/>
                </a:solidFill>
              </a:rPr>
              <a:t>Jospong</a:t>
            </a:r>
            <a:r>
              <a:rPr lang="en-US" sz="1600" kern="0">
                <a:solidFill>
                  <a:schemeClr val="tx2"/>
                </a:solidFill>
              </a:rPr>
              <a:t> Group </a:t>
            </a:r>
            <a:endParaRPr lang="en-US" sz="900" kern="0">
              <a:solidFill>
                <a:schemeClr val="tx2"/>
              </a:solidFill>
              <a:latin typeface="Verdana"/>
              <a:ea typeface="Verdana"/>
            </a:endParaRPr>
          </a:p>
        </p:txBody>
      </p:sp>
      <p:pic>
        <p:nvPicPr>
          <p:cNvPr id="5" name="Afbeelding 4" descr="Ing. Glenn Kwabena Gyimah (PhD)">
            <a:extLst>
              <a:ext uri="{FF2B5EF4-FFF2-40B4-BE49-F238E27FC236}">
                <a16:creationId xmlns:a16="http://schemas.microsoft.com/office/drawing/2014/main" id="{4CC86066-B804-5AF5-CB50-544BF8A8265A}"/>
              </a:ext>
            </a:extLst>
          </p:cNvPr>
          <p:cNvPicPr>
            <a:picLocks noChangeAspect="1"/>
          </p:cNvPicPr>
          <p:nvPr/>
        </p:nvPicPr>
        <p:blipFill>
          <a:blip r:embed="rId2"/>
          <a:stretch>
            <a:fillRect/>
          </a:stretch>
        </p:blipFill>
        <p:spPr>
          <a:xfrm>
            <a:off x="503903" y="3773130"/>
            <a:ext cx="1370371" cy="1364225"/>
          </a:xfrm>
          <a:prstGeom prst="flowChartConnector">
            <a:avLst/>
          </a:prstGeom>
        </p:spPr>
      </p:pic>
    </p:spTree>
    <p:extLst>
      <p:ext uri="{BB962C8B-B14F-4D97-AF65-F5344CB8AC3E}">
        <p14:creationId xmlns:p14="http://schemas.microsoft.com/office/powerpoint/2010/main" val="355311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5F94DE0-0E6E-D1F0-2030-15175364CC99}"/>
              </a:ext>
            </a:extLst>
          </p:cNvPr>
          <p:cNvSpPr>
            <a:spLocks noGrp="1"/>
          </p:cNvSpPr>
          <p:nvPr>
            <p:ph type="body" sz="quarter" idx="15"/>
          </p:nvPr>
        </p:nvSpPr>
        <p:spPr/>
        <p:txBody>
          <a:bodyPr/>
          <a:lstStyle/>
          <a:p>
            <a:r>
              <a:rPr lang="en-US"/>
              <a:t>Economic opportunity</a:t>
            </a:r>
          </a:p>
        </p:txBody>
      </p:sp>
      <p:sp>
        <p:nvSpPr>
          <p:cNvPr id="12" name="Text Placeholder 11">
            <a:extLst>
              <a:ext uri="{FF2B5EF4-FFF2-40B4-BE49-F238E27FC236}">
                <a16:creationId xmlns:a16="http://schemas.microsoft.com/office/drawing/2014/main" id="{B0C547E8-4AA7-9F39-776E-7474CDF49FDE}"/>
              </a:ext>
            </a:extLst>
          </p:cNvPr>
          <p:cNvSpPr>
            <a:spLocks noGrp="1"/>
          </p:cNvSpPr>
          <p:nvPr>
            <p:ph type="body" sz="quarter" idx="16"/>
          </p:nvPr>
        </p:nvSpPr>
        <p:spPr/>
        <p:txBody>
          <a:bodyPr/>
          <a:lstStyle/>
          <a:p>
            <a:r>
              <a:rPr lang="en-US"/>
              <a:t>Zero Emission Trucks</a:t>
            </a:r>
          </a:p>
        </p:txBody>
      </p:sp>
      <p:sp>
        <p:nvSpPr>
          <p:cNvPr id="13" name="Text Placeholder 12">
            <a:extLst>
              <a:ext uri="{FF2B5EF4-FFF2-40B4-BE49-F238E27FC236}">
                <a16:creationId xmlns:a16="http://schemas.microsoft.com/office/drawing/2014/main" id="{4E14099B-EB3C-0730-3583-63F9F7BF1625}"/>
              </a:ext>
            </a:extLst>
          </p:cNvPr>
          <p:cNvSpPr>
            <a:spLocks noGrp="1"/>
          </p:cNvSpPr>
          <p:nvPr>
            <p:ph type="body" sz="quarter" idx="17"/>
          </p:nvPr>
        </p:nvSpPr>
        <p:spPr/>
        <p:txBody>
          <a:bodyPr/>
          <a:lstStyle/>
          <a:p>
            <a:r>
              <a:rPr lang="en-US"/>
              <a:t>Technology maturity</a:t>
            </a:r>
          </a:p>
        </p:txBody>
      </p:sp>
      <p:sp>
        <p:nvSpPr>
          <p:cNvPr id="14" name="Text Placeholder 13">
            <a:extLst>
              <a:ext uri="{FF2B5EF4-FFF2-40B4-BE49-F238E27FC236}">
                <a16:creationId xmlns:a16="http://schemas.microsoft.com/office/drawing/2014/main" id="{4DF5EBAD-E00A-2C75-9092-4388972D1635}"/>
              </a:ext>
            </a:extLst>
          </p:cNvPr>
          <p:cNvSpPr>
            <a:spLocks noGrp="1"/>
          </p:cNvSpPr>
          <p:nvPr>
            <p:ph type="body" sz="quarter" idx="18"/>
          </p:nvPr>
        </p:nvSpPr>
        <p:spPr/>
        <p:txBody>
          <a:bodyPr/>
          <a:lstStyle/>
          <a:p>
            <a:r>
              <a:rPr lang="en-US"/>
              <a:t>The problem</a:t>
            </a:r>
          </a:p>
        </p:txBody>
      </p:sp>
      <p:sp>
        <p:nvSpPr>
          <p:cNvPr id="15" name="Text Placeholder 14">
            <a:extLst>
              <a:ext uri="{FF2B5EF4-FFF2-40B4-BE49-F238E27FC236}">
                <a16:creationId xmlns:a16="http://schemas.microsoft.com/office/drawing/2014/main" id="{CB7B7E44-7EE6-4100-9BA4-0FB345B88035}"/>
              </a:ext>
            </a:extLst>
          </p:cNvPr>
          <p:cNvSpPr>
            <a:spLocks noGrp="1"/>
          </p:cNvSpPr>
          <p:nvPr>
            <p:ph type="body" sz="quarter" idx="19"/>
          </p:nvPr>
        </p:nvSpPr>
        <p:spPr/>
        <p:txBody>
          <a:bodyPr/>
          <a:lstStyle/>
          <a:p>
            <a:r>
              <a:rPr lang="en-US"/>
              <a:t>Government action</a:t>
            </a:r>
          </a:p>
        </p:txBody>
      </p:sp>
    </p:spTree>
    <p:extLst>
      <p:ext uri="{BB962C8B-B14F-4D97-AF65-F5344CB8AC3E}">
        <p14:creationId xmlns:p14="http://schemas.microsoft.com/office/powerpoint/2010/main" val="166372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680700" cy="6858000"/>
          </a:xfrm>
          <a:custGeom>
            <a:avLst/>
            <a:gdLst/>
            <a:ahLst/>
            <a:cxnLst/>
            <a:rect l="l" t="t" r="r" b="b"/>
            <a:pathLst>
              <a:path w="10680700" h="6858000">
                <a:moveTo>
                  <a:pt x="10680192" y="0"/>
                </a:moveTo>
                <a:lnTo>
                  <a:pt x="0" y="0"/>
                </a:lnTo>
                <a:lnTo>
                  <a:pt x="0" y="6858000"/>
                </a:lnTo>
                <a:lnTo>
                  <a:pt x="10680192" y="6858000"/>
                </a:lnTo>
                <a:lnTo>
                  <a:pt x="10680192" y="0"/>
                </a:lnTo>
                <a:close/>
              </a:path>
            </a:pathLst>
          </a:custGeom>
          <a:solidFill>
            <a:srgbClr val="DAE6EF">
              <a:alpha val="50195"/>
            </a:srgbClr>
          </a:solidFill>
        </p:spPr>
        <p:txBody>
          <a:bodyPr wrap="square" lIns="0" tIns="0" rIns="0" bIns="0" rtlCol="0"/>
          <a:lstStyle/>
          <a:p>
            <a:endParaRPr/>
          </a:p>
        </p:txBody>
      </p:sp>
      <p:grpSp>
        <p:nvGrpSpPr>
          <p:cNvPr id="3" name="object 3"/>
          <p:cNvGrpSpPr/>
          <p:nvPr/>
        </p:nvGrpSpPr>
        <p:grpSpPr>
          <a:xfrm>
            <a:off x="3706367" y="0"/>
            <a:ext cx="8486140" cy="6858000"/>
            <a:chOff x="3706367" y="0"/>
            <a:chExt cx="8486140" cy="6858000"/>
          </a:xfrm>
        </p:grpSpPr>
        <p:pic>
          <p:nvPicPr>
            <p:cNvPr id="4" name="object 4"/>
            <p:cNvPicPr/>
            <p:nvPr/>
          </p:nvPicPr>
          <p:blipFill>
            <a:blip r:embed="rId2" cstate="print"/>
            <a:stretch>
              <a:fillRect/>
            </a:stretch>
          </p:blipFill>
          <p:spPr>
            <a:xfrm>
              <a:off x="6120383" y="0"/>
              <a:ext cx="6071616" cy="6857998"/>
            </a:xfrm>
            <a:prstGeom prst="rect">
              <a:avLst/>
            </a:prstGeom>
          </p:spPr>
        </p:pic>
        <p:pic>
          <p:nvPicPr>
            <p:cNvPr id="5" name="object 5"/>
            <p:cNvPicPr/>
            <p:nvPr/>
          </p:nvPicPr>
          <p:blipFill>
            <a:blip r:embed="rId3" cstate="print"/>
            <a:stretch>
              <a:fillRect/>
            </a:stretch>
          </p:blipFill>
          <p:spPr>
            <a:xfrm>
              <a:off x="3706367" y="0"/>
              <a:ext cx="5260847" cy="6857998"/>
            </a:xfrm>
            <a:prstGeom prst="rect">
              <a:avLst/>
            </a:prstGeom>
          </p:spPr>
        </p:pic>
      </p:grpSp>
      <p:sp>
        <p:nvSpPr>
          <p:cNvPr id="6" name="object 6"/>
          <p:cNvSpPr txBox="1"/>
          <p:nvPr/>
        </p:nvSpPr>
        <p:spPr>
          <a:xfrm>
            <a:off x="1822194" y="4191000"/>
            <a:ext cx="1704340" cy="258404"/>
          </a:xfrm>
          <a:prstGeom prst="rect">
            <a:avLst/>
          </a:prstGeom>
        </p:spPr>
        <p:txBody>
          <a:bodyPr vert="horz" wrap="square" lIns="0" tIns="12065" rIns="0" bIns="0" rtlCol="0">
            <a:spAutoFit/>
          </a:bodyPr>
          <a:lstStyle/>
          <a:p>
            <a:pPr marL="12700">
              <a:lnSpc>
                <a:spcPct val="100000"/>
              </a:lnSpc>
              <a:spcBef>
                <a:spcPts val="95"/>
              </a:spcBef>
            </a:pPr>
            <a:r>
              <a:rPr lang="en-US" sz="1600" b="1">
                <a:latin typeface="Century Gothic"/>
                <a:cs typeface="Century Gothic"/>
              </a:rPr>
              <a:t>November 2024</a:t>
            </a:r>
            <a:endParaRPr sz="1600">
              <a:latin typeface="Century Gothic"/>
              <a:cs typeface="Century Gothic"/>
            </a:endParaRPr>
          </a:p>
        </p:txBody>
      </p:sp>
      <p:pic>
        <p:nvPicPr>
          <p:cNvPr id="7" name="object 7"/>
          <p:cNvPicPr/>
          <p:nvPr/>
        </p:nvPicPr>
        <p:blipFill>
          <a:blip r:embed="rId4" cstate="print"/>
          <a:stretch>
            <a:fillRect/>
          </a:stretch>
        </p:blipFill>
        <p:spPr>
          <a:xfrm>
            <a:off x="1182624" y="6295644"/>
            <a:ext cx="1379220" cy="348996"/>
          </a:xfrm>
          <a:prstGeom prst="rect">
            <a:avLst/>
          </a:prstGeom>
        </p:spPr>
      </p:pic>
      <p:pic>
        <p:nvPicPr>
          <p:cNvPr id="8" name="object 8"/>
          <p:cNvPicPr/>
          <p:nvPr/>
        </p:nvPicPr>
        <p:blipFill>
          <a:blip r:embed="rId5" cstate="print"/>
          <a:stretch>
            <a:fillRect/>
          </a:stretch>
        </p:blipFill>
        <p:spPr>
          <a:xfrm>
            <a:off x="1729739" y="307847"/>
            <a:ext cx="1796795" cy="1796796"/>
          </a:xfrm>
          <a:prstGeom prst="rect">
            <a:avLst/>
          </a:prstGeom>
        </p:spPr>
      </p:pic>
      <p:pic>
        <p:nvPicPr>
          <p:cNvPr id="9" name="object 9"/>
          <p:cNvPicPr/>
          <p:nvPr/>
        </p:nvPicPr>
        <p:blipFill>
          <a:blip r:embed="rId6" cstate="print"/>
          <a:stretch>
            <a:fillRect/>
          </a:stretch>
        </p:blipFill>
        <p:spPr>
          <a:xfrm>
            <a:off x="2685288" y="6213347"/>
            <a:ext cx="880872" cy="403860"/>
          </a:xfrm>
          <a:prstGeom prst="rect">
            <a:avLst/>
          </a:prstGeom>
        </p:spPr>
      </p:pic>
      <p:sp>
        <p:nvSpPr>
          <p:cNvPr id="10" name="object 10"/>
          <p:cNvSpPr txBox="1"/>
          <p:nvPr/>
        </p:nvSpPr>
        <p:spPr>
          <a:xfrm>
            <a:off x="228536" y="3389354"/>
            <a:ext cx="4806822" cy="221214"/>
          </a:xfrm>
          <a:prstGeom prst="rect">
            <a:avLst/>
          </a:prstGeom>
        </p:spPr>
        <p:txBody>
          <a:bodyPr vert="horz" wrap="square" lIns="0" tIns="13335" rIns="0" bIns="0" rtlCol="0">
            <a:spAutoFit/>
          </a:bodyPr>
          <a:lstStyle/>
          <a:p>
            <a:pPr marL="12700">
              <a:lnSpc>
                <a:spcPct val="100000"/>
              </a:lnSpc>
              <a:spcBef>
                <a:spcPts val="105"/>
              </a:spcBef>
            </a:pPr>
            <a:r>
              <a:rPr sz="1350" b="1" spc="-10">
                <a:solidFill>
                  <a:srgbClr val="FF0000"/>
                </a:solidFill>
                <a:latin typeface="Century Gothic"/>
                <a:cs typeface="Century Gothic"/>
              </a:rPr>
              <a:t>Retrofitting</a:t>
            </a:r>
            <a:r>
              <a:rPr sz="1350" b="1" spc="-55">
                <a:solidFill>
                  <a:srgbClr val="FF0000"/>
                </a:solidFill>
                <a:latin typeface="Century Gothic"/>
                <a:cs typeface="Century Gothic"/>
              </a:rPr>
              <a:t> </a:t>
            </a:r>
            <a:r>
              <a:rPr sz="1350" b="1">
                <a:solidFill>
                  <a:srgbClr val="FF0000"/>
                </a:solidFill>
                <a:latin typeface="Century Gothic"/>
                <a:cs typeface="Century Gothic"/>
              </a:rPr>
              <a:t>1,000</a:t>
            </a:r>
            <a:r>
              <a:rPr sz="1350" b="1" spc="-35">
                <a:solidFill>
                  <a:srgbClr val="FF0000"/>
                </a:solidFill>
                <a:latin typeface="Century Gothic"/>
                <a:cs typeface="Century Gothic"/>
              </a:rPr>
              <a:t> </a:t>
            </a:r>
            <a:r>
              <a:rPr sz="1350" b="1">
                <a:solidFill>
                  <a:srgbClr val="FF0000"/>
                </a:solidFill>
                <a:latin typeface="Century Gothic"/>
                <a:cs typeface="Century Gothic"/>
              </a:rPr>
              <a:t>Waste</a:t>
            </a:r>
            <a:r>
              <a:rPr sz="1350" b="1" spc="-55">
                <a:solidFill>
                  <a:srgbClr val="FF0000"/>
                </a:solidFill>
                <a:latin typeface="Century Gothic"/>
                <a:cs typeface="Century Gothic"/>
              </a:rPr>
              <a:t> </a:t>
            </a:r>
            <a:r>
              <a:rPr sz="1350" b="1">
                <a:solidFill>
                  <a:srgbClr val="FF0000"/>
                </a:solidFill>
                <a:latin typeface="Century Gothic"/>
                <a:cs typeface="Century Gothic"/>
              </a:rPr>
              <a:t>Trucks</a:t>
            </a:r>
            <a:r>
              <a:rPr sz="1350" b="1" spc="-5">
                <a:solidFill>
                  <a:srgbClr val="FF0000"/>
                </a:solidFill>
                <a:latin typeface="Century Gothic"/>
                <a:cs typeface="Century Gothic"/>
              </a:rPr>
              <a:t> </a:t>
            </a:r>
            <a:r>
              <a:rPr sz="1350" b="1">
                <a:solidFill>
                  <a:srgbClr val="FF0000"/>
                </a:solidFill>
                <a:latin typeface="Century Gothic"/>
                <a:cs typeface="Century Gothic"/>
              </a:rPr>
              <a:t>With</a:t>
            </a:r>
            <a:r>
              <a:rPr sz="1350" b="1" spc="-35">
                <a:solidFill>
                  <a:srgbClr val="FF0000"/>
                </a:solidFill>
                <a:latin typeface="Century Gothic"/>
                <a:cs typeface="Century Gothic"/>
              </a:rPr>
              <a:t> </a:t>
            </a:r>
            <a:r>
              <a:rPr sz="1350" b="1">
                <a:solidFill>
                  <a:srgbClr val="FF0000"/>
                </a:solidFill>
                <a:latin typeface="Century Gothic"/>
                <a:cs typeface="Century Gothic"/>
              </a:rPr>
              <a:t>Electric</a:t>
            </a:r>
            <a:r>
              <a:rPr sz="1350" b="1" spc="-15">
                <a:solidFill>
                  <a:srgbClr val="FF0000"/>
                </a:solidFill>
                <a:latin typeface="Century Gothic"/>
                <a:cs typeface="Century Gothic"/>
              </a:rPr>
              <a:t> </a:t>
            </a:r>
            <a:r>
              <a:rPr sz="1350" b="1" spc="-10">
                <a:solidFill>
                  <a:srgbClr val="FF0000"/>
                </a:solidFill>
                <a:latin typeface="Century Gothic"/>
                <a:cs typeface="Century Gothic"/>
              </a:rPr>
              <a:t>Powertrains</a:t>
            </a:r>
            <a:endParaRPr sz="1350">
              <a:latin typeface="Century Gothic"/>
              <a:cs typeface="Century Gothic"/>
            </a:endParaRPr>
          </a:p>
        </p:txBody>
      </p:sp>
      <p:sp>
        <p:nvSpPr>
          <p:cNvPr id="11" name="object 11"/>
          <p:cNvSpPr txBox="1">
            <a:spLocks noGrp="1"/>
          </p:cNvSpPr>
          <p:nvPr>
            <p:ph type="title"/>
          </p:nvPr>
        </p:nvSpPr>
        <p:spPr>
          <a:xfrm>
            <a:off x="228536" y="2279614"/>
            <a:ext cx="4666615" cy="1120820"/>
          </a:xfrm>
          <a:prstGeom prst="rect">
            <a:avLst/>
          </a:prstGeom>
        </p:spPr>
        <p:txBody>
          <a:bodyPr vert="horz" wrap="square" lIns="0" tIns="12700" rIns="0" bIns="0" rtlCol="0">
            <a:spAutoFit/>
          </a:bodyPr>
          <a:lstStyle/>
          <a:p>
            <a:pPr algn="ctr">
              <a:lnSpc>
                <a:spcPct val="100000"/>
              </a:lnSpc>
              <a:spcBef>
                <a:spcPts val="100"/>
              </a:spcBef>
            </a:pPr>
            <a:r>
              <a:rPr sz="2400">
                <a:solidFill>
                  <a:srgbClr val="0000CC"/>
                </a:solidFill>
                <a:latin typeface="Arial Black" panose="020B0A04020102020204" pitchFamily="34" charset="0"/>
              </a:rPr>
              <a:t>ZOOMLION</a:t>
            </a:r>
            <a:r>
              <a:rPr sz="2400" spc="-15">
                <a:solidFill>
                  <a:srgbClr val="0000CC"/>
                </a:solidFill>
                <a:latin typeface="Arial Black" panose="020B0A04020102020204" pitchFamily="34" charset="0"/>
              </a:rPr>
              <a:t> </a:t>
            </a:r>
            <a:r>
              <a:rPr sz="2400" spc="-10">
                <a:solidFill>
                  <a:srgbClr val="0000CC"/>
                </a:solidFill>
                <a:latin typeface="Arial Black" panose="020B0A04020102020204" pitchFamily="34" charset="0"/>
              </a:rPr>
              <a:t>GHANA</a:t>
            </a:r>
            <a:endParaRPr sz="2400">
              <a:latin typeface="Arial Black" panose="020B0A04020102020204" pitchFamily="34" charset="0"/>
            </a:endParaRPr>
          </a:p>
          <a:p>
            <a:pPr algn="ctr">
              <a:lnSpc>
                <a:spcPct val="100000"/>
              </a:lnSpc>
            </a:pPr>
            <a:r>
              <a:rPr sz="2400">
                <a:solidFill>
                  <a:srgbClr val="0000CC"/>
                </a:solidFill>
                <a:latin typeface="Arial Black" panose="020B0A04020102020204" pitchFamily="34" charset="0"/>
              </a:rPr>
              <a:t>FLEET</a:t>
            </a:r>
            <a:r>
              <a:rPr sz="2400" spc="-55">
                <a:solidFill>
                  <a:srgbClr val="0000CC"/>
                </a:solidFill>
                <a:latin typeface="Arial Black" panose="020B0A04020102020204" pitchFamily="34" charset="0"/>
              </a:rPr>
              <a:t> </a:t>
            </a:r>
            <a:r>
              <a:rPr sz="2400" spc="-10">
                <a:solidFill>
                  <a:srgbClr val="0000CC"/>
                </a:solidFill>
                <a:latin typeface="Arial Black" panose="020B0A04020102020204" pitchFamily="34" charset="0"/>
              </a:rPr>
              <a:t>ELECTRIFICATION</a:t>
            </a:r>
            <a:r>
              <a:rPr sz="2400" spc="-40">
                <a:solidFill>
                  <a:srgbClr val="0000CC"/>
                </a:solidFill>
                <a:latin typeface="Arial Black" panose="020B0A04020102020204" pitchFamily="34" charset="0"/>
              </a:rPr>
              <a:t> </a:t>
            </a:r>
            <a:r>
              <a:rPr sz="2400" spc="-10">
                <a:solidFill>
                  <a:srgbClr val="0000CC"/>
                </a:solidFill>
                <a:latin typeface="Arial Black" panose="020B0A04020102020204" pitchFamily="34" charset="0"/>
              </a:rPr>
              <a:t>PROJECT</a:t>
            </a:r>
            <a:endParaRPr sz="2400">
              <a:latin typeface="Arial Black" panose="020B0A04020102020204" pitchFamily="34" charset="0"/>
            </a:endParaRPr>
          </a:p>
        </p:txBody>
      </p:sp>
    </p:spTree>
    <p:extLst>
      <p:ext uri="{BB962C8B-B14F-4D97-AF65-F5344CB8AC3E}">
        <p14:creationId xmlns:p14="http://schemas.microsoft.com/office/powerpoint/2010/main" val="2849217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5" cstate="print"/>
            <a:stretch>
              <a:fillRect/>
            </a:stretch>
          </p:blipFill>
          <p:spPr>
            <a:xfrm>
              <a:off x="6095" y="6541007"/>
              <a:ext cx="1065276" cy="269748"/>
            </a:xfrm>
            <a:prstGeom prst="rect">
              <a:avLst/>
            </a:prstGeom>
          </p:spPr>
        </p:pic>
        <p:pic>
          <p:nvPicPr>
            <p:cNvPr id="8" name="object 8"/>
            <p:cNvPicPr/>
            <p:nvPr/>
          </p:nvPicPr>
          <p:blipFill>
            <a:blip r:embed="rId6" cstate="print"/>
            <a:stretch>
              <a:fillRect/>
            </a:stretch>
          </p:blipFill>
          <p:spPr>
            <a:xfrm>
              <a:off x="0" y="0"/>
              <a:ext cx="12192000" cy="6857998"/>
            </a:xfrm>
            <a:prstGeom prst="rect">
              <a:avLst/>
            </a:prstGeom>
          </p:spPr>
        </p:pic>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04040">
              <a:alpha val="79998"/>
            </a:srgbClr>
          </a:solidFill>
        </p:spPr>
        <p:txBody>
          <a:bodyPr wrap="square" lIns="0" tIns="0" rIns="0" bIns="0" rtlCol="0"/>
          <a:lstStyle/>
          <a:p>
            <a:endParaRPr/>
          </a:p>
        </p:txBody>
      </p:sp>
      <p:sp>
        <p:nvSpPr>
          <p:cNvPr id="10" name="object 10"/>
          <p:cNvSpPr txBox="1"/>
          <p:nvPr/>
        </p:nvSpPr>
        <p:spPr>
          <a:xfrm>
            <a:off x="341680" y="2411044"/>
            <a:ext cx="4578985" cy="3469004"/>
          </a:xfrm>
          <a:prstGeom prst="rect">
            <a:avLst/>
          </a:prstGeom>
        </p:spPr>
        <p:txBody>
          <a:bodyPr vert="horz" wrap="square" lIns="0" tIns="83820" rIns="0" bIns="0" rtlCol="0">
            <a:spAutoFit/>
          </a:bodyPr>
          <a:lstStyle/>
          <a:p>
            <a:pPr marL="38100" marR="352425">
              <a:lnSpc>
                <a:spcPct val="91400"/>
              </a:lnSpc>
              <a:spcBef>
                <a:spcPts val="660"/>
              </a:spcBef>
            </a:pPr>
            <a:r>
              <a:rPr sz="5400" b="1">
                <a:solidFill>
                  <a:srgbClr val="7AC25B"/>
                </a:solidFill>
                <a:latin typeface="Century Gothic"/>
                <a:cs typeface="Century Gothic"/>
              </a:rPr>
              <a:t>21%</a:t>
            </a:r>
            <a:r>
              <a:rPr sz="5400" b="1" spc="-15">
                <a:solidFill>
                  <a:srgbClr val="7AC25B"/>
                </a:solidFill>
                <a:latin typeface="Century Gothic"/>
                <a:cs typeface="Century Gothic"/>
              </a:rPr>
              <a:t> </a:t>
            </a:r>
            <a:r>
              <a:rPr sz="2800" b="1" spc="-10">
                <a:solidFill>
                  <a:srgbClr val="FFFFFF"/>
                </a:solidFill>
                <a:latin typeface="Century Gothic"/>
                <a:cs typeface="Century Gothic"/>
              </a:rPr>
              <a:t>Transportation </a:t>
            </a:r>
            <a:r>
              <a:rPr sz="2800" b="1">
                <a:solidFill>
                  <a:srgbClr val="FFFFFF"/>
                </a:solidFill>
                <a:latin typeface="Century Gothic"/>
                <a:cs typeface="Century Gothic"/>
              </a:rPr>
              <a:t>Sector’s</a:t>
            </a:r>
            <a:r>
              <a:rPr sz="2800" b="1" spc="-40">
                <a:solidFill>
                  <a:srgbClr val="FFFFFF"/>
                </a:solidFill>
                <a:latin typeface="Century Gothic"/>
                <a:cs typeface="Century Gothic"/>
              </a:rPr>
              <a:t> </a:t>
            </a:r>
            <a:r>
              <a:rPr sz="2800" b="1">
                <a:solidFill>
                  <a:srgbClr val="FFFFFF"/>
                </a:solidFill>
                <a:latin typeface="Century Gothic"/>
                <a:cs typeface="Century Gothic"/>
              </a:rPr>
              <a:t>Share</a:t>
            </a:r>
            <a:r>
              <a:rPr sz="2800" b="1" spc="-45">
                <a:solidFill>
                  <a:srgbClr val="FFFFFF"/>
                </a:solidFill>
                <a:latin typeface="Century Gothic"/>
                <a:cs typeface="Century Gothic"/>
              </a:rPr>
              <a:t> </a:t>
            </a:r>
            <a:r>
              <a:rPr sz="2800" b="1">
                <a:solidFill>
                  <a:srgbClr val="FFFFFF"/>
                </a:solidFill>
                <a:latin typeface="Century Gothic"/>
                <a:cs typeface="Century Gothic"/>
              </a:rPr>
              <a:t>Of</a:t>
            </a:r>
            <a:r>
              <a:rPr sz="2800" b="1" spc="-45">
                <a:solidFill>
                  <a:srgbClr val="FFFFFF"/>
                </a:solidFill>
                <a:latin typeface="Century Gothic"/>
                <a:cs typeface="Century Gothic"/>
              </a:rPr>
              <a:t> </a:t>
            </a:r>
            <a:r>
              <a:rPr sz="2800" b="1" spc="-10">
                <a:solidFill>
                  <a:srgbClr val="FFFFFF"/>
                </a:solidFill>
                <a:latin typeface="Century Gothic"/>
                <a:cs typeface="Century Gothic"/>
              </a:rPr>
              <a:t>Global Emissions</a:t>
            </a:r>
            <a:endParaRPr sz="2800">
              <a:latin typeface="Century Gothic"/>
              <a:cs typeface="Century Gothic"/>
            </a:endParaRPr>
          </a:p>
          <a:p>
            <a:pPr marL="38100" marR="30480">
              <a:lnSpc>
                <a:spcPct val="91300"/>
              </a:lnSpc>
              <a:spcBef>
                <a:spcPts val="2525"/>
              </a:spcBef>
            </a:pPr>
            <a:r>
              <a:rPr sz="5400" b="1">
                <a:solidFill>
                  <a:srgbClr val="7AC25B"/>
                </a:solidFill>
                <a:latin typeface="Century Gothic"/>
                <a:cs typeface="Century Gothic"/>
              </a:rPr>
              <a:t>77%</a:t>
            </a:r>
            <a:r>
              <a:rPr sz="5400" b="1" spc="-60">
                <a:solidFill>
                  <a:srgbClr val="7AC25B"/>
                </a:solidFill>
                <a:latin typeface="Century Gothic"/>
                <a:cs typeface="Century Gothic"/>
              </a:rPr>
              <a:t> </a:t>
            </a:r>
            <a:r>
              <a:rPr sz="2800" b="1">
                <a:solidFill>
                  <a:srgbClr val="FFFFFF"/>
                </a:solidFill>
                <a:latin typeface="Century Gothic"/>
                <a:cs typeface="Century Gothic"/>
              </a:rPr>
              <a:t>Road</a:t>
            </a:r>
            <a:r>
              <a:rPr sz="2800" b="1" spc="-25">
                <a:solidFill>
                  <a:srgbClr val="FFFFFF"/>
                </a:solidFill>
                <a:latin typeface="Century Gothic"/>
                <a:cs typeface="Century Gothic"/>
              </a:rPr>
              <a:t> </a:t>
            </a:r>
            <a:r>
              <a:rPr sz="2800" b="1" spc="-10">
                <a:solidFill>
                  <a:srgbClr val="FFFFFF"/>
                </a:solidFill>
                <a:latin typeface="Century Gothic"/>
                <a:cs typeface="Century Gothic"/>
              </a:rPr>
              <a:t>Transport’s </a:t>
            </a:r>
            <a:r>
              <a:rPr sz="2800" b="1">
                <a:solidFill>
                  <a:srgbClr val="FFFFFF"/>
                </a:solidFill>
                <a:latin typeface="Century Gothic"/>
                <a:cs typeface="Century Gothic"/>
              </a:rPr>
              <a:t>Share</a:t>
            </a:r>
            <a:r>
              <a:rPr sz="2800" b="1" spc="-5">
                <a:solidFill>
                  <a:srgbClr val="FFFFFF"/>
                </a:solidFill>
                <a:latin typeface="Century Gothic"/>
                <a:cs typeface="Century Gothic"/>
              </a:rPr>
              <a:t> </a:t>
            </a:r>
            <a:r>
              <a:rPr sz="2800" b="1">
                <a:solidFill>
                  <a:srgbClr val="FFFFFF"/>
                </a:solidFill>
                <a:latin typeface="Century Gothic"/>
                <a:cs typeface="Century Gothic"/>
              </a:rPr>
              <a:t>Of</a:t>
            </a:r>
            <a:r>
              <a:rPr sz="2800" b="1" spc="5">
                <a:solidFill>
                  <a:srgbClr val="FFFFFF"/>
                </a:solidFill>
                <a:latin typeface="Century Gothic"/>
                <a:cs typeface="Century Gothic"/>
              </a:rPr>
              <a:t> </a:t>
            </a:r>
            <a:r>
              <a:rPr sz="2800" b="1" spc="-20">
                <a:solidFill>
                  <a:srgbClr val="FFFFFF"/>
                </a:solidFill>
                <a:latin typeface="Century Gothic"/>
                <a:cs typeface="Century Gothic"/>
              </a:rPr>
              <a:t>Transport-</a:t>
            </a:r>
            <a:r>
              <a:rPr sz="2800" b="1" spc="-10">
                <a:solidFill>
                  <a:srgbClr val="FFFFFF"/>
                </a:solidFill>
                <a:latin typeface="Century Gothic"/>
                <a:cs typeface="Century Gothic"/>
              </a:rPr>
              <a:t>related Co</a:t>
            </a:r>
            <a:r>
              <a:rPr sz="2775" b="1" spc="-15" baseline="-21021">
                <a:solidFill>
                  <a:srgbClr val="FFFFFF"/>
                </a:solidFill>
                <a:latin typeface="Century Gothic"/>
                <a:cs typeface="Century Gothic"/>
              </a:rPr>
              <a:t>2</a:t>
            </a:r>
            <a:r>
              <a:rPr sz="2775" b="1" spc="-315" baseline="-21021">
                <a:solidFill>
                  <a:srgbClr val="FFFFFF"/>
                </a:solidFill>
                <a:latin typeface="Century Gothic"/>
                <a:cs typeface="Century Gothic"/>
              </a:rPr>
              <a:t> </a:t>
            </a:r>
            <a:r>
              <a:rPr sz="2800" b="1" spc="-10">
                <a:solidFill>
                  <a:srgbClr val="FFFFFF"/>
                </a:solidFill>
                <a:latin typeface="Century Gothic"/>
                <a:cs typeface="Century Gothic"/>
              </a:rPr>
              <a:t>Emissions</a:t>
            </a:r>
            <a:endParaRPr sz="2800">
              <a:latin typeface="Century Gothic"/>
              <a:cs typeface="Century Gothic"/>
            </a:endParaRPr>
          </a:p>
        </p:txBody>
      </p:sp>
      <p:sp>
        <p:nvSpPr>
          <p:cNvPr id="11" name="object 11"/>
          <p:cNvSpPr/>
          <p:nvPr/>
        </p:nvSpPr>
        <p:spPr>
          <a:xfrm>
            <a:off x="379475" y="1207008"/>
            <a:ext cx="11352530" cy="1009015"/>
          </a:xfrm>
          <a:custGeom>
            <a:avLst/>
            <a:gdLst/>
            <a:ahLst/>
            <a:cxnLst/>
            <a:rect l="l" t="t" r="r" b="b"/>
            <a:pathLst>
              <a:path w="11352530" h="1009014">
                <a:moveTo>
                  <a:pt x="11184128" y="0"/>
                </a:moveTo>
                <a:lnTo>
                  <a:pt x="168147" y="0"/>
                </a:lnTo>
                <a:lnTo>
                  <a:pt x="123448" y="6008"/>
                </a:lnTo>
                <a:lnTo>
                  <a:pt x="83281" y="22963"/>
                </a:lnTo>
                <a:lnTo>
                  <a:pt x="49250" y="49260"/>
                </a:lnTo>
                <a:lnTo>
                  <a:pt x="22957" y="83293"/>
                </a:lnTo>
                <a:lnTo>
                  <a:pt x="6006" y="123457"/>
                </a:lnTo>
                <a:lnTo>
                  <a:pt x="0" y="168147"/>
                </a:lnTo>
                <a:lnTo>
                  <a:pt x="0" y="840739"/>
                </a:lnTo>
                <a:lnTo>
                  <a:pt x="6006" y="885430"/>
                </a:lnTo>
                <a:lnTo>
                  <a:pt x="22957" y="925594"/>
                </a:lnTo>
                <a:lnTo>
                  <a:pt x="49250" y="959627"/>
                </a:lnTo>
                <a:lnTo>
                  <a:pt x="83281" y="985924"/>
                </a:lnTo>
                <a:lnTo>
                  <a:pt x="123448" y="1002879"/>
                </a:lnTo>
                <a:lnTo>
                  <a:pt x="168147" y="1008888"/>
                </a:lnTo>
                <a:lnTo>
                  <a:pt x="11184128" y="1008888"/>
                </a:lnTo>
                <a:lnTo>
                  <a:pt x="11228818" y="1002879"/>
                </a:lnTo>
                <a:lnTo>
                  <a:pt x="11268982" y="985924"/>
                </a:lnTo>
                <a:lnTo>
                  <a:pt x="11303015" y="959627"/>
                </a:lnTo>
                <a:lnTo>
                  <a:pt x="11329312" y="925594"/>
                </a:lnTo>
                <a:lnTo>
                  <a:pt x="11346267" y="885430"/>
                </a:lnTo>
                <a:lnTo>
                  <a:pt x="11352276" y="840739"/>
                </a:lnTo>
                <a:lnTo>
                  <a:pt x="11352276" y="168147"/>
                </a:lnTo>
                <a:lnTo>
                  <a:pt x="11346267" y="123457"/>
                </a:lnTo>
                <a:lnTo>
                  <a:pt x="11329312" y="83293"/>
                </a:lnTo>
                <a:lnTo>
                  <a:pt x="11303015" y="49260"/>
                </a:lnTo>
                <a:lnTo>
                  <a:pt x="11268982" y="22963"/>
                </a:lnTo>
                <a:lnTo>
                  <a:pt x="11228818" y="6008"/>
                </a:lnTo>
                <a:lnTo>
                  <a:pt x="11184128" y="0"/>
                </a:lnTo>
                <a:close/>
              </a:path>
            </a:pathLst>
          </a:custGeom>
          <a:solidFill>
            <a:srgbClr val="44536A"/>
          </a:solidFill>
        </p:spPr>
        <p:txBody>
          <a:bodyPr wrap="square" lIns="0" tIns="0" rIns="0" bIns="0" rtlCol="0"/>
          <a:lstStyle/>
          <a:p>
            <a:endParaRPr/>
          </a:p>
        </p:txBody>
      </p:sp>
      <p:sp>
        <p:nvSpPr>
          <p:cNvPr id="12" name="object 12"/>
          <p:cNvSpPr txBox="1"/>
          <p:nvPr/>
        </p:nvSpPr>
        <p:spPr>
          <a:xfrm>
            <a:off x="192125" y="231140"/>
            <a:ext cx="11453495" cy="1957070"/>
          </a:xfrm>
          <a:prstGeom prst="rect">
            <a:avLst/>
          </a:prstGeom>
        </p:spPr>
        <p:txBody>
          <a:bodyPr vert="horz" wrap="square" lIns="0" tIns="12700" rIns="0" bIns="0" rtlCol="0">
            <a:spAutoFit/>
          </a:bodyPr>
          <a:lstStyle/>
          <a:p>
            <a:pPr marL="12700">
              <a:lnSpc>
                <a:spcPct val="100000"/>
              </a:lnSpc>
              <a:spcBef>
                <a:spcPts val="100"/>
              </a:spcBef>
            </a:pPr>
            <a:r>
              <a:rPr sz="3300" b="1" spc="-10">
                <a:solidFill>
                  <a:srgbClr val="FFFFFF"/>
                </a:solidFill>
                <a:latin typeface="Century Gothic"/>
                <a:cs typeface="Century Gothic"/>
              </a:rPr>
              <a:t>INTRODUCTION</a:t>
            </a:r>
            <a:endParaRPr sz="3300">
              <a:latin typeface="Century Gothic"/>
              <a:cs typeface="Century Gothic"/>
            </a:endParaRPr>
          </a:p>
          <a:p>
            <a:pPr>
              <a:lnSpc>
                <a:spcPct val="100000"/>
              </a:lnSpc>
              <a:spcBef>
                <a:spcPts val="1200"/>
              </a:spcBef>
            </a:pPr>
            <a:endParaRPr sz="3300">
              <a:latin typeface="Century Gothic"/>
              <a:cs typeface="Century Gothic"/>
            </a:endParaRPr>
          </a:p>
          <a:p>
            <a:pPr marL="2482215" marR="5080" indent="-2028825">
              <a:lnSpc>
                <a:spcPts val="3020"/>
              </a:lnSpc>
            </a:pPr>
            <a:r>
              <a:rPr sz="2800" b="1">
                <a:solidFill>
                  <a:srgbClr val="F1F1F1"/>
                </a:solidFill>
                <a:latin typeface="Century Gothic"/>
                <a:cs typeface="Century Gothic"/>
              </a:rPr>
              <a:t>Global</a:t>
            </a:r>
            <a:r>
              <a:rPr sz="2800" b="1" spc="-55">
                <a:solidFill>
                  <a:srgbClr val="F1F1F1"/>
                </a:solidFill>
                <a:latin typeface="Century Gothic"/>
                <a:cs typeface="Century Gothic"/>
              </a:rPr>
              <a:t> </a:t>
            </a:r>
            <a:r>
              <a:rPr sz="2800" b="1">
                <a:solidFill>
                  <a:srgbClr val="F1F1F1"/>
                </a:solidFill>
                <a:latin typeface="Century Gothic"/>
                <a:cs typeface="Century Gothic"/>
              </a:rPr>
              <a:t>Climate</a:t>
            </a:r>
            <a:r>
              <a:rPr sz="2800" b="1" spc="-50">
                <a:solidFill>
                  <a:srgbClr val="F1F1F1"/>
                </a:solidFill>
                <a:latin typeface="Century Gothic"/>
                <a:cs typeface="Century Gothic"/>
              </a:rPr>
              <a:t> </a:t>
            </a:r>
            <a:r>
              <a:rPr sz="2800" b="1">
                <a:solidFill>
                  <a:srgbClr val="F1F1F1"/>
                </a:solidFill>
                <a:latin typeface="Century Gothic"/>
                <a:cs typeface="Century Gothic"/>
              </a:rPr>
              <a:t>Change</a:t>
            </a:r>
            <a:r>
              <a:rPr sz="2800" b="1" spc="-60">
                <a:solidFill>
                  <a:srgbClr val="F1F1F1"/>
                </a:solidFill>
                <a:latin typeface="Century Gothic"/>
                <a:cs typeface="Century Gothic"/>
              </a:rPr>
              <a:t> </a:t>
            </a:r>
            <a:r>
              <a:rPr sz="2800" b="1">
                <a:solidFill>
                  <a:srgbClr val="F1F1F1"/>
                </a:solidFill>
                <a:latin typeface="Century Gothic"/>
                <a:cs typeface="Century Gothic"/>
              </a:rPr>
              <a:t>Concerns</a:t>
            </a:r>
            <a:r>
              <a:rPr sz="2800" b="1" spc="-70">
                <a:solidFill>
                  <a:srgbClr val="F1F1F1"/>
                </a:solidFill>
                <a:latin typeface="Century Gothic"/>
                <a:cs typeface="Century Gothic"/>
              </a:rPr>
              <a:t> </a:t>
            </a:r>
            <a:r>
              <a:rPr sz="2800" b="1">
                <a:solidFill>
                  <a:srgbClr val="F1F1F1"/>
                </a:solidFill>
                <a:latin typeface="Century Gothic"/>
                <a:cs typeface="Century Gothic"/>
              </a:rPr>
              <a:t>As</a:t>
            </a:r>
            <a:r>
              <a:rPr sz="2800" b="1" spc="-45">
                <a:solidFill>
                  <a:srgbClr val="F1F1F1"/>
                </a:solidFill>
                <a:latin typeface="Century Gothic"/>
                <a:cs typeface="Century Gothic"/>
              </a:rPr>
              <a:t> </a:t>
            </a:r>
            <a:r>
              <a:rPr sz="2800" b="1">
                <a:solidFill>
                  <a:srgbClr val="F1F1F1"/>
                </a:solidFill>
                <a:latin typeface="Century Gothic"/>
                <a:cs typeface="Century Gothic"/>
              </a:rPr>
              <a:t>A</a:t>
            </a:r>
            <a:r>
              <a:rPr sz="2800" b="1" spc="-65">
                <a:solidFill>
                  <a:srgbClr val="F1F1F1"/>
                </a:solidFill>
                <a:latin typeface="Century Gothic"/>
                <a:cs typeface="Century Gothic"/>
              </a:rPr>
              <a:t> </a:t>
            </a:r>
            <a:r>
              <a:rPr sz="2800" b="1">
                <a:solidFill>
                  <a:srgbClr val="F1F1F1"/>
                </a:solidFill>
                <a:latin typeface="Century Gothic"/>
                <a:cs typeface="Century Gothic"/>
              </a:rPr>
              <a:t>Result</a:t>
            </a:r>
            <a:r>
              <a:rPr sz="2800" b="1" spc="-55">
                <a:solidFill>
                  <a:srgbClr val="F1F1F1"/>
                </a:solidFill>
                <a:latin typeface="Century Gothic"/>
                <a:cs typeface="Century Gothic"/>
              </a:rPr>
              <a:t> </a:t>
            </a:r>
            <a:r>
              <a:rPr sz="2800" b="1">
                <a:solidFill>
                  <a:srgbClr val="F1F1F1"/>
                </a:solidFill>
                <a:latin typeface="Century Gothic"/>
                <a:cs typeface="Century Gothic"/>
              </a:rPr>
              <a:t>Of</a:t>
            </a:r>
            <a:r>
              <a:rPr sz="2800" b="1" spc="-60">
                <a:solidFill>
                  <a:srgbClr val="F1F1F1"/>
                </a:solidFill>
                <a:latin typeface="Century Gothic"/>
                <a:cs typeface="Century Gothic"/>
              </a:rPr>
              <a:t> </a:t>
            </a:r>
            <a:r>
              <a:rPr sz="2800" b="1">
                <a:solidFill>
                  <a:srgbClr val="F1F1F1"/>
                </a:solidFill>
                <a:latin typeface="Century Gothic"/>
                <a:cs typeface="Century Gothic"/>
              </a:rPr>
              <a:t>GHG</a:t>
            </a:r>
            <a:r>
              <a:rPr sz="2800" b="1" spc="-60">
                <a:solidFill>
                  <a:srgbClr val="F1F1F1"/>
                </a:solidFill>
                <a:latin typeface="Century Gothic"/>
                <a:cs typeface="Century Gothic"/>
              </a:rPr>
              <a:t> </a:t>
            </a:r>
            <a:r>
              <a:rPr sz="2800" b="1" spc="-10">
                <a:solidFill>
                  <a:srgbClr val="F1F1F1"/>
                </a:solidFill>
                <a:latin typeface="Century Gothic"/>
                <a:cs typeface="Century Gothic"/>
              </a:rPr>
              <a:t>Emissions </a:t>
            </a:r>
            <a:r>
              <a:rPr sz="2800" b="1">
                <a:solidFill>
                  <a:srgbClr val="F1F1F1"/>
                </a:solidFill>
                <a:latin typeface="Century Gothic"/>
                <a:cs typeface="Century Gothic"/>
              </a:rPr>
              <a:t>From</a:t>
            </a:r>
            <a:r>
              <a:rPr sz="2800" b="1" spc="-65">
                <a:solidFill>
                  <a:srgbClr val="F1F1F1"/>
                </a:solidFill>
                <a:latin typeface="Century Gothic"/>
                <a:cs typeface="Century Gothic"/>
              </a:rPr>
              <a:t> </a:t>
            </a:r>
            <a:r>
              <a:rPr sz="2800" b="1">
                <a:solidFill>
                  <a:srgbClr val="F1F1F1"/>
                </a:solidFill>
                <a:latin typeface="Century Gothic"/>
                <a:cs typeface="Century Gothic"/>
              </a:rPr>
              <a:t>Transportation</a:t>
            </a:r>
            <a:r>
              <a:rPr sz="2800" b="1" spc="-85">
                <a:solidFill>
                  <a:srgbClr val="F1F1F1"/>
                </a:solidFill>
                <a:latin typeface="Century Gothic"/>
                <a:cs typeface="Century Gothic"/>
              </a:rPr>
              <a:t> </a:t>
            </a:r>
            <a:r>
              <a:rPr sz="2800" b="1">
                <a:solidFill>
                  <a:srgbClr val="F1F1F1"/>
                </a:solidFill>
                <a:latin typeface="Century Gothic"/>
                <a:cs typeface="Century Gothic"/>
              </a:rPr>
              <a:t>And</a:t>
            </a:r>
            <a:r>
              <a:rPr sz="2800" b="1" spc="-85">
                <a:solidFill>
                  <a:srgbClr val="F1F1F1"/>
                </a:solidFill>
                <a:latin typeface="Century Gothic"/>
                <a:cs typeface="Century Gothic"/>
              </a:rPr>
              <a:t> </a:t>
            </a:r>
            <a:r>
              <a:rPr sz="2800" b="1" spc="-10">
                <a:solidFill>
                  <a:srgbClr val="F1F1F1"/>
                </a:solidFill>
                <a:latin typeface="Century Gothic"/>
                <a:cs typeface="Century Gothic"/>
              </a:rPr>
              <a:t>Industrialization</a:t>
            </a:r>
            <a:endParaRPr sz="2800">
              <a:latin typeface="Century Gothic"/>
              <a:cs typeface="Century Gothic"/>
            </a:endParaRPr>
          </a:p>
        </p:txBody>
      </p:sp>
      <p:sp>
        <p:nvSpPr>
          <p:cNvPr id="13" name="object 13"/>
          <p:cNvSpPr txBox="1"/>
          <p:nvPr/>
        </p:nvSpPr>
        <p:spPr>
          <a:xfrm>
            <a:off x="5629147" y="2414091"/>
            <a:ext cx="5930900" cy="1238885"/>
          </a:xfrm>
          <a:prstGeom prst="rect">
            <a:avLst/>
          </a:prstGeom>
        </p:spPr>
        <p:txBody>
          <a:bodyPr vert="horz" wrap="square" lIns="0" tIns="73660" rIns="0" bIns="0" rtlCol="0">
            <a:spAutoFit/>
          </a:bodyPr>
          <a:lstStyle/>
          <a:p>
            <a:pPr marL="12700" marR="5080">
              <a:lnSpc>
                <a:spcPct val="92600"/>
              </a:lnSpc>
              <a:spcBef>
                <a:spcPts val="580"/>
              </a:spcBef>
              <a:tabLst>
                <a:tab pos="3364865" algn="l"/>
              </a:tabLst>
            </a:pPr>
            <a:r>
              <a:rPr sz="5400" b="1">
                <a:solidFill>
                  <a:srgbClr val="7AC25B"/>
                </a:solidFill>
                <a:latin typeface="Century Gothic"/>
                <a:cs typeface="Century Gothic"/>
              </a:rPr>
              <a:t>6,015MT</a:t>
            </a:r>
            <a:r>
              <a:rPr sz="5400" b="1" spc="-30">
                <a:solidFill>
                  <a:srgbClr val="7AC25B"/>
                </a:solidFill>
                <a:latin typeface="Century Gothic"/>
                <a:cs typeface="Century Gothic"/>
              </a:rPr>
              <a:t> </a:t>
            </a:r>
            <a:r>
              <a:rPr sz="2800" b="1" spc="-25">
                <a:solidFill>
                  <a:srgbClr val="FFFFFF"/>
                </a:solidFill>
                <a:latin typeface="Century Gothic"/>
                <a:cs typeface="Century Gothic"/>
              </a:rPr>
              <a:t>of</a:t>
            </a:r>
            <a:r>
              <a:rPr sz="2800" b="1">
                <a:solidFill>
                  <a:srgbClr val="FFFFFF"/>
                </a:solidFill>
                <a:latin typeface="Century Gothic"/>
                <a:cs typeface="Century Gothic"/>
              </a:rPr>
              <a:t>	Road</a:t>
            </a:r>
            <a:r>
              <a:rPr sz="2800" b="1" spc="-85">
                <a:solidFill>
                  <a:srgbClr val="FFFFFF"/>
                </a:solidFill>
                <a:latin typeface="Century Gothic"/>
                <a:cs typeface="Century Gothic"/>
              </a:rPr>
              <a:t> </a:t>
            </a:r>
            <a:r>
              <a:rPr sz="2800" b="1" spc="-10">
                <a:solidFill>
                  <a:srgbClr val="FFFFFF"/>
                </a:solidFill>
                <a:latin typeface="Century Gothic"/>
                <a:cs typeface="Century Gothic"/>
              </a:rPr>
              <a:t>Transport </a:t>
            </a:r>
            <a:r>
              <a:rPr sz="2800" b="1">
                <a:solidFill>
                  <a:srgbClr val="FFFFFF"/>
                </a:solidFill>
                <a:latin typeface="Century Gothic"/>
                <a:cs typeface="Century Gothic"/>
              </a:rPr>
              <a:t>GHG</a:t>
            </a:r>
            <a:r>
              <a:rPr sz="2800" b="1" spc="-65">
                <a:solidFill>
                  <a:srgbClr val="FFFFFF"/>
                </a:solidFill>
                <a:latin typeface="Century Gothic"/>
                <a:cs typeface="Century Gothic"/>
              </a:rPr>
              <a:t> </a:t>
            </a:r>
            <a:r>
              <a:rPr sz="2800" b="1">
                <a:solidFill>
                  <a:srgbClr val="FFFFFF"/>
                </a:solidFill>
                <a:latin typeface="Century Gothic"/>
                <a:cs typeface="Century Gothic"/>
              </a:rPr>
              <a:t>Emissions</a:t>
            </a:r>
            <a:r>
              <a:rPr sz="2800" b="1" spc="-65">
                <a:solidFill>
                  <a:srgbClr val="FFFFFF"/>
                </a:solidFill>
                <a:latin typeface="Century Gothic"/>
                <a:cs typeface="Century Gothic"/>
              </a:rPr>
              <a:t> </a:t>
            </a:r>
            <a:r>
              <a:rPr sz="2800" b="1">
                <a:solidFill>
                  <a:srgbClr val="FFFFFF"/>
                </a:solidFill>
                <a:latin typeface="Century Gothic"/>
                <a:cs typeface="Century Gothic"/>
              </a:rPr>
              <a:t>in</a:t>
            </a:r>
            <a:r>
              <a:rPr sz="2800" b="1" spc="-65">
                <a:solidFill>
                  <a:srgbClr val="FFFFFF"/>
                </a:solidFill>
                <a:latin typeface="Century Gothic"/>
                <a:cs typeface="Century Gothic"/>
              </a:rPr>
              <a:t> </a:t>
            </a:r>
            <a:r>
              <a:rPr sz="2800" b="1">
                <a:solidFill>
                  <a:srgbClr val="FFFFFF"/>
                </a:solidFill>
                <a:latin typeface="Century Gothic"/>
                <a:cs typeface="Century Gothic"/>
              </a:rPr>
              <a:t>Ghana</a:t>
            </a:r>
            <a:r>
              <a:rPr sz="2800" b="1" spc="-70">
                <a:solidFill>
                  <a:srgbClr val="FFFFFF"/>
                </a:solidFill>
                <a:latin typeface="Century Gothic"/>
                <a:cs typeface="Century Gothic"/>
              </a:rPr>
              <a:t> </a:t>
            </a:r>
            <a:r>
              <a:rPr sz="2800" b="1">
                <a:solidFill>
                  <a:srgbClr val="FFFFFF"/>
                </a:solidFill>
                <a:latin typeface="Century Gothic"/>
                <a:cs typeface="Century Gothic"/>
              </a:rPr>
              <a:t>in</a:t>
            </a:r>
            <a:r>
              <a:rPr sz="2800" b="1" spc="-75">
                <a:solidFill>
                  <a:srgbClr val="FFFFFF"/>
                </a:solidFill>
                <a:latin typeface="Century Gothic"/>
                <a:cs typeface="Century Gothic"/>
              </a:rPr>
              <a:t> </a:t>
            </a:r>
            <a:r>
              <a:rPr sz="2800" b="1" spc="-20">
                <a:solidFill>
                  <a:srgbClr val="FFFFFF"/>
                </a:solidFill>
                <a:latin typeface="Century Gothic"/>
                <a:cs typeface="Century Gothic"/>
              </a:rPr>
              <a:t>2016</a:t>
            </a:r>
            <a:endParaRPr sz="2800">
              <a:latin typeface="Century Gothic"/>
              <a:cs typeface="Century Gothic"/>
            </a:endParaRPr>
          </a:p>
        </p:txBody>
      </p:sp>
      <p:sp>
        <p:nvSpPr>
          <p:cNvPr id="14" name="object 14"/>
          <p:cNvSpPr txBox="1"/>
          <p:nvPr/>
        </p:nvSpPr>
        <p:spPr>
          <a:xfrm>
            <a:off x="5629147" y="4257802"/>
            <a:ext cx="6329045" cy="1622425"/>
          </a:xfrm>
          <a:prstGeom prst="rect">
            <a:avLst/>
          </a:prstGeom>
        </p:spPr>
        <p:txBody>
          <a:bodyPr vert="horz" wrap="square" lIns="0" tIns="83820" rIns="0" bIns="0" rtlCol="0">
            <a:spAutoFit/>
          </a:bodyPr>
          <a:lstStyle/>
          <a:p>
            <a:pPr marL="12700" marR="5080">
              <a:lnSpc>
                <a:spcPct val="91300"/>
              </a:lnSpc>
              <a:spcBef>
                <a:spcPts val="660"/>
              </a:spcBef>
            </a:pPr>
            <a:r>
              <a:rPr sz="5400" b="1">
                <a:solidFill>
                  <a:srgbClr val="7AC25B"/>
                </a:solidFill>
                <a:latin typeface="Century Gothic"/>
                <a:cs typeface="Century Gothic"/>
              </a:rPr>
              <a:t>13%</a:t>
            </a:r>
            <a:r>
              <a:rPr sz="5400" b="1" spc="-130">
                <a:solidFill>
                  <a:srgbClr val="7AC25B"/>
                </a:solidFill>
                <a:latin typeface="Century Gothic"/>
                <a:cs typeface="Century Gothic"/>
              </a:rPr>
              <a:t> </a:t>
            </a:r>
            <a:r>
              <a:rPr sz="2800" b="1">
                <a:solidFill>
                  <a:srgbClr val="FFFFFF"/>
                </a:solidFill>
                <a:latin typeface="Century Gothic"/>
                <a:cs typeface="Century Gothic"/>
              </a:rPr>
              <a:t>Road</a:t>
            </a:r>
            <a:r>
              <a:rPr sz="2800" b="1" spc="-60">
                <a:solidFill>
                  <a:srgbClr val="FFFFFF"/>
                </a:solidFill>
                <a:latin typeface="Century Gothic"/>
                <a:cs typeface="Century Gothic"/>
              </a:rPr>
              <a:t> </a:t>
            </a:r>
            <a:r>
              <a:rPr sz="2800" b="1">
                <a:solidFill>
                  <a:srgbClr val="FFFFFF"/>
                </a:solidFill>
                <a:latin typeface="Century Gothic"/>
                <a:cs typeface="Century Gothic"/>
              </a:rPr>
              <a:t>Transport’s</a:t>
            </a:r>
            <a:r>
              <a:rPr sz="2800" b="1" spc="-55">
                <a:solidFill>
                  <a:srgbClr val="FFFFFF"/>
                </a:solidFill>
                <a:latin typeface="Century Gothic"/>
                <a:cs typeface="Century Gothic"/>
              </a:rPr>
              <a:t> </a:t>
            </a:r>
            <a:r>
              <a:rPr sz="2800" b="1">
                <a:solidFill>
                  <a:srgbClr val="FFFFFF"/>
                </a:solidFill>
                <a:latin typeface="Century Gothic"/>
                <a:cs typeface="Century Gothic"/>
              </a:rPr>
              <a:t>share</a:t>
            </a:r>
            <a:r>
              <a:rPr sz="2800" b="1" spc="-55">
                <a:solidFill>
                  <a:srgbClr val="FFFFFF"/>
                </a:solidFill>
                <a:latin typeface="Century Gothic"/>
                <a:cs typeface="Century Gothic"/>
              </a:rPr>
              <a:t> </a:t>
            </a:r>
            <a:r>
              <a:rPr sz="2800" b="1" spc="-25">
                <a:solidFill>
                  <a:srgbClr val="FFFFFF"/>
                </a:solidFill>
                <a:latin typeface="Century Gothic"/>
                <a:cs typeface="Century Gothic"/>
              </a:rPr>
              <a:t>of </a:t>
            </a:r>
            <a:r>
              <a:rPr sz="2800" b="1">
                <a:solidFill>
                  <a:srgbClr val="FFFFFF"/>
                </a:solidFill>
                <a:latin typeface="Century Gothic"/>
                <a:cs typeface="Century Gothic"/>
              </a:rPr>
              <a:t>overall</a:t>
            </a:r>
            <a:r>
              <a:rPr sz="2800" b="1" spc="-85">
                <a:solidFill>
                  <a:srgbClr val="FFFFFF"/>
                </a:solidFill>
                <a:latin typeface="Century Gothic"/>
                <a:cs typeface="Century Gothic"/>
              </a:rPr>
              <a:t> </a:t>
            </a:r>
            <a:r>
              <a:rPr sz="2800" b="1">
                <a:solidFill>
                  <a:srgbClr val="FFFFFF"/>
                </a:solidFill>
                <a:latin typeface="Century Gothic"/>
                <a:cs typeface="Century Gothic"/>
              </a:rPr>
              <a:t>national</a:t>
            </a:r>
            <a:r>
              <a:rPr sz="2800" b="1" spc="-90">
                <a:solidFill>
                  <a:srgbClr val="FFFFFF"/>
                </a:solidFill>
                <a:latin typeface="Century Gothic"/>
                <a:cs typeface="Century Gothic"/>
              </a:rPr>
              <a:t> </a:t>
            </a:r>
            <a:r>
              <a:rPr sz="2800" b="1">
                <a:solidFill>
                  <a:srgbClr val="FFFFFF"/>
                </a:solidFill>
                <a:latin typeface="Century Gothic"/>
                <a:cs typeface="Century Gothic"/>
              </a:rPr>
              <a:t>GHG</a:t>
            </a:r>
            <a:r>
              <a:rPr sz="2800" b="1" spc="-90">
                <a:solidFill>
                  <a:srgbClr val="FFFFFF"/>
                </a:solidFill>
                <a:latin typeface="Century Gothic"/>
                <a:cs typeface="Century Gothic"/>
              </a:rPr>
              <a:t> </a:t>
            </a:r>
            <a:r>
              <a:rPr sz="2800" b="1">
                <a:solidFill>
                  <a:srgbClr val="FFFFFF"/>
                </a:solidFill>
                <a:latin typeface="Century Gothic"/>
                <a:cs typeface="Century Gothic"/>
              </a:rPr>
              <a:t>emissions</a:t>
            </a:r>
            <a:r>
              <a:rPr sz="2800" b="1" spc="-75">
                <a:solidFill>
                  <a:srgbClr val="FFFFFF"/>
                </a:solidFill>
                <a:latin typeface="Century Gothic"/>
                <a:cs typeface="Century Gothic"/>
              </a:rPr>
              <a:t> </a:t>
            </a:r>
            <a:r>
              <a:rPr sz="2800" b="1" spc="-25">
                <a:solidFill>
                  <a:srgbClr val="FFFFFF"/>
                </a:solidFill>
                <a:latin typeface="Century Gothic"/>
                <a:cs typeface="Century Gothic"/>
              </a:rPr>
              <a:t>in </a:t>
            </a:r>
            <a:r>
              <a:rPr sz="2800" b="1">
                <a:solidFill>
                  <a:srgbClr val="FFFFFF"/>
                </a:solidFill>
                <a:latin typeface="Century Gothic"/>
                <a:cs typeface="Century Gothic"/>
              </a:rPr>
              <a:t>2016,</a:t>
            </a:r>
            <a:r>
              <a:rPr sz="2800" b="1" spc="-45">
                <a:solidFill>
                  <a:srgbClr val="FFFFFF"/>
                </a:solidFill>
                <a:latin typeface="Century Gothic"/>
                <a:cs typeface="Century Gothic"/>
              </a:rPr>
              <a:t> </a:t>
            </a:r>
            <a:r>
              <a:rPr sz="2800" b="1">
                <a:solidFill>
                  <a:srgbClr val="FFFFFF"/>
                </a:solidFill>
                <a:latin typeface="Century Gothic"/>
                <a:cs typeface="Century Gothic"/>
              </a:rPr>
              <a:t>a</a:t>
            </a:r>
            <a:r>
              <a:rPr sz="2800" b="1" spc="-50">
                <a:solidFill>
                  <a:srgbClr val="FFFFFF"/>
                </a:solidFill>
                <a:latin typeface="Century Gothic"/>
                <a:cs typeface="Century Gothic"/>
              </a:rPr>
              <a:t> </a:t>
            </a:r>
            <a:r>
              <a:rPr sz="2800" b="1">
                <a:solidFill>
                  <a:srgbClr val="FFFFFF"/>
                </a:solidFill>
                <a:latin typeface="Century Gothic"/>
                <a:cs typeface="Century Gothic"/>
              </a:rPr>
              <a:t>42%</a:t>
            </a:r>
            <a:r>
              <a:rPr sz="2800" b="1" spc="-45">
                <a:solidFill>
                  <a:srgbClr val="FFFFFF"/>
                </a:solidFill>
                <a:latin typeface="Century Gothic"/>
                <a:cs typeface="Century Gothic"/>
              </a:rPr>
              <a:t> </a:t>
            </a:r>
            <a:r>
              <a:rPr sz="2800" b="1">
                <a:solidFill>
                  <a:srgbClr val="FFFFFF"/>
                </a:solidFill>
                <a:latin typeface="Century Gothic"/>
                <a:cs typeface="Century Gothic"/>
              </a:rPr>
              <a:t>increase</a:t>
            </a:r>
            <a:r>
              <a:rPr sz="2800" b="1" spc="-50">
                <a:solidFill>
                  <a:srgbClr val="FFFFFF"/>
                </a:solidFill>
                <a:latin typeface="Century Gothic"/>
                <a:cs typeface="Century Gothic"/>
              </a:rPr>
              <a:t> </a:t>
            </a:r>
            <a:r>
              <a:rPr sz="2800" b="1">
                <a:solidFill>
                  <a:srgbClr val="FFFFFF"/>
                </a:solidFill>
                <a:latin typeface="Century Gothic"/>
                <a:cs typeface="Century Gothic"/>
              </a:rPr>
              <a:t>over</a:t>
            </a:r>
            <a:r>
              <a:rPr sz="2800" b="1" spc="-55">
                <a:solidFill>
                  <a:srgbClr val="FFFFFF"/>
                </a:solidFill>
                <a:latin typeface="Century Gothic"/>
                <a:cs typeface="Century Gothic"/>
              </a:rPr>
              <a:t> </a:t>
            </a:r>
            <a:r>
              <a:rPr sz="2800" b="1">
                <a:solidFill>
                  <a:srgbClr val="FFFFFF"/>
                </a:solidFill>
                <a:latin typeface="Century Gothic"/>
                <a:cs typeface="Century Gothic"/>
              </a:rPr>
              <a:t>a</a:t>
            </a:r>
            <a:r>
              <a:rPr sz="2800" b="1" spc="-60">
                <a:solidFill>
                  <a:srgbClr val="FFFFFF"/>
                </a:solidFill>
                <a:latin typeface="Century Gothic"/>
                <a:cs typeface="Century Gothic"/>
              </a:rPr>
              <a:t> </a:t>
            </a:r>
            <a:r>
              <a:rPr sz="2800" b="1" spc="-10">
                <a:solidFill>
                  <a:srgbClr val="FFFFFF"/>
                </a:solidFill>
                <a:latin typeface="Century Gothic"/>
                <a:cs typeface="Century Gothic"/>
              </a:rPr>
              <a:t>decade</a:t>
            </a:r>
            <a:endParaRPr sz="2800">
              <a:latin typeface="Century Gothic"/>
              <a:cs typeface="Century Gothic"/>
            </a:endParaRPr>
          </a:p>
        </p:txBody>
      </p:sp>
      <p:sp>
        <p:nvSpPr>
          <p:cNvPr id="15" name="object 15"/>
          <p:cNvSpPr/>
          <p:nvPr/>
        </p:nvSpPr>
        <p:spPr>
          <a:xfrm>
            <a:off x="419100" y="6234684"/>
            <a:ext cx="11447145" cy="619125"/>
          </a:xfrm>
          <a:custGeom>
            <a:avLst/>
            <a:gdLst/>
            <a:ahLst/>
            <a:cxnLst/>
            <a:rect l="l" t="t" r="r" b="b"/>
            <a:pathLst>
              <a:path w="11447145" h="619125">
                <a:moveTo>
                  <a:pt x="11343640" y="0"/>
                </a:moveTo>
                <a:lnTo>
                  <a:pt x="103123" y="0"/>
                </a:lnTo>
                <a:lnTo>
                  <a:pt x="62986" y="8104"/>
                </a:lnTo>
                <a:lnTo>
                  <a:pt x="30206" y="30206"/>
                </a:lnTo>
                <a:lnTo>
                  <a:pt x="8104" y="62986"/>
                </a:lnTo>
                <a:lnTo>
                  <a:pt x="0" y="103123"/>
                </a:lnTo>
                <a:lnTo>
                  <a:pt x="0" y="515617"/>
                </a:lnTo>
                <a:lnTo>
                  <a:pt x="8104" y="555759"/>
                </a:lnTo>
                <a:lnTo>
                  <a:pt x="30206" y="588538"/>
                </a:lnTo>
                <a:lnTo>
                  <a:pt x="62986" y="610639"/>
                </a:lnTo>
                <a:lnTo>
                  <a:pt x="103123" y="618743"/>
                </a:lnTo>
                <a:lnTo>
                  <a:pt x="11343640" y="618743"/>
                </a:lnTo>
                <a:lnTo>
                  <a:pt x="11383756" y="610639"/>
                </a:lnTo>
                <a:lnTo>
                  <a:pt x="11416538" y="588538"/>
                </a:lnTo>
                <a:lnTo>
                  <a:pt x="11438651" y="555759"/>
                </a:lnTo>
                <a:lnTo>
                  <a:pt x="11446764" y="515617"/>
                </a:lnTo>
                <a:lnTo>
                  <a:pt x="11446764" y="103123"/>
                </a:lnTo>
                <a:lnTo>
                  <a:pt x="11438651" y="62986"/>
                </a:lnTo>
                <a:lnTo>
                  <a:pt x="11416538" y="30206"/>
                </a:lnTo>
                <a:lnTo>
                  <a:pt x="11383756" y="8104"/>
                </a:lnTo>
                <a:lnTo>
                  <a:pt x="11343640" y="0"/>
                </a:lnTo>
                <a:close/>
              </a:path>
            </a:pathLst>
          </a:custGeom>
          <a:solidFill>
            <a:srgbClr val="E7E6E6"/>
          </a:solidFill>
        </p:spPr>
        <p:txBody>
          <a:bodyPr wrap="square" lIns="0" tIns="0" rIns="0" bIns="0" rtlCol="0"/>
          <a:lstStyle/>
          <a:p>
            <a:endParaRPr/>
          </a:p>
        </p:txBody>
      </p:sp>
      <p:sp>
        <p:nvSpPr>
          <p:cNvPr id="16" name="object 16"/>
          <p:cNvSpPr txBox="1"/>
          <p:nvPr/>
        </p:nvSpPr>
        <p:spPr>
          <a:xfrm>
            <a:off x="865124" y="6253378"/>
            <a:ext cx="10551795" cy="567055"/>
          </a:xfrm>
          <a:prstGeom prst="rect">
            <a:avLst/>
          </a:prstGeom>
        </p:spPr>
        <p:txBody>
          <a:bodyPr vert="horz" wrap="square" lIns="0" tIns="12700" rIns="0" bIns="0" rtlCol="0">
            <a:spAutoFit/>
          </a:bodyPr>
          <a:lstStyle/>
          <a:p>
            <a:pPr algn="ctr">
              <a:lnSpc>
                <a:spcPts val="2130"/>
              </a:lnSpc>
              <a:spcBef>
                <a:spcPts val="100"/>
              </a:spcBef>
            </a:pPr>
            <a:r>
              <a:rPr sz="1800" b="1">
                <a:latin typeface="Century Gothic"/>
                <a:cs typeface="Century Gothic"/>
              </a:rPr>
              <a:t>Transport’s</a:t>
            </a:r>
            <a:r>
              <a:rPr sz="1800" b="1" spc="-70">
                <a:latin typeface="Century Gothic"/>
                <a:cs typeface="Century Gothic"/>
              </a:rPr>
              <a:t> </a:t>
            </a:r>
            <a:r>
              <a:rPr sz="1800" b="1">
                <a:latin typeface="Century Gothic"/>
                <a:cs typeface="Century Gothic"/>
              </a:rPr>
              <a:t>Tailpipe</a:t>
            </a:r>
            <a:r>
              <a:rPr sz="1800" b="1" spc="-35">
                <a:latin typeface="Century Gothic"/>
                <a:cs typeface="Century Gothic"/>
              </a:rPr>
              <a:t> </a:t>
            </a:r>
            <a:r>
              <a:rPr sz="1800" b="1">
                <a:latin typeface="Century Gothic"/>
                <a:cs typeface="Century Gothic"/>
              </a:rPr>
              <a:t>Emissions</a:t>
            </a:r>
            <a:r>
              <a:rPr sz="1800" b="1" spc="-45">
                <a:latin typeface="Century Gothic"/>
                <a:cs typeface="Century Gothic"/>
              </a:rPr>
              <a:t> </a:t>
            </a:r>
            <a:r>
              <a:rPr sz="1800" b="1">
                <a:latin typeface="Century Gothic"/>
                <a:cs typeface="Century Gothic"/>
              </a:rPr>
              <a:t>Resulted</a:t>
            </a:r>
            <a:r>
              <a:rPr sz="1800" b="1" spc="-45">
                <a:latin typeface="Century Gothic"/>
                <a:cs typeface="Century Gothic"/>
              </a:rPr>
              <a:t> </a:t>
            </a:r>
            <a:r>
              <a:rPr sz="1800" b="1">
                <a:latin typeface="Century Gothic"/>
                <a:cs typeface="Century Gothic"/>
              </a:rPr>
              <a:t>In</a:t>
            </a:r>
            <a:r>
              <a:rPr sz="1800" b="1" spc="-45">
                <a:latin typeface="Century Gothic"/>
                <a:cs typeface="Century Gothic"/>
              </a:rPr>
              <a:t> </a:t>
            </a:r>
            <a:r>
              <a:rPr sz="1800" b="1">
                <a:latin typeface="Century Gothic"/>
                <a:cs typeface="Century Gothic"/>
              </a:rPr>
              <a:t>Health</a:t>
            </a:r>
            <a:r>
              <a:rPr sz="1800" b="1" spc="-45">
                <a:latin typeface="Century Gothic"/>
                <a:cs typeface="Century Gothic"/>
              </a:rPr>
              <a:t> </a:t>
            </a:r>
            <a:r>
              <a:rPr sz="1800" b="1">
                <a:latin typeface="Century Gothic"/>
                <a:cs typeface="Century Gothic"/>
              </a:rPr>
              <a:t>Damages</a:t>
            </a:r>
            <a:r>
              <a:rPr sz="1800" b="1" spc="-45">
                <a:latin typeface="Century Gothic"/>
                <a:cs typeface="Century Gothic"/>
              </a:rPr>
              <a:t> </a:t>
            </a:r>
            <a:r>
              <a:rPr sz="1800" b="1">
                <a:latin typeface="Century Gothic"/>
                <a:cs typeface="Century Gothic"/>
              </a:rPr>
              <a:t>Equivalent</a:t>
            </a:r>
            <a:r>
              <a:rPr sz="1800" b="1" spc="-30">
                <a:latin typeface="Century Gothic"/>
                <a:cs typeface="Century Gothic"/>
              </a:rPr>
              <a:t> </a:t>
            </a:r>
            <a:r>
              <a:rPr sz="1800" b="1">
                <a:latin typeface="Century Gothic"/>
                <a:cs typeface="Century Gothic"/>
              </a:rPr>
              <a:t>To</a:t>
            </a:r>
            <a:r>
              <a:rPr sz="1800" b="1" spc="-45">
                <a:latin typeface="Century Gothic"/>
                <a:cs typeface="Century Gothic"/>
              </a:rPr>
              <a:t> </a:t>
            </a:r>
            <a:r>
              <a:rPr sz="1800" b="1">
                <a:latin typeface="Century Gothic"/>
                <a:cs typeface="Century Gothic"/>
              </a:rPr>
              <a:t>An</a:t>
            </a:r>
            <a:r>
              <a:rPr sz="1800" b="1" spc="-35">
                <a:latin typeface="Century Gothic"/>
                <a:cs typeface="Century Gothic"/>
              </a:rPr>
              <a:t> </a:t>
            </a:r>
            <a:r>
              <a:rPr sz="1800" b="1">
                <a:latin typeface="Century Gothic"/>
                <a:cs typeface="Century Gothic"/>
              </a:rPr>
              <a:t>Estimated</a:t>
            </a:r>
            <a:r>
              <a:rPr sz="1800" b="1" spc="-45">
                <a:latin typeface="Century Gothic"/>
                <a:cs typeface="Century Gothic"/>
              </a:rPr>
              <a:t> </a:t>
            </a:r>
            <a:r>
              <a:rPr sz="1800" b="1">
                <a:latin typeface="Century Gothic"/>
                <a:cs typeface="Century Gothic"/>
              </a:rPr>
              <a:t>7.8</a:t>
            </a:r>
            <a:r>
              <a:rPr sz="1800" b="1" spc="-30">
                <a:latin typeface="Century Gothic"/>
                <a:cs typeface="Century Gothic"/>
              </a:rPr>
              <a:t> </a:t>
            </a:r>
            <a:r>
              <a:rPr sz="1800" b="1" spc="-10">
                <a:latin typeface="Century Gothic"/>
                <a:cs typeface="Century Gothic"/>
              </a:rPr>
              <a:t>Million</a:t>
            </a:r>
            <a:endParaRPr sz="1800">
              <a:latin typeface="Century Gothic"/>
              <a:cs typeface="Century Gothic"/>
            </a:endParaRPr>
          </a:p>
          <a:p>
            <a:pPr marL="1905" algn="ctr">
              <a:lnSpc>
                <a:spcPts val="2130"/>
              </a:lnSpc>
            </a:pPr>
            <a:r>
              <a:rPr sz="1800" b="1">
                <a:latin typeface="Century Gothic"/>
                <a:cs typeface="Century Gothic"/>
              </a:rPr>
              <a:t>Years</a:t>
            </a:r>
            <a:r>
              <a:rPr sz="1800" b="1" spc="-35">
                <a:latin typeface="Century Gothic"/>
                <a:cs typeface="Century Gothic"/>
              </a:rPr>
              <a:t> </a:t>
            </a:r>
            <a:r>
              <a:rPr sz="1800" b="1">
                <a:latin typeface="Century Gothic"/>
                <a:cs typeface="Century Gothic"/>
              </a:rPr>
              <a:t>Of</a:t>
            </a:r>
            <a:r>
              <a:rPr sz="1800" b="1" spc="-25">
                <a:latin typeface="Century Gothic"/>
                <a:cs typeface="Century Gothic"/>
              </a:rPr>
              <a:t> </a:t>
            </a:r>
            <a:r>
              <a:rPr sz="1800" b="1">
                <a:latin typeface="Century Gothic"/>
                <a:cs typeface="Century Gothic"/>
              </a:rPr>
              <a:t>Life</a:t>
            </a:r>
            <a:r>
              <a:rPr sz="1800" b="1" spc="-35">
                <a:latin typeface="Century Gothic"/>
                <a:cs typeface="Century Gothic"/>
              </a:rPr>
              <a:t> </a:t>
            </a:r>
            <a:r>
              <a:rPr sz="1800" b="1">
                <a:latin typeface="Century Gothic"/>
                <a:cs typeface="Century Gothic"/>
              </a:rPr>
              <a:t>Lost</a:t>
            </a:r>
            <a:r>
              <a:rPr sz="1800" b="1" spc="-25">
                <a:latin typeface="Century Gothic"/>
                <a:cs typeface="Century Gothic"/>
              </a:rPr>
              <a:t> </a:t>
            </a:r>
            <a:r>
              <a:rPr sz="1800" b="1">
                <a:latin typeface="Century Gothic"/>
                <a:cs typeface="Century Gothic"/>
              </a:rPr>
              <a:t>and</a:t>
            </a:r>
            <a:r>
              <a:rPr sz="1800" b="1" spc="-30">
                <a:latin typeface="Century Gothic"/>
                <a:cs typeface="Century Gothic"/>
              </a:rPr>
              <a:t> </a:t>
            </a:r>
            <a:r>
              <a:rPr sz="1800" b="1">
                <a:latin typeface="Century Gothic"/>
                <a:cs typeface="Century Gothic"/>
              </a:rPr>
              <a:t>~US$1</a:t>
            </a:r>
            <a:r>
              <a:rPr sz="1800" b="1" spc="-15">
                <a:latin typeface="Century Gothic"/>
                <a:cs typeface="Century Gothic"/>
              </a:rPr>
              <a:t> </a:t>
            </a:r>
            <a:r>
              <a:rPr sz="1800" b="1">
                <a:latin typeface="Century Gothic"/>
                <a:cs typeface="Century Gothic"/>
              </a:rPr>
              <a:t>Trillion</a:t>
            </a:r>
            <a:r>
              <a:rPr sz="1800" b="1" spc="-10">
                <a:latin typeface="Century Gothic"/>
                <a:cs typeface="Century Gothic"/>
              </a:rPr>
              <a:t> </a:t>
            </a:r>
            <a:r>
              <a:rPr sz="1800" b="1">
                <a:latin typeface="Century Gothic"/>
                <a:cs typeface="Century Gothic"/>
              </a:rPr>
              <a:t>In</a:t>
            </a:r>
            <a:r>
              <a:rPr sz="1800" b="1" spc="-35">
                <a:latin typeface="Century Gothic"/>
                <a:cs typeface="Century Gothic"/>
              </a:rPr>
              <a:t> </a:t>
            </a:r>
            <a:r>
              <a:rPr sz="1800" b="1">
                <a:latin typeface="Century Gothic"/>
                <a:cs typeface="Century Gothic"/>
              </a:rPr>
              <a:t>Health</a:t>
            </a:r>
            <a:r>
              <a:rPr sz="1800" b="1" spc="-10">
                <a:latin typeface="Century Gothic"/>
                <a:cs typeface="Century Gothic"/>
              </a:rPr>
              <a:t> </a:t>
            </a:r>
            <a:r>
              <a:rPr sz="1800" b="1">
                <a:latin typeface="Century Gothic"/>
                <a:cs typeface="Century Gothic"/>
              </a:rPr>
              <a:t>Damages</a:t>
            </a:r>
            <a:r>
              <a:rPr sz="1800" b="1" spc="-40">
                <a:latin typeface="Century Gothic"/>
                <a:cs typeface="Century Gothic"/>
              </a:rPr>
              <a:t> </a:t>
            </a:r>
            <a:r>
              <a:rPr sz="1800" b="1">
                <a:latin typeface="Century Gothic"/>
                <a:cs typeface="Century Gothic"/>
              </a:rPr>
              <a:t>In</a:t>
            </a:r>
            <a:r>
              <a:rPr sz="1800" b="1" spc="-30">
                <a:latin typeface="Century Gothic"/>
                <a:cs typeface="Century Gothic"/>
              </a:rPr>
              <a:t> </a:t>
            </a:r>
            <a:r>
              <a:rPr sz="1800" b="1" spc="-20">
                <a:latin typeface="Century Gothic"/>
                <a:cs typeface="Century Gothic"/>
              </a:rPr>
              <a:t>2015</a:t>
            </a:r>
            <a:endParaRPr sz="1800">
              <a:latin typeface="Century Gothic"/>
              <a:cs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0" y="0"/>
            <a:ext cx="12192000" cy="6858000"/>
            <a:chOff x="0" y="0"/>
            <a:chExt cx="12192000" cy="6858000"/>
          </a:xfrm>
        </p:grpSpPr>
        <p:pic>
          <p:nvPicPr>
            <p:cNvPr id="5" name="object 5"/>
            <p:cNvPicPr/>
            <p:nvPr/>
          </p:nvPicPr>
          <p:blipFill>
            <a:blip r:embed="rId3" cstate="print"/>
            <a:stretch>
              <a:fillRect/>
            </a:stretch>
          </p:blipFill>
          <p:spPr>
            <a:xfrm>
              <a:off x="11612880"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pic>
          <p:nvPicPr>
            <p:cNvPr id="7" name="object 7"/>
            <p:cNvPicPr/>
            <p:nvPr/>
          </p:nvPicPr>
          <p:blipFill>
            <a:blip r:embed="rId5" cstate="print"/>
            <a:stretch>
              <a:fillRect/>
            </a:stretch>
          </p:blipFill>
          <p:spPr>
            <a:xfrm>
              <a:off x="0" y="0"/>
              <a:ext cx="12192000" cy="6510528"/>
            </a:xfrm>
            <a:prstGeom prst="rect">
              <a:avLst/>
            </a:prstGeom>
          </p:spPr>
        </p:pic>
        <p:sp>
          <p:nvSpPr>
            <p:cNvPr id="8" name="object 8"/>
            <p:cNvSpPr/>
            <p:nvPr/>
          </p:nvSpPr>
          <p:spPr>
            <a:xfrm>
              <a:off x="0" y="0"/>
              <a:ext cx="12192000" cy="6360160"/>
            </a:xfrm>
            <a:custGeom>
              <a:avLst/>
              <a:gdLst/>
              <a:ahLst/>
              <a:cxnLst/>
              <a:rect l="l" t="t" r="r" b="b"/>
              <a:pathLst>
                <a:path w="12192000" h="6360160">
                  <a:moveTo>
                    <a:pt x="0" y="6359652"/>
                  </a:moveTo>
                  <a:lnTo>
                    <a:pt x="12192000" y="6359652"/>
                  </a:lnTo>
                  <a:lnTo>
                    <a:pt x="12192000" y="0"/>
                  </a:lnTo>
                  <a:lnTo>
                    <a:pt x="0" y="0"/>
                  </a:lnTo>
                  <a:lnTo>
                    <a:pt x="0" y="6359652"/>
                  </a:lnTo>
                  <a:close/>
                </a:path>
              </a:pathLst>
            </a:custGeom>
            <a:solidFill>
              <a:srgbClr val="404040">
                <a:alpha val="79998"/>
              </a:srgbClr>
            </a:solidFill>
          </p:spPr>
          <p:txBody>
            <a:bodyPr wrap="square" lIns="0" tIns="0" rIns="0" bIns="0" rtlCol="0"/>
            <a:lstStyle/>
            <a:p>
              <a:endParaRPr/>
            </a:p>
          </p:txBody>
        </p:sp>
      </p:grpSp>
      <p:sp>
        <p:nvSpPr>
          <p:cNvPr id="9" name="object 9"/>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6"/>
              </a:rPr>
              <a:t>www.zoomlionghana.com</a:t>
            </a:r>
            <a:endParaRPr sz="1050">
              <a:latin typeface="Microsoft Sans Serif"/>
              <a:cs typeface="Microsoft Sans Serif"/>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107950">
              <a:lnSpc>
                <a:spcPct val="100000"/>
              </a:lnSpc>
              <a:spcBef>
                <a:spcPts val="100"/>
              </a:spcBef>
            </a:pPr>
            <a:r>
              <a:rPr>
                <a:solidFill>
                  <a:srgbClr val="FFFFFF"/>
                </a:solidFill>
              </a:rPr>
              <a:t>PAIN</a:t>
            </a:r>
            <a:r>
              <a:rPr spc="-10">
                <a:solidFill>
                  <a:srgbClr val="FFFFFF"/>
                </a:solidFill>
              </a:rPr>
              <a:t> POINT</a:t>
            </a:r>
          </a:p>
        </p:txBody>
      </p:sp>
      <p:grpSp>
        <p:nvGrpSpPr>
          <p:cNvPr id="11" name="object 11"/>
          <p:cNvGrpSpPr/>
          <p:nvPr/>
        </p:nvGrpSpPr>
        <p:grpSpPr>
          <a:xfrm>
            <a:off x="97535" y="804672"/>
            <a:ext cx="6029325" cy="5728970"/>
            <a:chOff x="97535" y="804672"/>
            <a:chExt cx="6029325" cy="5728970"/>
          </a:xfrm>
        </p:grpSpPr>
        <p:pic>
          <p:nvPicPr>
            <p:cNvPr id="12" name="object 12"/>
            <p:cNvPicPr/>
            <p:nvPr/>
          </p:nvPicPr>
          <p:blipFill>
            <a:blip r:embed="rId7" cstate="print"/>
            <a:stretch>
              <a:fillRect/>
            </a:stretch>
          </p:blipFill>
          <p:spPr>
            <a:xfrm>
              <a:off x="2202180" y="804672"/>
              <a:ext cx="1097280" cy="1097279"/>
            </a:xfrm>
            <a:prstGeom prst="rect">
              <a:avLst/>
            </a:prstGeom>
          </p:spPr>
        </p:pic>
        <p:sp>
          <p:nvSpPr>
            <p:cNvPr id="13" name="object 13"/>
            <p:cNvSpPr/>
            <p:nvPr/>
          </p:nvSpPr>
          <p:spPr>
            <a:xfrm>
              <a:off x="97535" y="2563367"/>
              <a:ext cx="6029325" cy="3970020"/>
            </a:xfrm>
            <a:custGeom>
              <a:avLst/>
              <a:gdLst/>
              <a:ahLst/>
              <a:cxnLst/>
              <a:rect l="l" t="t" r="r" b="b"/>
              <a:pathLst>
                <a:path w="6029325" h="3970020">
                  <a:moveTo>
                    <a:pt x="6028944" y="0"/>
                  </a:moveTo>
                  <a:lnTo>
                    <a:pt x="0" y="0"/>
                  </a:lnTo>
                  <a:lnTo>
                    <a:pt x="0" y="3970020"/>
                  </a:lnTo>
                  <a:lnTo>
                    <a:pt x="6028944" y="3970020"/>
                  </a:lnTo>
                  <a:lnTo>
                    <a:pt x="6028944" y="0"/>
                  </a:lnTo>
                  <a:close/>
                </a:path>
              </a:pathLst>
            </a:custGeom>
            <a:solidFill>
              <a:srgbClr val="E7E6E6"/>
            </a:solidFill>
          </p:spPr>
          <p:txBody>
            <a:bodyPr wrap="square" lIns="0" tIns="0" rIns="0" bIns="0" rtlCol="0"/>
            <a:lstStyle/>
            <a:p>
              <a:endParaRPr/>
            </a:p>
          </p:txBody>
        </p:sp>
      </p:grpSp>
      <p:sp>
        <p:nvSpPr>
          <p:cNvPr id="14" name="object 14"/>
          <p:cNvSpPr txBox="1"/>
          <p:nvPr/>
        </p:nvSpPr>
        <p:spPr>
          <a:xfrm>
            <a:off x="109829" y="2005076"/>
            <a:ext cx="5558155" cy="513715"/>
          </a:xfrm>
          <a:prstGeom prst="rect">
            <a:avLst/>
          </a:prstGeom>
        </p:spPr>
        <p:txBody>
          <a:bodyPr vert="horz" wrap="square" lIns="0" tIns="13335" rIns="0" bIns="0" rtlCol="0">
            <a:spAutoFit/>
          </a:bodyPr>
          <a:lstStyle/>
          <a:p>
            <a:pPr marL="12700">
              <a:lnSpc>
                <a:spcPct val="100000"/>
              </a:lnSpc>
              <a:spcBef>
                <a:spcPts val="105"/>
              </a:spcBef>
            </a:pPr>
            <a:r>
              <a:rPr sz="3200" b="1">
                <a:solidFill>
                  <a:srgbClr val="7AC25B"/>
                </a:solidFill>
                <a:latin typeface="Century Gothic"/>
                <a:cs typeface="Century Gothic"/>
              </a:rPr>
              <a:t>Increasing</a:t>
            </a:r>
            <a:r>
              <a:rPr sz="3200" b="1" spc="-70">
                <a:solidFill>
                  <a:srgbClr val="7AC25B"/>
                </a:solidFill>
                <a:latin typeface="Century Gothic"/>
                <a:cs typeface="Century Gothic"/>
              </a:rPr>
              <a:t> </a:t>
            </a:r>
            <a:r>
              <a:rPr sz="3200" b="1">
                <a:solidFill>
                  <a:srgbClr val="7AC25B"/>
                </a:solidFill>
                <a:latin typeface="Century Gothic"/>
                <a:cs typeface="Century Gothic"/>
              </a:rPr>
              <a:t>Operational</a:t>
            </a:r>
            <a:r>
              <a:rPr sz="3200" b="1" spc="-75">
                <a:solidFill>
                  <a:srgbClr val="7AC25B"/>
                </a:solidFill>
                <a:latin typeface="Century Gothic"/>
                <a:cs typeface="Century Gothic"/>
              </a:rPr>
              <a:t> </a:t>
            </a:r>
            <a:r>
              <a:rPr sz="3200" b="1" spc="-20">
                <a:solidFill>
                  <a:srgbClr val="7AC25B"/>
                </a:solidFill>
                <a:latin typeface="Century Gothic"/>
                <a:cs typeface="Century Gothic"/>
              </a:rPr>
              <a:t>Cost</a:t>
            </a:r>
            <a:endParaRPr sz="3200">
              <a:latin typeface="Century Gothic"/>
              <a:cs typeface="Century Gothic"/>
            </a:endParaRPr>
          </a:p>
        </p:txBody>
      </p:sp>
      <p:sp>
        <p:nvSpPr>
          <p:cNvPr id="15" name="object 15"/>
          <p:cNvSpPr txBox="1"/>
          <p:nvPr/>
        </p:nvSpPr>
        <p:spPr>
          <a:xfrm>
            <a:off x="176580" y="2592451"/>
            <a:ext cx="5801360" cy="3592829"/>
          </a:xfrm>
          <a:prstGeom prst="rect">
            <a:avLst/>
          </a:prstGeom>
        </p:spPr>
        <p:txBody>
          <a:bodyPr vert="horz" wrap="square" lIns="0" tIns="12700" rIns="0" bIns="0" rtlCol="0">
            <a:spAutoFit/>
          </a:bodyPr>
          <a:lstStyle/>
          <a:p>
            <a:pPr marL="298450" indent="-285750" algn="just">
              <a:lnSpc>
                <a:spcPct val="100000"/>
              </a:lnSpc>
              <a:spcBef>
                <a:spcPts val="100"/>
              </a:spcBef>
              <a:buFont typeface="Wingdings"/>
              <a:buChar char=""/>
              <a:tabLst>
                <a:tab pos="298450" algn="l"/>
              </a:tabLst>
            </a:pPr>
            <a:r>
              <a:rPr sz="1800">
                <a:latin typeface="Century Gothic"/>
                <a:cs typeface="Century Gothic"/>
              </a:rPr>
              <a:t>Ghana</a:t>
            </a:r>
            <a:r>
              <a:rPr sz="1800" spc="-30">
                <a:latin typeface="Century Gothic"/>
                <a:cs typeface="Century Gothic"/>
              </a:rPr>
              <a:t> </a:t>
            </a:r>
            <a:r>
              <a:rPr sz="1800">
                <a:latin typeface="Century Gothic"/>
                <a:cs typeface="Century Gothic"/>
              </a:rPr>
              <a:t>imports</a:t>
            </a:r>
            <a:r>
              <a:rPr sz="1800" spc="-45">
                <a:latin typeface="Century Gothic"/>
                <a:cs typeface="Century Gothic"/>
              </a:rPr>
              <a:t> </a:t>
            </a:r>
            <a:r>
              <a:rPr sz="1800" b="1">
                <a:latin typeface="Century Gothic"/>
                <a:cs typeface="Century Gothic"/>
              </a:rPr>
              <a:t>US$4.4B</a:t>
            </a:r>
            <a:r>
              <a:rPr sz="1800" b="1" spc="-30">
                <a:latin typeface="Century Gothic"/>
                <a:cs typeface="Century Gothic"/>
              </a:rPr>
              <a:t> </a:t>
            </a:r>
            <a:r>
              <a:rPr sz="1800" b="1">
                <a:latin typeface="Century Gothic"/>
                <a:cs typeface="Century Gothic"/>
              </a:rPr>
              <a:t>of</a:t>
            </a:r>
            <a:r>
              <a:rPr sz="1800" b="1" spc="-55">
                <a:latin typeface="Century Gothic"/>
                <a:cs typeface="Century Gothic"/>
              </a:rPr>
              <a:t> </a:t>
            </a:r>
            <a:r>
              <a:rPr sz="1800" b="1">
                <a:latin typeface="Century Gothic"/>
                <a:cs typeface="Century Gothic"/>
              </a:rPr>
              <a:t>refined</a:t>
            </a:r>
            <a:r>
              <a:rPr sz="1800" b="1" spc="-50">
                <a:latin typeface="Century Gothic"/>
                <a:cs typeface="Century Gothic"/>
              </a:rPr>
              <a:t> </a:t>
            </a:r>
            <a:r>
              <a:rPr sz="1800" b="1">
                <a:latin typeface="Century Gothic"/>
                <a:cs typeface="Century Gothic"/>
              </a:rPr>
              <a:t>oil</a:t>
            </a:r>
            <a:r>
              <a:rPr sz="1800" b="1" spc="-25">
                <a:latin typeface="Century Gothic"/>
                <a:cs typeface="Century Gothic"/>
              </a:rPr>
              <a:t> </a:t>
            </a:r>
            <a:r>
              <a:rPr sz="1800" spc="-10">
                <a:latin typeface="Century Gothic"/>
                <a:cs typeface="Century Gothic"/>
              </a:rPr>
              <a:t>annually</a:t>
            </a:r>
            <a:endParaRPr sz="1800">
              <a:latin typeface="Century Gothic"/>
              <a:cs typeface="Century Gothic"/>
            </a:endParaRPr>
          </a:p>
          <a:p>
            <a:pPr marL="355600" marR="196850" indent="-342900">
              <a:lnSpc>
                <a:spcPct val="100000"/>
              </a:lnSpc>
              <a:spcBef>
                <a:spcPts val="2160"/>
              </a:spcBef>
              <a:buFont typeface="Wingdings"/>
              <a:buChar char=""/>
              <a:tabLst>
                <a:tab pos="355600" algn="l"/>
              </a:tabLst>
            </a:pPr>
            <a:r>
              <a:rPr sz="1800">
                <a:latin typeface="Century Gothic"/>
                <a:cs typeface="Century Gothic"/>
              </a:rPr>
              <a:t>Ghana’s</a:t>
            </a:r>
            <a:r>
              <a:rPr sz="1800" spc="-35">
                <a:latin typeface="Century Gothic"/>
                <a:cs typeface="Century Gothic"/>
              </a:rPr>
              <a:t> </a:t>
            </a:r>
            <a:r>
              <a:rPr sz="1800" b="1">
                <a:latin typeface="Century Gothic"/>
                <a:cs typeface="Century Gothic"/>
              </a:rPr>
              <a:t>125%</a:t>
            </a:r>
            <a:r>
              <a:rPr sz="1800" b="1" spc="-50">
                <a:latin typeface="Century Gothic"/>
                <a:cs typeface="Century Gothic"/>
              </a:rPr>
              <a:t> </a:t>
            </a:r>
            <a:r>
              <a:rPr sz="1800" b="1" spc="-10">
                <a:latin typeface="Century Gothic"/>
                <a:cs typeface="Century Gothic"/>
              </a:rPr>
              <a:t>three-</a:t>
            </a:r>
            <a:r>
              <a:rPr sz="1800" b="1">
                <a:latin typeface="Century Gothic"/>
                <a:cs typeface="Century Gothic"/>
              </a:rPr>
              <a:t>year</a:t>
            </a:r>
            <a:r>
              <a:rPr sz="1800" b="1" spc="-85">
                <a:latin typeface="Century Gothic"/>
                <a:cs typeface="Century Gothic"/>
              </a:rPr>
              <a:t> </a:t>
            </a:r>
            <a:r>
              <a:rPr sz="1800">
                <a:latin typeface="Century Gothic"/>
                <a:cs typeface="Century Gothic"/>
              </a:rPr>
              <a:t>cumulative</a:t>
            </a:r>
            <a:r>
              <a:rPr sz="1800" spc="-70">
                <a:latin typeface="Century Gothic"/>
                <a:cs typeface="Century Gothic"/>
              </a:rPr>
              <a:t> </a:t>
            </a:r>
            <a:r>
              <a:rPr sz="1800" spc="-10">
                <a:latin typeface="Century Gothic"/>
                <a:cs typeface="Century Gothic"/>
              </a:rPr>
              <a:t>inflation </a:t>
            </a:r>
            <a:r>
              <a:rPr sz="1800">
                <a:latin typeface="Century Gothic"/>
                <a:cs typeface="Century Gothic"/>
              </a:rPr>
              <a:t>impacts</a:t>
            </a:r>
            <a:r>
              <a:rPr sz="1800" spc="-45">
                <a:latin typeface="Century Gothic"/>
                <a:cs typeface="Century Gothic"/>
              </a:rPr>
              <a:t> </a:t>
            </a:r>
            <a:r>
              <a:rPr sz="1800">
                <a:latin typeface="Century Gothic"/>
                <a:cs typeface="Century Gothic"/>
              </a:rPr>
              <a:t>negatively</a:t>
            </a:r>
            <a:r>
              <a:rPr sz="1800" spc="-45">
                <a:latin typeface="Century Gothic"/>
                <a:cs typeface="Century Gothic"/>
              </a:rPr>
              <a:t> </a:t>
            </a:r>
            <a:r>
              <a:rPr sz="1800">
                <a:latin typeface="Century Gothic"/>
                <a:cs typeface="Century Gothic"/>
              </a:rPr>
              <a:t>on</a:t>
            </a:r>
            <a:r>
              <a:rPr sz="1800" spc="-40">
                <a:latin typeface="Century Gothic"/>
                <a:cs typeface="Century Gothic"/>
              </a:rPr>
              <a:t> </a:t>
            </a:r>
            <a:r>
              <a:rPr sz="1800">
                <a:latin typeface="Century Gothic"/>
                <a:cs typeface="Century Gothic"/>
              </a:rPr>
              <a:t>automotive</a:t>
            </a:r>
            <a:r>
              <a:rPr sz="1800" spc="-35">
                <a:latin typeface="Century Gothic"/>
                <a:cs typeface="Century Gothic"/>
              </a:rPr>
              <a:t> </a:t>
            </a:r>
            <a:r>
              <a:rPr sz="1800">
                <a:latin typeface="Century Gothic"/>
                <a:cs typeface="Century Gothic"/>
              </a:rPr>
              <a:t>parts</a:t>
            </a:r>
            <a:r>
              <a:rPr sz="1800" spc="-10">
                <a:latin typeface="Century Gothic"/>
                <a:cs typeface="Century Gothic"/>
              </a:rPr>
              <a:t> </a:t>
            </a:r>
            <a:r>
              <a:rPr sz="1800">
                <a:latin typeface="Century Gothic"/>
                <a:cs typeface="Century Gothic"/>
              </a:rPr>
              <a:t>cost</a:t>
            </a:r>
            <a:r>
              <a:rPr sz="1800" spc="-25">
                <a:latin typeface="Century Gothic"/>
                <a:cs typeface="Century Gothic"/>
              </a:rPr>
              <a:t> of </a:t>
            </a:r>
            <a:r>
              <a:rPr sz="1800">
                <a:latin typeface="Century Gothic"/>
                <a:cs typeface="Century Gothic"/>
              </a:rPr>
              <a:t>operations –</a:t>
            </a:r>
            <a:r>
              <a:rPr sz="1800" spc="-25">
                <a:latin typeface="Century Gothic"/>
                <a:cs typeface="Century Gothic"/>
              </a:rPr>
              <a:t> </a:t>
            </a:r>
            <a:r>
              <a:rPr sz="1800">
                <a:latin typeface="Century Gothic"/>
                <a:cs typeface="Century Gothic"/>
              </a:rPr>
              <a:t>IMF</a:t>
            </a:r>
            <a:r>
              <a:rPr sz="1800" spc="-40">
                <a:latin typeface="Century Gothic"/>
                <a:cs typeface="Century Gothic"/>
              </a:rPr>
              <a:t> </a:t>
            </a:r>
            <a:r>
              <a:rPr sz="1800">
                <a:latin typeface="Century Gothic"/>
                <a:cs typeface="Century Gothic"/>
              </a:rPr>
              <a:t>April,</a:t>
            </a:r>
            <a:r>
              <a:rPr sz="1800" spc="-55">
                <a:latin typeface="Century Gothic"/>
                <a:cs typeface="Century Gothic"/>
              </a:rPr>
              <a:t> </a:t>
            </a:r>
            <a:r>
              <a:rPr sz="1800" spc="-20">
                <a:latin typeface="Century Gothic"/>
                <a:cs typeface="Century Gothic"/>
              </a:rPr>
              <a:t>2023</a:t>
            </a:r>
            <a:endParaRPr sz="1800">
              <a:latin typeface="Century Gothic"/>
              <a:cs typeface="Century Gothic"/>
            </a:endParaRPr>
          </a:p>
          <a:p>
            <a:pPr marL="354965" indent="-342265" algn="just">
              <a:lnSpc>
                <a:spcPct val="100000"/>
              </a:lnSpc>
              <a:spcBef>
                <a:spcPts val="2160"/>
              </a:spcBef>
              <a:buFont typeface="Wingdings"/>
              <a:buChar char=""/>
              <a:tabLst>
                <a:tab pos="354965" algn="l"/>
              </a:tabLst>
            </a:pPr>
            <a:r>
              <a:rPr sz="1800">
                <a:latin typeface="Century Gothic"/>
                <a:cs typeface="Century Gothic"/>
              </a:rPr>
              <a:t>All-time</a:t>
            </a:r>
            <a:r>
              <a:rPr sz="1800" spc="-70">
                <a:latin typeface="Century Gothic"/>
                <a:cs typeface="Century Gothic"/>
              </a:rPr>
              <a:t> </a:t>
            </a:r>
            <a:r>
              <a:rPr sz="1800">
                <a:latin typeface="Century Gothic"/>
                <a:cs typeface="Century Gothic"/>
              </a:rPr>
              <a:t>high</a:t>
            </a:r>
            <a:r>
              <a:rPr sz="1800" spc="-50">
                <a:latin typeface="Century Gothic"/>
                <a:cs typeface="Century Gothic"/>
              </a:rPr>
              <a:t> </a:t>
            </a:r>
            <a:r>
              <a:rPr sz="1800">
                <a:latin typeface="Century Gothic"/>
                <a:cs typeface="Century Gothic"/>
              </a:rPr>
              <a:t>fuel</a:t>
            </a:r>
            <a:r>
              <a:rPr sz="1800" spc="-30">
                <a:latin typeface="Century Gothic"/>
                <a:cs typeface="Century Gothic"/>
              </a:rPr>
              <a:t> </a:t>
            </a:r>
            <a:r>
              <a:rPr sz="1800">
                <a:latin typeface="Century Gothic"/>
                <a:cs typeface="Century Gothic"/>
              </a:rPr>
              <a:t>price</a:t>
            </a:r>
            <a:r>
              <a:rPr sz="1800" spc="-70">
                <a:latin typeface="Century Gothic"/>
                <a:cs typeface="Century Gothic"/>
              </a:rPr>
              <a:t> </a:t>
            </a:r>
            <a:r>
              <a:rPr sz="1800">
                <a:latin typeface="Century Gothic"/>
                <a:cs typeface="Century Gothic"/>
              </a:rPr>
              <a:t>of</a:t>
            </a:r>
            <a:r>
              <a:rPr sz="1800" spc="-25">
                <a:latin typeface="Century Gothic"/>
                <a:cs typeface="Century Gothic"/>
              </a:rPr>
              <a:t> </a:t>
            </a:r>
            <a:r>
              <a:rPr sz="1800" b="1">
                <a:latin typeface="Century Gothic"/>
                <a:cs typeface="Century Gothic"/>
              </a:rPr>
              <a:t>$1.42/litre</a:t>
            </a:r>
            <a:r>
              <a:rPr sz="1800" b="1" spc="-25">
                <a:latin typeface="Century Gothic"/>
                <a:cs typeface="Century Gothic"/>
              </a:rPr>
              <a:t> </a:t>
            </a:r>
            <a:r>
              <a:rPr sz="1800">
                <a:latin typeface="Century Gothic"/>
                <a:cs typeface="Century Gothic"/>
              </a:rPr>
              <a:t>in</a:t>
            </a:r>
            <a:r>
              <a:rPr sz="1800" spc="-50">
                <a:latin typeface="Century Gothic"/>
                <a:cs typeface="Century Gothic"/>
              </a:rPr>
              <a:t> </a:t>
            </a:r>
            <a:r>
              <a:rPr sz="1800">
                <a:latin typeface="Century Gothic"/>
                <a:cs typeface="Century Gothic"/>
              </a:rPr>
              <a:t>Sep,</a:t>
            </a:r>
            <a:r>
              <a:rPr sz="1800" spc="-35">
                <a:latin typeface="Century Gothic"/>
                <a:cs typeface="Century Gothic"/>
              </a:rPr>
              <a:t> </a:t>
            </a:r>
            <a:r>
              <a:rPr sz="1800" spc="-20">
                <a:latin typeface="Century Gothic"/>
                <a:cs typeface="Century Gothic"/>
              </a:rPr>
              <a:t>2022</a:t>
            </a:r>
            <a:endParaRPr sz="1800">
              <a:latin typeface="Century Gothic"/>
              <a:cs typeface="Century Gothic"/>
            </a:endParaRPr>
          </a:p>
          <a:p>
            <a:pPr marL="355600" algn="just">
              <a:lnSpc>
                <a:spcPct val="100000"/>
              </a:lnSpc>
              <a:spcBef>
                <a:spcPts val="5"/>
              </a:spcBef>
            </a:pPr>
            <a:r>
              <a:rPr sz="1800">
                <a:latin typeface="Century Gothic"/>
                <a:cs typeface="Century Gothic"/>
              </a:rPr>
              <a:t>and</a:t>
            </a:r>
            <a:r>
              <a:rPr sz="1800" spc="-10">
                <a:latin typeface="Century Gothic"/>
                <a:cs typeface="Century Gothic"/>
              </a:rPr>
              <a:t> </a:t>
            </a:r>
            <a:r>
              <a:rPr sz="1800" b="1">
                <a:latin typeface="Century Gothic"/>
                <a:cs typeface="Century Gothic"/>
              </a:rPr>
              <a:t>43%</a:t>
            </a:r>
            <a:r>
              <a:rPr sz="1800" b="1" spc="-30">
                <a:latin typeface="Century Gothic"/>
                <a:cs typeface="Century Gothic"/>
              </a:rPr>
              <a:t> </a:t>
            </a:r>
            <a:r>
              <a:rPr sz="1800">
                <a:latin typeface="Century Gothic"/>
                <a:cs typeface="Century Gothic"/>
              </a:rPr>
              <a:t>fuel</a:t>
            </a:r>
            <a:r>
              <a:rPr sz="1800" spc="-15">
                <a:latin typeface="Century Gothic"/>
                <a:cs typeface="Century Gothic"/>
              </a:rPr>
              <a:t> </a:t>
            </a:r>
            <a:r>
              <a:rPr sz="1800">
                <a:latin typeface="Century Gothic"/>
                <a:cs typeface="Century Gothic"/>
              </a:rPr>
              <a:t>&amp;</a:t>
            </a:r>
            <a:r>
              <a:rPr sz="1800" spc="-25">
                <a:latin typeface="Century Gothic"/>
                <a:cs typeface="Century Gothic"/>
              </a:rPr>
              <a:t> </a:t>
            </a:r>
            <a:r>
              <a:rPr sz="1800">
                <a:latin typeface="Century Gothic"/>
                <a:cs typeface="Century Gothic"/>
              </a:rPr>
              <a:t>utilities</a:t>
            </a:r>
            <a:r>
              <a:rPr sz="1800" spc="-50">
                <a:latin typeface="Century Gothic"/>
                <a:cs typeface="Century Gothic"/>
              </a:rPr>
              <a:t> </a:t>
            </a:r>
            <a:r>
              <a:rPr sz="1800">
                <a:latin typeface="Century Gothic"/>
                <a:cs typeface="Century Gothic"/>
              </a:rPr>
              <a:t>inflation</a:t>
            </a:r>
            <a:r>
              <a:rPr sz="1800" spc="-35">
                <a:latin typeface="Century Gothic"/>
                <a:cs typeface="Century Gothic"/>
              </a:rPr>
              <a:t> </a:t>
            </a:r>
            <a:r>
              <a:rPr sz="1800">
                <a:latin typeface="Century Gothic"/>
                <a:cs typeface="Century Gothic"/>
              </a:rPr>
              <a:t>–</a:t>
            </a:r>
            <a:r>
              <a:rPr sz="1800" spc="-35">
                <a:latin typeface="Century Gothic"/>
                <a:cs typeface="Century Gothic"/>
              </a:rPr>
              <a:t> </a:t>
            </a:r>
            <a:r>
              <a:rPr sz="1800">
                <a:latin typeface="Century Gothic"/>
                <a:cs typeface="Century Gothic"/>
              </a:rPr>
              <a:t>July,</a:t>
            </a:r>
            <a:r>
              <a:rPr sz="1800" spc="-20">
                <a:latin typeface="Century Gothic"/>
                <a:cs typeface="Century Gothic"/>
              </a:rPr>
              <a:t> 2023</a:t>
            </a:r>
            <a:endParaRPr sz="1800">
              <a:latin typeface="Century Gothic"/>
              <a:cs typeface="Century Gothic"/>
            </a:endParaRPr>
          </a:p>
          <a:p>
            <a:pPr marL="354965" indent="-342265" algn="just">
              <a:lnSpc>
                <a:spcPct val="100000"/>
              </a:lnSpc>
              <a:spcBef>
                <a:spcPts val="2160"/>
              </a:spcBef>
              <a:buFont typeface="Wingdings"/>
              <a:buChar char=""/>
              <a:tabLst>
                <a:tab pos="354965" algn="l"/>
              </a:tabLst>
            </a:pPr>
            <a:r>
              <a:rPr sz="1800">
                <a:latin typeface="Century Gothic"/>
                <a:cs typeface="Century Gothic"/>
              </a:rPr>
              <a:t>Fuel</a:t>
            </a:r>
            <a:r>
              <a:rPr sz="1800" spc="-35">
                <a:latin typeface="Century Gothic"/>
                <a:cs typeface="Century Gothic"/>
              </a:rPr>
              <a:t> </a:t>
            </a:r>
            <a:r>
              <a:rPr sz="1800">
                <a:latin typeface="Century Gothic"/>
                <a:cs typeface="Century Gothic"/>
              </a:rPr>
              <a:t>&amp;</a:t>
            </a:r>
            <a:r>
              <a:rPr sz="1800" spc="-30">
                <a:latin typeface="Century Gothic"/>
                <a:cs typeface="Century Gothic"/>
              </a:rPr>
              <a:t> </a:t>
            </a:r>
            <a:r>
              <a:rPr sz="1800">
                <a:latin typeface="Century Gothic"/>
                <a:cs typeface="Century Gothic"/>
              </a:rPr>
              <a:t>maintenance</a:t>
            </a:r>
            <a:r>
              <a:rPr sz="1800" spc="-20">
                <a:latin typeface="Century Gothic"/>
                <a:cs typeface="Century Gothic"/>
              </a:rPr>
              <a:t> </a:t>
            </a:r>
            <a:r>
              <a:rPr sz="1800">
                <a:latin typeface="Century Gothic"/>
                <a:cs typeface="Century Gothic"/>
              </a:rPr>
              <a:t>cost</a:t>
            </a:r>
            <a:r>
              <a:rPr sz="1800" spc="-30">
                <a:latin typeface="Century Gothic"/>
                <a:cs typeface="Century Gothic"/>
              </a:rPr>
              <a:t> </a:t>
            </a:r>
            <a:r>
              <a:rPr sz="1800">
                <a:latin typeface="Century Gothic"/>
                <a:cs typeface="Century Gothic"/>
              </a:rPr>
              <a:t>is</a:t>
            </a:r>
            <a:r>
              <a:rPr sz="1800" spc="-60">
                <a:latin typeface="Century Gothic"/>
                <a:cs typeface="Century Gothic"/>
              </a:rPr>
              <a:t> </a:t>
            </a:r>
            <a:r>
              <a:rPr sz="1800">
                <a:latin typeface="Century Gothic"/>
                <a:cs typeface="Century Gothic"/>
              </a:rPr>
              <a:t>a</a:t>
            </a:r>
            <a:r>
              <a:rPr sz="1800" spc="-45">
                <a:latin typeface="Century Gothic"/>
                <a:cs typeface="Century Gothic"/>
              </a:rPr>
              <a:t> </a:t>
            </a:r>
            <a:r>
              <a:rPr sz="1800">
                <a:latin typeface="Century Gothic"/>
                <a:cs typeface="Century Gothic"/>
              </a:rPr>
              <a:t>significant</a:t>
            </a:r>
            <a:r>
              <a:rPr sz="1800" spc="-55">
                <a:latin typeface="Century Gothic"/>
                <a:cs typeface="Century Gothic"/>
              </a:rPr>
              <a:t> </a:t>
            </a:r>
            <a:r>
              <a:rPr sz="1800">
                <a:latin typeface="Century Gothic"/>
                <a:cs typeface="Century Gothic"/>
              </a:rPr>
              <a:t>part</a:t>
            </a:r>
            <a:r>
              <a:rPr sz="1800" spc="-50">
                <a:latin typeface="Century Gothic"/>
                <a:cs typeface="Century Gothic"/>
              </a:rPr>
              <a:t> </a:t>
            </a:r>
            <a:r>
              <a:rPr sz="1800" spc="-25">
                <a:latin typeface="Century Gothic"/>
                <a:cs typeface="Century Gothic"/>
              </a:rPr>
              <a:t>of</a:t>
            </a:r>
            <a:endParaRPr sz="1800">
              <a:latin typeface="Century Gothic"/>
              <a:cs typeface="Century Gothic"/>
            </a:endParaRPr>
          </a:p>
          <a:p>
            <a:pPr marL="355600" marR="5080" algn="just">
              <a:lnSpc>
                <a:spcPct val="100000"/>
              </a:lnSpc>
            </a:pPr>
            <a:r>
              <a:rPr sz="1800">
                <a:latin typeface="Century Gothic"/>
                <a:cs typeface="Century Gothic"/>
              </a:rPr>
              <a:t>Zoomlion’s</a:t>
            </a:r>
            <a:r>
              <a:rPr sz="1800" spc="-75">
                <a:latin typeface="Century Gothic"/>
                <a:cs typeface="Century Gothic"/>
              </a:rPr>
              <a:t> </a:t>
            </a:r>
            <a:r>
              <a:rPr sz="1800">
                <a:latin typeface="Century Gothic"/>
                <a:cs typeface="Century Gothic"/>
              </a:rPr>
              <a:t>operational</a:t>
            </a:r>
            <a:r>
              <a:rPr sz="1800" spc="-40">
                <a:latin typeface="Century Gothic"/>
                <a:cs typeface="Century Gothic"/>
              </a:rPr>
              <a:t> </a:t>
            </a:r>
            <a:r>
              <a:rPr sz="1800">
                <a:latin typeface="Century Gothic"/>
                <a:cs typeface="Century Gothic"/>
              </a:rPr>
              <a:t>costs,</a:t>
            </a:r>
            <a:r>
              <a:rPr sz="1800" spc="-30">
                <a:latin typeface="Century Gothic"/>
                <a:cs typeface="Century Gothic"/>
              </a:rPr>
              <a:t> </a:t>
            </a:r>
            <a:r>
              <a:rPr sz="1800">
                <a:latin typeface="Century Gothic"/>
                <a:cs typeface="Century Gothic"/>
              </a:rPr>
              <a:t>and</a:t>
            </a:r>
            <a:r>
              <a:rPr sz="1800" spc="-45">
                <a:latin typeface="Century Gothic"/>
                <a:cs typeface="Century Gothic"/>
              </a:rPr>
              <a:t> </a:t>
            </a:r>
            <a:r>
              <a:rPr sz="1800">
                <a:latin typeface="Century Gothic"/>
                <a:cs typeface="Century Gothic"/>
              </a:rPr>
              <a:t>heavily</a:t>
            </a:r>
            <a:r>
              <a:rPr sz="1800" spc="-65">
                <a:latin typeface="Century Gothic"/>
                <a:cs typeface="Century Gothic"/>
              </a:rPr>
              <a:t> </a:t>
            </a:r>
            <a:r>
              <a:rPr sz="1800" spc="-10">
                <a:latin typeface="Century Gothic"/>
                <a:cs typeface="Century Gothic"/>
              </a:rPr>
              <a:t>affects </a:t>
            </a:r>
            <a:r>
              <a:rPr sz="1800">
                <a:latin typeface="Century Gothic"/>
                <a:cs typeface="Century Gothic"/>
              </a:rPr>
              <a:t>its</a:t>
            </a:r>
            <a:r>
              <a:rPr sz="1800" spc="-45">
                <a:latin typeface="Century Gothic"/>
                <a:cs typeface="Century Gothic"/>
              </a:rPr>
              <a:t> </a:t>
            </a:r>
            <a:r>
              <a:rPr sz="1800" spc="-10">
                <a:latin typeface="Century Gothic"/>
                <a:cs typeface="Century Gothic"/>
              </a:rPr>
              <a:t>bottom-</a:t>
            </a:r>
            <a:r>
              <a:rPr sz="1800">
                <a:latin typeface="Century Gothic"/>
                <a:cs typeface="Century Gothic"/>
              </a:rPr>
              <a:t>line.</a:t>
            </a:r>
            <a:r>
              <a:rPr sz="1800" spc="-30">
                <a:latin typeface="Century Gothic"/>
                <a:cs typeface="Century Gothic"/>
              </a:rPr>
              <a:t> </a:t>
            </a:r>
            <a:r>
              <a:rPr sz="1800">
                <a:latin typeface="Century Gothic"/>
                <a:cs typeface="Century Gothic"/>
              </a:rPr>
              <a:t>Y-</a:t>
            </a:r>
            <a:r>
              <a:rPr sz="1800" spc="-10">
                <a:latin typeface="Century Gothic"/>
                <a:cs typeface="Century Gothic"/>
              </a:rPr>
              <a:t>o-</a:t>
            </a:r>
            <a:r>
              <a:rPr sz="1800">
                <a:latin typeface="Century Gothic"/>
                <a:cs typeface="Century Gothic"/>
              </a:rPr>
              <a:t>Y</a:t>
            </a:r>
            <a:r>
              <a:rPr sz="1800" spc="-50">
                <a:latin typeface="Century Gothic"/>
                <a:cs typeface="Century Gothic"/>
              </a:rPr>
              <a:t> </a:t>
            </a:r>
            <a:r>
              <a:rPr sz="1800">
                <a:latin typeface="Century Gothic"/>
                <a:cs typeface="Century Gothic"/>
              </a:rPr>
              <a:t>fuel</a:t>
            </a:r>
            <a:r>
              <a:rPr sz="1800" spc="-25">
                <a:latin typeface="Century Gothic"/>
                <a:cs typeface="Century Gothic"/>
              </a:rPr>
              <a:t> </a:t>
            </a:r>
            <a:r>
              <a:rPr sz="1800">
                <a:latin typeface="Century Gothic"/>
                <a:cs typeface="Century Gothic"/>
              </a:rPr>
              <a:t>and</a:t>
            </a:r>
            <a:r>
              <a:rPr sz="1800" spc="-20">
                <a:latin typeface="Century Gothic"/>
                <a:cs typeface="Century Gothic"/>
              </a:rPr>
              <a:t> </a:t>
            </a:r>
            <a:r>
              <a:rPr sz="1800">
                <a:latin typeface="Century Gothic"/>
                <a:cs typeface="Century Gothic"/>
              </a:rPr>
              <a:t>maintenance</a:t>
            </a:r>
            <a:r>
              <a:rPr sz="1800" spc="-15">
                <a:latin typeface="Century Gothic"/>
                <a:cs typeface="Century Gothic"/>
              </a:rPr>
              <a:t> </a:t>
            </a:r>
            <a:r>
              <a:rPr sz="1800" spc="-10">
                <a:latin typeface="Century Gothic"/>
                <a:cs typeface="Century Gothic"/>
              </a:rPr>
              <a:t>costs </a:t>
            </a:r>
            <a:r>
              <a:rPr sz="1800">
                <a:latin typeface="Century Gothic"/>
                <a:cs typeface="Century Gothic"/>
              </a:rPr>
              <a:t>increased</a:t>
            </a:r>
            <a:r>
              <a:rPr sz="1800" spc="-20">
                <a:latin typeface="Century Gothic"/>
                <a:cs typeface="Century Gothic"/>
              </a:rPr>
              <a:t> </a:t>
            </a:r>
            <a:r>
              <a:rPr sz="1800">
                <a:latin typeface="Century Gothic"/>
                <a:cs typeface="Century Gothic"/>
              </a:rPr>
              <a:t>by</a:t>
            </a:r>
            <a:r>
              <a:rPr sz="1800" spc="-30">
                <a:latin typeface="Century Gothic"/>
                <a:cs typeface="Century Gothic"/>
              </a:rPr>
              <a:t> </a:t>
            </a:r>
            <a:r>
              <a:rPr sz="1800" b="1">
                <a:latin typeface="Century Gothic"/>
                <a:cs typeface="Century Gothic"/>
              </a:rPr>
              <a:t>128%</a:t>
            </a:r>
            <a:r>
              <a:rPr sz="1800" b="1" spc="-20">
                <a:latin typeface="Century Gothic"/>
                <a:cs typeface="Century Gothic"/>
              </a:rPr>
              <a:t> </a:t>
            </a:r>
            <a:r>
              <a:rPr sz="1800">
                <a:latin typeface="Century Gothic"/>
                <a:cs typeface="Century Gothic"/>
              </a:rPr>
              <a:t>in</a:t>
            </a:r>
            <a:r>
              <a:rPr sz="1800" spc="-55">
                <a:latin typeface="Century Gothic"/>
                <a:cs typeface="Century Gothic"/>
              </a:rPr>
              <a:t> </a:t>
            </a:r>
            <a:r>
              <a:rPr sz="1800">
                <a:latin typeface="Century Gothic"/>
                <a:cs typeface="Century Gothic"/>
              </a:rPr>
              <a:t>2022</a:t>
            </a:r>
            <a:r>
              <a:rPr sz="1800" spc="-20">
                <a:latin typeface="Century Gothic"/>
                <a:cs typeface="Century Gothic"/>
              </a:rPr>
              <a:t> </a:t>
            </a:r>
            <a:r>
              <a:rPr sz="1800">
                <a:latin typeface="Century Gothic"/>
                <a:cs typeface="Century Gothic"/>
              </a:rPr>
              <a:t>due</a:t>
            </a:r>
            <a:r>
              <a:rPr sz="1800" spc="-25">
                <a:latin typeface="Century Gothic"/>
                <a:cs typeface="Century Gothic"/>
              </a:rPr>
              <a:t> </a:t>
            </a:r>
            <a:r>
              <a:rPr sz="1800">
                <a:latin typeface="Century Gothic"/>
                <a:cs typeface="Century Gothic"/>
              </a:rPr>
              <a:t>to</a:t>
            </a:r>
            <a:r>
              <a:rPr sz="1800" spc="-20">
                <a:latin typeface="Century Gothic"/>
                <a:cs typeface="Century Gothic"/>
              </a:rPr>
              <a:t> </a:t>
            </a:r>
            <a:r>
              <a:rPr sz="1800">
                <a:latin typeface="Century Gothic"/>
                <a:cs typeface="Century Gothic"/>
              </a:rPr>
              <a:t>fuel</a:t>
            </a:r>
            <a:r>
              <a:rPr sz="1800" spc="-20">
                <a:latin typeface="Century Gothic"/>
                <a:cs typeface="Century Gothic"/>
              </a:rPr>
              <a:t> </a:t>
            </a:r>
            <a:r>
              <a:rPr sz="1800">
                <a:latin typeface="Century Gothic"/>
                <a:cs typeface="Century Gothic"/>
              </a:rPr>
              <a:t>price</a:t>
            </a:r>
            <a:r>
              <a:rPr sz="1800" spc="-45">
                <a:latin typeface="Century Gothic"/>
                <a:cs typeface="Century Gothic"/>
              </a:rPr>
              <a:t> </a:t>
            </a:r>
            <a:r>
              <a:rPr sz="1800" spc="-10">
                <a:latin typeface="Century Gothic"/>
                <a:cs typeface="Century Gothic"/>
              </a:rPr>
              <a:t>hikes</a:t>
            </a:r>
            <a:endParaRPr sz="1800">
              <a:latin typeface="Century Gothic"/>
              <a:cs typeface="Century Gothic"/>
            </a:endParaRPr>
          </a:p>
        </p:txBody>
      </p:sp>
      <p:sp>
        <p:nvSpPr>
          <p:cNvPr id="16" name="object 16"/>
          <p:cNvSpPr/>
          <p:nvPr/>
        </p:nvSpPr>
        <p:spPr>
          <a:xfrm>
            <a:off x="6269735" y="2552700"/>
            <a:ext cx="5831205" cy="3970020"/>
          </a:xfrm>
          <a:custGeom>
            <a:avLst/>
            <a:gdLst/>
            <a:ahLst/>
            <a:cxnLst/>
            <a:rect l="l" t="t" r="r" b="b"/>
            <a:pathLst>
              <a:path w="5831205" h="3970020">
                <a:moveTo>
                  <a:pt x="5830823" y="0"/>
                </a:moveTo>
                <a:lnTo>
                  <a:pt x="0" y="0"/>
                </a:lnTo>
                <a:lnTo>
                  <a:pt x="0" y="3970020"/>
                </a:lnTo>
                <a:lnTo>
                  <a:pt x="5830823" y="3970020"/>
                </a:lnTo>
                <a:lnTo>
                  <a:pt x="5830823" y="0"/>
                </a:lnTo>
                <a:close/>
              </a:path>
            </a:pathLst>
          </a:custGeom>
          <a:solidFill>
            <a:srgbClr val="E7E6E6"/>
          </a:solidFill>
        </p:spPr>
        <p:txBody>
          <a:bodyPr wrap="square" lIns="0" tIns="0" rIns="0" bIns="0" rtlCol="0"/>
          <a:lstStyle/>
          <a:p>
            <a:endParaRPr/>
          </a:p>
        </p:txBody>
      </p:sp>
      <p:sp>
        <p:nvSpPr>
          <p:cNvPr id="17" name="object 17"/>
          <p:cNvSpPr txBox="1"/>
          <p:nvPr/>
        </p:nvSpPr>
        <p:spPr>
          <a:xfrm>
            <a:off x="6257035" y="1891536"/>
            <a:ext cx="5810885" cy="4558030"/>
          </a:xfrm>
          <a:prstGeom prst="rect">
            <a:avLst/>
          </a:prstGeom>
        </p:spPr>
        <p:txBody>
          <a:bodyPr vert="horz" wrap="square" lIns="0" tIns="125095" rIns="0" bIns="0" rtlCol="0">
            <a:spAutoFit/>
          </a:bodyPr>
          <a:lstStyle/>
          <a:p>
            <a:pPr marL="12700">
              <a:lnSpc>
                <a:spcPct val="100000"/>
              </a:lnSpc>
              <a:spcBef>
                <a:spcPts val="985"/>
              </a:spcBef>
            </a:pPr>
            <a:r>
              <a:rPr sz="3200" b="1">
                <a:solidFill>
                  <a:srgbClr val="7AC25B"/>
                </a:solidFill>
                <a:latin typeface="Century Gothic"/>
                <a:cs typeface="Century Gothic"/>
              </a:rPr>
              <a:t>Key</a:t>
            </a:r>
            <a:r>
              <a:rPr sz="3200" b="1" spc="-25">
                <a:solidFill>
                  <a:srgbClr val="7AC25B"/>
                </a:solidFill>
                <a:latin typeface="Century Gothic"/>
                <a:cs typeface="Century Gothic"/>
              </a:rPr>
              <a:t> </a:t>
            </a:r>
            <a:r>
              <a:rPr sz="3200" b="1">
                <a:solidFill>
                  <a:srgbClr val="7AC25B"/>
                </a:solidFill>
                <a:latin typeface="Century Gothic"/>
                <a:cs typeface="Century Gothic"/>
              </a:rPr>
              <a:t>Environmental</a:t>
            </a:r>
            <a:r>
              <a:rPr sz="3200" b="1" spc="-10">
                <a:solidFill>
                  <a:srgbClr val="7AC25B"/>
                </a:solidFill>
                <a:latin typeface="Century Gothic"/>
                <a:cs typeface="Century Gothic"/>
              </a:rPr>
              <a:t> </a:t>
            </a:r>
            <a:r>
              <a:rPr sz="3400" b="1" spc="-10">
                <a:solidFill>
                  <a:srgbClr val="7AC25B"/>
                </a:solidFill>
                <a:latin typeface="Century Gothic"/>
                <a:cs typeface="Century Gothic"/>
              </a:rPr>
              <a:t>Concerns</a:t>
            </a:r>
            <a:endParaRPr sz="3400">
              <a:latin typeface="Century Gothic"/>
              <a:cs typeface="Century Gothic"/>
            </a:endParaRPr>
          </a:p>
          <a:p>
            <a:pPr marL="391160" marR="274955" indent="-287020">
              <a:lnSpc>
                <a:spcPct val="100000"/>
              </a:lnSpc>
              <a:spcBef>
                <a:spcPts val="475"/>
              </a:spcBef>
              <a:buFont typeface="Wingdings"/>
              <a:buChar char=""/>
              <a:tabLst>
                <a:tab pos="391160" algn="l"/>
                <a:tab pos="2534920" algn="l"/>
              </a:tabLst>
            </a:pPr>
            <a:r>
              <a:rPr sz="1800">
                <a:latin typeface="Century Gothic"/>
                <a:cs typeface="Century Gothic"/>
              </a:rPr>
              <a:t>Zoomlion</a:t>
            </a:r>
            <a:r>
              <a:rPr sz="1800" spc="-95">
                <a:latin typeface="Century Gothic"/>
                <a:cs typeface="Century Gothic"/>
              </a:rPr>
              <a:t> </a:t>
            </a:r>
            <a:r>
              <a:rPr sz="1800">
                <a:latin typeface="Century Gothic"/>
                <a:cs typeface="Century Gothic"/>
              </a:rPr>
              <a:t>collects</a:t>
            </a:r>
            <a:r>
              <a:rPr sz="1800" spc="-60">
                <a:latin typeface="Century Gothic"/>
                <a:cs typeface="Century Gothic"/>
              </a:rPr>
              <a:t> </a:t>
            </a:r>
            <a:r>
              <a:rPr sz="1800">
                <a:latin typeface="Century Gothic"/>
                <a:cs typeface="Century Gothic"/>
              </a:rPr>
              <a:t>and</a:t>
            </a:r>
            <a:r>
              <a:rPr sz="1800" spc="-45">
                <a:latin typeface="Century Gothic"/>
                <a:cs typeface="Century Gothic"/>
              </a:rPr>
              <a:t> </a:t>
            </a:r>
            <a:r>
              <a:rPr sz="1800">
                <a:latin typeface="Century Gothic"/>
                <a:cs typeface="Century Gothic"/>
              </a:rPr>
              <a:t>processes</a:t>
            </a:r>
            <a:r>
              <a:rPr sz="1800" spc="-30">
                <a:latin typeface="Century Gothic"/>
                <a:cs typeface="Century Gothic"/>
              </a:rPr>
              <a:t> </a:t>
            </a:r>
            <a:r>
              <a:rPr sz="1800" b="1">
                <a:latin typeface="Century Gothic"/>
                <a:cs typeface="Century Gothic"/>
              </a:rPr>
              <a:t>~500,000</a:t>
            </a:r>
            <a:r>
              <a:rPr sz="1800" b="1" spc="-45">
                <a:latin typeface="Century Gothic"/>
                <a:cs typeface="Century Gothic"/>
              </a:rPr>
              <a:t> </a:t>
            </a:r>
            <a:r>
              <a:rPr sz="1800" b="1" spc="-20">
                <a:latin typeface="Century Gothic"/>
                <a:cs typeface="Century Gothic"/>
              </a:rPr>
              <a:t>tons </a:t>
            </a:r>
            <a:r>
              <a:rPr sz="1800">
                <a:latin typeface="Century Gothic"/>
                <a:cs typeface="Century Gothic"/>
              </a:rPr>
              <a:t>of</a:t>
            </a:r>
            <a:r>
              <a:rPr sz="1800" spc="-55">
                <a:latin typeface="Century Gothic"/>
                <a:cs typeface="Century Gothic"/>
              </a:rPr>
              <a:t> </a:t>
            </a:r>
            <a:r>
              <a:rPr sz="1800">
                <a:latin typeface="Century Gothic"/>
                <a:cs typeface="Century Gothic"/>
              </a:rPr>
              <a:t>waste </a:t>
            </a:r>
            <a:r>
              <a:rPr sz="1800" spc="-10">
                <a:latin typeface="Century Gothic"/>
                <a:cs typeface="Century Gothic"/>
              </a:rPr>
              <a:t>annually.</a:t>
            </a:r>
            <a:r>
              <a:rPr sz="1800">
                <a:latin typeface="Century Gothic"/>
                <a:cs typeface="Century Gothic"/>
              </a:rPr>
              <a:t>	However,</a:t>
            </a:r>
            <a:r>
              <a:rPr sz="1800" spc="-45">
                <a:latin typeface="Century Gothic"/>
                <a:cs typeface="Century Gothic"/>
              </a:rPr>
              <a:t> </a:t>
            </a:r>
            <a:r>
              <a:rPr sz="1800">
                <a:latin typeface="Century Gothic"/>
                <a:cs typeface="Century Gothic"/>
              </a:rPr>
              <a:t>the</a:t>
            </a:r>
            <a:r>
              <a:rPr sz="1800" spc="-60">
                <a:latin typeface="Century Gothic"/>
                <a:cs typeface="Century Gothic"/>
              </a:rPr>
              <a:t> </a:t>
            </a:r>
            <a:r>
              <a:rPr sz="1800" spc="-10">
                <a:latin typeface="Century Gothic"/>
                <a:cs typeface="Century Gothic"/>
              </a:rPr>
              <a:t>company’s </a:t>
            </a:r>
            <a:r>
              <a:rPr sz="1800">
                <a:latin typeface="Century Gothic"/>
                <a:cs typeface="Century Gothic"/>
              </a:rPr>
              <a:t>trucks</a:t>
            </a:r>
            <a:r>
              <a:rPr sz="1800" spc="-30">
                <a:latin typeface="Century Gothic"/>
                <a:cs typeface="Century Gothic"/>
              </a:rPr>
              <a:t> </a:t>
            </a:r>
            <a:r>
              <a:rPr sz="1800">
                <a:latin typeface="Century Gothic"/>
                <a:cs typeface="Century Gothic"/>
              </a:rPr>
              <a:t>emit</a:t>
            </a:r>
            <a:r>
              <a:rPr sz="1800" spc="-35">
                <a:latin typeface="Century Gothic"/>
                <a:cs typeface="Century Gothic"/>
              </a:rPr>
              <a:t> </a:t>
            </a:r>
            <a:r>
              <a:rPr sz="1800" b="1">
                <a:latin typeface="Century Gothic"/>
                <a:cs typeface="Century Gothic"/>
              </a:rPr>
              <a:t>~91,000MT</a:t>
            </a:r>
            <a:r>
              <a:rPr sz="1800" b="1" spc="-30">
                <a:latin typeface="Century Gothic"/>
                <a:cs typeface="Century Gothic"/>
              </a:rPr>
              <a:t> </a:t>
            </a:r>
            <a:r>
              <a:rPr sz="1800" b="1">
                <a:latin typeface="Century Gothic"/>
                <a:cs typeface="Century Gothic"/>
              </a:rPr>
              <a:t>of</a:t>
            </a:r>
            <a:r>
              <a:rPr sz="1800" b="1" spc="-50">
                <a:latin typeface="Century Gothic"/>
                <a:cs typeface="Century Gothic"/>
              </a:rPr>
              <a:t> </a:t>
            </a:r>
            <a:r>
              <a:rPr sz="1800" b="1">
                <a:latin typeface="Century Gothic"/>
                <a:cs typeface="Century Gothic"/>
              </a:rPr>
              <a:t>CO2</a:t>
            </a:r>
            <a:r>
              <a:rPr sz="1800" b="1" spc="-45">
                <a:latin typeface="Century Gothic"/>
                <a:cs typeface="Century Gothic"/>
              </a:rPr>
              <a:t> </a:t>
            </a:r>
            <a:r>
              <a:rPr sz="1800">
                <a:latin typeface="Century Gothic"/>
                <a:cs typeface="Century Gothic"/>
              </a:rPr>
              <a:t>in</a:t>
            </a:r>
            <a:r>
              <a:rPr sz="1800" spc="-55">
                <a:latin typeface="Century Gothic"/>
                <a:cs typeface="Century Gothic"/>
              </a:rPr>
              <a:t> </a:t>
            </a:r>
            <a:r>
              <a:rPr sz="1800">
                <a:latin typeface="Century Gothic"/>
                <a:cs typeface="Century Gothic"/>
              </a:rPr>
              <a:t>the</a:t>
            </a:r>
            <a:r>
              <a:rPr sz="1800" spc="-15">
                <a:latin typeface="Century Gothic"/>
                <a:cs typeface="Century Gothic"/>
              </a:rPr>
              <a:t> </a:t>
            </a:r>
            <a:r>
              <a:rPr sz="1800" spc="-10">
                <a:latin typeface="Century Gothic"/>
                <a:cs typeface="Century Gothic"/>
              </a:rPr>
              <a:t>process</a:t>
            </a:r>
            <a:endParaRPr sz="1800">
              <a:latin typeface="Century Gothic"/>
              <a:cs typeface="Century Gothic"/>
            </a:endParaRPr>
          </a:p>
          <a:p>
            <a:pPr marL="391160" indent="-286385">
              <a:lnSpc>
                <a:spcPct val="100000"/>
              </a:lnSpc>
              <a:spcBef>
                <a:spcPts val="2160"/>
              </a:spcBef>
              <a:buFont typeface="Wingdings"/>
              <a:buChar char=""/>
              <a:tabLst>
                <a:tab pos="391160" algn="l"/>
              </a:tabLst>
            </a:pPr>
            <a:r>
              <a:rPr sz="1800">
                <a:latin typeface="Century Gothic"/>
                <a:cs typeface="Century Gothic"/>
              </a:rPr>
              <a:t>The</a:t>
            </a:r>
            <a:r>
              <a:rPr sz="1800" spc="-30">
                <a:latin typeface="Century Gothic"/>
                <a:cs typeface="Century Gothic"/>
              </a:rPr>
              <a:t> </a:t>
            </a:r>
            <a:r>
              <a:rPr sz="1800">
                <a:latin typeface="Century Gothic"/>
                <a:cs typeface="Century Gothic"/>
              </a:rPr>
              <a:t>company</a:t>
            </a:r>
            <a:r>
              <a:rPr sz="1800" spc="-45">
                <a:latin typeface="Century Gothic"/>
                <a:cs typeface="Century Gothic"/>
              </a:rPr>
              <a:t> </a:t>
            </a:r>
            <a:r>
              <a:rPr sz="1800">
                <a:latin typeface="Century Gothic"/>
                <a:cs typeface="Century Gothic"/>
              </a:rPr>
              <a:t>is</a:t>
            </a:r>
            <a:r>
              <a:rPr sz="1800" spc="-65">
                <a:latin typeface="Century Gothic"/>
                <a:cs typeface="Century Gothic"/>
              </a:rPr>
              <a:t> </a:t>
            </a:r>
            <a:r>
              <a:rPr sz="1800">
                <a:latin typeface="Century Gothic"/>
                <a:cs typeface="Century Gothic"/>
              </a:rPr>
              <a:t>therefore</a:t>
            </a:r>
            <a:r>
              <a:rPr sz="1800" spc="-5">
                <a:latin typeface="Century Gothic"/>
                <a:cs typeface="Century Gothic"/>
              </a:rPr>
              <a:t> </a:t>
            </a:r>
            <a:r>
              <a:rPr sz="1800">
                <a:latin typeface="Century Gothic"/>
                <a:cs typeface="Century Gothic"/>
              </a:rPr>
              <a:t>unable</a:t>
            </a:r>
            <a:r>
              <a:rPr sz="1800" spc="-35">
                <a:latin typeface="Century Gothic"/>
                <a:cs typeface="Century Gothic"/>
              </a:rPr>
              <a:t> </a:t>
            </a:r>
            <a:r>
              <a:rPr sz="1800">
                <a:latin typeface="Century Gothic"/>
                <a:cs typeface="Century Gothic"/>
              </a:rPr>
              <a:t>to</a:t>
            </a:r>
            <a:r>
              <a:rPr sz="1800" spc="-35">
                <a:latin typeface="Century Gothic"/>
                <a:cs typeface="Century Gothic"/>
              </a:rPr>
              <a:t> </a:t>
            </a:r>
            <a:r>
              <a:rPr sz="1800" spc="-10">
                <a:latin typeface="Century Gothic"/>
                <a:cs typeface="Century Gothic"/>
              </a:rPr>
              <a:t>achieve</a:t>
            </a:r>
            <a:endParaRPr sz="1800">
              <a:latin typeface="Century Gothic"/>
              <a:cs typeface="Century Gothic"/>
            </a:endParaRPr>
          </a:p>
          <a:p>
            <a:pPr marL="391160">
              <a:lnSpc>
                <a:spcPct val="100000"/>
              </a:lnSpc>
            </a:pPr>
            <a:r>
              <a:rPr sz="1800">
                <a:latin typeface="Century Gothic"/>
                <a:cs typeface="Century Gothic"/>
              </a:rPr>
              <a:t>zero</a:t>
            </a:r>
            <a:r>
              <a:rPr sz="1800" spc="-50">
                <a:latin typeface="Century Gothic"/>
                <a:cs typeface="Century Gothic"/>
              </a:rPr>
              <a:t> </a:t>
            </a:r>
            <a:r>
              <a:rPr sz="1800">
                <a:latin typeface="Century Gothic"/>
                <a:cs typeface="Century Gothic"/>
              </a:rPr>
              <a:t>emissions</a:t>
            </a:r>
            <a:r>
              <a:rPr sz="1800" spc="-60">
                <a:latin typeface="Century Gothic"/>
                <a:cs typeface="Century Gothic"/>
              </a:rPr>
              <a:t> </a:t>
            </a:r>
            <a:r>
              <a:rPr sz="1800">
                <a:latin typeface="Century Gothic"/>
                <a:cs typeface="Century Gothic"/>
              </a:rPr>
              <a:t>in</a:t>
            </a:r>
            <a:r>
              <a:rPr sz="1800" spc="-50">
                <a:latin typeface="Century Gothic"/>
                <a:cs typeface="Century Gothic"/>
              </a:rPr>
              <a:t> </a:t>
            </a:r>
            <a:r>
              <a:rPr sz="1800">
                <a:latin typeface="Century Gothic"/>
                <a:cs typeface="Century Gothic"/>
              </a:rPr>
              <a:t>accordance</a:t>
            </a:r>
            <a:r>
              <a:rPr sz="1800" spc="-45">
                <a:latin typeface="Century Gothic"/>
                <a:cs typeface="Century Gothic"/>
              </a:rPr>
              <a:t> </a:t>
            </a:r>
            <a:r>
              <a:rPr sz="1800">
                <a:latin typeface="Century Gothic"/>
                <a:cs typeface="Century Gothic"/>
              </a:rPr>
              <a:t>with</a:t>
            </a:r>
            <a:r>
              <a:rPr sz="1800" spc="-10">
                <a:latin typeface="Century Gothic"/>
                <a:cs typeface="Century Gothic"/>
              </a:rPr>
              <a:t> </a:t>
            </a:r>
            <a:r>
              <a:rPr sz="1800">
                <a:latin typeface="Century Gothic"/>
                <a:cs typeface="Century Gothic"/>
              </a:rPr>
              <a:t>it’s</a:t>
            </a:r>
            <a:r>
              <a:rPr sz="1800" spc="-40">
                <a:latin typeface="Century Gothic"/>
                <a:cs typeface="Century Gothic"/>
              </a:rPr>
              <a:t> </a:t>
            </a:r>
            <a:r>
              <a:rPr sz="1800">
                <a:latin typeface="Century Gothic"/>
                <a:cs typeface="Century Gothic"/>
              </a:rPr>
              <a:t>ESG</a:t>
            </a:r>
            <a:r>
              <a:rPr sz="1800" spc="-20">
                <a:latin typeface="Century Gothic"/>
                <a:cs typeface="Century Gothic"/>
              </a:rPr>
              <a:t> </a:t>
            </a:r>
            <a:r>
              <a:rPr sz="1800" spc="-10">
                <a:latin typeface="Century Gothic"/>
                <a:cs typeface="Century Gothic"/>
              </a:rPr>
              <a:t>Policy</a:t>
            </a:r>
            <a:endParaRPr sz="1800">
              <a:latin typeface="Century Gothic"/>
              <a:cs typeface="Century Gothic"/>
            </a:endParaRPr>
          </a:p>
          <a:p>
            <a:pPr marL="391160" indent="-286385">
              <a:lnSpc>
                <a:spcPct val="100000"/>
              </a:lnSpc>
              <a:spcBef>
                <a:spcPts val="2160"/>
              </a:spcBef>
              <a:buFont typeface="Wingdings"/>
              <a:buChar char=""/>
              <a:tabLst>
                <a:tab pos="391160" algn="l"/>
              </a:tabLst>
            </a:pPr>
            <a:r>
              <a:rPr sz="1800">
                <a:latin typeface="Century Gothic"/>
                <a:cs typeface="Century Gothic"/>
              </a:rPr>
              <a:t>Ghana’s</a:t>
            </a:r>
            <a:r>
              <a:rPr sz="1800" spc="-35">
                <a:latin typeface="Century Gothic"/>
                <a:cs typeface="Century Gothic"/>
              </a:rPr>
              <a:t> </a:t>
            </a:r>
            <a:r>
              <a:rPr sz="1800">
                <a:latin typeface="Century Gothic"/>
                <a:cs typeface="Century Gothic"/>
              </a:rPr>
              <a:t>sector</a:t>
            </a:r>
            <a:r>
              <a:rPr sz="1800" spc="-45">
                <a:latin typeface="Century Gothic"/>
                <a:cs typeface="Century Gothic"/>
              </a:rPr>
              <a:t> </a:t>
            </a:r>
            <a:r>
              <a:rPr sz="1800">
                <a:latin typeface="Century Gothic"/>
                <a:cs typeface="Century Gothic"/>
              </a:rPr>
              <a:t>dependency</a:t>
            </a:r>
            <a:r>
              <a:rPr sz="1800" spc="-10">
                <a:latin typeface="Century Gothic"/>
                <a:cs typeface="Century Gothic"/>
              </a:rPr>
              <a:t> </a:t>
            </a:r>
            <a:r>
              <a:rPr sz="1800">
                <a:latin typeface="Century Gothic"/>
                <a:cs typeface="Century Gothic"/>
              </a:rPr>
              <a:t>ratio</a:t>
            </a:r>
            <a:r>
              <a:rPr sz="1800" spc="-75">
                <a:latin typeface="Century Gothic"/>
                <a:cs typeface="Century Gothic"/>
              </a:rPr>
              <a:t> </a:t>
            </a:r>
            <a:r>
              <a:rPr sz="1800">
                <a:latin typeface="Century Gothic"/>
                <a:cs typeface="Century Gothic"/>
              </a:rPr>
              <a:t>on</a:t>
            </a:r>
            <a:r>
              <a:rPr sz="1800" spc="-55">
                <a:latin typeface="Century Gothic"/>
                <a:cs typeface="Century Gothic"/>
              </a:rPr>
              <a:t> </a:t>
            </a:r>
            <a:r>
              <a:rPr sz="1800">
                <a:latin typeface="Century Gothic"/>
                <a:cs typeface="Century Gothic"/>
              </a:rPr>
              <a:t>fossil</a:t>
            </a:r>
            <a:r>
              <a:rPr sz="1800" spc="-75">
                <a:latin typeface="Century Gothic"/>
                <a:cs typeface="Century Gothic"/>
              </a:rPr>
              <a:t> </a:t>
            </a:r>
            <a:r>
              <a:rPr sz="1800" spc="-20">
                <a:latin typeface="Century Gothic"/>
                <a:cs typeface="Century Gothic"/>
              </a:rPr>
              <a:t>fuel</a:t>
            </a:r>
            <a:endParaRPr sz="1800">
              <a:latin typeface="Century Gothic"/>
              <a:cs typeface="Century Gothic"/>
            </a:endParaRPr>
          </a:p>
          <a:p>
            <a:pPr marL="848360" lvl="1" indent="-286385">
              <a:lnSpc>
                <a:spcPct val="100000"/>
              </a:lnSpc>
              <a:spcBef>
                <a:spcPts val="5"/>
              </a:spcBef>
              <a:buFont typeface="Arial"/>
              <a:buChar char="•"/>
              <a:tabLst>
                <a:tab pos="848360" algn="l"/>
              </a:tabLst>
            </a:pPr>
            <a:r>
              <a:rPr sz="1800">
                <a:latin typeface="Century Gothic"/>
                <a:cs typeface="Century Gothic"/>
              </a:rPr>
              <a:t>transportation</a:t>
            </a:r>
            <a:r>
              <a:rPr sz="1800" spc="-40">
                <a:latin typeface="Century Gothic"/>
                <a:cs typeface="Century Gothic"/>
              </a:rPr>
              <a:t> </a:t>
            </a:r>
            <a:r>
              <a:rPr sz="1800">
                <a:latin typeface="Century Gothic"/>
                <a:cs typeface="Century Gothic"/>
              </a:rPr>
              <a:t>sector</a:t>
            </a:r>
            <a:r>
              <a:rPr sz="1800" spc="-30">
                <a:latin typeface="Century Gothic"/>
                <a:cs typeface="Century Gothic"/>
              </a:rPr>
              <a:t> </a:t>
            </a:r>
            <a:r>
              <a:rPr sz="1800">
                <a:latin typeface="Century Gothic"/>
                <a:cs typeface="Century Gothic"/>
              </a:rPr>
              <a:t>–</a:t>
            </a:r>
            <a:r>
              <a:rPr sz="1800" spc="-45">
                <a:latin typeface="Century Gothic"/>
                <a:cs typeface="Century Gothic"/>
              </a:rPr>
              <a:t> </a:t>
            </a:r>
            <a:r>
              <a:rPr sz="1800" spc="-20">
                <a:latin typeface="Century Gothic"/>
                <a:cs typeface="Century Gothic"/>
              </a:rPr>
              <a:t>100%</a:t>
            </a:r>
            <a:endParaRPr sz="1800">
              <a:latin typeface="Century Gothic"/>
              <a:cs typeface="Century Gothic"/>
            </a:endParaRPr>
          </a:p>
          <a:p>
            <a:pPr marL="848360" lvl="1" indent="-286385">
              <a:lnSpc>
                <a:spcPct val="100000"/>
              </a:lnSpc>
              <a:buFont typeface="Arial"/>
              <a:buChar char="•"/>
              <a:tabLst>
                <a:tab pos="848360" algn="l"/>
              </a:tabLst>
            </a:pPr>
            <a:r>
              <a:rPr sz="1800">
                <a:latin typeface="Century Gothic"/>
                <a:cs typeface="Century Gothic"/>
              </a:rPr>
              <a:t>electricity</a:t>
            </a:r>
            <a:r>
              <a:rPr sz="1800" spc="-75">
                <a:latin typeface="Century Gothic"/>
                <a:cs typeface="Century Gothic"/>
              </a:rPr>
              <a:t> </a:t>
            </a:r>
            <a:r>
              <a:rPr sz="1800">
                <a:latin typeface="Century Gothic"/>
                <a:cs typeface="Century Gothic"/>
              </a:rPr>
              <a:t>generation</a:t>
            </a:r>
            <a:r>
              <a:rPr sz="1800" spc="-35">
                <a:latin typeface="Century Gothic"/>
                <a:cs typeface="Century Gothic"/>
              </a:rPr>
              <a:t> </a:t>
            </a:r>
            <a:r>
              <a:rPr sz="1800">
                <a:latin typeface="Century Gothic"/>
                <a:cs typeface="Century Gothic"/>
              </a:rPr>
              <a:t>-</a:t>
            </a:r>
            <a:r>
              <a:rPr sz="1800" spc="-55">
                <a:latin typeface="Century Gothic"/>
                <a:cs typeface="Century Gothic"/>
              </a:rPr>
              <a:t> </a:t>
            </a:r>
            <a:r>
              <a:rPr sz="1800" spc="-25">
                <a:latin typeface="Century Gothic"/>
                <a:cs typeface="Century Gothic"/>
              </a:rPr>
              <a:t>66%</a:t>
            </a:r>
            <a:endParaRPr sz="1800">
              <a:latin typeface="Century Gothic"/>
              <a:cs typeface="Century Gothic"/>
            </a:endParaRPr>
          </a:p>
          <a:p>
            <a:pPr marL="391160" marR="171450" indent="-287020">
              <a:lnSpc>
                <a:spcPct val="100000"/>
              </a:lnSpc>
              <a:spcBef>
                <a:spcPts val="2160"/>
              </a:spcBef>
              <a:buFont typeface="Wingdings"/>
              <a:buChar char=""/>
              <a:tabLst>
                <a:tab pos="391160" algn="l"/>
              </a:tabLst>
            </a:pPr>
            <a:r>
              <a:rPr sz="1800">
                <a:latin typeface="Century Gothic"/>
                <a:cs typeface="Century Gothic"/>
              </a:rPr>
              <a:t>Accra’s</a:t>
            </a:r>
            <a:r>
              <a:rPr sz="1800" spc="-60">
                <a:latin typeface="Century Gothic"/>
                <a:cs typeface="Century Gothic"/>
              </a:rPr>
              <a:t> </a:t>
            </a:r>
            <a:r>
              <a:rPr sz="1800" b="1">
                <a:latin typeface="Century Gothic"/>
                <a:cs typeface="Century Gothic"/>
              </a:rPr>
              <a:t>PM2.5</a:t>
            </a:r>
            <a:r>
              <a:rPr sz="1800" b="1" spc="-35">
                <a:latin typeface="Century Gothic"/>
                <a:cs typeface="Century Gothic"/>
              </a:rPr>
              <a:t> </a:t>
            </a:r>
            <a:r>
              <a:rPr sz="1800">
                <a:latin typeface="Century Gothic"/>
                <a:cs typeface="Century Gothic"/>
              </a:rPr>
              <a:t>air</a:t>
            </a:r>
            <a:r>
              <a:rPr sz="1800" spc="-65">
                <a:latin typeface="Century Gothic"/>
                <a:cs typeface="Century Gothic"/>
              </a:rPr>
              <a:t> </a:t>
            </a:r>
            <a:r>
              <a:rPr sz="1800">
                <a:latin typeface="Century Gothic"/>
                <a:cs typeface="Century Gothic"/>
              </a:rPr>
              <a:t>pollution</a:t>
            </a:r>
            <a:r>
              <a:rPr sz="1800" spc="-70">
                <a:latin typeface="Century Gothic"/>
                <a:cs typeface="Century Gothic"/>
              </a:rPr>
              <a:t> </a:t>
            </a:r>
            <a:r>
              <a:rPr sz="1800">
                <a:latin typeface="Century Gothic"/>
                <a:cs typeface="Century Gothic"/>
              </a:rPr>
              <a:t>concentration</a:t>
            </a:r>
            <a:r>
              <a:rPr sz="1800" spc="-20">
                <a:latin typeface="Century Gothic"/>
                <a:cs typeface="Century Gothic"/>
              </a:rPr>
              <a:t> </a:t>
            </a:r>
            <a:r>
              <a:rPr sz="1800" spc="-10">
                <a:latin typeface="Century Gothic"/>
                <a:cs typeface="Century Gothic"/>
              </a:rPr>
              <a:t>index </a:t>
            </a:r>
            <a:r>
              <a:rPr sz="1800">
                <a:latin typeface="Century Gothic"/>
                <a:cs typeface="Century Gothic"/>
              </a:rPr>
              <a:t>is</a:t>
            </a:r>
            <a:r>
              <a:rPr sz="1800" spc="-75">
                <a:latin typeface="Century Gothic"/>
                <a:cs typeface="Century Gothic"/>
              </a:rPr>
              <a:t> </a:t>
            </a:r>
            <a:r>
              <a:rPr sz="1800" b="1">
                <a:latin typeface="Century Gothic"/>
                <a:cs typeface="Century Gothic"/>
              </a:rPr>
              <a:t>11x</a:t>
            </a:r>
            <a:r>
              <a:rPr sz="1800" b="1" spc="-40">
                <a:latin typeface="Century Gothic"/>
                <a:cs typeface="Century Gothic"/>
              </a:rPr>
              <a:t> </a:t>
            </a:r>
            <a:r>
              <a:rPr sz="1800">
                <a:latin typeface="Century Gothic"/>
                <a:cs typeface="Century Gothic"/>
              </a:rPr>
              <a:t>higher</a:t>
            </a:r>
            <a:r>
              <a:rPr sz="1800" spc="-45">
                <a:latin typeface="Century Gothic"/>
                <a:cs typeface="Century Gothic"/>
              </a:rPr>
              <a:t> </a:t>
            </a:r>
            <a:r>
              <a:rPr sz="1800">
                <a:latin typeface="Century Gothic"/>
                <a:cs typeface="Century Gothic"/>
              </a:rPr>
              <a:t>than</a:t>
            </a:r>
            <a:r>
              <a:rPr sz="1800" spc="-35">
                <a:latin typeface="Century Gothic"/>
                <a:cs typeface="Century Gothic"/>
              </a:rPr>
              <a:t> </a:t>
            </a:r>
            <a:r>
              <a:rPr sz="1800">
                <a:latin typeface="Century Gothic"/>
                <a:cs typeface="Century Gothic"/>
              </a:rPr>
              <a:t>WHO</a:t>
            </a:r>
            <a:r>
              <a:rPr sz="1800" spc="-5">
                <a:latin typeface="Century Gothic"/>
                <a:cs typeface="Century Gothic"/>
              </a:rPr>
              <a:t> </a:t>
            </a:r>
            <a:r>
              <a:rPr sz="1800">
                <a:latin typeface="Century Gothic"/>
                <a:cs typeface="Century Gothic"/>
              </a:rPr>
              <a:t>recommended</a:t>
            </a:r>
            <a:r>
              <a:rPr sz="1800" spc="-30">
                <a:latin typeface="Century Gothic"/>
                <a:cs typeface="Century Gothic"/>
              </a:rPr>
              <a:t> </a:t>
            </a:r>
            <a:r>
              <a:rPr sz="1800" spc="-10">
                <a:latin typeface="Century Gothic"/>
                <a:cs typeface="Century Gothic"/>
              </a:rPr>
              <a:t>levels. </a:t>
            </a:r>
            <a:r>
              <a:rPr sz="1800">
                <a:latin typeface="Century Gothic"/>
                <a:cs typeface="Century Gothic"/>
              </a:rPr>
              <a:t>40%</a:t>
            </a:r>
            <a:r>
              <a:rPr sz="1800" spc="-35">
                <a:latin typeface="Century Gothic"/>
                <a:cs typeface="Century Gothic"/>
              </a:rPr>
              <a:t> </a:t>
            </a:r>
            <a:r>
              <a:rPr sz="1800">
                <a:latin typeface="Century Gothic"/>
                <a:cs typeface="Century Gothic"/>
              </a:rPr>
              <a:t>is</a:t>
            </a:r>
            <a:r>
              <a:rPr sz="1800" spc="-65">
                <a:latin typeface="Century Gothic"/>
                <a:cs typeface="Century Gothic"/>
              </a:rPr>
              <a:t> </a:t>
            </a:r>
            <a:r>
              <a:rPr sz="1800">
                <a:latin typeface="Century Gothic"/>
                <a:cs typeface="Century Gothic"/>
              </a:rPr>
              <a:t>attributed</a:t>
            </a:r>
            <a:r>
              <a:rPr sz="1800" spc="-5">
                <a:latin typeface="Century Gothic"/>
                <a:cs typeface="Century Gothic"/>
              </a:rPr>
              <a:t> </a:t>
            </a:r>
            <a:r>
              <a:rPr sz="1800">
                <a:latin typeface="Century Gothic"/>
                <a:cs typeface="Century Gothic"/>
              </a:rPr>
              <a:t>to</a:t>
            </a:r>
            <a:r>
              <a:rPr sz="1800" spc="-35">
                <a:latin typeface="Century Gothic"/>
                <a:cs typeface="Century Gothic"/>
              </a:rPr>
              <a:t> </a:t>
            </a:r>
            <a:r>
              <a:rPr sz="1800">
                <a:latin typeface="Century Gothic"/>
                <a:cs typeface="Century Gothic"/>
              </a:rPr>
              <a:t>road</a:t>
            </a:r>
            <a:r>
              <a:rPr sz="1800" spc="-40">
                <a:latin typeface="Century Gothic"/>
                <a:cs typeface="Century Gothic"/>
              </a:rPr>
              <a:t> </a:t>
            </a:r>
            <a:r>
              <a:rPr sz="1800" spc="-10">
                <a:latin typeface="Century Gothic"/>
                <a:cs typeface="Century Gothic"/>
              </a:rPr>
              <a:t>transport.</a:t>
            </a:r>
            <a:endParaRPr sz="1800">
              <a:latin typeface="Century Gothic"/>
              <a:cs typeface="Century Gothic"/>
            </a:endParaRPr>
          </a:p>
        </p:txBody>
      </p:sp>
      <p:pic>
        <p:nvPicPr>
          <p:cNvPr id="18" name="object 18"/>
          <p:cNvPicPr/>
          <p:nvPr/>
        </p:nvPicPr>
        <p:blipFill>
          <a:blip r:embed="rId8" cstate="print"/>
          <a:stretch>
            <a:fillRect/>
          </a:stretch>
        </p:blipFill>
        <p:spPr>
          <a:xfrm>
            <a:off x="8368283" y="835152"/>
            <a:ext cx="1097279" cy="109728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5" cstate="print"/>
            <a:stretch>
              <a:fillRect/>
            </a:stretch>
          </p:blipFill>
          <p:spPr>
            <a:xfrm>
              <a:off x="6095" y="6541007"/>
              <a:ext cx="1065276" cy="269748"/>
            </a:xfrm>
            <a:prstGeom prst="rect">
              <a:avLst/>
            </a:prstGeom>
          </p:spPr>
        </p:pic>
        <p:pic>
          <p:nvPicPr>
            <p:cNvPr id="8" name="object 8"/>
            <p:cNvPicPr/>
            <p:nvPr/>
          </p:nvPicPr>
          <p:blipFill>
            <a:blip r:embed="rId6" cstate="print"/>
            <a:stretch>
              <a:fillRect/>
            </a:stretch>
          </p:blipFill>
          <p:spPr>
            <a:xfrm>
              <a:off x="0" y="0"/>
              <a:ext cx="12192000" cy="6857998"/>
            </a:xfrm>
            <a:prstGeom prst="rect">
              <a:avLst/>
            </a:prstGeom>
          </p:spPr>
        </p:pic>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52525">
              <a:alpha val="79998"/>
            </a:srgbClr>
          </a:solidFill>
        </p:spPr>
        <p:txBody>
          <a:bodyPr wrap="square" lIns="0" tIns="0" rIns="0" bIns="0" rtlCol="0"/>
          <a:lstStyle/>
          <a:p>
            <a:endParaRPr/>
          </a:p>
        </p:txBody>
      </p:sp>
      <p:sp>
        <p:nvSpPr>
          <p:cNvPr id="10" name="object 10"/>
          <p:cNvSpPr txBox="1"/>
          <p:nvPr/>
        </p:nvSpPr>
        <p:spPr>
          <a:xfrm>
            <a:off x="183286" y="348437"/>
            <a:ext cx="2005964" cy="528955"/>
          </a:xfrm>
          <a:prstGeom prst="rect">
            <a:avLst/>
          </a:prstGeom>
        </p:spPr>
        <p:txBody>
          <a:bodyPr vert="horz" wrap="square" lIns="0" tIns="12700" rIns="0" bIns="0" rtlCol="0">
            <a:spAutoFit/>
          </a:bodyPr>
          <a:lstStyle/>
          <a:p>
            <a:pPr marL="12700">
              <a:lnSpc>
                <a:spcPct val="100000"/>
              </a:lnSpc>
              <a:spcBef>
                <a:spcPts val="100"/>
              </a:spcBef>
            </a:pPr>
            <a:r>
              <a:rPr sz="3300" b="1" spc="-10">
                <a:solidFill>
                  <a:srgbClr val="FFFFFF"/>
                </a:solidFill>
                <a:latin typeface="Century Gothic"/>
                <a:cs typeface="Century Gothic"/>
              </a:rPr>
              <a:t>SOLUTION</a:t>
            </a:r>
            <a:endParaRPr sz="3300">
              <a:latin typeface="Century Gothic"/>
              <a:cs typeface="Century Gothic"/>
            </a:endParaRPr>
          </a:p>
        </p:txBody>
      </p:sp>
      <p:pic>
        <p:nvPicPr>
          <p:cNvPr id="11" name="object 11"/>
          <p:cNvPicPr/>
          <p:nvPr/>
        </p:nvPicPr>
        <p:blipFill>
          <a:blip r:embed="rId7" cstate="print"/>
          <a:stretch>
            <a:fillRect/>
          </a:stretch>
        </p:blipFill>
        <p:spPr>
          <a:xfrm>
            <a:off x="3288791" y="2075688"/>
            <a:ext cx="1175003" cy="1200912"/>
          </a:xfrm>
          <a:prstGeom prst="rect">
            <a:avLst/>
          </a:prstGeom>
        </p:spPr>
      </p:pic>
      <p:sp>
        <p:nvSpPr>
          <p:cNvPr id="12" name="object 12"/>
          <p:cNvSpPr txBox="1">
            <a:spLocks noGrp="1"/>
          </p:cNvSpPr>
          <p:nvPr>
            <p:ph type="title"/>
          </p:nvPr>
        </p:nvSpPr>
        <p:spPr>
          <a:xfrm>
            <a:off x="147320" y="1741373"/>
            <a:ext cx="9903460" cy="2806065"/>
          </a:xfrm>
          <a:prstGeom prst="rect">
            <a:avLst/>
          </a:prstGeom>
        </p:spPr>
        <p:txBody>
          <a:bodyPr vert="horz" wrap="square" lIns="0" tIns="171450" rIns="0" bIns="0" rtlCol="0">
            <a:spAutoFit/>
          </a:bodyPr>
          <a:lstStyle/>
          <a:p>
            <a:pPr marL="12700" marR="5080">
              <a:lnSpc>
                <a:spcPts val="10370"/>
              </a:lnSpc>
              <a:spcBef>
                <a:spcPts val="1350"/>
              </a:spcBef>
            </a:pPr>
            <a:r>
              <a:rPr sz="9600" spc="-10">
                <a:solidFill>
                  <a:srgbClr val="7AC25B"/>
                </a:solidFill>
              </a:rPr>
              <a:t>FLEET ELECTRIFICATION</a:t>
            </a:r>
            <a:endParaRPr sz="9600"/>
          </a:p>
        </p:txBody>
      </p:sp>
      <p:sp>
        <p:nvSpPr>
          <p:cNvPr id="13" name="object 13"/>
          <p:cNvSpPr txBox="1"/>
          <p:nvPr/>
        </p:nvSpPr>
        <p:spPr>
          <a:xfrm>
            <a:off x="147320" y="4500498"/>
            <a:ext cx="10179050" cy="720725"/>
          </a:xfrm>
          <a:prstGeom prst="rect">
            <a:avLst/>
          </a:prstGeom>
        </p:spPr>
        <p:txBody>
          <a:bodyPr vert="horz" wrap="square" lIns="0" tIns="53975" rIns="0" bIns="0" rtlCol="0">
            <a:spAutoFit/>
          </a:bodyPr>
          <a:lstStyle/>
          <a:p>
            <a:pPr marL="12700" marR="5080">
              <a:lnSpc>
                <a:spcPts val="2590"/>
              </a:lnSpc>
              <a:spcBef>
                <a:spcPts val="425"/>
              </a:spcBef>
            </a:pPr>
            <a:r>
              <a:rPr sz="2400" b="1">
                <a:solidFill>
                  <a:srgbClr val="FFFFFF"/>
                </a:solidFill>
                <a:latin typeface="Century Gothic"/>
                <a:cs typeface="Century Gothic"/>
              </a:rPr>
              <a:t>RETROFITTING</a:t>
            </a:r>
            <a:r>
              <a:rPr sz="2400" b="1" spc="-95">
                <a:solidFill>
                  <a:srgbClr val="FFFFFF"/>
                </a:solidFill>
                <a:latin typeface="Century Gothic"/>
                <a:cs typeface="Century Gothic"/>
              </a:rPr>
              <a:t> </a:t>
            </a:r>
            <a:r>
              <a:rPr sz="2400" b="1">
                <a:solidFill>
                  <a:srgbClr val="FFFFFF"/>
                </a:solidFill>
                <a:latin typeface="Century Gothic"/>
                <a:cs typeface="Century Gothic"/>
              </a:rPr>
              <a:t>1,000</a:t>
            </a:r>
            <a:r>
              <a:rPr sz="2400" b="1" spc="-65">
                <a:solidFill>
                  <a:srgbClr val="FFFFFF"/>
                </a:solidFill>
                <a:latin typeface="Century Gothic"/>
                <a:cs typeface="Century Gothic"/>
              </a:rPr>
              <a:t> </a:t>
            </a:r>
            <a:r>
              <a:rPr sz="2400" b="1">
                <a:solidFill>
                  <a:srgbClr val="FFFFFF"/>
                </a:solidFill>
                <a:latin typeface="Century Gothic"/>
                <a:cs typeface="Century Gothic"/>
              </a:rPr>
              <a:t>WASTE</a:t>
            </a:r>
            <a:r>
              <a:rPr sz="2400" b="1" spc="-85">
                <a:solidFill>
                  <a:srgbClr val="FFFFFF"/>
                </a:solidFill>
                <a:latin typeface="Century Gothic"/>
                <a:cs typeface="Century Gothic"/>
              </a:rPr>
              <a:t> </a:t>
            </a:r>
            <a:r>
              <a:rPr sz="2400" b="1">
                <a:solidFill>
                  <a:srgbClr val="FFFFFF"/>
                </a:solidFill>
                <a:latin typeface="Century Gothic"/>
                <a:cs typeface="Century Gothic"/>
              </a:rPr>
              <a:t>TRUCKS</a:t>
            </a:r>
            <a:r>
              <a:rPr sz="2400" b="1" spc="-85">
                <a:solidFill>
                  <a:srgbClr val="FFFFFF"/>
                </a:solidFill>
                <a:latin typeface="Century Gothic"/>
                <a:cs typeface="Century Gothic"/>
              </a:rPr>
              <a:t> </a:t>
            </a:r>
            <a:r>
              <a:rPr sz="2400" b="1">
                <a:solidFill>
                  <a:srgbClr val="FFFFFF"/>
                </a:solidFill>
                <a:latin typeface="Century Gothic"/>
                <a:cs typeface="Century Gothic"/>
              </a:rPr>
              <a:t>WITH</a:t>
            </a:r>
            <a:r>
              <a:rPr sz="2400" b="1" spc="-85">
                <a:solidFill>
                  <a:srgbClr val="FFFFFF"/>
                </a:solidFill>
                <a:latin typeface="Century Gothic"/>
                <a:cs typeface="Century Gothic"/>
              </a:rPr>
              <a:t> </a:t>
            </a:r>
            <a:r>
              <a:rPr sz="2400" b="1">
                <a:solidFill>
                  <a:srgbClr val="FFFFFF"/>
                </a:solidFill>
                <a:latin typeface="Century Gothic"/>
                <a:cs typeface="Century Gothic"/>
              </a:rPr>
              <a:t>ELECTRIC</a:t>
            </a:r>
            <a:r>
              <a:rPr sz="2400" b="1" spc="-85">
                <a:solidFill>
                  <a:srgbClr val="FFFFFF"/>
                </a:solidFill>
                <a:latin typeface="Century Gothic"/>
                <a:cs typeface="Century Gothic"/>
              </a:rPr>
              <a:t> </a:t>
            </a:r>
            <a:r>
              <a:rPr sz="2400" b="1">
                <a:solidFill>
                  <a:srgbClr val="FFFFFF"/>
                </a:solidFill>
                <a:latin typeface="Century Gothic"/>
                <a:cs typeface="Century Gothic"/>
              </a:rPr>
              <a:t>POWER</a:t>
            </a:r>
            <a:r>
              <a:rPr sz="2400" b="1" spc="-90">
                <a:solidFill>
                  <a:srgbClr val="FFFFFF"/>
                </a:solidFill>
                <a:latin typeface="Century Gothic"/>
                <a:cs typeface="Century Gothic"/>
              </a:rPr>
              <a:t> </a:t>
            </a:r>
            <a:r>
              <a:rPr sz="2400" b="1">
                <a:solidFill>
                  <a:srgbClr val="FFFFFF"/>
                </a:solidFill>
                <a:latin typeface="Century Gothic"/>
                <a:cs typeface="Century Gothic"/>
              </a:rPr>
              <a:t>TRAINS</a:t>
            </a:r>
            <a:r>
              <a:rPr sz="2400" b="1" spc="-90">
                <a:solidFill>
                  <a:srgbClr val="FFFFFF"/>
                </a:solidFill>
                <a:latin typeface="Century Gothic"/>
                <a:cs typeface="Century Gothic"/>
              </a:rPr>
              <a:t> </a:t>
            </a:r>
            <a:r>
              <a:rPr sz="2400" b="1" spc="-25">
                <a:solidFill>
                  <a:srgbClr val="FFFFFF"/>
                </a:solidFill>
                <a:latin typeface="Century Gothic"/>
                <a:cs typeface="Century Gothic"/>
              </a:rPr>
              <a:t>AND </a:t>
            </a:r>
            <a:r>
              <a:rPr sz="2400" b="1">
                <a:solidFill>
                  <a:srgbClr val="FFFFFF"/>
                </a:solidFill>
                <a:latin typeface="Century Gothic"/>
                <a:cs typeface="Century Gothic"/>
              </a:rPr>
              <a:t>NATIONWIDE</a:t>
            </a:r>
            <a:r>
              <a:rPr sz="2400" b="1" spc="-20">
                <a:solidFill>
                  <a:srgbClr val="FFFFFF"/>
                </a:solidFill>
                <a:latin typeface="Century Gothic"/>
                <a:cs typeface="Century Gothic"/>
              </a:rPr>
              <a:t> </a:t>
            </a:r>
            <a:r>
              <a:rPr sz="2400" b="1">
                <a:solidFill>
                  <a:srgbClr val="FFFFFF"/>
                </a:solidFill>
                <a:latin typeface="Century Gothic"/>
                <a:cs typeface="Century Gothic"/>
              </a:rPr>
              <a:t>CHARGING</a:t>
            </a:r>
            <a:r>
              <a:rPr sz="2400" b="1" spc="-10">
                <a:solidFill>
                  <a:srgbClr val="FFFFFF"/>
                </a:solidFill>
                <a:latin typeface="Century Gothic"/>
                <a:cs typeface="Century Gothic"/>
              </a:rPr>
              <a:t> INFRASTRUCTURE</a:t>
            </a:r>
            <a:endParaRPr sz="2400">
              <a:latin typeface="Century Gothic"/>
              <a:cs typeface="Century Gothic"/>
            </a:endParaRPr>
          </a:p>
        </p:txBody>
      </p:sp>
      <p:sp>
        <p:nvSpPr>
          <p:cNvPr id="14" name="object 14"/>
          <p:cNvSpPr/>
          <p:nvPr/>
        </p:nvSpPr>
        <p:spPr>
          <a:xfrm>
            <a:off x="196596" y="5448300"/>
            <a:ext cx="3531235" cy="780415"/>
          </a:xfrm>
          <a:custGeom>
            <a:avLst/>
            <a:gdLst/>
            <a:ahLst/>
            <a:cxnLst/>
            <a:rect l="l" t="t" r="r" b="b"/>
            <a:pathLst>
              <a:path w="3531235" h="780414">
                <a:moveTo>
                  <a:pt x="3531108" y="130048"/>
                </a:moveTo>
                <a:lnTo>
                  <a:pt x="3520884" y="79413"/>
                </a:lnTo>
                <a:lnTo>
                  <a:pt x="3493033" y="38074"/>
                </a:lnTo>
                <a:lnTo>
                  <a:pt x="3451695" y="10223"/>
                </a:lnTo>
                <a:lnTo>
                  <a:pt x="3401060" y="0"/>
                </a:lnTo>
                <a:lnTo>
                  <a:pt x="130048" y="0"/>
                </a:lnTo>
                <a:lnTo>
                  <a:pt x="79425" y="10223"/>
                </a:lnTo>
                <a:lnTo>
                  <a:pt x="38087" y="38074"/>
                </a:lnTo>
                <a:lnTo>
                  <a:pt x="10210" y="79413"/>
                </a:lnTo>
                <a:lnTo>
                  <a:pt x="0" y="130048"/>
                </a:lnTo>
                <a:lnTo>
                  <a:pt x="0" y="650240"/>
                </a:lnTo>
                <a:lnTo>
                  <a:pt x="10210" y="700862"/>
                </a:lnTo>
                <a:lnTo>
                  <a:pt x="38087" y="742200"/>
                </a:lnTo>
                <a:lnTo>
                  <a:pt x="79425" y="770077"/>
                </a:lnTo>
                <a:lnTo>
                  <a:pt x="130048" y="780288"/>
                </a:lnTo>
                <a:lnTo>
                  <a:pt x="3401060" y="780288"/>
                </a:lnTo>
                <a:lnTo>
                  <a:pt x="3451695" y="770077"/>
                </a:lnTo>
                <a:lnTo>
                  <a:pt x="3493033" y="742200"/>
                </a:lnTo>
                <a:lnTo>
                  <a:pt x="3520884" y="700862"/>
                </a:lnTo>
                <a:lnTo>
                  <a:pt x="3531108" y="650240"/>
                </a:lnTo>
                <a:lnTo>
                  <a:pt x="3531108" y="130048"/>
                </a:lnTo>
                <a:close/>
              </a:path>
            </a:pathLst>
          </a:custGeom>
          <a:solidFill>
            <a:srgbClr val="44536A"/>
          </a:solidFill>
        </p:spPr>
        <p:txBody>
          <a:bodyPr wrap="square" lIns="0" tIns="0" rIns="0" bIns="0" rtlCol="0"/>
          <a:lstStyle/>
          <a:p>
            <a:endParaRPr/>
          </a:p>
        </p:txBody>
      </p:sp>
      <p:sp>
        <p:nvSpPr>
          <p:cNvPr id="15" name="object 15"/>
          <p:cNvSpPr txBox="1"/>
          <p:nvPr/>
        </p:nvSpPr>
        <p:spPr>
          <a:xfrm>
            <a:off x="435051" y="5447791"/>
            <a:ext cx="1473200" cy="697230"/>
          </a:xfrm>
          <a:prstGeom prst="rect">
            <a:avLst/>
          </a:prstGeom>
        </p:spPr>
        <p:txBody>
          <a:bodyPr vert="horz" wrap="square" lIns="0" tIns="13335" rIns="0" bIns="0" rtlCol="0">
            <a:spAutoFit/>
          </a:bodyPr>
          <a:lstStyle/>
          <a:p>
            <a:pPr marL="12700">
              <a:lnSpc>
                <a:spcPct val="100000"/>
              </a:lnSpc>
              <a:spcBef>
                <a:spcPts val="105"/>
              </a:spcBef>
            </a:pPr>
            <a:r>
              <a:rPr sz="4400" b="1" spc="-20">
                <a:solidFill>
                  <a:srgbClr val="FFFFFF"/>
                </a:solidFill>
                <a:latin typeface="Century Gothic"/>
                <a:cs typeface="Century Gothic"/>
              </a:rPr>
              <a:t>$65M</a:t>
            </a:r>
            <a:endParaRPr sz="4400">
              <a:latin typeface="Century Gothic"/>
              <a:cs typeface="Century Gothic"/>
            </a:endParaRPr>
          </a:p>
        </p:txBody>
      </p:sp>
      <p:sp>
        <p:nvSpPr>
          <p:cNvPr id="16" name="object 16"/>
          <p:cNvSpPr/>
          <p:nvPr/>
        </p:nvSpPr>
        <p:spPr>
          <a:xfrm>
            <a:off x="1888235" y="5547359"/>
            <a:ext cx="1839595" cy="591820"/>
          </a:xfrm>
          <a:custGeom>
            <a:avLst/>
            <a:gdLst/>
            <a:ahLst/>
            <a:cxnLst/>
            <a:rect l="l" t="t" r="r" b="b"/>
            <a:pathLst>
              <a:path w="1839595" h="591820">
                <a:moveTo>
                  <a:pt x="1839467" y="0"/>
                </a:moveTo>
                <a:lnTo>
                  <a:pt x="0" y="0"/>
                </a:lnTo>
                <a:lnTo>
                  <a:pt x="0" y="591311"/>
                </a:lnTo>
                <a:lnTo>
                  <a:pt x="1839467" y="591311"/>
                </a:lnTo>
                <a:lnTo>
                  <a:pt x="1839467" y="0"/>
                </a:lnTo>
                <a:close/>
              </a:path>
            </a:pathLst>
          </a:custGeom>
          <a:solidFill>
            <a:srgbClr val="44536A"/>
          </a:solidFill>
        </p:spPr>
        <p:txBody>
          <a:bodyPr wrap="square" lIns="0" tIns="0" rIns="0" bIns="0" rtlCol="0"/>
          <a:lstStyle/>
          <a:p>
            <a:endParaRPr/>
          </a:p>
        </p:txBody>
      </p:sp>
      <p:sp>
        <p:nvSpPr>
          <p:cNvPr id="17" name="object 17"/>
          <p:cNvSpPr txBox="1"/>
          <p:nvPr/>
        </p:nvSpPr>
        <p:spPr>
          <a:xfrm>
            <a:off x="1967229" y="5550204"/>
            <a:ext cx="1619250" cy="546735"/>
          </a:xfrm>
          <a:prstGeom prst="rect">
            <a:avLst/>
          </a:prstGeom>
        </p:spPr>
        <p:txBody>
          <a:bodyPr vert="horz" wrap="square" lIns="0" tIns="12700" rIns="0" bIns="0" rtlCol="0">
            <a:spAutoFit/>
          </a:bodyPr>
          <a:lstStyle/>
          <a:p>
            <a:pPr marL="12700">
              <a:lnSpc>
                <a:spcPts val="2050"/>
              </a:lnSpc>
              <a:spcBef>
                <a:spcPts val="100"/>
              </a:spcBef>
            </a:pPr>
            <a:r>
              <a:rPr sz="1800">
                <a:solidFill>
                  <a:srgbClr val="F1F1F1"/>
                </a:solidFill>
                <a:latin typeface="Century Gothic"/>
                <a:cs typeface="Century Gothic"/>
              </a:rPr>
              <a:t>ANNUAL</a:t>
            </a:r>
            <a:r>
              <a:rPr sz="1800" spc="-65">
                <a:solidFill>
                  <a:srgbClr val="F1F1F1"/>
                </a:solidFill>
                <a:latin typeface="Century Gothic"/>
                <a:cs typeface="Century Gothic"/>
              </a:rPr>
              <a:t> </a:t>
            </a:r>
            <a:r>
              <a:rPr sz="1800" spc="-20">
                <a:solidFill>
                  <a:srgbClr val="F1F1F1"/>
                </a:solidFill>
                <a:latin typeface="Century Gothic"/>
                <a:cs typeface="Century Gothic"/>
              </a:rPr>
              <a:t>COST</a:t>
            </a:r>
            <a:endParaRPr sz="1800">
              <a:latin typeface="Century Gothic"/>
              <a:cs typeface="Century Gothic"/>
            </a:endParaRPr>
          </a:p>
          <a:p>
            <a:pPr marL="12700">
              <a:lnSpc>
                <a:spcPts val="2050"/>
              </a:lnSpc>
            </a:pPr>
            <a:r>
              <a:rPr sz="1800" spc="-10">
                <a:solidFill>
                  <a:srgbClr val="F1F1F1"/>
                </a:solidFill>
                <a:latin typeface="Century Gothic"/>
                <a:cs typeface="Century Gothic"/>
              </a:rPr>
              <a:t>SAVINGS</a:t>
            </a:r>
            <a:endParaRPr sz="1800">
              <a:latin typeface="Century Gothic"/>
              <a:cs typeface="Century Gothic"/>
            </a:endParaRPr>
          </a:p>
        </p:txBody>
      </p:sp>
      <p:sp>
        <p:nvSpPr>
          <p:cNvPr id="18" name="object 18"/>
          <p:cNvSpPr/>
          <p:nvPr/>
        </p:nvSpPr>
        <p:spPr>
          <a:xfrm>
            <a:off x="4005072" y="5448300"/>
            <a:ext cx="3533140" cy="780415"/>
          </a:xfrm>
          <a:custGeom>
            <a:avLst/>
            <a:gdLst/>
            <a:ahLst/>
            <a:cxnLst/>
            <a:rect l="l" t="t" r="r" b="b"/>
            <a:pathLst>
              <a:path w="3533140" h="780414">
                <a:moveTo>
                  <a:pt x="3532632" y="99060"/>
                </a:moveTo>
                <a:lnTo>
                  <a:pt x="3526371" y="99060"/>
                </a:lnTo>
                <a:lnTo>
                  <a:pt x="3522408" y="79413"/>
                </a:lnTo>
                <a:lnTo>
                  <a:pt x="3494557" y="38074"/>
                </a:lnTo>
                <a:lnTo>
                  <a:pt x="3453219" y="10223"/>
                </a:lnTo>
                <a:lnTo>
                  <a:pt x="3402584" y="0"/>
                </a:lnTo>
                <a:lnTo>
                  <a:pt x="130048" y="0"/>
                </a:lnTo>
                <a:lnTo>
                  <a:pt x="79400" y="10223"/>
                </a:lnTo>
                <a:lnTo>
                  <a:pt x="38061" y="38074"/>
                </a:lnTo>
                <a:lnTo>
                  <a:pt x="10210" y="79413"/>
                </a:lnTo>
                <a:lnTo>
                  <a:pt x="0" y="130048"/>
                </a:lnTo>
                <a:lnTo>
                  <a:pt x="0" y="650240"/>
                </a:lnTo>
                <a:lnTo>
                  <a:pt x="10210" y="700862"/>
                </a:lnTo>
                <a:lnTo>
                  <a:pt x="38061" y="742200"/>
                </a:lnTo>
                <a:lnTo>
                  <a:pt x="79400" y="770077"/>
                </a:lnTo>
                <a:lnTo>
                  <a:pt x="130048" y="780288"/>
                </a:lnTo>
                <a:lnTo>
                  <a:pt x="3402584" y="780288"/>
                </a:lnTo>
                <a:lnTo>
                  <a:pt x="3453219" y="770077"/>
                </a:lnTo>
                <a:lnTo>
                  <a:pt x="3494557" y="742200"/>
                </a:lnTo>
                <a:lnTo>
                  <a:pt x="3522408" y="700862"/>
                </a:lnTo>
                <a:lnTo>
                  <a:pt x="3524516" y="690372"/>
                </a:lnTo>
                <a:lnTo>
                  <a:pt x="3532632" y="690372"/>
                </a:lnTo>
                <a:lnTo>
                  <a:pt x="3532632" y="650240"/>
                </a:lnTo>
                <a:lnTo>
                  <a:pt x="3532632" y="130048"/>
                </a:lnTo>
                <a:lnTo>
                  <a:pt x="3532632" y="99060"/>
                </a:lnTo>
                <a:close/>
              </a:path>
            </a:pathLst>
          </a:custGeom>
          <a:solidFill>
            <a:srgbClr val="44536A"/>
          </a:solidFill>
        </p:spPr>
        <p:txBody>
          <a:bodyPr wrap="square" lIns="0" tIns="0" rIns="0" bIns="0" rtlCol="0"/>
          <a:lstStyle/>
          <a:p>
            <a:endParaRPr/>
          </a:p>
        </p:txBody>
      </p:sp>
      <p:sp>
        <p:nvSpPr>
          <p:cNvPr id="19" name="object 19"/>
          <p:cNvSpPr txBox="1"/>
          <p:nvPr/>
        </p:nvSpPr>
        <p:spPr>
          <a:xfrm>
            <a:off x="4201159" y="5550204"/>
            <a:ext cx="2886710" cy="546735"/>
          </a:xfrm>
          <a:prstGeom prst="rect">
            <a:avLst/>
          </a:prstGeom>
        </p:spPr>
        <p:txBody>
          <a:bodyPr vert="horz" wrap="square" lIns="0" tIns="12700" rIns="0" bIns="0" rtlCol="0">
            <a:spAutoFit/>
          </a:bodyPr>
          <a:lstStyle/>
          <a:p>
            <a:pPr marL="12700">
              <a:lnSpc>
                <a:spcPts val="2050"/>
              </a:lnSpc>
              <a:spcBef>
                <a:spcPts val="100"/>
              </a:spcBef>
            </a:pPr>
            <a:r>
              <a:rPr sz="1800" b="1">
                <a:solidFill>
                  <a:srgbClr val="F1F1F1"/>
                </a:solidFill>
                <a:latin typeface="Century Gothic"/>
                <a:cs typeface="Century Gothic"/>
              </a:rPr>
              <a:t>REDUCTION</a:t>
            </a:r>
            <a:r>
              <a:rPr sz="1800" b="1" spc="-45">
                <a:solidFill>
                  <a:srgbClr val="F1F1F1"/>
                </a:solidFill>
                <a:latin typeface="Century Gothic"/>
                <a:cs typeface="Century Gothic"/>
              </a:rPr>
              <a:t> </a:t>
            </a:r>
            <a:r>
              <a:rPr sz="1800" b="1">
                <a:solidFill>
                  <a:srgbClr val="F1F1F1"/>
                </a:solidFill>
                <a:latin typeface="Century Gothic"/>
                <a:cs typeface="Century Gothic"/>
              </a:rPr>
              <a:t>IN</a:t>
            </a:r>
            <a:r>
              <a:rPr sz="1800" b="1" spc="-55">
                <a:solidFill>
                  <a:srgbClr val="F1F1F1"/>
                </a:solidFill>
                <a:latin typeface="Century Gothic"/>
                <a:cs typeface="Century Gothic"/>
              </a:rPr>
              <a:t> </a:t>
            </a:r>
            <a:r>
              <a:rPr sz="1800" b="1">
                <a:solidFill>
                  <a:srgbClr val="F1F1F1"/>
                </a:solidFill>
                <a:latin typeface="Century Gothic"/>
                <a:cs typeface="Century Gothic"/>
              </a:rPr>
              <a:t>FOSSIL</a:t>
            </a:r>
            <a:r>
              <a:rPr sz="1800" b="1" spc="-40">
                <a:solidFill>
                  <a:srgbClr val="F1F1F1"/>
                </a:solidFill>
                <a:latin typeface="Century Gothic"/>
                <a:cs typeface="Century Gothic"/>
              </a:rPr>
              <a:t> </a:t>
            </a:r>
            <a:r>
              <a:rPr sz="1800" b="1" spc="-20">
                <a:solidFill>
                  <a:srgbClr val="F1F1F1"/>
                </a:solidFill>
                <a:latin typeface="Century Gothic"/>
                <a:cs typeface="Century Gothic"/>
              </a:rPr>
              <a:t>FUEL</a:t>
            </a:r>
            <a:endParaRPr sz="1800">
              <a:latin typeface="Century Gothic"/>
              <a:cs typeface="Century Gothic"/>
            </a:endParaRPr>
          </a:p>
          <a:p>
            <a:pPr marL="12700">
              <a:lnSpc>
                <a:spcPts val="2050"/>
              </a:lnSpc>
            </a:pPr>
            <a:r>
              <a:rPr sz="1800" b="1" spc="-10">
                <a:solidFill>
                  <a:srgbClr val="F1F1F1"/>
                </a:solidFill>
                <a:latin typeface="Century Gothic"/>
                <a:cs typeface="Century Gothic"/>
              </a:rPr>
              <a:t>DEPENDENCY</a:t>
            </a:r>
            <a:endParaRPr sz="1800">
              <a:latin typeface="Century Gothic"/>
              <a:cs typeface="Century Gothic"/>
            </a:endParaRPr>
          </a:p>
        </p:txBody>
      </p:sp>
      <p:sp>
        <p:nvSpPr>
          <p:cNvPr id="20" name="object 20"/>
          <p:cNvSpPr/>
          <p:nvPr/>
        </p:nvSpPr>
        <p:spPr>
          <a:xfrm>
            <a:off x="7815072" y="5448300"/>
            <a:ext cx="3533140" cy="780415"/>
          </a:xfrm>
          <a:custGeom>
            <a:avLst/>
            <a:gdLst/>
            <a:ahLst/>
            <a:cxnLst/>
            <a:rect l="l" t="t" r="r" b="b"/>
            <a:pathLst>
              <a:path w="3533140" h="780414">
                <a:moveTo>
                  <a:pt x="3532632" y="99060"/>
                </a:moveTo>
                <a:lnTo>
                  <a:pt x="3526371" y="99060"/>
                </a:lnTo>
                <a:lnTo>
                  <a:pt x="3522408" y="79413"/>
                </a:lnTo>
                <a:lnTo>
                  <a:pt x="3494557" y="38074"/>
                </a:lnTo>
                <a:lnTo>
                  <a:pt x="3453219" y="10223"/>
                </a:lnTo>
                <a:lnTo>
                  <a:pt x="3402584" y="0"/>
                </a:lnTo>
                <a:lnTo>
                  <a:pt x="130048" y="0"/>
                </a:lnTo>
                <a:lnTo>
                  <a:pt x="79400" y="10223"/>
                </a:lnTo>
                <a:lnTo>
                  <a:pt x="38061" y="38074"/>
                </a:lnTo>
                <a:lnTo>
                  <a:pt x="10210" y="79413"/>
                </a:lnTo>
                <a:lnTo>
                  <a:pt x="0" y="130048"/>
                </a:lnTo>
                <a:lnTo>
                  <a:pt x="0" y="650240"/>
                </a:lnTo>
                <a:lnTo>
                  <a:pt x="10210" y="700862"/>
                </a:lnTo>
                <a:lnTo>
                  <a:pt x="38061" y="742200"/>
                </a:lnTo>
                <a:lnTo>
                  <a:pt x="79400" y="770077"/>
                </a:lnTo>
                <a:lnTo>
                  <a:pt x="130048" y="780288"/>
                </a:lnTo>
                <a:lnTo>
                  <a:pt x="3402584" y="780288"/>
                </a:lnTo>
                <a:lnTo>
                  <a:pt x="3453219" y="770077"/>
                </a:lnTo>
                <a:lnTo>
                  <a:pt x="3494557" y="742200"/>
                </a:lnTo>
                <a:lnTo>
                  <a:pt x="3522408" y="700862"/>
                </a:lnTo>
                <a:lnTo>
                  <a:pt x="3524516" y="690372"/>
                </a:lnTo>
                <a:lnTo>
                  <a:pt x="3532632" y="690372"/>
                </a:lnTo>
                <a:lnTo>
                  <a:pt x="3532632" y="650240"/>
                </a:lnTo>
                <a:lnTo>
                  <a:pt x="3532632" y="130048"/>
                </a:lnTo>
                <a:lnTo>
                  <a:pt x="3532632" y="99060"/>
                </a:lnTo>
                <a:close/>
              </a:path>
            </a:pathLst>
          </a:custGeom>
          <a:solidFill>
            <a:srgbClr val="44536A"/>
          </a:solidFill>
        </p:spPr>
        <p:txBody>
          <a:bodyPr wrap="square" lIns="0" tIns="0" rIns="0" bIns="0" rtlCol="0"/>
          <a:lstStyle/>
          <a:p>
            <a:endParaRPr/>
          </a:p>
        </p:txBody>
      </p:sp>
      <p:sp>
        <p:nvSpPr>
          <p:cNvPr id="21" name="object 21"/>
          <p:cNvSpPr txBox="1"/>
          <p:nvPr/>
        </p:nvSpPr>
        <p:spPr>
          <a:xfrm>
            <a:off x="8011159" y="5550204"/>
            <a:ext cx="2770505" cy="546735"/>
          </a:xfrm>
          <a:prstGeom prst="rect">
            <a:avLst/>
          </a:prstGeom>
        </p:spPr>
        <p:txBody>
          <a:bodyPr vert="horz" wrap="square" lIns="0" tIns="12700" rIns="0" bIns="0" rtlCol="0">
            <a:spAutoFit/>
          </a:bodyPr>
          <a:lstStyle/>
          <a:p>
            <a:pPr marL="12700">
              <a:lnSpc>
                <a:spcPts val="2050"/>
              </a:lnSpc>
              <a:spcBef>
                <a:spcPts val="100"/>
              </a:spcBef>
            </a:pPr>
            <a:r>
              <a:rPr sz="1800" b="1">
                <a:solidFill>
                  <a:srgbClr val="F1F1F1"/>
                </a:solidFill>
                <a:latin typeface="Century Gothic"/>
                <a:cs typeface="Century Gothic"/>
              </a:rPr>
              <a:t>FASTER</a:t>
            </a:r>
            <a:r>
              <a:rPr sz="1800" b="1" spc="-105">
                <a:solidFill>
                  <a:srgbClr val="F1F1F1"/>
                </a:solidFill>
                <a:latin typeface="Century Gothic"/>
                <a:cs typeface="Century Gothic"/>
              </a:rPr>
              <a:t> </a:t>
            </a:r>
            <a:r>
              <a:rPr sz="1800" b="1">
                <a:solidFill>
                  <a:srgbClr val="F1F1F1"/>
                </a:solidFill>
                <a:latin typeface="Century Gothic"/>
                <a:cs typeface="Century Gothic"/>
              </a:rPr>
              <a:t>DEVELOPMENT</a:t>
            </a:r>
            <a:r>
              <a:rPr sz="1800" b="1" spc="-95">
                <a:solidFill>
                  <a:srgbClr val="F1F1F1"/>
                </a:solidFill>
                <a:latin typeface="Century Gothic"/>
                <a:cs typeface="Century Gothic"/>
              </a:rPr>
              <a:t> </a:t>
            </a:r>
            <a:r>
              <a:rPr sz="1800" b="1" spc="-25">
                <a:solidFill>
                  <a:srgbClr val="F1F1F1"/>
                </a:solidFill>
                <a:latin typeface="Century Gothic"/>
                <a:cs typeface="Century Gothic"/>
              </a:rPr>
              <a:t>OF</a:t>
            </a:r>
            <a:endParaRPr sz="1800">
              <a:latin typeface="Century Gothic"/>
              <a:cs typeface="Century Gothic"/>
            </a:endParaRPr>
          </a:p>
          <a:p>
            <a:pPr marL="12700">
              <a:lnSpc>
                <a:spcPts val="2050"/>
              </a:lnSpc>
            </a:pPr>
            <a:r>
              <a:rPr sz="1800" b="1">
                <a:solidFill>
                  <a:srgbClr val="F1F1F1"/>
                </a:solidFill>
                <a:latin typeface="Century Gothic"/>
                <a:cs typeface="Century Gothic"/>
              </a:rPr>
              <a:t>GHANA’S</a:t>
            </a:r>
            <a:r>
              <a:rPr sz="1800" b="1" spc="-60">
                <a:solidFill>
                  <a:srgbClr val="F1F1F1"/>
                </a:solidFill>
                <a:latin typeface="Century Gothic"/>
                <a:cs typeface="Century Gothic"/>
              </a:rPr>
              <a:t> </a:t>
            </a:r>
            <a:r>
              <a:rPr sz="1800" b="1">
                <a:solidFill>
                  <a:srgbClr val="F1F1F1"/>
                </a:solidFill>
                <a:latin typeface="Century Gothic"/>
                <a:cs typeface="Century Gothic"/>
              </a:rPr>
              <a:t>EV</a:t>
            </a:r>
            <a:r>
              <a:rPr sz="1800" b="1" spc="-55">
                <a:solidFill>
                  <a:srgbClr val="F1F1F1"/>
                </a:solidFill>
                <a:latin typeface="Century Gothic"/>
                <a:cs typeface="Century Gothic"/>
              </a:rPr>
              <a:t> </a:t>
            </a:r>
            <a:r>
              <a:rPr sz="1800" b="1" spc="-10">
                <a:solidFill>
                  <a:srgbClr val="F1F1F1"/>
                </a:solidFill>
                <a:latin typeface="Century Gothic"/>
                <a:cs typeface="Century Gothic"/>
              </a:rPr>
              <a:t>MARKET</a:t>
            </a:r>
            <a:endParaRPr sz="1800">
              <a:latin typeface="Century Gothic"/>
              <a:cs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5" cstate="print"/>
            <a:stretch>
              <a:fillRect/>
            </a:stretch>
          </p:blipFill>
          <p:spPr>
            <a:xfrm>
              <a:off x="6095" y="6541007"/>
              <a:ext cx="1065276" cy="269748"/>
            </a:xfrm>
            <a:prstGeom prst="rect">
              <a:avLst/>
            </a:prstGeom>
          </p:spPr>
        </p:pic>
        <p:pic>
          <p:nvPicPr>
            <p:cNvPr id="8" name="object 8"/>
            <p:cNvPicPr/>
            <p:nvPr/>
          </p:nvPicPr>
          <p:blipFill>
            <a:blip r:embed="rId6" cstate="print"/>
            <a:stretch>
              <a:fillRect/>
            </a:stretch>
          </p:blipFill>
          <p:spPr>
            <a:xfrm>
              <a:off x="0" y="0"/>
              <a:ext cx="12192000" cy="6857999"/>
            </a:xfrm>
            <a:prstGeom prst="rect">
              <a:avLst/>
            </a:prstGeom>
          </p:spPr>
        </p:pic>
        <p:sp>
          <p:nvSpPr>
            <p:cNvPr id="9" name="object 9"/>
            <p:cNvSpPr/>
            <p:nvPr/>
          </p:nvSpPr>
          <p:spPr>
            <a:xfrm>
              <a:off x="0" y="27430"/>
              <a:ext cx="12192000" cy="6830695"/>
            </a:xfrm>
            <a:custGeom>
              <a:avLst/>
              <a:gdLst/>
              <a:ahLst/>
              <a:cxnLst/>
              <a:rect l="l" t="t" r="r" b="b"/>
              <a:pathLst>
                <a:path w="12192000" h="6830695">
                  <a:moveTo>
                    <a:pt x="12192000" y="0"/>
                  </a:moveTo>
                  <a:lnTo>
                    <a:pt x="0" y="0"/>
                  </a:lnTo>
                  <a:lnTo>
                    <a:pt x="0" y="6830566"/>
                  </a:lnTo>
                  <a:lnTo>
                    <a:pt x="12192000" y="6830566"/>
                  </a:lnTo>
                  <a:lnTo>
                    <a:pt x="12192000" y="0"/>
                  </a:lnTo>
                  <a:close/>
                </a:path>
              </a:pathLst>
            </a:custGeom>
            <a:solidFill>
              <a:srgbClr val="252525">
                <a:alpha val="79998"/>
              </a:srgbClr>
            </a:solidFill>
          </p:spPr>
          <p:txBody>
            <a:bodyPr wrap="square" lIns="0" tIns="0" rIns="0" bIns="0" rtlCol="0"/>
            <a:lstStyle/>
            <a:p>
              <a:endParaRPr/>
            </a:p>
          </p:txBody>
        </p:sp>
      </p:grpSp>
      <p:sp>
        <p:nvSpPr>
          <p:cNvPr id="10" name="object 10"/>
          <p:cNvSpPr txBox="1">
            <a:spLocks noGrp="1"/>
          </p:cNvSpPr>
          <p:nvPr>
            <p:ph type="title"/>
          </p:nvPr>
        </p:nvSpPr>
        <p:spPr>
          <a:xfrm>
            <a:off x="203708" y="336296"/>
            <a:ext cx="5807710" cy="528320"/>
          </a:xfrm>
          <a:prstGeom prst="rect">
            <a:avLst/>
          </a:prstGeom>
        </p:spPr>
        <p:txBody>
          <a:bodyPr vert="horz" wrap="square" lIns="0" tIns="12700" rIns="0" bIns="0" rtlCol="0">
            <a:spAutoFit/>
          </a:bodyPr>
          <a:lstStyle/>
          <a:p>
            <a:pPr marL="12700">
              <a:lnSpc>
                <a:spcPct val="100000"/>
              </a:lnSpc>
              <a:spcBef>
                <a:spcPts val="100"/>
              </a:spcBef>
            </a:pPr>
            <a:r>
              <a:rPr>
                <a:solidFill>
                  <a:srgbClr val="FFFFFF"/>
                </a:solidFill>
              </a:rPr>
              <a:t>KEY</a:t>
            </a:r>
            <a:r>
              <a:rPr spc="-55">
                <a:solidFill>
                  <a:srgbClr val="FFFFFF"/>
                </a:solidFill>
              </a:rPr>
              <a:t> </a:t>
            </a:r>
            <a:r>
              <a:rPr>
                <a:solidFill>
                  <a:srgbClr val="FFFFFF"/>
                </a:solidFill>
              </a:rPr>
              <a:t>EXISTING</a:t>
            </a:r>
            <a:r>
              <a:rPr spc="-30">
                <a:solidFill>
                  <a:srgbClr val="FFFFFF"/>
                </a:solidFill>
              </a:rPr>
              <a:t> </a:t>
            </a:r>
            <a:r>
              <a:rPr>
                <a:solidFill>
                  <a:srgbClr val="FFFFFF"/>
                </a:solidFill>
              </a:rPr>
              <a:t>AND</a:t>
            </a:r>
            <a:r>
              <a:rPr spc="-50">
                <a:solidFill>
                  <a:srgbClr val="FFFFFF"/>
                </a:solidFill>
              </a:rPr>
              <a:t> </a:t>
            </a:r>
            <a:r>
              <a:rPr spc="-10">
                <a:solidFill>
                  <a:srgbClr val="FFFFFF"/>
                </a:solidFill>
              </a:rPr>
              <a:t>TARGETED</a:t>
            </a:r>
          </a:p>
        </p:txBody>
      </p:sp>
      <p:sp>
        <p:nvSpPr>
          <p:cNvPr id="11" name="object 11"/>
          <p:cNvSpPr txBox="1"/>
          <p:nvPr/>
        </p:nvSpPr>
        <p:spPr>
          <a:xfrm>
            <a:off x="6337788" y="336296"/>
            <a:ext cx="2832100" cy="528320"/>
          </a:xfrm>
          <a:prstGeom prst="rect">
            <a:avLst/>
          </a:prstGeom>
        </p:spPr>
        <p:txBody>
          <a:bodyPr vert="horz" wrap="square" lIns="0" tIns="12700" rIns="0" bIns="0" rtlCol="0">
            <a:spAutoFit/>
          </a:bodyPr>
          <a:lstStyle/>
          <a:p>
            <a:pPr marL="12700">
              <a:lnSpc>
                <a:spcPct val="100000"/>
              </a:lnSpc>
              <a:spcBef>
                <a:spcPts val="100"/>
              </a:spcBef>
            </a:pPr>
            <a:r>
              <a:rPr sz="3300" b="1" spc="-10">
                <a:solidFill>
                  <a:srgbClr val="FFFFFF"/>
                </a:solidFill>
                <a:latin typeface="Century Gothic"/>
                <a:cs typeface="Century Gothic"/>
              </a:rPr>
              <a:t>PARTNERSHIPS</a:t>
            </a:r>
            <a:endParaRPr sz="3300">
              <a:latin typeface="Century Gothic"/>
              <a:cs typeface="Century Gothic"/>
            </a:endParaRPr>
          </a:p>
        </p:txBody>
      </p:sp>
      <p:grpSp>
        <p:nvGrpSpPr>
          <p:cNvPr id="12" name="object 12"/>
          <p:cNvGrpSpPr/>
          <p:nvPr/>
        </p:nvGrpSpPr>
        <p:grpSpPr>
          <a:xfrm>
            <a:off x="1409700" y="1763267"/>
            <a:ext cx="4076700" cy="805815"/>
            <a:chOff x="1409700" y="1763267"/>
            <a:chExt cx="4076700" cy="805815"/>
          </a:xfrm>
        </p:grpSpPr>
        <p:sp>
          <p:nvSpPr>
            <p:cNvPr id="13" name="object 13"/>
            <p:cNvSpPr/>
            <p:nvPr/>
          </p:nvSpPr>
          <p:spPr>
            <a:xfrm>
              <a:off x="1409700" y="1763267"/>
              <a:ext cx="4076700" cy="779145"/>
            </a:xfrm>
            <a:custGeom>
              <a:avLst/>
              <a:gdLst/>
              <a:ahLst/>
              <a:cxnLst/>
              <a:rect l="l" t="t" r="r" b="b"/>
              <a:pathLst>
                <a:path w="4076700" h="779144">
                  <a:moveTo>
                    <a:pt x="4076700" y="129794"/>
                  </a:moveTo>
                  <a:lnTo>
                    <a:pt x="4066489" y="79298"/>
                  </a:lnTo>
                  <a:lnTo>
                    <a:pt x="4038663" y="38036"/>
                  </a:lnTo>
                  <a:lnTo>
                    <a:pt x="3997401" y="10210"/>
                  </a:lnTo>
                  <a:lnTo>
                    <a:pt x="3946906" y="0"/>
                  </a:lnTo>
                  <a:lnTo>
                    <a:pt x="129794" y="0"/>
                  </a:lnTo>
                  <a:lnTo>
                    <a:pt x="79286" y="10210"/>
                  </a:lnTo>
                  <a:lnTo>
                    <a:pt x="38023" y="38036"/>
                  </a:lnTo>
                  <a:lnTo>
                    <a:pt x="10198" y="79298"/>
                  </a:lnTo>
                  <a:lnTo>
                    <a:pt x="0" y="129794"/>
                  </a:lnTo>
                  <a:lnTo>
                    <a:pt x="0" y="648970"/>
                  </a:lnTo>
                  <a:lnTo>
                    <a:pt x="10198" y="699477"/>
                  </a:lnTo>
                  <a:lnTo>
                    <a:pt x="38036" y="740727"/>
                  </a:lnTo>
                  <a:lnTo>
                    <a:pt x="79286" y="768565"/>
                  </a:lnTo>
                  <a:lnTo>
                    <a:pt x="129794" y="778764"/>
                  </a:lnTo>
                  <a:lnTo>
                    <a:pt x="3946906" y="778764"/>
                  </a:lnTo>
                  <a:lnTo>
                    <a:pt x="3997401" y="768565"/>
                  </a:lnTo>
                  <a:lnTo>
                    <a:pt x="4038663" y="740727"/>
                  </a:lnTo>
                  <a:lnTo>
                    <a:pt x="4066489" y="699477"/>
                  </a:lnTo>
                  <a:lnTo>
                    <a:pt x="4076700" y="648970"/>
                  </a:lnTo>
                  <a:lnTo>
                    <a:pt x="4076700" y="129794"/>
                  </a:lnTo>
                  <a:close/>
                </a:path>
              </a:pathLst>
            </a:custGeom>
            <a:solidFill>
              <a:srgbClr val="44536A"/>
            </a:solidFill>
          </p:spPr>
          <p:txBody>
            <a:bodyPr wrap="square" lIns="0" tIns="0" rIns="0" bIns="0" rtlCol="0"/>
            <a:lstStyle/>
            <a:p>
              <a:endParaRPr/>
            </a:p>
          </p:txBody>
        </p:sp>
        <p:pic>
          <p:nvPicPr>
            <p:cNvPr id="14" name="object 14"/>
            <p:cNvPicPr/>
            <p:nvPr/>
          </p:nvPicPr>
          <p:blipFill>
            <a:blip r:embed="rId7" cstate="print"/>
            <a:stretch>
              <a:fillRect/>
            </a:stretch>
          </p:blipFill>
          <p:spPr>
            <a:xfrm>
              <a:off x="2426208" y="1891283"/>
              <a:ext cx="2042921" cy="677418"/>
            </a:xfrm>
            <a:prstGeom prst="rect">
              <a:avLst/>
            </a:prstGeom>
          </p:spPr>
        </p:pic>
      </p:grpSp>
      <p:sp>
        <p:nvSpPr>
          <p:cNvPr id="15" name="object 15"/>
          <p:cNvSpPr txBox="1"/>
          <p:nvPr/>
        </p:nvSpPr>
        <p:spPr>
          <a:xfrm>
            <a:off x="2603373" y="1972436"/>
            <a:ext cx="1665605" cy="391160"/>
          </a:xfrm>
          <a:prstGeom prst="rect">
            <a:avLst/>
          </a:prstGeom>
        </p:spPr>
        <p:txBody>
          <a:bodyPr vert="horz" wrap="square" lIns="0" tIns="12700" rIns="0" bIns="0" rtlCol="0">
            <a:spAutoFit/>
          </a:bodyPr>
          <a:lstStyle/>
          <a:p>
            <a:pPr marL="12700">
              <a:lnSpc>
                <a:spcPct val="100000"/>
              </a:lnSpc>
              <a:spcBef>
                <a:spcPts val="100"/>
              </a:spcBef>
            </a:pPr>
            <a:r>
              <a:rPr sz="2400" b="1" spc="-10">
                <a:solidFill>
                  <a:srgbClr val="7AC25B"/>
                </a:solidFill>
                <a:latin typeface="Century Gothic"/>
                <a:cs typeface="Century Gothic"/>
              </a:rPr>
              <a:t>TECHNICAL</a:t>
            </a:r>
            <a:endParaRPr sz="2400">
              <a:latin typeface="Century Gothic"/>
              <a:cs typeface="Century Gothic"/>
            </a:endParaRPr>
          </a:p>
        </p:txBody>
      </p:sp>
      <p:grpSp>
        <p:nvGrpSpPr>
          <p:cNvPr id="16" name="object 16"/>
          <p:cNvGrpSpPr/>
          <p:nvPr/>
        </p:nvGrpSpPr>
        <p:grpSpPr>
          <a:xfrm>
            <a:off x="1403350" y="1763267"/>
            <a:ext cx="8845550" cy="4979670"/>
            <a:chOff x="1403350" y="1763267"/>
            <a:chExt cx="8845550" cy="4979670"/>
          </a:xfrm>
        </p:grpSpPr>
        <p:sp>
          <p:nvSpPr>
            <p:cNvPr id="17" name="object 17"/>
            <p:cNvSpPr/>
            <p:nvPr/>
          </p:nvSpPr>
          <p:spPr>
            <a:xfrm>
              <a:off x="1409700" y="2542031"/>
              <a:ext cx="4076700" cy="4194175"/>
            </a:xfrm>
            <a:custGeom>
              <a:avLst/>
              <a:gdLst/>
              <a:ahLst/>
              <a:cxnLst/>
              <a:rect l="l" t="t" r="r" b="b"/>
              <a:pathLst>
                <a:path w="4076700" h="4194175">
                  <a:moveTo>
                    <a:pt x="3884422" y="0"/>
                  </a:moveTo>
                  <a:lnTo>
                    <a:pt x="192278" y="0"/>
                  </a:lnTo>
                  <a:lnTo>
                    <a:pt x="148196" y="5079"/>
                  </a:lnTo>
                  <a:lnTo>
                    <a:pt x="107727" y="19546"/>
                  </a:lnTo>
                  <a:lnTo>
                    <a:pt x="72026" y="42247"/>
                  </a:lnTo>
                  <a:lnTo>
                    <a:pt x="42247" y="72026"/>
                  </a:lnTo>
                  <a:lnTo>
                    <a:pt x="19546" y="107727"/>
                  </a:lnTo>
                  <a:lnTo>
                    <a:pt x="5079" y="148196"/>
                  </a:lnTo>
                  <a:lnTo>
                    <a:pt x="0" y="192277"/>
                  </a:lnTo>
                  <a:lnTo>
                    <a:pt x="0" y="4001757"/>
                  </a:lnTo>
                  <a:lnTo>
                    <a:pt x="5079" y="4045847"/>
                  </a:lnTo>
                  <a:lnTo>
                    <a:pt x="19546" y="4086321"/>
                  </a:lnTo>
                  <a:lnTo>
                    <a:pt x="42247" y="4122024"/>
                  </a:lnTo>
                  <a:lnTo>
                    <a:pt x="72026" y="4151803"/>
                  </a:lnTo>
                  <a:lnTo>
                    <a:pt x="107727" y="4174503"/>
                  </a:lnTo>
                  <a:lnTo>
                    <a:pt x="148196" y="4188969"/>
                  </a:lnTo>
                  <a:lnTo>
                    <a:pt x="192278" y="4194047"/>
                  </a:lnTo>
                  <a:lnTo>
                    <a:pt x="3884422" y="4194047"/>
                  </a:lnTo>
                  <a:lnTo>
                    <a:pt x="3928503" y="4188969"/>
                  </a:lnTo>
                  <a:lnTo>
                    <a:pt x="3968972" y="4174503"/>
                  </a:lnTo>
                  <a:lnTo>
                    <a:pt x="4004673" y="4151803"/>
                  </a:lnTo>
                  <a:lnTo>
                    <a:pt x="4034452" y="4122024"/>
                  </a:lnTo>
                  <a:lnTo>
                    <a:pt x="4057153" y="4086321"/>
                  </a:lnTo>
                  <a:lnTo>
                    <a:pt x="4071620" y="4045847"/>
                  </a:lnTo>
                  <a:lnTo>
                    <a:pt x="4076700" y="4001757"/>
                  </a:lnTo>
                  <a:lnTo>
                    <a:pt x="4076700" y="192277"/>
                  </a:lnTo>
                  <a:lnTo>
                    <a:pt x="4071620" y="148196"/>
                  </a:lnTo>
                  <a:lnTo>
                    <a:pt x="4057153" y="107727"/>
                  </a:lnTo>
                  <a:lnTo>
                    <a:pt x="4034452" y="72026"/>
                  </a:lnTo>
                  <a:lnTo>
                    <a:pt x="4004673" y="42247"/>
                  </a:lnTo>
                  <a:lnTo>
                    <a:pt x="3968972" y="19546"/>
                  </a:lnTo>
                  <a:lnTo>
                    <a:pt x="3928503" y="5079"/>
                  </a:lnTo>
                  <a:lnTo>
                    <a:pt x="3884422" y="0"/>
                  </a:lnTo>
                  <a:close/>
                </a:path>
              </a:pathLst>
            </a:custGeom>
            <a:solidFill>
              <a:srgbClr val="F8CAAC"/>
            </a:solidFill>
          </p:spPr>
          <p:txBody>
            <a:bodyPr wrap="square" lIns="0" tIns="0" rIns="0" bIns="0" rtlCol="0"/>
            <a:lstStyle/>
            <a:p>
              <a:endParaRPr/>
            </a:p>
          </p:txBody>
        </p:sp>
        <p:sp>
          <p:nvSpPr>
            <p:cNvPr id="18" name="object 18"/>
            <p:cNvSpPr/>
            <p:nvPr/>
          </p:nvSpPr>
          <p:spPr>
            <a:xfrm>
              <a:off x="1409700" y="2542031"/>
              <a:ext cx="4076700" cy="4194175"/>
            </a:xfrm>
            <a:custGeom>
              <a:avLst/>
              <a:gdLst/>
              <a:ahLst/>
              <a:cxnLst/>
              <a:rect l="l" t="t" r="r" b="b"/>
              <a:pathLst>
                <a:path w="4076700" h="4194175">
                  <a:moveTo>
                    <a:pt x="0" y="192277"/>
                  </a:moveTo>
                  <a:lnTo>
                    <a:pt x="5079" y="148196"/>
                  </a:lnTo>
                  <a:lnTo>
                    <a:pt x="19546" y="107727"/>
                  </a:lnTo>
                  <a:lnTo>
                    <a:pt x="42247" y="72026"/>
                  </a:lnTo>
                  <a:lnTo>
                    <a:pt x="72026" y="42247"/>
                  </a:lnTo>
                  <a:lnTo>
                    <a:pt x="107727" y="19546"/>
                  </a:lnTo>
                  <a:lnTo>
                    <a:pt x="148196" y="5079"/>
                  </a:lnTo>
                  <a:lnTo>
                    <a:pt x="192278" y="0"/>
                  </a:lnTo>
                  <a:lnTo>
                    <a:pt x="3884422" y="0"/>
                  </a:lnTo>
                  <a:lnTo>
                    <a:pt x="3928503" y="5079"/>
                  </a:lnTo>
                  <a:lnTo>
                    <a:pt x="3968972" y="19546"/>
                  </a:lnTo>
                  <a:lnTo>
                    <a:pt x="4004673" y="42247"/>
                  </a:lnTo>
                  <a:lnTo>
                    <a:pt x="4034452" y="72026"/>
                  </a:lnTo>
                  <a:lnTo>
                    <a:pt x="4057153" y="107727"/>
                  </a:lnTo>
                  <a:lnTo>
                    <a:pt x="4071620" y="148196"/>
                  </a:lnTo>
                  <a:lnTo>
                    <a:pt x="4076700" y="192277"/>
                  </a:lnTo>
                  <a:lnTo>
                    <a:pt x="4076700" y="4001757"/>
                  </a:lnTo>
                  <a:lnTo>
                    <a:pt x="4071620" y="4045847"/>
                  </a:lnTo>
                  <a:lnTo>
                    <a:pt x="4057153" y="4086321"/>
                  </a:lnTo>
                  <a:lnTo>
                    <a:pt x="4034452" y="4122024"/>
                  </a:lnTo>
                  <a:lnTo>
                    <a:pt x="4004673" y="4151803"/>
                  </a:lnTo>
                  <a:lnTo>
                    <a:pt x="3968972" y="4174503"/>
                  </a:lnTo>
                  <a:lnTo>
                    <a:pt x="3928503" y="4188969"/>
                  </a:lnTo>
                  <a:lnTo>
                    <a:pt x="3884422" y="4194047"/>
                  </a:lnTo>
                  <a:lnTo>
                    <a:pt x="192278" y="4194047"/>
                  </a:lnTo>
                  <a:lnTo>
                    <a:pt x="148196" y="4188969"/>
                  </a:lnTo>
                  <a:lnTo>
                    <a:pt x="107727" y="4174503"/>
                  </a:lnTo>
                  <a:lnTo>
                    <a:pt x="72026" y="4151803"/>
                  </a:lnTo>
                  <a:lnTo>
                    <a:pt x="42247" y="4122024"/>
                  </a:lnTo>
                  <a:lnTo>
                    <a:pt x="19546" y="4086321"/>
                  </a:lnTo>
                  <a:lnTo>
                    <a:pt x="5079" y="4045847"/>
                  </a:lnTo>
                  <a:lnTo>
                    <a:pt x="0" y="4001757"/>
                  </a:lnTo>
                  <a:lnTo>
                    <a:pt x="0" y="192277"/>
                  </a:lnTo>
                  <a:close/>
                </a:path>
              </a:pathLst>
            </a:custGeom>
            <a:ln w="12192">
              <a:solidFill>
                <a:srgbClr val="41709C"/>
              </a:solidFill>
            </a:ln>
          </p:spPr>
          <p:txBody>
            <a:bodyPr wrap="square" lIns="0" tIns="0" rIns="0" bIns="0" rtlCol="0"/>
            <a:lstStyle/>
            <a:p>
              <a:endParaRPr/>
            </a:p>
          </p:txBody>
        </p:sp>
        <p:sp>
          <p:nvSpPr>
            <p:cNvPr id="19" name="object 19"/>
            <p:cNvSpPr/>
            <p:nvPr/>
          </p:nvSpPr>
          <p:spPr>
            <a:xfrm>
              <a:off x="6204204" y="1763267"/>
              <a:ext cx="4044950" cy="779145"/>
            </a:xfrm>
            <a:custGeom>
              <a:avLst/>
              <a:gdLst/>
              <a:ahLst/>
              <a:cxnLst/>
              <a:rect l="l" t="t" r="r" b="b"/>
              <a:pathLst>
                <a:path w="4044950" h="779144">
                  <a:moveTo>
                    <a:pt x="4044696" y="129794"/>
                  </a:moveTo>
                  <a:lnTo>
                    <a:pt x="4034485" y="79298"/>
                  </a:lnTo>
                  <a:lnTo>
                    <a:pt x="4006659" y="38036"/>
                  </a:lnTo>
                  <a:lnTo>
                    <a:pt x="3965397" y="10210"/>
                  </a:lnTo>
                  <a:lnTo>
                    <a:pt x="3914902" y="0"/>
                  </a:lnTo>
                  <a:lnTo>
                    <a:pt x="129794" y="0"/>
                  </a:lnTo>
                  <a:lnTo>
                    <a:pt x="79286" y="10210"/>
                  </a:lnTo>
                  <a:lnTo>
                    <a:pt x="38036" y="38036"/>
                  </a:lnTo>
                  <a:lnTo>
                    <a:pt x="10198" y="79298"/>
                  </a:lnTo>
                  <a:lnTo>
                    <a:pt x="0" y="129794"/>
                  </a:lnTo>
                  <a:lnTo>
                    <a:pt x="0" y="648970"/>
                  </a:lnTo>
                  <a:lnTo>
                    <a:pt x="10198" y="699477"/>
                  </a:lnTo>
                  <a:lnTo>
                    <a:pt x="38036" y="740727"/>
                  </a:lnTo>
                  <a:lnTo>
                    <a:pt x="79286" y="768565"/>
                  </a:lnTo>
                  <a:lnTo>
                    <a:pt x="129794" y="778764"/>
                  </a:lnTo>
                  <a:lnTo>
                    <a:pt x="3914902" y="778764"/>
                  </a:lnTo>
                  <a:lnTo>
                    <a:pt x="3965397" y="768565"/>
                  </a:lnTo>
                  <a:lnTo>
                    <a:pt x="4006659" y="740727"/>
                  </a:lnTo>
                  <a:lnTo>
                    <a:pt x="4034485" y="699477"/>
                  </a:lnTo>
                  <a:lnTo>
                    <a:pt x="4044696" y="648970"/>
                  </a:lnTo>
                  <a:lnTo>
                    <a:pt x="4044696" y="129794"/>
                  </a:lnTo>
                  <a:close/>
                </a:path>
              </a:pathLst>
            </a:custGeom>
            <a:solidFill>
              <a:srgbClr val="44536A"/>
            </a:solidFill>
          </p:spPr>
          <p:txBody>
            <a:bodyPr wrap="square" lIns="0" tIns="0" rIns="0" bIns="0" rtlCol="0"/>
            <a:lstStyle/>
            <a:p>
              <a:endParaRPr/>
            </a:p>
          </p:txBody>
        </p:sp>
        <p:pic>
          <p:nvPicPr>
            <p:cNvPr id="20" name="object 20"/>
            <p:cNvPicPr/>
            <p:nvPr/>
          </p:nvPicPr>
          <p:blipFill>
            <a:blip r:embed="rId8" cstate="print"/>
            <a:stretch>
              <a:fillRect/>
            </a:stretch>
          </p:blipFill>
          <p:spPr>
            <a:xfrm>
              <a:off x="7228332" y="1891283"/>
              <a:ext cx="1994153" cy="677418"/>
            </a:xfrm>
            <a:prstGeom prst="rect">
              <a:avLst/>
            </a:prstGeom>
          </p:spPr>
        </p:pic>
      </p:grpSp>
      <p:sp>
        <p:nvSpPr>
          <p:cNvPr id="21" name="object 21"/>
          <p:cNvSpPr txBox="1"/>
          <p:nvPr/>
        </p:nvSpPr>
        <p:spPr>
          <a:xfrm>
            <a:off x="7406131" y="1972436"/>
            <a:ext cx="1616710" cy="391160"/>
          </a:xfrm>
          <a:prstGeom prst="rect">
            <a:avLst/>
          </a:prstGeom>
        </p:spPr>
        <p:txBody>
          <a:bodyPr vert="horz" wrap="square" lIns="0" tIns="12700" rIns="0" bIns="0" rtlCol="0">
            <a:spAutoFit/>
          </a:bodyPr>
          <a:lstStyle/>
          <a:p>
            <a:pPr marL="12700">
              <a:lnSpc>
                <a:spcPct val="100000"/>
              </a:lnSpc>
              <a:spcBef>
                <a:spcPts val="100"/>
              </a:spcBef>
            </a:pPr>
            <a:r>
              <a:rPr sz="2400" b="1" spc="-10">
                <a:solidFill>
                  <a:srgbClr val="7AC25B"/>
                </a:solidFill>
                <a:latin typeface="Century Gothic"/>
                <a:cs typeface="Century Gothic"/>
              </a:rPr>
              <a:t>FINANCIAL</a:t>
            </a:r>
            <a:endParaRPr sz="2400">
              <a:latin typeface="Century Gothic"/>
              <a:cs typeface="Century Gothic"/>
            </a:endParaRPr>
          </a:p>
        </p:txBody>
      </p:sp>
      <p:grpSp>
        <p:nvGrpSpPr>
          <p:cNvPr id="22" name="object 22"/>
          <p:cNvGrpSpPr/>
          <p:nvPr/>
        </p:nvGrpSpPr>
        <p:grpSpPr>
          <a:xfrm>
            <a:off x="1554480" y="2535682"/>
            <a:ext cx="8700770" cy="4206875"/>
            <a:chOff x="1554480" y="2535682"/>
            <a:chExt cx="8700770" cy="4206875"/>
          </a:xfrm>
        </p:grpSpPr>
        <p:sp>
          <p:nvSpPr>
            <p:cNvPr id="23" name="object 23"/>
            <p:cNvSpPr/>
            <p:nvPr/>
          </p:nvSpPr>
          <p:spPr>
            <a:xfrm>
              <a:off x="6181344" y="2542032"/>
              <a:ext cx="4067810" cy="4194175"/>
            </a:xfrm>
            <a:custGeom>
              <a:avLst/>
              <a:gdLst/>
              <a:ahLst/>
              <a:cxnLst/>
              <a:rect l="l" t="t" r="r" b="b"/>
              <a:pathLst>
                <a:path w="4067809" h="4194175">
                  <a:moveTo>
                    <a:pt x="3875658" y="0"/>
                  </a:moveTo>
                  <a:lnTo>
                    <a:pt x="191896" y="0"/>
                  </a:lnTo>
                  <a:lnTo>
                    <a:pt x="147876" y="5064"/>
                  </a:lnTo>
                  <a:lnTo>
                    <a:pt x="107477" y="19493"/>
                  </a:lnTo>
                  <a:lnTo>
                    <a:pt x="71848" y="42137"/>
                  </a:lnTo>
                  <a:lnTo>
                    <a:pt x="42137" y="71848"/>
                  </a:lnTo>
                  <a:lnTo>
                    <a:pt x="19493" y="107477"/>
                  </a:lnTo>
                  <a:lnTo>
                    <a:pt x="5064" y="147876"/>
                  </a:lnTo>
                  <a:lnTo>
                    <a:pt x="0" y="191896"/>
                  </a:lnTo>
                  <a:lnTo>
                    <a:pt x="0" y="4002176"/>
                  </a:lnTo>
                  <a:lnTo>
                    <a:pt x="5064" y="4046171"/>
                  </a:lnTo>
                  <a:lnTo>
                    <a:pt x="19493" y="4086557"/>
                  </a:lnTo>
                  <a:lnTo>
                    <a:pt x="42137" y="4122182"/>
                  </a:lnTo>
                  <a:lnTo>
                    <a:pt x="71848" y="4151896"/>
                  </a:lnTo>
                  <a:lnTo>
                    <a:pt x="107477" y="4174546"/>
                  </a:lnTo>
                  <a:lnTo>
                    <a:pt x="147876" y="4188980"/>
                  </a:lnTo>
                  <a:lnTo>
                    <a:pt x="191896" y="4194047"/>
                  </a:lnTo>
                  <a:lnTo>
                    <a:pt x="3875658" y="4194047"/>
                  </a:lnTo>
                  <a:lnTo>
                    <a:pt x="3919679" y="4188980"/>
                  </a:lnTo>
                  <a:lnTo>
                    <a:pt x="3960078" y="4174546"/>
                  </a:lnTo>
                  <a:lnTo>
                    <a:pt x="3995707" y="4151896"/>
                  </a:lnTo>
                  <a:lnTo>
                    <a:pt x="4025418" y="4122182"/>
                  </a:lnTo>
                  <a:lnTo>
                    <a:pt x="4048062" y="4086557"/>
                  </a:lnTo>
                  <a:lnTo>
                    <a:pt x="4062491" y="4046171"/>
                  </a:lnTo>
                  <a:lnTo>
                    <a:pt x="4067555" y="4002176"/>
                  </a:lnTo>
                  <a:lnTo>
                    <a:pt x="4067555" y="191896"/>
                  </a:lnTo>
                  <a:lnTo>
                    <a:pt x="4062491" y="147876"/>
                  </a:lnTo>
                  <a:lnTo>
                    <a:pt x="4048062" y="107477"/>
                  </a:lnTo>
                  <a:lnTo>
                    <a:pt x="4025418" y="71848"/>
                  </a:lnTo>
                  <a:lnTo>
                    <a:pt x="3995707" y="42137"/>
                  </a:lnTo>
                  <a:lnTo>
                    <a:pt x="3960078" y="19493"/>
                  </a:lnTo>
                  <a:lnTo>
                    <a:pt x="3919679" y="5064"/>
                  </a:lnTo>
                  <a:lnTo>
                    <a:pt x="3875658" y="0"/>
                  </a:lnTo>
                  <a:close/>
                </a:path>
              </a:pathLst>
            </a:custGeom>
            <a:solidFill>
              <a:srgbClr val="F8CAAC"/>
            </a:solidFill>
          </p:spPr>
          <p:txBody>
            <a:bodyPr wrap="square" lIns="0" tIns="0" rIns="0" bIns="0" rtlCol="0"/>
            <a:lstStyle/>
            <a:p>
              <a:endParaRPr/>
            </a:p>
          </p:txBody>
        </p:sp>
        <p:sp>
          <p:nvSpPr>
            <p:cNvPr id="24" name="object 24"/>
            <p:cNvSpPr/>
            <p:nvPr/>
          </p:nvSpPr>
          <p:spPr>
            <a:xfrm>
              <a:off x="6181344" y="2542032"/>
              <a:ext cx="4067810" cy="4194175"/>
            </a:xfrm>
            <a:custGeom>
              <a:avLst/>
              <a:gdLst/>
              <a:ahLst/>
              <a:cxnLst/>
              <a:rect l="l" t="t" r="r" b="b"/>
              <a:pathLst>
                <a:path w="4067809" h="4194175">
                  <a:moveTo>
                    <a:pt x="0" y="191896"/>
                  </a:moveTo>
                  <a:lnTo>
                    <a:pt x="5064" y="147876"/>
                  </a:lnTo>
                  <a:lnTo>
                    <a:pt x="19493" y="107477"/>
                  </a:lnTo>
                  <a:lnTo>
                    <a:pt x="42137" y="71848"/>
                  </a:lnTo>
                  <a:lnTo>
                    <a:pt x="71848" y="42137"/>
                  </a:lnTo>
                  <a:lnTo>
                    <a:pt x="107477" y="19493"/>
                  </a:lnTo>
                  <a:lnTo>
                    <a:pt x="147876" y="5064"/>
                  </a:lnTo>
                  <a:lnTo>
                    <a:pt x="191896" y="0"/>
                  </a:lnTo>
                  <a:lnTo>
                    <a:pt x="3875658" y="0"/>
                  </a:lnTo>
                  <a:lnTo>
                    <a:pt x="3919679" y="5064"/>
                  </a:lnTo>
                  <a:lnTo>
                    <a:pt x="3960078" y="19493"/>
                  </a:lnTo>
                  <a:lnTo>
                    <a:pt x="3995707" y="42137"/>
                  </a:lnTo>
                  <a:lnTo>
                    <a:pt x="4025418" y="71848"/>
                  </a:lnTo>
                  <a:lnTo>
                    <a:pt x="4048062" y="107477"/>
                  </a:lnTo>
                  <a:lnTo>
                    <a:pt x="4062491" y="147876"/>
                  </a:lnTo>
                  <a:lnTo>
                    <a:pt x="4067555" y="191896"/>
                  </a:lnTo>
                  <a:lnTo>
                    <a:pt x="4067555" y="4002176"/>
                  </a:lnTo>
                  <a:lnTo>
                    <a:pt x="4062491" y="4046171"/>
                  </a:lnTo>
                  <a:lnTo>
                    <a:pt x="4048062" y="4086557"/>
                  </a:lnTo>
                  <a:lnTo>
                    <a:pt x="4025418" y="4122182"/>
                  </a:lnTo>
                  <a:lnTo>
                    <a:pt x="3995707" y="4151896"/>
                  </a:lnTo>
                  <a:lnTo>
                    <a:pt x="3960078" y="4174546"/>
                  </a:lnTo>
                  <a:lnTo>
                    <a:pt x="3919679" y="4188980"/>
                  </a:lnTo>
                  <a:lnTo>
                    <a:pt x="3875658" y="4194047"/>
                  </a:lnTo>
                  <a:lnTo>
                    <a:pt x="191896" y="4194047"/>
                  </a:lnTo>
                  <a:lnTo>
                    <a:pt x="147876" y="4188980"/>
                  </a:lnTo>
                  <a:lnTo>
                    <a:pt x="107477" y="4174546"/>
                  </a:lnTo>
                  <a:lnTo>
                    <a:pt x="71848" y="4151896"/>
                  </a:lnTo>
                  <a:lnTo>
                    <a:pt x="42137" y="4122182"/>
                  </a:lnTo>
                  <a:lnTo>
                    <a:pt x="19493" y="4086557"/>
                  </a:lnTo>
                  <a:lnTo>
                    <a:pt x="5064" y="4046171"/>
                  </a:lnTo>
                  <a:lnTo>
                    <a:pt x="0" y="4002176"/>
                  </a:lnTo>
                  <a:lnTo>
                    <a:pt x="0" y="191896"/>
                  </a:lnTo>
                  <a:close/>
                </a:path>
              </a:pathLst>
            </a:custGeom>
            <a:ln w="12192">
              <a:solidFill>
                <a:srgbClr val="41709C"/>
              </a:solidFill>
            </a:ln>
          </p:spPr>
          <p:txBody>
            <a:bodyPr wrap="square" lIns="0" tIns="0" rIns="0" bIns="0" rtlCol="0"/>
            <a:lstStyle/>
            <a:p>
              <a:endParaRPr/>
            </a:p>
          </p:txBody>
        </p:sp>
        <p:pic>
          <p:nvPicPr>
            <p:cNvPr id="25" name="object 25"/>
            <p:cNvPicPr/>
            <p:nvPr/>
          </p:nvPicPr>
          <p:blipFill>
            <a:blip r:embed="rId9" cstate="print"/>
            <a:stretch>
              <a:fillRect/>
            </a:stretch>
          </p:blipFill>
          <p:spPr>
            <a:xfrm>
              <a:off x="1554480" y="3229356"/>
              <a:ext cx="1249680" cy="1245108"/>
            </a:xfrm>
            <a:prstGeom prst="rect">
              <a:avLst/>
            </a:prstGeom>
          </p:spPr>
        </p:pic>
        <p:pic>
          <p:nvPicPr>
            <p:cNvPr id="26" name="object 26"/>
            <p:cNvPicPr/>
            <p:nvPr/>
          </p:nvPicPr>
          <p:blipFill>
            <a:blip r:embed="rId10" cstate="print"/>
            <a:stretch>
              <a:fillRect/>
            </a:stretch>
          </p:blipFill>
          <p:spPr>
            <a:xfrm>
              <a:off x="1609344" y="5148072"/>
              <a:ext cx="1249680" cy="1235964"/>
            </a:xfrm>
            <a:prstGeom prst="rect">
              <a:avLst/>
            </a:prstGeom>
          </p:spPr>
        </p:pic>
      </p:grpSp>
      <p:sp>
        <p:nvSpPr>
          <p:cNvPr id="27" name="object 27"/>
          <p:cNvSpPr txBox="1"/>
          <p:nvPr/>
        </p:nvSpPr>
        <p:spPr>
          <a:xfrm>
            <a:off x="3027426" y="3338576"/>
            <a:ext cx="1670050" cy="941069"/>
          </a:xfrm>
          <a:prstGeom prst="rect">
            <a:avLst/>
          </a:prstGeom>
        </p:spPr>
        <p:txBody>
          <a:bodyPr vert="horz" wrap="square" lIns="0" tIns="13335" rIns="0" bIns="0" rtlCol="0">
            <a:spAutoFit/>
          </a:bodyPr>
          <a:lstStyle/>
          <a:p>
            <a:pPr marL="12700" marR="5080">
              <a:lnSpc>
                <a:spcPct val="100000"/>
              </a:lnSpc>
              <a:spcBef>
                <a:spcPts val="105"/>
              </a:spcBef>
              <a:tabLst>
                <a:tab pos="1370330" algn="l"/>
              </a:tabLst>
            </a:pPr>
            <a:r>
              <a:rPr sz="2000" b="1" spc="-10">
                <a:latin typeface="Calibri"/>
                <a:cs typeface="Calibri"/>
              </a:rPr>
              <a:t>PROVISION</a:t>
            </a:r>
            <a:r>
              <a:rPr sz="2000" b="1">
                <a:latin typeface="Calibri"/>
                <a:cs typeface="Calibri"/>
              </a:rPr>
              <a:t>	</a:t>
            </a:r>
            <a:r>
              <a:rPr sz="2000" b="1" spc="-25">
                <a:latin typeface="Calibri"/>
                <a:cs typeface="Calibri"/>
              </a:rPr>
              <a:t>OF </a:t>
            </a:r>
            <a:r>
              <a:rPr sz="2000" b="1" spc="-10">
                <a:latin typeface="Calibri"/>
                <a:cs typeface="Calibri"/>
              </a:rPr>
              <a:t>POWERTRAIN TOOKIT</a:t>
            </a:r>
            <a:endParaRPr sz="2000">
              <a:latin typeface="Calibri"/>
              <a:cs typeface="Calibri"/>
            </a:endParaRPr>
          </a:p>
        </p:txBody>
      </p:sp>
      <p:sp>
        <p:nvSpPr>
          <p:cNvPr id="28" name="object 28"/>
          <p:cNvSpPr txBox="1"/>
          <p:nvPr/>
        </p:nvSpPr>
        <p:spPr>
          <a:xfrm>
            <a:off x="3027426" y="5400547"/>
            <a:ext cx="1923414" cy="635635"/>
          </a:xfrm>
          <a:prstGeom prst="rect">
            <a:avLst/>
          </a:prstGeom>
        </p:spPr>
        <p:txBody>
          <a:bodyPr vert="horz" wrap="square" lIns="0" tIns="12700" rIns="0" bIns="0" rtlCol="0">
            <a:spAutoFit/>
          </a:bodyPr>
          <a:lstStyle/>
          <a:p>
            <a:pPr marL="12700" marR="5080">
              <a:lnSpc>
                <a:spcPct val="100000"/>
              </a:lnSpc>
              <a:spcBef>
                <a:spcPts val="100"/>
              </a:spcBef>
            </a:pPr>
            <a:r>
              <a:rPr sz="2000" b="1" spc="-10">
                <a:latin typeface="Calibri"/>
                <a:cs typeface="Calibri"/>
              </a:rPr>
              <a:t>CHARGING INFRASTRUCTURE</a:t>
            </a:r>
            <a:endParaRPr sz="2000">
              <a:latin typeface="Calibri"/>
              <a:cs typeface="Calibri"/>
            </a:endParaRPr>
          </a:p>
        </p:txBody>
      </p:sp>
      <p:sp>
        <p:nvSpPr>
          <p:cNvPr id="29" name="object 29"/>
          <p:cNvSpPr txBox="1"/>
          <p:nvPr/>
        </p:nvSpPr>
        <p:spPr>
          <a:xfrm>
            <a:off x="7769097" y="3305378"/>
            <a:ext cx="2237105" cy="941069"/>
          </a:xfrm>
          <a:prstGeom prst="rect">
            <a:avLst/>
          </a:prstGeom>
        </p:spPr>
        <p:txBody>
          <a:bodyPr vert="horz" wrap="square" lIns="0" tIns="13335" rIns="0" bIns="0" rtlCol="0">
            <a:spAutoFit/>
          </a:bodyPr>
          <a:lstStyle/>
          <a:p>
            <a:pPr marL="12700" marR="5080" algn="just">
              <a:lnSpc>
                <a:spcPct val="100000"/>
              </a:lnSpc>
              <a:spcBef>
                <a:spcPts val="105"/>
              </a:spcBef>
            </a:pPr>
            <a:r>
              <a:rPr sz="2000" b="1">
                <a:latin typeface="Calibri"/>
                <a:cs typeface="Calibri"/>
              </a:rPr>
              <a:t>UP</a:t>
            </a:r>
            <a:r>
              <a:rPr sz="2000" b="1" spc="85">
                <a:latin typeface="Calibri"/>
                <a:cs typeface="Calibri"/>
              </a:rPr>
              <a:t>  </a:t>
            </a:r>
            <a:r>
              <a:rPr sz="2000" b="1">
                <a:latin typeface="Calibri"/>
                <a:cs typeface="Calibri"/>
              </a:rPr>
              <a:t>TO</a:t>
            </a:r>
            <a:r>
              <a:rPr sz="2000" b="1" spc="95">
                <a:latin typeface="Calibri"/>
                <a:cs typeface="Calibri"/>
              </a:rPr>
              <a:t>  </a:t>
            </a:r>
            <a:r>
              <a:rPr sz="2000" b="1">
                <a:latin typeface="Calibri"/>
                <a:cs typeface="Calibri"/>
              </a:rPr>
              <a:t>50%</a:t>
            </a:r>
            <a:r>
              <a:rPr sz="2000" b="1" spc="85">
                <a:latin typeface="Calibri"/>
                <a:cs typeface="Calibri"/>
              </a:rPr>
              <a:t>  </a:t>
            </a:r>
            <a:r>
              <a:rPr sz="2000" b="1" spc="-20">
                <a:latin typeface="Calibri"/>
                <a:cs typeface="Calibri"/>
              </a:rPr>
              <a:t>GRANT </a:t>
            </a:r>
            <a:r>
              <a:rPr sz="2000" b="1">
                <a:latin typeface="Calibri"/>
                <a:cs typeface="Calibri"/>
              </a:rPr>
              <a:t>FUNDING</a:t>
            </a:r>
            <a:r>
              <a:rPr sz="2000" b="1" spc="55">
                <a:latin typeface="Calibri"/>
                <a:cs typeface="Calibri"/>
              </a:rPr>
              <a:t>  </a:t>
            </a:r>
            <a:r>
              <a:rPr sz="2000" b="1">
                <a:latin typeface="Calibri"/>
                <a:cs typeface="Calibri"/>
              </a:rPr>
              <a:t>OF</a:t>
            </a:r>
            <a:r>
              <a:rPr sz="2000" b="1" spc="55">
                <a:latin typeface="Calibri"/>
                <a:cs typeface="Calibri"/>
              </a:rPr>
              <a:t>  </a:t>
            </a:r>
            <a:r>
              <a:rPr sz="2000" b="1" spc="-50">
                <a:latin typeface="Calibri"/>
                <a:cs typeface="Calibri"/>
              </a:rPr>
              <a:t>TOTAL </a:t>
            </a:r>
            <a:r>
              <a:rPr sz="2000" b="1">
                <a:latin typeface="Calibri"/>
                <a:cs typeface="Calibri"/>
              </a:rPr>
              <a:t>PROJECT</a:t>
            </a:r>
            <a:r>
              <a:rPr sz="2000" b="1" spc="-100">
                <a:latin typeface="Calibri"/>
                <a:cs typeface="Calibri"/>
              </a:rPr>
              <a:t> </a:t>
            </a:r>
            <a:r>
              <a:rPr sz="2000" b="1" spc="-20">
                <a:latin typeface="Calibri"/>
                <a:cs typeface="Calibri"/>
              </a:rPr>
              <a:t>COST</a:t>
            </a:r>
            <a:endParaRPr sz="2000">
              <a:latin typeface="Calibri"/>
              <a:cs typeface="Calibri"/>
            </a:endParaRPr>
          </a:p>
        </p:txBody>
      </p:sp>
      <p:sp>
        <p:nvSpPr>
          <p:cNvPr id="30" name="object 30"/>
          <p:cNvSpPr txBox="1"/>
          <p:nvPr/>
        </p:nvSpPr>
        <p:spPr>
          <a:xfrm>
            <a:off x="7769097" y="5229859"/>
            <a:ext cx="1835785" cy="940435"/>
          </a:xfrm>
          <a:prstGeom prst="rect">
            <a:avLst/>
          </a:prstGeom>
        </p:spPr>
        <p:txBody>
          <a:bodyPr vert="horz" wrap="square" lIns="0" tIns="12700" rIns="0" bIns="0" rtlCol="0">
            <a:spAutoFit/>
          </a:bodyPr>
          <a:lstStyle/>
          <a:p>
            <a:pPr marL="12700" marR="5080">
              <a:lnSpc>
                <a:spcPct val="100000"/>
              </a:lnSpc>
              <a:spcBef>
                <a:spcPts val="100"/>
              </a:spcBef>
            </a:pPr>
            <a:r>
              <a:rPr sz="2000" b="1" spc="-20">
                <a:latin typeface="Calibri"/>
                <a:cs typeface="Calibri"/>
              </a:rPr>
              <a:t>LONG-TERM </a:t>
            </a:r>
            <a:r>
              <a:rPr sz="2000" b="1" spc="-10">
                <a:latin typeface="Calibri"/>
                <a:cs typeface="Calibri"/>
              </a:rPr>
              <a:t>CONCESSIONAL </a:t>
            </a:r>
            <a:r>
              <a:rPr sz="2000" b="1">
                <a:latin typeface="Calibri"/>
                <a:cs typeface="Calibri"/>
              </a:rPr>
              <a:t>DEBT</a:t>
            </a:r>
            <a:r>
              <a:rPr sz="2000" b="1" spc="-80">
                <a:latin typeface="Calibri"/>
                <a:cs typeface="Calibri"/>
              </a:rPr>
              <a:t> </a:t>
            </a:r>
            <a:r>
              <a:rPr sz="2000" b="1" spc="-10">
                <a:latin typeface="Calibri"/>
                <a:cs typeface="Calibri"/>
              </a:rPr>
              <a:t>FINANCING</a:t>
            </a:r>
            <a:endParaRPr sz="2000">
              <a:latin typeface="Calibri"/>
              <a:cs typeface="Calibri"/>
            </a:endParaRPr>
          </a:p>
        </p:txBody>
      </p:sp>
      <p:grpSp>
        <p:nvGrpSpPr>
          <p:cNvPr id="31" name="object 31"/>
          <p:cNvGrpSpPr/>
          <p:nvPr/>
        </p:nvGrpSpPr>
        <p:grpSpPr>
          <a:xfrm>
            <a:off x="6266688" y="3230879"/>
            <a:ext cx="1256030" cy="3168650"/>
            <a:chOff x="6266688" y="3230879"/>
            <a:chExt cx="1256030" cy="3168650"/>
          </a:xfrm>
        </p:grpSpPr>
        <p:pic>
          <p:nvPicPr>
            <p:cNvPr id="32" name="object 32"/>
            <p:cNvPicPr/>
            <p:nvPr/>
          </p:nvPicPr>
          <p:blipFill>
            <a:blip r:embed="rId11" cstate="print"/>
            <a:stretch>
              <a:fillRect/>
            </a:stretch>
          </p:blipFill>
          <p:spPr>
            <a:xfrm>
              <a:off x="6272784" y="3230879"/>
              <a:ext cx="1249680" cy="1245108"/>
            </a:xfrm>
            <a:prstGeom prst="rect">
              <a:avLst/>
            </a:prstGeom>
          </p:spPr>
        </p:pic>
        <p:pic>
          <p:nvPicPr>
            <p:cNvPr id="33" name="object 33"/>
            <p:cNvPicPr/>
            <p:nvPr/>
          </p:nvPicPr>
          <p:blipFill>
            <a:blip r:embed="rId12" cstate="print"/>
            <a:stretch>
              <a:fillRect/>
            </a:stretch>
          </p:blipFill>
          <p:spPr>
            <a:xfrm>
              <a:off x="6266688" y="5148072"/>
              <a:ext cx="1255775" cy="1251203"/>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1522"/>
            <a:ext cx="12192000" cy="6856730"/>
            <a:chOff x="0" y="1522"/>
            <a:chExt cx="12192000" cy="6856730"/>
          </a:xfrm>
        </p:grpSpPr>
        <p:pic>
          <p:nvPicPr>
            <p:cNvPr id="7" name="object 7"/>
            <p:cNvPicPr/>
            <p:nvPr/>
          </p:nvPicPr>
          <p:blipFill>
            <a:blip r:embed="rId5" cstate="print"/>
            <a:stretch>
              <a:fillRect/>
            </a:stretch>
          </p:blipFill>
          <p:spPr>
            <a:xfrm>
              <a:off x="6095" y="6541008"/>
              <a:ext cx="1065276" cy="269748"/>
            </a:xfrm>
            <a:prstGeom prst="rect">
              <a:avLst/>
            </a:prstGeom>
          </p:spPr>
        </p:pic>
        <p:pic>
          <p:nvPicPr>
            <p:cNvPr id="8" name="object 8"/>
            <p:cNvPicPr/>
            <p:nvPr/>
          </p:nvPicPr>
          <p:blipFill>
            <a:blip r:embed="rId6" cstate="print"/>
            <a:stretch>
              <a:fillRect/>
            </a:stretch>
          </p:blipFill>
          <p:spPr>
            <a:xfrm>
              <a:off x="0" y="1522"/>
              <a:ext cx="12192000" cy="6856474"/>
            </a:xfrm>
            <a:prstGeom prst="rect">
              <a:avLst/>
            </a:prstGeom>
          </p:spPr>
        </p:pic>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7998"/>
                </a:lnTo>
                <a:lnTo>
                  <a:pt x="12192000" y="6857998"/>
                </a:lnTo>
                <a:lnTo>
                  <a:pt x="12192000" y="0"/>
                </a:lnTo>
                <a:close/>
              </a:path>
            </a:pathLst>
          </a:custGeom>
          <a:solidFill>
            <a:srgbClr val="252525">
              <a:alpha val="79998"/>
            </a:srgbClr>
          </a:solidFill>
        </p:spPr>
        <p:txBody>
          <a:bodyPr wrap="square" lIns="0" tIns="0" rIns="0" bIns="0" rtlCol="0"/>
          <a:lstStyle/>
          <a:p>
            <a:endParaRPr/>
          </a:p>
        </p:txBody>
      </p:sp>
      <p:sp>
        <p:nvSpPr>
          <p:cNvPr id="10" name="object 10"/>
          <p:cNvSpPr txBox="1"/>
          <p:nvPr/>
        </p:nvSpPr>
        <p:spPr>
          <a:xfrm>
            <a:off x="133299" y="346075"/>
            <a:ext cx="5045075" cy="528320"/>
          </a:xfrm>
          <a:prstGeom prst="rect">
            <a:avLst/>
          </a:prstGeom>
        </p:spPr>
        <p:txBody>
          <a:bodyPr vert="horz" wrap="square" lIns="0" tIns="12700" rIns="0" bIns="0" rtlCol="0">
            <a:spAutoFit/>
          </a:bodyPr>
          <a:lstStyle/>
          <a:p>
            <a:pPr marL="12700">
              <a:lnSpc>
                <a:spcPct val="100000"/>
              </a:lnSpc>
              <a:spcBef>
                <a:spcPts val="100"/>
              </a:spcBef>
            </a:pPr>
            <a:r>
              <a:rPr sz="3300" b="1">
                <a:solidFill>
                  <a:srgbClr val="FFFFFF"/>
                </a:solidFill>
                <a:latin typeface="Century Gothic"/>
                <a:cs typeface="Century Gothic"/>
              </a:rPr>
              <a:t>ENVIRONMENTAL</a:t>
            </a:r>
            <a:r>
              <a:rPr sz="3300" b="1" spc="-20">
                <a:solidFill>
                  <a:srgbClr val="FFFFFF"/>
                </a:solidFill>
                <a:latin typeface="Century Gothic"/>
                <a:cs typeface="Century Gothic"/>
              </a:rPr>
              <a:t> </a:t>
            </a:r>
            <a:r>
              <a:rPr sz="3300" b="1" spc="-10">
                <a:solidFill>
                  <a:srgbClr val="FFFFFF"/>
                </a:solidFill>
                <a:latin typeface="Century Gothic"/>
                <a:cs typeface="Century Gothic"/>
              </a:rPr>
              <a:t>BENEFIT</a:t>
            </a:r>
            <a:endParaRPr sz="3300">
              <a:latin typeface="Century Gothic"/>
              <a:cs typeface="Century Gothic"/>
            </a:endParaRPr>
          </a:p>
        </p:txBody>
      </p:sp>
      <p:sp>
        <p:nvSpPr>
          <p:cNvPr id="11" name="object 11"/>
          <p:cNvSpPr txBox="1">
            <a:spLocks noGrp="1"/>
          </p:cNvSpPr>
          <p:nvPr>
            <p:ph type="title"/>
          </p:nvPr>
        </p:nvSpPr>
        <p:spPr>
          <a:xfrm>
            <a:off x="3689350" y="1329893"/>
            <a:ext cx="6079490" cy="1245870"/>
          </a:xfrm>
          <a:prstGeom prst="rect">
            <a:avLst/>
          </a:prstGeom>
        </p:spPr>
        <p:txBody>
          <a:bodyPr vert="horz" wrap="square" lIns="0" tIns="13335" rIns="0" bIns="0" rtlCol="0">
            <a:spAutoFit/>
          </a:bodyPr>
          <a:lstStyle/>
          <a:p>
            <a:pPr marL="38100">
              <a:lnSpc>
                <a:spcPct val="100000"/>
              </a:lnSpc>
              <a:spcBef>
                <a:spcPts val="105"/>
              </a:spcBef>
            </a:pPr>
            <a:r>
              <a:rPr sz="8000">
                <a:solidFill>
                  <a:srgbClr val="7AC25B"/>
                </a:solidFill>
              </a:rPr>
              <a:t>364,000</a:t>
            </a:r>
            <a:r>
              <a:rPr sz="8000" spc="-95">
                <a:solidFill>
                  <a:srgbClr val="7AC25B"/>
                </a:solidFill>
              </a:rPr>
              <a:t> </a:t>
            </a:r>
            <a:r>
              <a:rPr sz="8000" spc="-25">
                <a:solidFill>
                  <a:srgbClr val="7AC25B"/>
                </a:solidFill>
              </a:rPr>
              <a:t>CO</a:t>
            </a:r>
            <a:r>
              <a:rPr sz="7950" spc="-37" baseline="-20964">
                <a:solidFill>
                  <a:srgbClr val="7AC25B"/>
                </a:solidFill>
              </a:rPr>
              <a:t>2</a:t>
            </a:r>
            <a:endParaRPr sz="7950" baseline="-20964"/>
          </a:p>
        </p:txBody>
      </p:sp>
      <p:pic>
        <p:nvPicPr>
          <p:cNvPr id="12" name="object 12"/>
          <p:cNvPicPr/>
          <p:nvPr/>
        </p:nvPicPr>
        <p:blipFill>
          <a:blip r:embed="rId7" cstate="print"/>
          <a:stretch>
            <a:fillRect/>
          </a:stretch>
        </p:blipFill>
        <p:spPr>
          <a:xfrm>
            <a:off x="1097280" y="1392936"/>
            <a:ext cx="1949195" cy="1949195"/>
          </a:xfrm>
          <a:prstGeom prst="rect">
            <a:avLst/>
          </a:prstGeom>
        </p:spPr>
      </p:pic>
      <p:pic>
        <p:nvPicPr>
          <p:cNvPr id="13" name="object 13"/>
          <p:cNvPicPr/>
          <p:nvPr/>
        </p:nvPicPr>
        <p:blipFill>
          <a:blip r:embed="rId8" cstate="print"/>
          <a:stretch>
            <a:fillRect/>
          </a:stretch>
        </p:blipFill>
        <p:spPr>
          <a:xfrm>
            <a:off x="1097280" y="3689603"/>
            <a:ext cx="1949195" cy="1949195"/>
          </a:xfrm>
          <a:prstGeom prst="rect">
            <a:avLst/>
          </a:prstGeom>
        </p:spPr>
      </p:pic>
      <p:sp>
        <p:nvSpPr>
          <p:cNvPr id="14" name="object 14"/>
          <p:cNvSpPr txBox="1"/>
          <p:nvPr/>
        </p:nvSpPr>
        <p:spPr>
          <a:xfrm>
            <a:off x="1572513" y="2218401"/>
            <a:ext cx="7287895" cy="4203065"/>
          </a:xfrm>
          <a:prstGeom prst="rect">
            <a:avLst/>
          </a:prstGeom>
        </p:spPr>
        <p:txBody>
          <a:bodyPr vert="horz" wrap="square" lIns="0" tIns="285115" rIns="0" bIns="0" rtlCol="0">
            <a:spAutoFit/>
          </a:bodyPr>
          <a:lstStyle/>
          <a:p>
            <a:pPr marL="2154555">
              <a:lnSpc>
                <a:spcPct val="100000"/>
              </a:lnSpc>
              <a:spcBef>
                <a:spcPts val="2245"/>
              </a:spcBef>
            </a:pPr>
            <a:r>
              <a:rPr sz="4400" b="1">
                <a:solidFill>
                  <a:srgbClr val="FFFFFF"/>
                </a:solidFill>
                <a:latin typeface="Century Gothic"/>
                <a:cs typeface="Century Gothic"/>
              </a:rPr>
              <a:t>METRIC</a:t>
            </a:r>
            <a:r>
              <a:rPr sz="4400" b="1" spc="-35">
                <a:solidFill>
                  <a:srgbClr val="FFFFFF"/>
                </a:solidFill>
                <a:latin typeface="Century Gothic"/>
                <a:cs typeface="Century Gothic"/>
              </a:rPr>
              <a:t> </a:t>
            </a:r>
            <a:r>
              <a:rPr sz="4400" b="1" spc="-20">
                <a:solidFill>
                  <a:srgbClr val="FFFFFF"/>
                </a:solidFill>
                <a:latin typeface="Century Gothic"/>
                <a:cs typeface="Century Gothic"/>
              </a:rPr>
              <a:t>TONS</a:t>
            </a:r>
            <a:endParaRPr sz="4400">
              <a:latin typeface="Century Gothic"/>
              <a:cs typeface="Century Gothic"/>
            </a:endParaRPr>
          </a:p>
          <a:p>
            <a:pPr marL="2154555">
              <a:lnSpc>
                <a:spcPts val="9380"/>
              </a:lnSpc>
              <a:spcBef>
                <a:spcPts val="3900"/>
              </a:spcBef>
            </a:pPr>
            <a:r>
              <a:rPr sz="8000" b="1" spc="-10">
                <a:solidFill>
                  <a:srgbClr val="7AC25B"/>
                </a:solidFill>
                <a:latin typeface="Century Gothic"/>
                <a:cs typeface="Century Gothic"/>
              </a:rPr>
              <a:t>14,500,000</a:t>
            </a:r>
            <a:endParaRPr sz="8000">
              <a:latin typeface="Century Gothic"/>
              <a:cs typeface="Century Gothic"/>
            </a:endParaRPr>
          </a:p>
          <a:p>
            <a:pPr marL="2154555">
              <a:lnSpc>
                <a:spcPts val="5060"/>
              </a:lnSpc>
            </a:pPr>
            <a:r>
              <a:rPr sz="4400" b="1">
                <a:solidFill>
                  <a:srgbClr val="FFFFFF"/>
                </a:solidFill>
                <a:latin typeface="Century Gothic"/>
                <a:cs typeface="Century Gothic"/>
              </a:rPr>
              <a:t>MATURE</a:t>
            </a:r>
            <a:r>
              <a:rPr sz="4400" b="1" spc="-50">
                <a:solidFill>
                  <a:srgbClr val="FFFFFF"/>
                </a:solidFill>
                <a:latin typeface="Century Gothic"/>
                <a:cs typeface="Century Gothic"/>
              </a:rPr>
              <a:t> </a:t>
            </a:r>
            <a:r>
              <a:rPr sz="4400" b="1" spc="-10">
                <a:solidFill>
                  <a:srgbClr val="FFFFFF"/>
                </a:solidFill>
                <a:latin typeface="Century Gothic"/>
                <a:cs typeface="Century Gothic"/>
              </a:rPr>
              <a:t>TREES</a:t>
            </a:r>
            <a:endParaRPr sz="4400">
              <a:latin typeface="Century Gothic"/>
              <a:cs typeface="Century Gothic"/>
            </a:endParaRPr>
          </a:p>
          <a:p>
            <a:pPr marL="12700">
              <a:lnSpc>
                <a:spcPct val="100000"/>
              </a:lnSpc>
              <a:spcBef>
                <a:spcPts val="3765"/>
              </a:spcBef>
            </a:pPr>
            <a:r>
              <a:rPr sz="2800" b="1">
                <a:solidFill>
                  <a:srgbClr val="FFFFFF"/>
                </a:solidFill>
                <a:latin typeface="Century Gothic"/>
                <a:cs typeface="Century Gothic"/>
              </a:rPr>
              <a:t>Equivalent</a:t>
            </a:r>
            <a:r>
              <a:rPr sz="2800" b="1" spc="-45">
                <a:solidFill>
                  <a:srgbClr val="FFFFFF"/>
                </a:solidFill>
                <a:latin typeface="Century Gothic"/>
                <a:cs typeface="Century Gothic"/>
              </a:rPr>
              <a:t> </a:t>
            </a:r>
            <a:r>
              <a:rPr sz="2800" b="1">
                <a:solidFill>
                  <a:srgbClr val="FFFFFF"/>
                </a:solidFill>
                <a:latin typeface="Century Gothic"/>
                <a:cs typeface="Century Gothic"/>
              </a:rPr>
              <a:t>over</a:t>
            </a:r>
            <a:r>
              <a:rPr sz="2800" b="1" spc="-35">
                <a:solidFill>
                  <a:srgbClr val="FFFFFF"/>
                </a:solidFill>
                <a:latin typeface="Century Gothic"/>
                <a:cs typeface="Century Gothic"/>
              </a:rPr>
              <a:t> </a:t>
            </a:r>
            <a:r>
              <a:rPr sz="2800" b="1">
                <a:solidFill>
                  <a:srgbClr val="FFFFFF"/>
                </a:solidFill>
                <a:latin typeface="Century Gothic"/>
                <a:cs typeface="Century Gothic"/>
              </a:rPr>
              <a:t>5</a:t>
            </a:r>
            <a:r>
              <a:rPr sz="2800" b="1" spc="-40">
                <a:solidFill>
                  <a:srgbClr val="FFFFFF"/>
                </a:solidFill>
                <a:latin typeface="Century Gothic"/>
                <a:cs typeface="Century Gothic"/>
              </a:rPr>
              <a:t> </a:t>
            </a:r>
            <a:r>
              <a:rPr sz="2800" b="1">
                <a:solidFill>
                  <a:srgbClr val="FFFFFF"/>
                </a:solidFill>
                <a:latin typeface="Century Gothic"/>
                <a:cs typeface="Century Gothic"/>
              </a:rPr>
              <a:t>years</a:t>
            </a:r>
            <a:r>
              <a:rPr sz="2800" b="1" spc="-35">
                <a:solidFill>
                  <a:srgbClr val="FFFFFF"/>
                </a:solidFill>
                <a:latin typeface="Century Gothic"/>
                <a:cs typeface="Century Gothic"/>
              </a:rPr>
              <a:t> </a:t>
            </a:r>
            <a:r>
              <a:rPr sz="2800" b="1">
                <a:solidFill>
                  <a:srgbClr val="FFFFFF"/>
                </a:solidFill>
                <a:latin typeface="Century Gothic"/>
                <a:cs typeface="Century Gothic"/>
              </a:rPr>
              <a:t>for</a:t>
            </a:r>
            <a:r>
              <a:rPr sz="2800" b="1" spc="-25">
                <a:solidFill>
                  <a:srgbClr val="FFFFFF"/>
                </a:solidFill>
                <a:latin typeface="Century Gothic"/>
                <a:cs typeface="Century Gothic"/>
              </a:rPr>
              <a:t> </a:t>
            </a:r>
            <a:r>
              <a:rPr sz="2800" b="1">
                <a:solidFill>
                  <a:srgbClr val="FFFFFF"/>
                </a:solidFill>
                <a:latin typeface="Century Gothic"/>
                <a:cs typeface="Century Gothic"/>
              </a:rPr>
              <a:t>Fleet</a:t>
            </a:r>
            <a:r>
              <a:rPr sz="2800" b="1" spc="-40">
                <a:solidFill>
                  <a:srgbClr val="FFFFFF"/>
                </a:solidFill>
                <a:latin typeface="Century Gothic"/>
                <a:cs typeface="Century Gothic"/>
              </a:rPr>
              <a:t> </a:t>
            </a:r>
            <a:r>
              <a:rPr sz="2800" b="1">
                <a:solidFill>
                  <a:srgbClr val="FFFFFF"/>
                </a:solidFill>
                <a:latin typeface="Century Gothic"/>
                <a:cs typeface="Century Gothic"/>
              </a:rPr>
              <a:t>of</a:t>
            </a:r>
            <a:r>
              <a:rPr sz="2800" b="1" spc="-35">
                <a:solidFill>
                  <a:srgbClr val="FFFFFF"/>
                </a:solidFill>
                <a:latin typeface="Century Gothic"/>
                <a:cs typeface="Century Gothic"/>
              </a:rPr>
              <a:t> </a:t>
            </a:r>
            <a:r>
              <a:rPr sz="2800" b="1" spc="-10">
                <a:solidFill>
                  <a:srgbClr val="FFFFFF"/>
                </a:solidFill>
                <a:latin typeface="Century Gothic"/>
                <a:cs typeface="Century Gothic"/>
              </a:rPr>
              <a:t>1,000</a:t>
            </a:r>
            <a:endParaRPr sz="2800">
              <a:latin typeface="Century Gothic"/>
              <a:cs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5" cstate="print"/>
            <a:stretch>
              <a:fillRect/>
            </a:stretch>
          </p:blipFill>
          <p:spPr>
            <a:xfrm>
              <a:off x="6095" y="6541007"/>
              <a:ext cx="1065276" cy="269748"/>
            </a:xfrm>
            <a:prstGeom prst="rect">
              <a:avLst/>
            </a:prstGeom>
          </p:spPr>
        </p:pic>
        <p:pic>
          <p:nvPicPr>
            <p:cNvPr id="8" name="object 8"/>
            <p:cNvPicPr/>
            <p:nvPr/>
          </p:nvPicPr>
          <p:blipFill>
            <a:blip r:embed="rId6" cstate="print"/>
            <a:stretch>
              <a:fillRect/>
            </a:stretch>
          </p:blipFill>
          <p:spPr>
            <a:xfrm>
              <a:off x="0" y="0"/>
              <a:ext cx="12192000" cy="6857450"/>
            </a:xfrm>
            <a:prstGeom prst="rect">
              <a:avLst/>
            </a:prstGeom>
          </p:spPr>
        </p:pic>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52525">
              <a:alpha val="79998"/>
            </a:srgbClr>
          </a:solidFill>
        </p:spPr>
        <p:txBody>
          <a:bodyPr wrap="square" lIns="0" tIns="0" rIns="0" bIns="0" rtlCol="0"/>
          <a:lstStyle/>
          <a:p>
            <a:endParaRPr/>
          </a:p>
        </p:txBody>
      </p:sp>
      <p:pic>
        <p:nvPicPr>
          <p:cNvPr id="10" name="object 10"/>
          <p:cNvPicPr/>
          <p:nvPr/>
        </p:nvPicPr>
        <p:blipFill>
          <a:blip r:embed="rId7" cstate="print"/>
          <a:stretch>
            <a:fillRect/>
          </a:stretch>
        </p:blipFill>
        <p:spPr>
          <a:xfrm>
            <a:off x="259079" y="1688592"/>
            <a:ext cx="1949195" cy="1949195"/>
          </a:xfrm>
          <a:prstGeom prst="rect">
            <a:avLst/>
          </a:prstGeom>
        </p:spPr>
      </p:pic>
      <p:sp>
        <p:nvSpPr>
          <p:cNvPr id="11" name="object 11"/>
          <p:cNvSpPr txBox="1"/>
          <p:nvPr/>
        </p:nvSpPr>
        <p:spPr>
          <a:xfrm>
            <a:off x="2533650" y="1538173"/>
            <a:ext cx="4006215" cy="4509770"/>
          </a:xfrm>
          <a:prstGeom prst="rect">
            <a:avLst/>
          </a:prstGeom>
        </p:spPr>
        <p:txBody>
          <a:bodyPr vert="horz" wrap="square" lIns="0" tIns="12700" rIns="0" bIns="0" rtlCol="0">
            <a:spAutoFit/>
          </a:bodyPr>
          <a:lstStyle/>
          <a:p>
            <a:pPr marL="109220">
              <a:lnSpc>
                <a:spcPts val="11435"/>
              </a:lnSpc>
              <a:spcBef>
                <a:spcPts val="100"/>
              </a:spcBef>
            </a:pPr>
            <a:r>
              <a:rPr sz="9600" b="1" spc="-20">
                <a:solidFill>
                  <a:srgbClr val="7AC25B"/>
                </a:solidFill>
                <a:latin typeface="Century Gothic"/>
                <a:cs typeface="Century Gothic"/>
              </a:rPr>
              <a:t>1200</a:t>
            </a:r>
            <a:endParaRPr sz="9600">
              <a:latin typeface="Century Gothic"/>
              <a:cs typeface="Century Gothic"/>
            </a:endParaRPr>
          </a:p>
          <a:p>
            <a:pPr marL="109220">
              <a:lnSpc>
                <a:spcPts val="2655"/>
              </a:lnSpc>
            </a:pPr>
            <a:r>
              <a:rPr sz="2400" b="1">
                <a:solidFill>
                  <a:srgbClr val="FFFFFF"/>
                </a:solidFill>
                <a:latin typeface="Century Gothic"/>
                <a:cs typeface="Century Gothic"/>
              </a:rPr>
              <a:t>DRIVERS</a:t>
            </a:r>
            <a:r>
              <a:rPr sz="2400" b="1" spc="-45">
                <a:solidFill>
                  <a:srgbClr val="FFFFFF"/>
                </a:solidFill>
                <a:latin typeface="Century Gothic"/>
                <a:cs typeface="Century Gothic"/>
              </a:rPr>
              <a:t> </a:t>
            </a:r>
            <a:r>
              <a:rPr sz="2400" b="1">
                <a:solidFill>
                  <a:srgbClr val="FFFFFF"/>
                </a:solidFill>
                <a:latin typeface="Century Gothic"/>
                <a:cs typeface="Century Gothic"/>
              </a:rPr>
              <a:t>AND</a:t>
            </a:r>
            <a:r>
              <a:rPr sz="2400" b="1" spc="-30">
                <a:solidFill>
                  <a:srgbClr val="FFFFFF"/>
                </a:solidFill>
                <a:latin typeface="Century Gothic"/>
                <a:cs typeface="Century Gothic"/>
              </a:rPr>
              <a:t> </a:t>
            </a:r>
            <a:r>
              <a:rPr sz="2400" b="1" spc="-10">
                <a:solidFill>
                  <a:srgbClr val="FFFFFF"/>
                </a:solidFill>
                <a:latin typeface="Century Gothic"/>
                <a:cs typeface="Century Gothic"/>
              </a:rPr>
              <a:t>ENGINEERS</a:t>
            </a:r>
            <a:endParaRPr sz="2400">
              <a:latin typeface="Century Gothic"/>
              <a:cs typeface="Century Gothic"/>
            </a:endParaRPr>
          </a:p>
          <a:p>
            <a:pPr marL="109220">
              <a:lnSpc>
                <a:spcPts val="2735"/>
              </a:lnSpc>
            </a:pPr>
            <a:r>
              <a:rPr sz="2400" b="1">
                <a:solidFill>
                  <a:srgbClr val="FFFFFF"/>
                </a:solidFill>
                <a:latin typeface="Century Gothic"/>
                <a:cs typeface="Century Gothic"/>
              </a:rPr>
              <a:t>UPSKILLED</a:t>
            </a:r>
            <a:r>
              <a:rPr sz="2400" b="1" spc="-60">
                <a:solidFill>
                  <a:srgbClr val="FFFFFF"/>
                </a:solidFill>
                <a:latin typeface="Century Gothic"/>
                <a:cs typeface="Century Gothic"/>
              </a:rPr>
              <a:t> </a:t>
            </a:r>
            <a:r>
              <a:rPr sz="2400" b="1">
                <a:solidFill>
                  <a:srgbClr val="FFFFFF"/>
                </a:solidFill>
                <a:latin typeface="Century Gothic"/>
                <a:cs typeface="Century Gothic"/>
              </a:rPr>
              <a:t>EACH</a:t>
            </a:r>
            <a:r>
              <a:rPr sz="2400" b="1" spc="-60">
                <a:solidFill>
                  <a:srgbClr val="FFFFFF"/>
                </a:solidFill>
                <a:latin typeface="Century Gothic"/>
                <a:cs typeface="Century Gothic"/>
              </a:rPr>
              <a:t> </a:t>
            </a:r>
            <a:r>
              <a:rPr sz="2400" b="1" spc="-20">
                <a:solidFill>
                  <a:srgbClr val="FFFFFF"/>
                </a:solidFill>
                <a:latin typeface="Century Gothic"/>
                <a:cs typeface="Century Gothic"/>
              </a:rPr>
              <a:t>YEAR</a:t>
            </a:r>
            <a:endParaRPr sz="2400">
              <a:latin typeface="Century Gothic"/>
              <a:cs typeface="Century Gothic"/>
            </a:endParaRPr>
          </a:p>
          <a:p>
            <a:pPr marL="12700">
              <a:lnSpc>
                <a:spcPts val="11435"/>
              </a:lnSpc>
              <a:spcBef>
                <a:spcPts val="1655"/>
              </a:spcBef>
            </a:pPr>
            <a:r>
              <a:rPr sz="9600" b="1" spc="-25">
                <a:solidFill>
                  <a:srgbClr val="7AC25B"/>
                </a:solidFill>
                <a:latin typeface="Century Gothic"/>
                <a:cs typeface="Century Gothic"/>
              </a:rPr>
              <a:t>40%</a:t>
            </a:r>
            <a:endParaRPr sz="9600">
              <a:latin typeface="Century Gothic"/>
              <a:cs typeface="Century Gothic"/>
            </a:endParaRPr>
          </a:p>
          <a:p>
            <a:pPr marL="12700" marR="5080">
              <a:lnSpc>
                <a:spcPts val="2590"/>
              </a:lnSpc>
              <a:spcBef>
                <a:spcPts val="245"/>
              </a:spcBef>
            </a:pPr>
            <a:r>
              <a:rPr sz="2400" b="1">
                <a:solidFill>
                  <a:srgbClr val="FFFFFF"/>
                </a:solidFill>
                <a:latin typeface="Century Gothic"/>
                <a:cs typeface="Century Gothic"/>
              </a:rPr>
              <a:t>OF</a:t>
            </a:r>
            <a:r>
              <a:rPr sz="2400" b="1" spc="-45">
                <a:solidFill>
                  <a:srgbClr val="FFFFFF"/>
                </a:solidFill>
                <a:latin typeface="Century Gothic"/>
                <a:cs typeface="Century Gothic"/>
              </a:rPr>
              <a:t> </a:t>
            </a:r>
            <a:r>
              <a:rPr sz="2400" b="1">
                <a:solidFill>
                  <a:srgbClr val="FFFFFF"/>
                </a:solidFill>
                <a:latin typeface="Century Gothic"/>
                <a:cs typeface="Century Gothic"/>
              </a:rPr>
              <a:t>NEW</a:t>
            </a:r>
            <a:r>
              <a:rPr sz="2400" b="1" spc="-45">
                <a:solidFill>
                  <a:srgbClr val="FFFFFF"/>
                </a:solidFill>
                <a:latin typeface="Century Gothic"/>
                <a:cs typeface="Century Gothic"/>
              </a:rPr>
              <a:t> </a:t>
            </a:r>
            <a:r>
              <a:rPr sz="2400" b="1">
                <a:solidFill>
                  <a:srgbClr val="FFFFFF"/>
                </a:solidFill>
                <a:latin typeface="Century Gothic"/>
                <a:cs typeface="Century Gothic"/>
              </a:rPr>
              <a:t>DIRECT</a:t>
            </a:r>
            <a:r>
              <a:rPr sz="2400" b="1" spc="-35">
                <a:solidFill>
                  <a:srgbClr val="FFFFFF"/>
                </a:solidFill>
                <a:latin typeface="Century Gothic"/>
                <a:cs typeface="Century Gothic"/>
              </a:rPr>
              <a:t> </a:t>
            </a:r>
            <a:r>
              <a:rPr sz="2400" b="1" spc="-10">
                <a:solidFill>
                  <a:srgbClr val="FFFFFF"/>
                </a:solidFill>
                <a:latin typeface="Century Gothic"/>
                <a:cs typeface="Century Gothic"/>
              </a:rPr>
              <a:t>TECHNICAL </a:t>
            </a:r>
            <a:r>
              <a:rPr sz="2400" b="1">
                <a:solidFill>
                  <a:srgbClr val="FFFFFF"/>
                </a:solidFill>
                <a:latin typeface="Century Gothic"/>
                <a:cs typeface="Century Gothic"/>
              </a:rPr>
              <a:t>JOBS</a:t>
            </a:r>
            <a:r>
              <a:rPr sz="2400" b="1" spc="-25">
                <a:solidFill>
                  <a:srgbClr val="FFFFFF"/>
                </a:solidFill>
                <a:latin typeface="Century Gothic"/>
                <a:cs typeface="Century Gothic"/>
              </a:rPr>
              <a:t> </a:t>
            </a:r>
            <a:r>
              <a:rPr sz="2400" b="1">
                <a:solidFill>
                  <a:srgbClr val="FFFFFF"/>
                </a:solidFill>
                <a:latin typeface="Century Gothic"/>
                <a:cs typeface="Century Gothic"/>
              </a:rPr>
              <a:t>TARGETED</a:t>
            </a:r>
            <a:r>
              <a:rPr sz="2400" b="1" spc="-20">
                <a:solidFill>
                  <a:srgbClr val="FFFFFF"/>
                </a:solidFill>
                <a:latin typeface="Century Gothic"/>
                <a:cs typeface="Century Gothic"/>
              </a:rPr>
              <a:t> </a:t>
            </a:r>
            <a:r>
              <a:rPr sz="2400" b="1">
                <a:solidFill>
                  <a:srgbClr val="FFFFFF"/>
                </a:solidFill>
                <a:latin typeface="Century Gothic"/>
                <a:cs typeface="Century Gothic"/>
              </a:rPr>
              <a:t>AT</a:t>
            </a:r>
            <a:r>
              <a:rPr sz="2400" b="1" spc="-20">
                <a:solidFill>
                  <a:srgbClr val="FFFFFF"/>
                </a:solidFill>
                <a:latin typeface="Century Gothic"/>
                <a:cs typeface="Century Gothic"/>
              </a:rPr>
              <a:t> </a:t>
            </a:r>
            <a:r>
              <a:rPr sz="2400" b="1" spc="-10">
                <a:solidFill>
                  <a:srgbClr val="FFFFFF"/>
                </a:solidFill>
                <a:latin typeface="Century Gothic"/>
                <a:cs typeface="Century Gothic"/>
              </a:rPr>
              <a:t>WOMEN</a:t>
            </a:r>
            <a:endParaRPr sz="2400">
              <a:latin typeface="Century Gothic"/>
              <a:cs typeface="Century Gothic"/>
            </a:endParaRPr>
          </a:p>
        </p:txBody>
      </p:sp>
      <p:sp>
        <p:nvSpPr>
          <p:cNvPr id="12" name="object 12"/>
          <p:cNvSpPr txBox="1">
            <a:spLocks noGrp="1"/>
          </p:cNvSpPr>
          <p:nvPr>
            <p:ph type="title"/>
          </p:nvPr>
        </p:nvSpPr>
        <p:spPr>
          <a:prstGeom prst="rect">
            <a:avLst/>
          </a:prstGeom>
        </p:spPr>
        <p:txBody>
          <a:bodyPr vert="horz" wrap="square" lIns="0" tIns="296468" rIns="0" bIns="0" rtlCol="0">
            <a:spAutoFit/>
          </a:bodyPr>
          <a:lstStyle/>
          <a:p>
            <a:pPr marL="162560">
              <a:lnSpc>
                <a:spcPct val="100000"/>
              </a:lnSpc>
              <a:spcBef>
                <a:spcPts val="100"/>
              </a:spcBef>
            </a:pPr>
            <a:r>
              <a:rPr>
                <a:solidFill>
                  <a:srgbClr val="FFFFFF"/>
                </a:solidFill>
              </a:rPr>
              <a:t>SOCIAL</a:t>
            </a:r>
            <a:r>
              <a:rPr spc="-15">
                <a:solidFill>
                  <a:srgbClr val="FFFFFF"/>
                </a:solidFill>
              </a:rPr>
              <a:t> </a:t>
            </a:r>
            <a:r>
              <a:rPr spc="-10">
                <a:solidFill>
                  <a:srgbClr val="FFFFFF"/>
                </a:solidFill>
              </a:rPr>
              <a:t>IMPACT</a:t>
            </a:r>
          </a:p>
        </p:txBody>
      </p:sp>
      <p:pic>
        <p:nvPicPr>
          <p:cNvPr id="13" name="object 13"/>
          <p:cNvPicPr/>
          <p:nvPr/>
        </p:nvPicPr>
        <p:blipFill>
          <a:blip r:embed="rId8" cstate="print"/>
          <a:stretch>
            <a:fillRect/>
          </a:stretch>
        </p:blipFill>
        <p:spPr>
          <a:xfrm>
            <a:off x="259079" y="4099559"/>
            <a:ext cx="1949195" cy="1949195"/>
          </a:xfrm>
          <a:prstGeom prst="rect">
            <a:avLst/>
          </a:prstGeom>
        </p:spPr>
      </p:pic>
      <p:sp>
        <p:nvSpPr>
          <p:cNvPr id="14" name="object 14"/>
          <p:cNvSpPr txBox="1"/>
          <p:nvPr/>
        </p:nvSpPr>
        <p:spPr>
          <a:xfrm>
            <a:off x="7174992" y="2133600"/>
            <a:ext cx="4144010" cy="1416050"/>
          </a:xfrm>
          <a:prstGeom prst="rect">
            <a:avLst/>
          </a:prstGeom>
          <a:solidFill>
            <a:srgbClr val="44536A"/>
          </a:solidFill>
        </p:spPr>
        <p:txBody>
          <a:bodyPr vert="horz" wrap="square" lIns="0" tIns="130810" rIns="0" bIns="0" rtlCol="0">
            <a:spAutoFit/>
          </a:bodyPr>
          <a:lstStyle/>
          <a:p>
            <a:pPr marL="184150" marR="222250">
              <a:lnSpc>
                <a:spcPts val="3030"/>
              </a:lnSpc>
              <a:spcBef>
                <a:spcPts val="1030"/>
              </a:spcBef>
            </a:pPr>
            <a:r>
              <a:rPr sz="2800" b="1">
                <a:solidFill>
                  <a:srgbClr val="FFFFFF"/>
                </a:solidFill>
                <a:latin typeface="Century Gothic"/>
                <a:cs typeface="Century Gothic"/>
              </a:rPr>
              <a:t>UPSKILLING</a:t>
            </a:r>
            <a:r>
              <a:rPr sz="2800" b="1" spc="-90">
                <a:solidFill>
                  <a:srgbClr val="FFFFFF"/>
                </a:solidFill>
                <a:latin typeface="Century Gothic"/>
                <a:cs typeface="Century Gothic"/>
              </a:rPr>
              <a:t> </a:t>
            </a:r>
            <a:r>
              <a:rPr sz="2800" b="1" spc="-25">
                <a:solidFill>
                  <a:srgbClr val="FFFFFF"/>
                </a:solidFill>
                <a:latin typeface="Century Gothic"/>
                <a:cs typeface="Century Gothic"/>
              </a:rPr>
              <a:t>OF </a:t>
            </a:r>
            <a:r>
              <a:rPr sz="2800" b="1">
                <a:solidFill>
                  <a:srgbClr val="FFFFFF"/>
                </a:solidFill>
                <a:latin typeface="Century Gothic"/>
                <a:cs typeface="Century Gothic"/>
              </a:rPr>
              <a:t>EXISTING</a:t>
            </a:r>
            <a:r>
              <a:rPr sz="2800" b="1" spc="-70">
                <a:solidFill>
                  <a:srgbClr val="FFFFFF"/>
                </a:solidFill>
                <a:latin typeface="Century Gothic"/>
                <a:cs typeface="Century Gothic"/>
              </a:rPr>
              <a:t> </a:t>
            </a:r>
            <a:r>
              <a:rPr sz="2800" b="1" spc="-10">
                <a:solidFill>
                  <a:srgbClr val="FFFFFF"/>
                </a:solidFill>
                <a:latin typeface="Century Gothic"/>
                <a:cs typeface="Century Gothic"/>
              </a:rPr>
              <a:t>MECHANICS</a:t>
            </a:r>
            <a:endParaRPr sz="2800">
              <a:latin typeface="Century Gothic"/>
              <a:cs typeface="Century Gothic"/>
            </a:endParaRPr>
          </a:p>
          <a:p>
            <a:pPr marL="184150">
              <a:lnSpc>
                <a:spcPts val="1400"/>
              </a:lnSpc>
            </a:pPr>
            <a:r>
              <a:rPr sz="1400" i="1">
                <a:solidFill>
                  <a:srgbClr val="FFFFFF"/>
                </a:solidFill>
                <a:latin typeface="Century Gothic"/>
                <a:cs typeface="Century Gothic"/>
              </a:rPr>
              <a:t>GROWTH</a:t>
            </a:r>
            <a:r>
              <a:rPr sz="1400" i="1" spc="-30">
                <a:solidFill>
                  <a:srgbClr val="FFFFFF"/>
                </a:solidFill>
                <a:latin typeface="Century Gothic"/>
                <a:cs typeface="Century Gothic"/>
              </a:rPr>
              <a:t> </a:t>
            </a:r>
            <a:r>
              <a:rPr sz="1400" i="1" spc="-10">
                <a:solidFill>
                  <a:srgbClr val="FFFFFF"/>
                </a:solidFill>
                <a:latin typeface="Century Gothic"/>
                <a:cs typeface="Century Gothic"/>
              </a:rPr>
              <a:t>OPPORTUNITIES</a:t>
            </a:r>
            <a:endParaRPr sz="1400">
              <a:latin typeface="Century Gothic"/>
              <a:cs typeface="Century Gothic"/>
            </a:endParaRPr>
          </a:p>
          <a:p>
            <a:pPr marL="184150">
              <a:lnSpc>
                <a:spcPts val="1595"/>
              </a:lnSpc>
            </a:pPr>
            <a:r>
              <a:rPr sz="1400" i="1">
                <a:solidFill>
                  <a:srgbClr val="FFFFFF"/>
                </a:solidFill>
                <a:latin typeface="Century Gothic"/>
                <a:cs typeface="Century Gothic"/>
              </a:rPr>
              <a:t>FROM</a:t>
            </a:r>
            <a:r>
              <a:rPr sz="1400" i="1" spc="-30">
                <a:solidFill>
                  <a:srgbClr val="FFFFFF"/>
                </a:solidFill>
                <a:latin typeface="Century Gothic"/>
                <a:cs typeface="Century Gothic"/>
              </a:rPr>
              <a:t> </a:t>
            </a:r>
            <a:r>
              <a:rPr sz="1400" i="1">
                <a:solidFill>
                  <a:srgbClr val="FFFFFF"/>
                </a:solidFill>
                <a:latin typeface="Century Gothic"/>
                <a:cs typeface="Century Gothic"/>
              </a:rPr>
              <a:t>TECHNICAL</a:t>
            </a:r>
            <a:r>
              <a:rPr sz="1400" i="1" spc="-30">
                <a:solidFill>
                  <a:srgbClr val="FFFFFF"/>
                </a:solidFill>
                <a:latin typeface="Century Gothic"/>
                <a:cs typeface="Century Gothic"/>
              </a:rPr>
              <a:t> </a:t>
            </a:r>
            <a:r>
              <a:rPr sz="1400" i="1" spc="-10">
                <a:solidFill>
                  <a:srgbClr val="FFFFFF"/>
                </a:solidFill>
                <a:latin typeface="Century Gothic"/>
                <a:cs typeface="Century Gothic"/>
              </a:rPr>
              <a:t>TRAINING</a:t>
            </a:r>
            <a:endParaRPr sz="1400">
              <a:latin typeface="Century Gothic"/>
              <a:cs typeface="Century Gothic"/>
            </a:endParaRPr>
          </a:p>
        </p:txBody>
      </p:sp>
      <p:sp>
        <p:nvSpPr>
          <p:cNvPr id="15" name="object 15"/>
          <p:cNvSpPr txBox="1"/>
          <p:nvPr/>
        </p:nvSpPr>
        <p:spPr>
          <a:xfrm>
            <a:off x="7174992" y="4402835"/>
            <a:ext cx="4144010" cy="1416050"/>
          </a:xfrm>
          <a:prstGeom prst="rect">
            <a:avLst/>
          </a:prstGeom>
          <a:solidFill>
            <a:srgbClr val="44536A"/>
          </a:solidFill>
        </p:spPr>
        <p:txBody>
          <a:bodyPr vert="horz" wrap="square" lIns="0" tIns="132080" rIns="0" bIns="0" rtlCol="0">
            <a:spAutoFit/>
          </a:bodyPr>
          <a:lstStyle/>
          <a:p>
            <a:pPr marL="184150" marR="1515110">
              <a:lnSpc>
                <a:spcPts val="3020"/>
              </a:lnSpc>
              <a:spcBef>
                <a:spcPts val="1040"/>
              </a:spcBef>
            </a:pPr>
            <a:r>
              <a:rPr sz="2800" b="1" spc="-10">
                <a:solidFill>
                  <a:srgbClr val="FFFFFF"/>
                </a:solidFill>
                <a:latin typeface="Century Gothic"/>
                <a:cs typeface="Century Gothic"/>
              </a:rPr>
              <a:t>WORKFORCE DEVELOPMENT</a:t>
            </a:r>
            <a:endParaRPr sz="2800">
              <a:latin typeface="Century Gothic"/>
              <a:cs typeface="Century Gothic"/>
            </a:endParaRPr>
          </a:p>
          <a:p>
            <a:pPr marL="184150">
              <a:lnSpc>
                <a:spcPts val="1410"/>
              </a:lnSpc>
            </a:pPr>
            <a:r>
              <a:rPr sz="1400" i="1">
                <a:solidFill>
                  <a:srgbClr val="FFFFFF"/>
                </a:solidFill>
                <a:latin typeface="Century Gothic"/>
                <a:cs typeface="Century Gothic"/>
              </a:rPr>
              <a:t>PARTNERSHIP</a:t>
            </a:r>
            <a:r>
              <a:rPr sz="1400" i="1" spc="-70">
                <a:solidFill>
                  <a:srgbClr val="FFFFFF"/>
                </a:solidFill>
                <a:latin typeface="Century Gothic"/>
                <a:cs typeface="Century Gothic"/>
              </a:rPr>
              <a:t> </a:t>
            </a:r>
            <a:r>
              <a:rPr sz="1400" i="1">
                <a:solidFill>
                  <a:srgbClr val="FFFFFF"/>
                </a:solidFill>
                <a:latin typeface="Century Gothic"/>
                <a:cs typeface="Century Gothic"/>
              </a:rPr>
              <a:t>WITH</a:t>
            </a:r>
            <a:r>
              <a:rPr sz="1400" i="1" spc="-15">
                <a:solidFill>
                  <a:srgbClr val="FFFFFF"/>
                </a:solidFill>
                <a:latin typeface="Century Gothic"/>
                <a:cs typeface="Century Gothic"/>
              </a:rPr>
              <a:t> </a:t>
            </a:r>
            <a:r>
              <a:rPr sz="1400" i="1">
                <a:solidFill>
                  <a:srgbClr val="FFFFFF"/>
                </a:solidFill>
                <a:latin typeface="Century Gothic"/>
                <a:cs typeface="Century Gothic"/>
              </a:rPr>
              <a:t>JOSPONG</a:t>
            </a:r>
            <a:r>
              <a:rPr sz="1400" i="1" spc="-40">
                <a:solidFill>
                  <a:srgbClr val="FFFFFF"/>
                </a:solidFill>
                <a:latin typeface="Century Gothic"/>
                <a:cs typeface="Century Gothic"/>
              </a:rPr>
              <a:t> </a:t>
            </a:r>
            <a:r>
              <a:rPr sz="1400" i="1" spc="-10">
                <a:solidFill>
                  <a:srgbClr val="FFFFFF"/>
                </a:solidFill>
                <a:latin typeface="Century Gothic"/>
                <a:cs typeface="Century Gothic"/>
              </a:rPr>
              <a:t>ACADEMY</a:t>
            </a:r>
            <a:endParaRPr sz="1400">
              <a:latin typeface="Century Gothic"/>
              <a:cs typeface="Century Gothic"/>
            </a:endParaRPr>
          </a:p>
          <a:p>
            <a:pPr marL="184150">
              <a:lnSpc>
                <a:spcPts val="1595"/>
              </a:lnSpc>
            </a:pPr>
            <a:r>
              <a:rPr sz="1400" i="1">
                <a:solidFill>
                  <a:srgbClr val="FFFFFF"/>
                </a:solidFill>
                <a:latin typeface="Century Gothic"/>
                <a:cs typeface="Century Gothic"/>
              </a:rPr>
              <a:t>TO</a:t>
            </a:r>
            <a:r>
              <a:rPr sz="1400" i="1" spc="-20">
                <a:solidFill>
                  <a:srgbClr val="FFFFFF"/>
                </a:solidFill>
                <a:latin typeface="Century Gothic"/>
                <a:cs typeface="Century Gothic"/>
              </a:rPr>
              <a:t> </a:t>
            </a:r>
            <a:r>
              <a:rPr sz="1400" i="1">
                <a:solidFill>
                  <a:srgbClr val="FFFFFF"/>
                </a:solidFill>
                <a:latin typeface="Century Gothic"/>
                <a:cs typeface="Century Gothic"/>
              </a:rPr>
              <a:t>CREATE</a:t>
            </a:r>
            <a:r>
              <a:rPr sz="1400" i="1" spc="-15">
                <a:solidFill>
                  <a:srgbClr val="FFFFFF"/>
                </a:solidFill>
                <a:latin typeface="Century Gothic"/>
                <a:cs typeface="Century Gothic"/>
              </a:rPr>
              <a:t> </a:t>
            </a:r>
            <a:r>
              <a:rPr sz="1400" i="1">
                <a:solidFill>
                  <a:srgbClr val="FFFFFF"/>
                </a:solidFill>
                <a:latin typeface="Century Gothic"/>
                <a:cs typeface="Century Gothic"/>
              </a:rPr>
              <a:t>EV</a:t>
            </a:r>
            <a:r>
              <a:rPr sz="1400" i="1" spc="-25">
                <a:solidFill>
                  <a:srgbClr val="FFFFFF"/>
                </a:solidFill>
                <a:latin typeface="Century Gothic"/>
                <a:cs typeface="Century Gothic"/>
              </a:rPr>
              <a:t> </a:t>
            </a:r>
            <a:r>
              <a:rPr sz="1400" i="1" spc="-10">
                <a:solidFill>
                  <a:srgbClr val="FFFFFF"/>
                </a:solidFill>
                <a:latin typeface="Century Gothic"/>
                <a:cs typeface="Century Gothic"/>
              </a:rPr>
              <a:t>CURRICULUM</a:t>
            </a:r>
            <a:endParaRPr sz="1400">
              <a:latin typeface="Century Gothic"/>
              <a:cs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24"/>
            <a:ext cx="12192000" cy="6847205"/>
            <a:chOff x="0" y="24"/>
            <a:chExt cx="12192000" cy="6847205"/>
          </a:xfrm>
        </p:grpSpPr>
        <p:pic>
          <p:nvPicPr>
            <p:cNvPr id="7" name="object 7"/>
            <p:cNvPicPr/>
            <p:nvPr/>
          </p:nvPicPr>
          <p:blipFill>
            <a:blip r:embed="rId5" cstate="print"/>
            <a:stretch>
              <a:fillRect/>
            </a:stretch>
          </p:blipFill>
          <p:spPr>
            <a:xfrm>
              <a:off x="6095" y="6541007"/>
              <a:ext cx="1065276" cy="269748"/>
            </a:xfrm>
            <a:prstGeom prst="rect">
              <a:avLst/>
            </a:prstGeom>
          </p:spPr>
        </p:pic>
        <p:pic>
          <p:nvPicPr>
            <p:cNvPr id="8" name="object 8"/>
            <p:cNvPicPr/>
            <p:nvPr/>
          </p:nvPicPr>
          <p:blipFill>
            <a:blip r:embed="rId6" cstate="print"/>
            <a:stretch>
              <a:fillRect/>
            </a:stretch>
          </p:blipFill>
          <p:spPr>
            <a:xfrm>
              <a:off x="0" y="24"/>
              <a:ext cx="12192000" cy="6846951"/>
            </a:xfrm>
            <a:prstGeom prst="rect">
              <a:avLst/>
            </a:prstGeom>
          </p:spPr>
        </p:pic>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04040">
              <a:alpha val="79998"/>
            </a:srgbClr>
          </a:solidFill>
        </p:spPr>
        <p:txBody>
          <a:bodyPr wrap="square" lIns="0" tIns="0" rIns="0" bIns="0" rtlCol="0"/>
          <a:lstStyle/>
          <a:p>
            <a:endParaRPr/>
          </a:p>
        </p:txBody>
      </p:sp>
      <p:sp>
        <p:nvSpPr>
          <p:cNvPr id="10" name="object 10"/>
          <p:cNvSpPr txBox="1">
            <a:spLocks noGrp="1"/>
          </p:cNvSpPr>
          <p:nvPr>
            <p:ph type="title"/>
          </p:nvPr>
        </p:nvSpPr>
        <p:spPr>
          <a:xfrm>
            <a:off x="2293366" y="1495120"/>
            <a:ext cx="6282690" cy="1245870"/>
          </a:xfrm>
          <a:prstGeom prst="rect">
            <a:avLst/>
          </a:prstGeom>
        </p:spPr>
        <p:txBody>
          <a:bodyPr vert="horz" wrap="square" lIns="0" tIns="13335" rIns="0" bIns="0" rtlCol="0">
            <a:spAutoFit/>
          </a:bodyPr>
          <a:lstStyle/>
          <a:p>
            <a:pPr marL="12700">
              <a:lnSpc>
                <a:spcPct val="100000"/>
              </a:lnSpc>
              <a:spcBef>
                <a:spcPts val="105"/>
              </a:spcBef>
            </a:pPr>
            <a:r>
              <a:rPr sz="8000" spc="-10">
                <a:solidFill>
                  <a:srgbClr val="7AC25B"/>
                </a:solidFill>
              </a:rPr>
              <a:t>$252,000,000</a:t>
            </a:r>
            <a:endParaRPr sz="8000"/>
          </a:p>
        </p:txBody>
      </p:sp>
      <p:sp>
        <p:nvSpPr>
          <p:cNvPr id="11" name="object 11"/>
          <p:cNvSpPr txBox="1"/>
          <p:nvPr/>
        </p:nvSpPr>
        <p:spPr>
          <a:xfrm>
            <a:off x="2293366" y="2673858"/>
            <a:ext cx="9448800" cy="574040"/>
          </a:xfrm>
          <a:prstGeom prst="rect">
            <a:avLst/>
          </a:prstGeom>
        </p:spPr>
        <p:txBody>
          <a:bodyPr vert="horz" wrap="square" lIns="0" tIns="12700" rIns="0" bIns="0" rtlCol="0">
            <a:spAutoFit/>
          </a:bodyPr>
          <a:lstStyle/>
          <a:p>
            <a:pPr marL="12700">
              <a:lnSpc>
                <a:spcPct val="100000"/>
              </a:lnSpc>
              <a:spcBef>
                <a:spcPts val="100"/>
              </a:spcBef>
            </a:pPr>
            <a:r>
              <a:rPr sz="3600" b="1">
                <a:solidFill>
                  <a:srgbClr val="FFFFFF"/>
                </a:solidFill>
                <a:latin typeface="Century Gothic"/>
                <a:cs typeface="Century Gothic"/>
              </a:rPr>
              <a:t>SAVINGS</a:t>
            </a:r>
            <a:r>
              <a:rPr sz="3600" b="1" spc="-60">
                <a:solidFill>
                  <a:srgbClr val="FFFFFF"/>
                </a:solidFill>
                <a:latin typeface="Century Gothic"/>
                <a:cs typeface="Century Gothic"/>
              </a:rPr>
              <a:t> </a:t>
            </a:r>
            <a:r>
              <a:rPr sz="3600" b="1">
                <a:solidFill>
                  <a:srgbClr val="FFFFFF"/>
                </a:solidFill>
                <a:latin typeface="Century Gothic"/>
                <a:cs typeface="Century Gothic"/>
              </a:rPr>
              <a:t>OVER</a:t>
            </a:r>
            <a:r>
              <a:rPr sz="3600" b="1" spc="-65">
                <a:solidFill>
                  <a:srgbClr val="FFFFFF"/>
                </a:solidFill>
                <a:latin typeface="Century Gothic"/>
                <a:cs typeface="Century Gothic"/>
              </a:rPr>
              <a:t> </a:t>
            </a:r>
            <a:r>
              <a:rPr sz="3600" b="1">
                <a:solidFill>
                  <a:srgbClr val="FFFFFF"/>
                </a:solidFill>
                <a:latin typeface="Century Gothic"/>
                <a:cs typeface="Century Gothic"/>
              </a:rPr>
              <a:t>5</a:t>
            </a:r>
            <a:r>
              <a:rPr sz="3600" b="1" spc="-75">
                <a:solidFill>
                  <a:srgbClr val="FFFFFF"/>
                </a:solidFill>
                <a:latin typeface="Century Gothic"/>
                <a:cs typeface="Century Gothic"/>
              </a:rPr>
              <a:t> </a:t>
            </a:r>
            <a:r>
              <a:rPr sz="3600" b="1">
                <a:solidFill>
                  <a:srgbClr val="FFFFFF"/>
                </a:solidFill>
                <a:latin typeface="Century Gothic"/>
                <a:cs typeface="Century Gothic"/>
              </a:rPr>
              <a:t>YEARS</a:t>
            </a:r>
            <a:r>
              <a:rPr sz="3600" b="1" spc="-70">
                <a:solidFill>
                  <a:srgbClr val="FFFFFF"/>
                </a:solidFill>
                <a:latin typeface="Century Gothic"/>
                <a:cs typeface="Century Gothic"/>
              </a:rPr>
              <a:t> </a:t>
            </a:r>
            <a:r>
              <a:rPr sz="3600" b="1">
                <a:solidFill>
                  <a:srgbClr val="FFFFFF"/>
                </a:solidFill>
                <a:latin typeface="Century Gothic"/>
                <a:cs typeface="Century Gothic"/>
              </a:rPr>
              <a:t>FOR</a:t>
            </a:r>
            <a:r>
              <a:rPr sz="3600" b="1" spc="-75">
                <a:solidFill>
                  <a:srgbClr val="FFFFFF"/>
                </a:solidFill>
                <a:latin typeface="Century Gothic"/>
                <a:cs typeface="Century Gothic"/>
              </a:rPr>
              <a:t> </a:t>
            </a:r>
            <a:r>
              <a:rPr sz="3600" b="1">
                <a:solidFill>
                  <a:srgbClr val="FFFFFF"/>
                </a:solidFill>
                <a:latin typeface="Century Gothic"/>
                <a:cs typeface="Century Gothic"/>
              </a:rPr>
              <a:t>FLEET</a:t>
            </a:r>
            <a:r>
              <a:rPr sz="3600" b="1" spc="-70">
                <a:solidFill>
                  <a:srgbClr val="FFFFFF"/>
                </a:solidFill>
                <a:latin typeface="Century Gothic"/>
                <a:cs typeface="Century Gothic"/>
              </a:rPr>
              <a:t> </a:t>
            </a:r>
            <a:r>
              <a:rPr sz="3600" b="1">
                <a:solidFill>
                  <a:srgbClr val="FFFFFF"/>
                </a:solidFill>
                <a:latin typeface="Century Gothic"/>
                <a:cs typeface="Century Gothic"/>
              </a:rPr>
              <a:t>OF</a:t>
            </a:r>
            <a:r>
              <a:rPr sz="3600" b="1" spc="-70">
                <a:solidFill>
                  <a:srgbClr val="FFFFFF"/>
                </a:solidFill>
                <a:latin typeface="Century Gothic"/>
                <a:cs typeface="Century Gothic"/>
              </a:rPr>
              <a:t> </a:t>
            </a:r>
            <a:r>
              <a:rPr sz="3600" b="1" spc="-10">
                <a:solidFill>
                  <a:srgbClr val="FFFFFF"/>
                </a:solidFill>
                <a:latin typeface="Century Gothic"/>
                <a:cs typeface="Century Gothic"/>
              </a:rPr>
              <a:t>1,000</a:t>
            </a:r>
            <a:endParaRPr sz="3600">
              <a:latin typeface="Century Gothic"/>
              <a:cs typeface="Century Gothic"/>
            </a:endParaRPr>
          </a:p>
        </p:txBody>
      </p:sp>
      <p:sp>
        <p:nvSpPr>
          <p:cNvPr id="12" name="object 12"/>
          <p:cNvSpPr txBox="1"/>
          <p:nvPr/>
        </p:nvSpPr>
        <p:spPr>
          <a:xfrm>
            <a:off x="2642361" y="4760467"/>
            <a:ext cx="4761230" cy="1746885"/>
          </a:xfrm>
          <a:prstGeom prst="rect">
            <a:avLst/>
          </a:prstGeom>
        </p:spPr>
        <p:txBody>
          <a:bodyPr vert="horz" wrap="square" lIns="0" tIns="13335" rIns="0" bIns="0" rtlCol="0">
            <a:spAutoFit/>
          </a:bodyPr>
          <a:lstStyle/>
          <a:p>
            <a:pPr marL="12700">
              <a:lnSpc>
                <a:spcPts val="9415"/>
              </a:lnSpc>
              <a:spcBef>
                <a:spcPts val="105"/>
              </a:spcBef>
            </a:pPr>
            <a:r>
              <a:rPr sz="8000" b="1">
                <a:solidFill>
                  <a:srgbClr val="7AC25B"/>
                </a:solidFill>
                <a:latin typeface="Century Gothic"/>
                <a:cs typeface="Century Gothic"/>
              </a:rPr>
              <a:t>4.3</a:t>
            </a:r>
            <a:r>
              <a:rPr sz="8000" b="1" spc="-10">
                <a:solidFill>
                  <a:srgbClr val="7AC25B"/>
                </a:solidFill>
                <a:latin typeface="Century Gothic"/>
                <a:cs typeface="Century Gothic"/>
              </a:rPr>
              <a:t> YEARS</a:t>
            </a:r>
            <a:endParaRPr sz="8000">
              <a:latin typeface="Century Gothic"/>
              <a:cs typeface="Century Gothic"/>
            </a:endParaRPr>
          </a:p>
          <a:p>
            <a:pPr marL="12700">
              <a:lnSpc>
                <a:spcPts val="4135"/>
              </a:lnSpc>
            </a:pPr>
            <a:r>
              <a:rPr sz="3600" b="1">
                <a:solidFill>
                  <a:srgbClr val="FFFFFF"/>
                </a:solidFill>
                <a:latin typeface="Century Gothic"/>
                <a:cs typeface="Century Gothic"/>
              </a:rPr>
              <a:t>PAYBACK</a:t>
            </a:r>
            <a:r>
              <a:rPr sz="3600" b="1" spc="-195">
                <a:solidFill>
                  <a:srgbClr val="FFFFFF"/>
                </a:solidFill>
                <a:latin typeface="Century Gothic"/>
                <a:cs typeface="Century Gothic"/>
              </a:rPr>
              <a:t> </a:t>
            </a:r>
            <a:r>
              <a:rPr sz="3600" b="1" spc="-10">
                <a:solidFill>
                  <a:srgbClr val="FFFFFF"/>
                </a:solidFill>
                <a:latin typeface="Century Gothic"/>
                <a:cs typeface="Century Gothic"/>
              </a:rPr>
              <a:t>PERIOD</a:t>
            </a:r>
            <a:endParaRPr sz="3600">
              <a:latin typeface="Century Gothic"/>
              <a:cs typeface="Century Gothic"/>
            </a:endParaRPr>
          </a:p>
        </p:txBody>
      </p:sp>
      <p:pic>
        <p:nvPicPr>
          <p:cNvPr id="13" name="object 13"/>
          <p:cNvPicPr/>
          <p:nvPr/>
        </p:nvPicPr>
        <p:blipFill>
          <a:blip r:embed="rId7" cstate="print"/>
          <a:stretch>
            <a:fillRect/>
          </a:stretch>
        </p:blipFill>
        <p:spPr>
          <a:xfrm>
            <a:off x="236220" y="1767839"/>
            <a:ext cx="1947672" cy="1949195"/>
          </a:xfrm>
          <a:prstGeom prst="rect">
            <a:avLst/>
          </a:prstGeom>
        </p:spPr>
      </p:pic>
      <p:pic>
        <p:nvPicPr>
          <p:cNvPr id="14" name="object 14"/>
          <p:cNvPicPr/>
          <p:nvPr/>
        </p:nvPicPr>
        <p:blipFill>
          <a:blip r:embed="rId8" cstate="print"/>
          <a:stretch>
            <a:fillRect/>
          </a:stretch>
        </p:blipFill>
        <p:spPr>
          <a:xfrm>
            <a:off x="397763" y="4794502"/>
            <a:ext cx="1949195" cy="1949195"/>
          </a:xfrm>
          <a:prstGeom prst="rect">
            <a:avLst/>
          </a:prstGeom>
        </p:spPr>
      </p:pic>
      <p:sp>
        <p:nvSpPr>
          <p:cNvPr id="15" name="object 15"/>
          <p:cNvSpPr/>
          <p:nvPr/>
        </p:nvSpPr>
        <p:spPr>
          <a:xfrm>
            <a:off x="2305812" y="3575303"/>
            <a:ext cx="5346700" cy="779145"/>
          </a:xfrm>
          <a:custGeom>
            <a:avLst/>
            <a:gdLst/>
            <a:ahLst/>
            <a:cxnLst/>
            <a:rect l="l" t="t" r="r" b="b"/>
            <a:pathLst>
              <a:path w="5346700" h="779145">
                <a:moveTo>
                  <a:pt x="5346192" y="129794"/>
                </a:moveTo>
                <a:lnTo>
                  <a:pt x="5335981" y="79298"/>
                </a:lnTo>
                <a:lnTo>
                  <a:pt x="5308155" y="38036"/>
                </a:lnTo>
                <a:lnTo>
                  <a:pt x="5266893" y="10210"/>
                </a:lnTo>
                <a:lnTo>
                  <a:pt x="5216398" y="0"/>
                </a:lnTo>
                <a:lnTo>
                  <a:pt x="129794" y="0"/>
                </a:lnTo>
                <a:lnTo>
                  <a:pt x="79286" y="10210"/>
                </a:lnTo>
                <a:lnTo>
                  <a:pt x="38036" y="38036"/>
                </a:lnTo>
                <a:lnTo>
                  <a:pt x="10198" y="79298"/>
                </a:lnTo>
                <a:lnTo>
                  <a:pt x="0" y="129794"/>
                </a:lnTo>
                <a:lnTo>
                  <a:pt x="0" y="648970"/>
                </a:lnTo>
                <a:lnTo>
                  <a:pt x="10198" y="699477"/>
                </a:lnTo>
                <a:lnTo>
                  <a:pt x="38036" y="740727"/>
                </a:lnTo>
                <a:lnTo>
                  <a:pt x="79286" y="768565"/>
                </a:lnTo>
                <a:lnTo>
                  <a:pt x="129794" y="778764"/>
                </a:lnTo>
                <a:lnTo>
                  <a:pt x="5216398" y="778764"/>
                </a:lnTo>
                <a:lnTo>
                  <a:pt x="5266893" y="768565"/>
                </a:lnTo>
                <a:lnTo>
                  <a:pt x="5308155" y="740727"/>
                </a:lnTo>
                <a:lnTo>
                  <a:pt x="5335981" y="699477"/>
                </a:lnTo>
                <a:lnTo>
                  <a:pt x="5346192" y="648970"/>
                </a:lnTo>
                <a:lnTo>
                  <a:pt x="5346192" y="129794"/>
                </a:lnTo>
                <a:close/>
              </a:path>
            </a:pathLst>
          </a:custGeom>
          <a:solidFill>
            <a:srgbClr val="44536A"/>
          </a:solidFill>
        </p:spPr>
        <p:txBody>
          <a:bodyPr wrap="square" lIns="0" tIns="0" rIns="0" bIns="0" rtlCol="0"/>
          <a:lstStyle/>
          <a:p>
            <a:endParaRPr/>
          </a:p>
        </p:txBody>
      </p:sp>
      <p:sp>
        <p:nvSpPr>
          <p:cNvPr id="16" name="object 16"/>
          <p:cNvSpPr txBox="1"/>
          <p:nvPr/>
        </p:nvSpPr>
        <p:spPr>
          <a:xfrm>
            <a:off x="4961001" y="3687902"/>
            <a:ext cx="2110740" cy="547370"/>
          </a:xfrm>
          <a:prstGeom prst="rect">
            <a:avLst/>
          </a:prstGeom>
        </p:spPr>
        <p:txBody>
          <a:bodyPr vert="horz" wrap="square" lIns="0" tIns="12700" rIns="0" bIns="0" rtlCol="0">
            <a:spAutoFit/>
          </a:bodyPr>
          <a:lstStyle/>
          <a:p>
            <a:pPr marL="12700">
              <a:lnSpc>
                <a:spcPts val="2055"/>
              </a:lnSpc>
              <a:spcBef>
                <a:spcPts val="100"/>
              </a:spcBef>
            </a:pPr>
            <a:r>
              <a:rPr sz="1800">
                <a:solidFill>
                  <a:srgbClr val="F1F1F1"/>
                </a:solidFill>
                <a:latin typeface="Century Gothic"/>
                <a:cs typeface="Century Gothic"/>
              </a:rPr>
              <a:t>NPV</a:t>
            </a:r>
            <a:r>
              <a:rPr sz="1800" spc="-25">
                <a:solidFill>
                  <a:srgbClr val="F1F1F1"/>
                </a:solidFill>
                <a:latin typeface="Century Gothic"/>
                <a:cs typeface="Century Gothic"/>
              </a:rPr>
              <a:t> </a:t>
            </a:r>
            <a:r>
              <a:rPr sz="1800">
                <a:solidFill>
                  <a:srgbClr val="F1F1F1"/>
                </a:solidFill>
                <a:latin typeface="Century Gothic"/>
                <a:cs typeface="Century Gothic"/>
              </a:rPr>
              <a:t>OVER</a:t>
            </a:r>
            <a:r>
              <a:rPr sz="1800" spc="-15">
                <a:solidFill>
                  <a:srgbClr val="F1F1F1"/>
                </a:solidFill>
                <a:latin typeface="Century Gothic"/>
                <a:cs typeface="Century Gothic"/>
              </a:rPr>
              <a:t> </a:t>
            </a:r>
            <a:r>
              <a:rPr sz="1800">
                <a:solidFill>
                  <a:srgbClr val="F1F1F1"/>
                </a:solidFill>
                <a:latin typeface="Century Gothic"/>
                <a:cs typeface="Century Gothic"/>
              </a:rPr>
              <a:t>5</a:t>
            </a:r>
            <a:r>
              <a:rPr sz="1800" spc="-15">
                <a:solidFill>
                  <a:srgbClr val="F1F1F1"/>
                </a:solidFill>
                <a:latin typeface="Century Gothic"/>
                <a:cs typeface="Century Gothic"/>
              </a:rPr>
              <a:t> </a:t>
            </a:r>
            <a:r>
              <a:rPr sz="1800" spc="-10">
                <a:solidFill>
                  <a:srgbClr val="F1F1F1"/>
                </a:solidFill>
                <a:latin typeface="Century Gothic"/>
                <a:cs typeface="Century Gothic"/>
              </a:rPr>
              <a:t>YEARS</a:t>
            </a:r>
            <a:endParaRPr sz="1800">
              <a:latin typeface="Century Gothic"/>
              <a:cs typeface="Century Gothic"/>
            </a:endParaRPr>
          </a:p>
          <a:p>
            <a:pPr marL="12700">
              <a:lnSpc>
                <a:spcPts val="2055"/>
              </a:lnSpc>
            </a:pPr>
            <a:r>
              <a:rPr sz="1800">
                <a:solidFill>
                  <a:srgbClr val="F1F1F1"/>
                </a:solidFill>
                <a:latin typeface="Century Gothic"/>
                <a:cs typeface="Century Gothic"/>
              </a:rPr>
              <a:t>FOR</a:t>
            </a:r>
            <a:r>
              <a:rPr sz="1800" spc="-35">
                <a:solidFill>
                  <a:srgbClr val="F1F1F1"/>
                </a:solidFill>
                <a:latin typeface="Century Gothic"/>
                <a:cs typeface="Century Gothic"/>
              </a:rPr>
              <a:t> </a:t>
            </a:r>
            <a:r>
              <a:rPr sz="1800">
                <a:solidFill>
                  <a:srgbClr val="F1F1F1"/>
                </a:solidFill>
                <a:latin typeface="Century Gothic"/>
                <a:cs typeface="Century Gothic"/>
              </a:rPr>
              <a:t>FLEET</a:t>
            </a:r>
            <a:r>
              <a:rPr sz="1800" spc="-15">
                <a:solidFill>
                  <a:srgbClr val="F1F1F1"/>
                </a:solidFill>
                <a:latin typeface="Century Gothic"/>
                <a:cs typeface="Century Gothic"/>
              </a:rPr>
              <a:t> </a:t>
            </a:r>
            <a:r>
              <a:rPr sz="1800">
                <a:solidFill>
                  <a:srgbClr val="F1F1F1"/>
                </a:solidFill>
                <a:latin typeface="Century Gothic"/>
                <a:cs typeface="Century Gothic"/>
              </a:rPr>
              <a:t>OF</a:t>
            </a:r>
            <a:r>
              <a:rPr sz="1800" spc="-25">
                <a:solidFill>
                  <a:srgbClr val="F1F1F1"/>
                </a:solidFill>
                <a:latin typeface="Century Gothic"/>
                <a:cs typeface="Century Gothic"/>
              </a:rPr>
              <a:t> </a:t>
            </a:r>
            <a:r>
              <a:rPr sz="1800" spc="-20">
                <a:solidFill>
                  <a:srgbClr val="F1F1F1"/>
                </a:solidFill>
                <a:latin typeface="Century Gothic"/>
                <a:cs typeface="Century Gothic"/>
              </a:rPr>
              <a:t>1,000</a:t>
            </a:r>
            <a:endParaRPr sz="1800">
              <a:latin typeface="Century Gothic"/>
              <a:cs typeface="Century Gothic"/>
            </a:endParaRPr>
          </a:p>
        </p:txBody>
      </p:sp>
      <p:sp>
        <p:nvSpPr>
          <p:cNvPr id="17" name="object 17"/>
          <p:cNvSpPr/>
          <p:nvPr/>
        </p:nvSpPr>
        <p:spPr>
          <a:xfrm>
            <a:off x="8203692" y="3570744"/>
            <a:ext cx="3726179" cy="779145"/>
          </a:xfrm>
          <a:custGeom>
            <a:avLst/>
            <a:gdLst/>
            <a:ahLst/>
            <a:cxnLst/>
            <a:rect l="l" t="t" r="r" b="b"/>
            <a:pathLst>
              <a:path w="3726179" h="779145">
                <a:moveTo>
                  <a:pt x="3726180" y="129781"/>
                </a:moveTo>
                <a:lnTo>
                  <a:pt x="3715969" y="79286"/>
                </a:lnTo>
                <a:lnTo>
                  <a:pt x="3688143" y="38023"/>
                </a:lnTo>
                <a:lnTo>
                  <a:pt x="3646881" y="10198"/>
                </a:lnTo>
                <a:lnTo>
                  <a:pt x="3596386" y="0"/>
                </a:lnTo>
                <a:lnTo>
                  <a:pt x="129794" y="0"/>
                </a:lnTo>
                <a:lnTo>
                  <a:pt x="79286" y="10198"/>
                </a:lnTo>
                <a:lnTo>
                  <a:pt x="38036" y="38023"/>
                </a:lnTo>
                <a:lnTo>
                  <a:pt x="10198" y="79286"/>
                </a:lnTo>
                <a:lnTo>
                  <a:pt x="0" y="129781"/>
                </a:lnTo>
                <a:lnTo>
                  <a:pt x="0" y="648957"/>
                </a:lnTo>
                <a:lnTo>
                  <a:pt x="10198" y="699465"/>
                </a:lnTo>
                <a:lnTo>
                  <a:pt x="38036" y="740714"/>
                </a:lnTo>
                <a:lnTo>
                  <a:pt x="79286" y="768553"/>
                </a:lnTo>
                <a:lnTo>
                  <a:pt x="129794" y="778751"/>
                </a:lnTo>
                <a:lnTo>
                  <a:pt x="3596386" y="778751"/>
                </a:lnTo>
                <a:lnTo>
                  <a:pt x="3646881" y="768553"/>
                </a:lnTo>
                <a:lnTo>
                  <a:pt x="3688143" y="740714"/>
                </a:lnTo>
                <a:lnTo>
                  <a:pt x="3715969" y="699465"/>
                </a:lnTo>
                <a:lnTo>
                  <a:pt x="3726180" y="648957"/>
                </a:lnTo>
                <a:lnTo>
                  <a:pt x="3726180" y="129781"/>
                </a:lnTo>
                <a:close/>
              </a:path>
            </a:pathLst>
          </a:custGeom>
          <a:solidFill>
            <a:srgbClr val="44536A"/>
          </a:solidFill>
        </p:spPr>
        <p:txBody>
          <a:bodyPr wrap="square" lIns="0" tIns="0" rIns="0" bIns="0" rtlCol="0"/>
          <a:lstStyle/>
          <a:p>
            <a:endParaRPr/>
          </a:p>
        </p:txBody>
      </p:sp>
      <p:sp>
        <p:nvSpPr>
          <p:cNvPr id="18" name="object 18"/>
          <p:cNvSpPr txBox="1"/>
          <p:nvPr/>
        </p:nvSpPr>
        <p:spPr>
          <a:xfrm>
            <a:off x="2545207" y="3574160"/>
            <a:ext cx="6957695" cy="696595"/>
          </a:xfrm>
          <a:prstGeom prst="rect">
            <a:avLst/>
          </a:prstGeom>
        </p:spPr>
        <p:txBody>
          <a:bodyPr vert="horz" wrap="square" lIns="0" tIns="13335" rIns="0" bIns="0" rtlCol="0">
            <a:spAutoFit/>
          </a:bodyPr>
          <a:lstStyle/>
          <a:p>
            <a:pPr marL="12700">
              <a:lnSpc>
                <a:spcPct val="100000"/>
              </a:lnSpc>
              <a:spcBef>
                <a:spcPts val="105"/>
              </a:spcBef>
              <a:tabLst>
                <a:tab pos="5834380" algn="l"/>
              </a:tabLst>
            </a:pPr>
            <a:r>
              <a:rPr sz="4400" b="1">
                <a:solidFill>
                  <a:srgbClr val="FFFFFF"/>
                </a:solidFill>
                <a:latin typeface="Century Gothic"/>
                <a:cs typeface="Century Gothic"/>
              </a:rPr>
              <a:t>$38</a:t>
            </a:r>
            <a:r>
              <a:rPr sz="4400" b="1" spc="-35">
                <a:solidFill>
                  <a:srgbClr val="FFFFFF"/>
                </a:solidFill>
                <a:latin typeface="Century Gothic"/>
                <a:cs typeface="Century Gothic"/>
              </a:rPr>
              <a:t> </a:t>
            </a:r>
            <a:r>
              <a:rPr sz="4400" b="1" spc="-25">
                <a:solidFill>
                  <a:srgbClr val="FFFFFF"/>
                </a:solidFill>
                <a:latin typeface="Century Gothic"/>
                <a:cs typeface="Century Gothic"/>
              </a:rPr>
              <a:t>MM</a:t>
            </a:r>
            <a:r>
              <a:rPr sz="4400" b="1">
                <a:solidFill>
                  <a:srgbClr val="FFFFFF"/>
                </a:solidFill>
                <a:latin typeface="Century Gothic"/>
                <a:cs typeface="Century Gothic"/>
              </a:rPr>
              <a:t>	</a:t>
            </a:r>
            <a:r>
              <a:rPr sz="4400" b="1" spc="-25">
                <a:solidFill>
                  <a:srgbClr val="FFFFFF"/>
                </a:solidFill>
                <a:latin typeface="Century Gothic"/>
                <a:cs typeface="Century Gothic"/>
              </a:rPr>
              <a:t>16%</a:t>
            </a:r>
            <a:endParaRPr sz="4400">
              <a:latin typeface="Century Gothic"/>
              <a:cs typeface="Century Gothic"/>
            </a:endParaRPr>
          </a:p>
        </p:txBody>
      </p:sp>
      <p:sp>
        <p:nvSpPr>
          <p:cNvPr id="19" name="object 19"/>
          <p:cNvSpPr txBox="1"/>
          <p:nvPr/>
        </p:nvSpPr>
        <p:spPr>
          <a:xfrm>
            <a:off x="9703434" y="3761358"/>
            <a:ext cx="2099945" cy="546735"/>
          </a:xfrm>
          <a:prstGeom prst="rect">
            <a:avLst/>
          </a:prstGeom>
        </p:spPr>
        <p:txBody>
          <a:bodyPr vert="horz" wrap="square" lIns="0" tIns="43815" rIns="0" bIns="0" rtlCol="0">
            <a:spAutoFit/>
          </a:bodyPr>
          <a:lstStyle/>
          <a:p>
            <a:pPr marL="12700" marR="5080">
              <a:lnSpc>
                <a:spcPts val="1939"/>
              </a:lnSpc>
              <a:spcBef>
                <a:spcPts val="345"/>
              </a:spcBef>
            </a:pPr>
            <a:r>
              <a:rPr sz="1800">
                <a:solidFill>
                  <a:srgbClr val="F1F1F1"/>
                </a:solidFill>
                <a:latin typeface="Century Gothic"/>
                <a:cs typeface="Century Gothic"/>
              </a:rPr>
              <a:t>IRR</a:t>
            </a:r>
            <a:r>
              <a:rPr sz="1800" spc="-45">
                <a:solidFill>
                  <a:srgbClr val="F1F1F1"/>
                </a:solidFill>
                <a:latin typeface="Century Gothic"/>
                <a:cs typeface="Century Gothic"/>
              </a:rPr>
              <a:t> </a:t>
            </a:r>
            <a:r>
              <a:rPr sz="1800">
                <a:solidFill>
                  <a:srgbClr val="F1F1F1"/>
                </a:solidFill>
                <a:latin typeface="Century Gothic"/>
                <a:cs typeface="Century Gothic"/>
              </a:rPr>
              <a:t>OVER 5</a:t>
            </a:r>
            <a:r>
              <a:rPr sz="1800" spc="-15">
                <a:solidFill>
                  <a:srgbClr val="F1F1F1"/>
                </a:solidFill>
                <a:latin typeface="Century Gothic"/>
                <a:cs typeface="Century Gothic"/>
              </a:rPr>
              <a:t> </a:t>
            </a:r>
            <a:r>
              <a:rPr sz="1800" spc="-10">
                <a:solidFill>
                  <a:srgbClr val="F1F1F1"/>
                </a:solidFill>
                <a:latin typeface="Century Gothic"/>
                <a:cs typeface="Century Gothic"/>
              </a:rPr>
              <a:t>YEARS </a:t>
            </a:r>
            <a:r>
              <a:rPr sz="1800">
                <a:solidFill>
                  <a:srgbClr val="F1F1F1"/>
                </a:solidFill>
                <a:latin typeface="Century Gothic"/>
                <a:cs typeface="Century Gothic"/>
              </a:rPr>
              <a:t>FOR</a:t>
            </a:r>
            <a:r>
              <a:rPr sz="1800" spc="-35">
                <a:solidFill>
                  <a:srgbClr val="F1F1F1"/>
                </a:solidFill>
                <a:latin typeface="Century Gothic"/>
                <a:cs typeface="Century Gothic"/>
              </a:rPr>
              <a:t> </a:t>
            </a:r>
            <a:r>
              <a:rPr sz="1800">
                <a:solidFill>
                  <a:srgbClr val="F1F1F1"/>
                </a:solidFill>
                <a:latin typeface="Century Gothic"/>
                <a:cs typeface="Century Gothic"/>
              </a:rPr>
              <a:t>FLEET</a:t>
            </a:r>
            <a:r>
              <a:rPr sz="1800" spc="-15">
                <a:solidFill>
                  <a:srgbClr val="F1F1F1"/>
                </a:solidFill>
                <a:latin typeface="Century Gothic"/>
                <a:cs typeface="Century Gothic"/>
              </a:rPr>
              <a:t> </a:t>
            </a:r>
            <a:r>
              <a:rPr sz="1800">
                <a:solidFill>
                  <a:srgbClr val="F1F1F1"/>
                </a:solidFill>
                <a:latin typeface="Century Gothic"/>
                <a:cs typeface="Century Gothic"/>
              </a:rPr>
              <a:t>OF</a:t>
            </a:r>
            <a:r>
              <a:rPr sz="1800" spc="-25">
                <a:solidFill>
                  <a:srgbClr val="F1F1F1"/>
                </a:solidFill>
                <a:latin typeface="Century Gothic"/>
                <a:cs typeface="Century Gothic"/>
              </a:rPr>
              <a:t> </a:t>
            </a:r>
            <a:r>
              <a:rPr sz="1800" spc="-20">
                <a:solidFill>
                  <a:srgbClr val="F1F1F1"/>
                </a:solidFill>
                <a:latin typeface="Century Gothic"/>
                <a:cs typeface="Century Gothic"/>
              </a:rPr>
              <a:t>1,000</a:t>
            </a:r>
            <a:endParaRPr sz="1800">
              <a:latin typeface="Century Gothic"/>
              <a:cs typeface="Century Gothic"/>
            </a:endParaRPr>
          </a:p>
        </p:txBody>
      </p:sp>
      <p:sp>
        <p:nvSpPr>
          <p:cNvPr id="20" name="object 20"/>
          <p:cNvSpPr txBox="1"/>
          <p:nvPr/>
        </p:nvSpPr>
        <p:spPr>
          <a:xfrm>
            <a:off x="139090" y="302133"/>
            <a:ext cx="4008120" cy="528320"/>
          </a:xfrm>
          <a:prstGeom prst="rect">
            <a:avLst/>
          </a:prstGeom>
        </p:spPr>
        <p:txBody>
          <a:bodyPr vert="horz" wrap="square" lIns="0" tIns="12700" rIns="0" bIns="0" rtlCol="0">
            <a:spAutoFit/>
          </a:bodyPr>
          <a:lstStyle/>
          <a:p>
            <a:pPr marL="12700">
              <a:lnSpc>
                <a:spcPct val="100000"/>
              </a:lnSpc>
              <a:spcBef>
                <a:spcPts val="100"/>
              </a:spcBef>
            </a:pPr>
            <a:r>
              <a:rPr sz="3300" b="1">
                <a:solidFill>
                  <a:srgbClr val="FFFFFF"/>
                </a:solidFill>
                <a:latin typeface="Century Gothic"/>
                <a:cs typeface="Century Gothic"/>
              </a:rPr>
              <a:t>ECONOMIC</a:t>
            </a:r>
            <a:r>
              <a:rPr sz="3300" b="1" spc="-90">
                <a:solidFill>
                  <a:srgbClr val="FFFFFF"/>
                </a:solidFill>
                <a:latin typeface="Century Gothic"/>
                <a:cs typeface="Century Gothic"/>
              </a:rPr>
              <a:t> </a:t>
            </a:r>
            <a:r>
              <a:rPr sz="3300" b="1" spc="-10">
                <a:solidFill>
                  <a:srgbClr val="FFFFFF"/>
                </a:solidFill>
                <a:latin typeface="Century Gothic"/>
                <a:cs typeface="Century Gothic"/>
              </a:rPr>
              <a:t>BENEFIT</a:t>
            </a:r>
            <a:endParaRPr sz="3300">
              <a:latin typeface="Century Gothic"/>
              <a:cs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7E6E6">
              <a:alpha val="87841"/>
            </a:srgbClr>
          </a:solidFill>
        </p:spPr>
        <p:txBody>
          <a:bodyPr wrap="square" lIns="0" tIns="0" rIns="0" bIns="0" rtlCol="0"/>
          <a:lstStyle/>
          <a:p>
            <a:endParaRPr/>
          </a:p>
        </p:txBody>
      </p:sp>
      <p:graphicFrame>
        <p:nvGraphicFramePr>
          <p:cNvPr id="3" name="object 3"/>
          <p:cNvGraphicFramePr>
            <a:graphicFrameLocks noGrp="1"/>
          </p:cNvGraphicFramePr>
          <p:nvPr/>
        </p:nvGraphicFramePr>
        <p:xfrm>
          <a:off x="4115689" y="1067942"/>
          <a:ext cx="7430769" cy="5428615"/>
        </p:xfrm>
        <a:graphic>
          <a:graphicData uri="http://schemas.openxmlformats.org/drawingml/2006/table">
            <a:tbl>
              <a:tblPr firstRow="1" bandRow="1">
                <a:tableStyleId>{2D5ABB26-0587-4C30-8999-92F81FD0307C}</a:tableStyleId>
              </a:tblPr>
              <a:tblGrid>
                <a:gridCol w="2675255">
                  <a:extLst>
                    <a:ext uri="{9D8B030D-6E8A-4147-A177-3AD203B41FA5}">
                      <a16:colId xmlns:a16="http://schemas.microsoft.com/office/drawing/2014/main" val="20000"/>
                    </a:ext>
                  </a:extLst>
                </a:gridCol>
                <a:gridCol w="2012315">
                  <a:extLst>
                    <a:ext uri="{9D8B030D-6E8A-4147-A177-3AD203B41FA5}">
                      <a16:colId xmlns:a16="http://schemas.microsoft.com/office/drawing/2014/main" val="20001"/>
                    </a:ext>
                  </a:extLst>
                </a:gridCol>
                <a:gridCol w="1615439">
                  <a:extLst>
                    <a:ext uri="{9D8B030D-6E8A-4147-A177-3AD203B41FA5}">
                      <a16:colId xmlns:a16="http://schemas.microsoft.com/office/drawing/2014/main" val="20002"/>
                    </a:ext>
                  </a:extLst>
                </a:gridCol>
                <a:gridCol w="1127760">
                  <a:extLst>
                    <a:ext uri="{9D8B030D-6E8A-4147-A177-3AD203B41FA5}">
                      <a16:colId xmlns:a16="http://schemas.microsoft.com/office/drawing/2014/main" val="20003"/>
                    </a:ext>
                  </a:extLst>
                </a:gridCol>
              </a:tblGrid>
              <a:tr h="318135">
                <a:tc>
                  <a:txBody>
                    <a:bodyPr/>
                    <a:lstStyle/>
                    <a:p>
                      <a:pPr marL="1116330">
                        <a:lnSpc>
                          <a:spcPct val="100000"/>
                        </a:lnSpc>
                        <a:spcBef>
                          <a:spcPts val="385"/>
                        </a:spcBef>
                      </a:pPr>
                      <a:r>
                        <a:rPr sz="1400" b="1" spc="-10">
                          <a:solidFill>
                            <a:srgbClr val="FFFFFF"/>
                          </a:solidFill>
                          <a:latin typeface="Century Gothic"/>
                          <a:cs typeface="Century Gothic"/>
                        </a:rPr>
                        <a:t>SOURCE</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tc>
                  <a:txBody>
                    <a:bodyPr/>
                    <a:lstStyle/>
                    <a:p>
                      <a:pPr marL="567690">
                        <a:lnSpc>
                          <a:spcPct val="100000"/>
                        </a:lnSpc>
                        <a:spcBef>
                          <a:spcPts val="385"/>
                        </a:spcBef>
                      </a:pPr>
                      <a:r>
                        <a:rPr sz="1400" b="1">
                          <a:solidFill>
                            <a:srgbClr val="FFFFFF"/>
                          </a:solidFill>
                          <a:latin typeface="Century Gothic"/>
                          <a:cs typeface="Century Gothic"/>
                        </a:rPr>
                        <a:t>FUNDING</a:t>
                      </a:r>
                      <a:r>
                        <a:rPr sz="1400" b="1" spc="-60">
                          <a:solidFill>
                            <a:srgbClr val="FFFFFF"/>
                          </a:solidFill>
                          <a:latin typeface="Century Gothic"/>
                          <a:cs typeface="Century Gothic"/>
                        </a:rPr>
                        <a:t> </a:t>
                      </a:r>
                      <a:r>
                        <a:rPr sz="1400" b="1" spc="-20">
                          <a:solidFill>
                            <a:srgbClr val="FFFFFF"/>
                          </a:solidFill>
                          <a:latin typeface="Century Gothic"/>
                          <a:cs typeface="Century Gothic"/>
                        </a:rPr>
                        <a:t>TYPE</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tc>
                  <a:txBody>
                    <a:bodyPr/>
                    <a:lstStyle/>
                    <a:p>
                      <a:pPr marR="123825" algn="r">
                        <a:lnSpc>
                          <a:spcPct val="100000"/>
                        </a:lnSpc>
                        <a:spcBef>
                          <a:spcPts val="385"/>
                        </a:spcBef>
                      </a:pPr>
                      <a:r>
                        <a:rPr sz="1400" b="1">
                          <a:solidFill>
                            <a:srgbClr val="FFFFFF"/>
                          </a:solidFill>
                          <a:latin typeface="Century Gothic"/>
                          <a:cs typeface="Century Gothic"/>
                        </a:rPr>
                        <a:t>AMOUNT</a:t>
                      </a:r>
                      <a:r>
                        <a:rPr sz="1400" b="1" spc="-50">
                          <a:solidFill>
                            <a:srgbClr val="FFFFFF"/>
                          </a:solidFill>
                          <a:latin typeface="Century Gothic"/>
                          <a:cs typeface="Century Gothic"/>
                        </a:rPr>
                        <a:t> </a:t>
                      </a:r>
                      <a:r>
                        <a:rPr sz="1400" b="1" spc="-20">
                          <a:solidFill>
                            <a:srgbClr val="FFFFFF"/>
                          </a:solidFill>
                          <a:latin typeface="Century Gothic"/>
                          <a:cs typeface="Century Gothic"/>
                        </a:rPr>
                        <a:t>(US$)</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tc>
                  <a:txBody>
                    <a:bodyPr/>
                    <a:lstStyle/>
                    <a:p>
                      <a:pPr marL="131445" marR="3175">
                        <a:lnSpc>
                          <a:spcPct val="100000"/>
                        </a:lnSpc>
                        <a:spcBef>
                          <a:spcPts val="385"/>
                        </a:spcBef>
                      </a:pPr>
                      <a:r>
                        <a:rPr sz="1400" b="1" spc="-10">
                          <a:solidFill>
                            <a:srgbClr val="FFFFFF"/>
                          </a:solidFill>
                          <a:latin typeface="Century Gothic"/>
                          <a:cs typeface="Century Gothic"/>
                        </a:rPr>
                        <a:t>EXPOSURE</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extLst>
                  <a:ext uri="{0D108BD9-81ED-4DB2-BD59-A6C34878D82A}">
                    <a16:rowId xmlns:a16="http://schemas.microsoft.com/office/drawing/2014/main" val="10000"/>
                  </a:ext>
                </a:extLst>
              </a:tr>
              <a:tr h="341630">
                <a:tc>
                  <a:txBody>
                    <a:bodyPr/>
                    <a:lstStyle/>
                    <a:p>
                      <a:pPr marL="635">
                        <a:lnSpc>
                          <a:spcPct val="100000"/>
                        </a:lnSpc>
                        <a:spcBef>
                          <a:spcPts val="660"/>
                        </a:spcBef>
                      </a:pPr>
                      <a:r>
                        <a:rPr sz="1400">
                          <a:latin typeface="Century Gothic"/>
                          <a:cs typeface="Century Gothic"/>
                        </a:rPr>
                        <a:t>Jospong</a:t>
                      </a:r>
                      <a:r>
                        <a:rPr sz="1400" spc="-20">
                          <a:latin typeface="Century Gothic"/>
                          <a:cs typeface="Century Gothic"/>
                        </a:rPr>
                        <a:t> </a:t>
                      </a:r>
                      <a:r>
                        <a:rPr sz="1400" spc="-10">
                          <a:latin typeface="Century Gothic"/>
                          <a:cs typeface="Century Gothic"/>
                        </a:rPr>
                        <a:t>Group</a:t>
                      </a:r>
                      <a:endParaRPr sz="1400">
                        <a:latin typeface="Century Gothic"/>
                        <a:cs typeface="Century Gothic"/>
                      </a:endParaRPr>
                    </a:p>
                  </a:txBody>
                  <a:tcPr marL="0" marR="0" marT="83820" marB="0">
                    <a:lnT w="12700">
                      <a:solidFill>
                        <a:srgbClr val="000000"/>
                      </a:solidFill>
                      <a:prstDash val="solid"/>
                    </a:lnT>
                  </a:tcPr>
                </a:tc>
                <a:tc>
                  <a:txBody>
                    <a:bodyPr/>
                    <a:lstStyle/>
                    <a:p>
                      <a:pPr marL="250190">
                        <a:lnSpc>
                          <a:spcPct val="100000"/>
                        </a:lnSpc>
                        <a:spcBef>
                          <a:spcPts val="660"/>
                        </a:spcBef>
                      </a:pPr>
                      <a:r>
                        <a:rPr sz="1400" spc="-10">
                          <a:latin typeface="Century Gothic"/>
                          <a:cs typeface="Century Gothic"/>
                        </a:rPr>
                        <a:t>Equity</a:t>
                      </a:r>
                      <a:endParaRPr sz="1400">
                        <a:latin typeface="Century Gothic"/>
                        <a:cs typeface="Century Gothic"/>
                      </a:endParaRPr>
                    </a:p>
                  </a:txBody>
                  <a:tcPr marL="0" marR="0" marT="83820" marB="0">
                    <a:lnT w="12700">
                      <a:solidFill>
                        <a:srgbClr val="000000"/>
                      </a:solidFill>
                      <a:prstDash val="solid"/>
                    </a:lnT>
                  </a:tcPr>
                </a:tc>
                <a:tc>
                  <a:txBody>
                    <a:bodyPr/>
                    <a:lstStyle/>
                    <a:p>
                      <a:pPr marL="479425">
                        <a:lnSpc>
                          <a:spcPct val="100000"/>
                        </a:lnSpc>
                        <a:spcBef>
                          <a:spcPts val="660"/>
                        </a:spcBef>
                      </a:pPr>
                      <a:r>
                        <a:rPr sz="1400" spc="-10">
                          <a:latin typeface="Century Gothic"/>
                          <a:cs typeface="Century Gothic"/>
                        </a:rPr>
                        <a:t>2,828,195</a:t>
                      </a:r>
                      <a:endParaRPr sz="1400">
                        <a:latin typeface="Century Gothic"/>
                        <a:cs typeface="Century Gothic"/>
                      </a:endParaRPr>
                    </a:p>
                  </a:txBody>
                  <a:tcPr marL="0" marR="0" marT="83820" marB="0">
                    <a:lnT w="12700">
                      <a:solidFill>
                        <a:srgbClr val="000000"/>
                      </a:solidFill>
                      <a:prstDash val="solid"/>
                    </a:lnT>
                  </a:tcPr>
                </a:tc>
                <a:tc>
                  <a:txBody>
                    <a:bodyPr/>
                    <a:lstStyle/>
                    <a:p>
                      <a:pPr algn="r">
                        <a:lnSpc>
                          <a:spcPct val="100000"/>
                        </a:lnSpc>
                        <a:spcBef>
                          <a:spcPts val="660"/>
                        </a:spcBef>
                      </a:pPr>
                      <a:r>
                        <a:rPr sz="1400" spc="-25">
                          <a:latin typeface="Century Gothic"/>
                          <a:cs typeface="Century Gothic"/>
                        </a:rPr>
                        <a:t>2%</a:t>
                      </a:r>
                      <a:endParaRPr sz="1400">
                        <a:latin typeface="Century Gothic"/>
                        <a:cs typeface="Century Gothic"/>
                      </a:endParaRPr>
                    </a:p>
                  </a:txBody>
                  <a:tcPr marL="0" marR="0" marT="83820" marB="0">
                    <a:lnT w="12700">
                      <a:solidFill>
                        <a:srgbClr val="000000"/>
                      </a:solidFill>
                      <a:prstDash val="solid"/>
                    </a:lnT>
                  </a:tcPr>
                </a:tc>
                <a:extLst>
                  <a:ext uri="{0D108BD9-81ED-4DB2-BD59-A6C34878D82A}">
                    <a16:rowId xmlns:a16="http://schemas.microsoft.com/office/drawing/2014/main" val="10001"/>
                  </a:ext>
                </a:extLst>
              </a:tr>
              <a:tr h="292100">
                <a:tc>
                  <a:txBody>
                    <a:bodyPr/>
                    <a:lstStyle/>
                    <a:p>
                      <a:pPr marL="635">
                        <a:lnSpc>
                          <a:spcPct val="100000"/>
                        </a:lnSpc>
                        <a:spcBef>
                          <a:spcPts val="335"/>
                        </a:spcBef>
                      </a:pPr>
                      <a:r>
                        <a:rPr sz="1400">
                          <a:latin typeface="Century Gothic"/>
                          <a:cs typeface="Century Gothic"/>
                        </a:rPr>
                        <a:t>Green</a:t>
                      </a:r>
                      <a:r>
                        <a:rPr sz="1400" spc="-5">
                          <a:latin typeface="Century Gothic"/>
                          <a:cs typeface="Century Gothic"/>
                        </a:rPr>
                        <a:t> </a:t>
                      </a:r>
                      <a:r>
                        <a:rPr sz="1400">
                          <a:latin typeface="Century Gothic"/>
                          <a:cs typeface="Century Gothic"/>
                        </a:rPr>
                        <a:t>Climate</a:t>
                      </a:r>
                      <a:r>
                        <a:rPr sz="1400" spc="-30">
                          <a:latin typeface="Century Gothic"/>
                          <a:cs typeface="Century Gothic"/>
                        </a:rPr>
                        <a:t> </a:t>
                      </a:r>
                      <a:r>
                        <a:rPr sz="1400" spc="-20">
                          <a:latin typeface="Century Gothic"/>
                          <a:cs typeface="Century Gothic"/>
                        </a:rPr>
                        <a:t>Fund</a:t>
                      </a:r>
                      <a:endParaRPr sz="1400">
                        <a:latin typeface="Century Gothic"/>
                        <a:cs typeface="Century Gothic"/>
                      </a:endParaRPr>
                    </a:p>
                  </a:txBody>
                  <a:tcPr marL="0" marR="0" marT="42545" marB="0"/>
                </a:tc>
                <a:tc>
                  <a:txBody>
                    <a:bodyPr/>
                    <a:lstStyle/>
                    <a:p>
                      <a:pPr marL="250190">
                        <a:lnSpc>
                          <a:spcPct val="100000"/>
                        </a:lnSpc>
                        <a:spcBef>
                          <a:spcPts val="335"/>
                        </a:spcBef>
                      </a:pPr>
                      <a:r>
                        <a:rPr sz="1400" spc="-10">
                          <a:latin typeface="Century Gothic"/>
                          <a:cs typeface="Century Gothic"/>
                        </a:rPr>
                        <a:t>Grant</a:t>
                      </a:r>
                      <a:endParaRPr sz="1400">
                        <a:latin typeface="Century Gothic"/>
                        <a:cs typeface="Century Gothic"/>
                      </a:endParaRPr>
                    </a:p>
                  </a:txBody>
                  <a:tcPr marL="0" marR="0" marT="42545" marB="0"/>
                </a:tc>
                <a:tc>
                  <a:txBody>
                    <a:bodyPr/>
                    <a:lstStyle/>
                    <a:p>
                      <a:pPr marL="382270">
                        <a:lnSpc>
                          <a:spcPct val="100000"/>
                        </a:lnSpc>
                        <a:spcBef>
                          <a:spcPts val="335"/>
                        </a:spcBef>
                      </a:pPr>
                      <a:r>
                        <a:rPr sz="1400" spc="-10">
                          <a:latin typeface="Century Gothic"/>
                          <a:cs typeface="Century Gothic"/>
                        </a:rPr>
                        <a:t>69,787,500</a:t>
                      </a:r>
                      <a:endParaRPr sz="1400">
                        <a:latin typeface="Century Gothic"/>
                        <a:cs typeface="Century Gothic"/>
                      </a:endParaRPr>
                    </a:p>
                  </a:txBody>
                  <a:tcPr marL="0" marR="0" marT="42545" marB="0"/>
                </a:tc>
                <a:tc>
                  <a:txBody>
                    <a:bodyPr/>
                    <a:lstStyle/>
                    <a:p>
                      <a:pPr algn="r">
                        <a:lnSpc>
                          <a:spcPct val="100000"/>
                        </a:lnSpc>
                        <a:spcBef>
                          <a:spcPts val="335"/>
                        </a:spcBef>
                      </a:pPr>
                      <a:r>
                        <a:rPr sz="1400" spc="-25">
                          <a:latin typeface="Century Gothic"/>
                          <a:cs typeface="Century Gothic"/>
                        </a:rPr>
                        <a:t>49%</a:t>
                      </a:r>
                      <a:endParaRPr sz="1400">
                        <a:latin typeface="Century Gothic"/>
                        <a:cs typeface="Century Gothic"/>
                      </a:endParaRPr>
                    </a:p>
                  </a:txBody>
                  <a:tcPr marL="0" marR="0" marT="42545" marB="0"/>
                </a:tc>
                <a:extLst>
                  <a:ext uri="{0D108BD9-81ED-4DB2-BD59-A6C34878D82A}">
                    <a16:rowId xmlns:a16="http://schemas.microsoft.com/office/drawing/2014/main" val="10002"/>
                  </a:ext>
                </a:extLst>
              </a:tr>
              <a:tr h="250825">
                <a:tc>
                  <a:txBody>
                    <a:bodyPr/>
                    <a:lstStyle/>
                    <a:p>
                      <a:pPr marL="635">
                        <a:lnSpc>
                          <a:spcPts val="1605"/>
                        </a:lnSpc>
                        <a:spcBef>
                          <a:spcPts val="265"/>
                        </a:spcBef>
                      </a:pPr>
                      <a:r>
                        <a:rPr sz="1400">
                          <a:latin typeface="Century Gothic"/>
                          <a:cs typeface="Century Gothic"/>
                        </a:rPr>
                        <a:t>DFIs</a:t>
                      </a:r>
                      <a:r>
                        <a:rPr sz="1400" spc="-50">
                          <a:latin typeface="Century Gothic"/>
                          <a:cs typeface="Century Gothic"/>
                        </a:rPr>
                        <a:t> </a:t>
                      </a:r>
                      <a:r>
                        <a:rPr sz="1400">
                          <a:latin typeface="Century Gothic"/>
                          <a:cs typeface="Century Gothic"/>
                        </a:rPr>
                        <a:t>(e.g.</a:t>
                      </a:r>
                      <a:r>
                        <a:rPr sz="1400" spc="10">
                          <a:latin typeface="Century Gothic"/>
                          <a:cs typeface="Century Gothic"/>
                        </a:rPr>
                        <a:t> </a:t>
                      </a:r>
                      <a:r>
                        <a:rPr sz="1400">
                          <a:latin typeface="Century Gothic"/>
                          <a:cs typeface="Century Gothic"/>
                        </a:rPr>
                        <a:t>DFC,</a:t>
                      </a:r>
                      <a:r>
                        <a:rPr sz="1400" spc="-25">
                          <a:latin typeface="Century Gothic"/>
                          <a:cs typeface="Century Gothic"/>
                        </a:rPr>
                        <a:t> </a:t>
                      </a:r>
                      <a:r>
                        <a:rPr sz="1400">
                          <a:latin typeface="Century Gothic"/>
                          <a:cs typeface="Century Gothic"/>
                        </a:rPr>
                        <a:t>GEF)</a:t>
                      </a:r>
                      <a:r>
                        <a:rPr sz="1400" spc="-20">
                          <a:latin typeface="Century Gothic"/>
                          <a:cs typeface="Century Gothic"/>
                        </a:rPr>
                        <a:t> </a:t>
                      </a:r>
                      <a:r>
                        <a:rPr sz="1400" spc="-10">
                          <a:latin typeface="Century Gothic"/>
                          <a:cs typeface="Century Gothic"/>
                        </a:rPr>
                        <a:t>Funding</a:t>
                      </a:r>
                      <a:endParaRPr sz="1400">
                        <a:latin typeface="Century Gothic"/>
                        <a:cs typeface="Century Gothic"/>
                      </a:endParaRPr>
                    </a:p>
                  </a:txBody>
                  <a:tcPr marL="0" marR="0" marT="33655" marB="0">
                    <a:lnB w="6350">
                      <a:solidFill>
                        <a:srgbClr val="000000"/>
                      </a:solidFill>
                      <a:prstDash val="solid"/>
                    </a:lnB>
                  </a:tcPr>
                </a:tc>
                <a:tc>
                  <a:txBody>
                    <a:bodyPr/>
                    <a:lstStyle/>
                    <a:p>
                      <a:pPr marL="250190">
                        <a:lnSpc>
                          <a:spcPts val="1605"/>
                        </a:lnSpc>
                        <a:spcBef>
                          <a:spcPts val="265"/>
                        </a:spcBef>
                      </a:pPr>
                      <a:r>
                        <a:rPr sz="1400">
                          <a:latin typeface="Century Gothic"/>
                          <a:cs typeface="Century Gothic"/>
                        </a:rPr>
                        <a:t>Debt</a:t>
                      </a:r>
                      <a:r>
                        <a:rPr sz="1400" spc="-10">
                          <a:latin typeface="Century Gothic"/>
                          <a:cs typeface="Century Gothic"/>
                        </a:rPr>
                        <a:t> </a:t>
                      </a:r>
                      <a:r>
                        <a:rPr sz="1400">
                          <a:latin typeface="Century Gothic"/>
                          <a:cs typeface="Century Gothic"/>
                        </a:rPr>
                        <a:t>+</a:t>
                      </a:r>
                      <a:r>
                        <a:rPr sz="1400" spc="-5">
                          <a:latin typeface="Century Gothic"/>
                          <a:cs typeface="Century Gothic"/>
                        </a:rPr>
                        <a:t> </a:t>
                      </a:r>
                      <a:r>
                        <a:rPr sz="1400" spc="-20">
                          <a:latin typeface="Century Gothic"/>
                          <a:cs typeface="Century Gothic"/>
                        </a:rPr>
                        <a:t>Grant</a:t>
                      </a:r>
                      <a:endParaRPr sz="1400">
                        <a:latin typeface="Century Gothic"/>
                        <a:cs typeface="Century Gothic"/>
                      </a:endParaRPr>
                    </a:p>
                  </a:txBody>
                  <a:tcPr marL="0" marR="0" marT="33655" marB="0">
                    <a:lnB w="6350">
                      <a:solidFill>
                        <a:srgbClr val="000000"/>
                      </a:solidFill>
                      <a:prstDash val="solid"/>
                    </a:lnB>
                  </a:tcPr>
                </a:tc>
                <a:tc>
                  <a:txBody>
                    <a:bodyPr/>
                    <a:lstStyle/>
                    <a:p>
                      <a:pPr marL="382270">
                        <a:lnSpc>
                          <a:spcPts val="1605"/>
                        </a:lnSpc>
                        <a:spcBef>
                          <a:spcPts val="265"/>
                        </a:spcBef>
                      </a:pPr>
                      <a:r>
                        <a:rPr sz="1400" spc="-10">
                          <a:latin typeface="Century Gothic"/>
                          <a:cs typeface="Century Gothic"/>
                        </a:rPr>
                        <a:t>69,787,500</a:t>
                      </a:r>
                      <a:endParaRPr sz="1400">
                        <a:latin typeface="Century Gothic"/>
                        <a:cs typeface="Century Gothic"/>
                      </a:endParaRPr>
                    </a:p>
                  </a:txBody>
                  <a:tcPr marL="0" marR="0" marT="33655" marB="0">
                    <a:lnB w="6350">
                      <a:solidFill>
                        <a:srgbClr val="000000"/>
                      </a:solidFill>
                      <a:prstDash val="solid"/>
                    </a:lnB>
                  </a:tcPr>
                </a:tc>
                <a:tc>
                  <a:txBody>
                    <a:bodyPr/>
                    <a:lstStyle/>
                    <a:p>
                      <a:pPr algn="r">
                        <a:lnSpc>
                          <a:spcPts val="1605"/>
                        </a:lnSpc>
                        <a:spcBef>
                          <a:spcPts val="265"/>
                        </a:spcBef>
                      </a:pPr>
                      <a:r>
                        <a:rPr sz="1400" spc="-25">
                          <a:latin typeface="Century Gothic"/>
                          <a:cs typeface="Century Gothic"/>
                        </a:rPr>
                        <a:t>49%</a:t>
                      </a:r>
                      <a:endParaRPr sz="1400">
                        <a:latin typeface="Century Gothic"/>
                        <a:cs typeface="Century Gothic"/>
                      </a:endParaRPr>
                    </a:p>
                  </a:txBody>
                  <a:tcPr marL="0" marR="0" marT="33655" marB="0">
                    <a:lnB w="6350">
                      <a:solidFill>
                        <a:srgbClr val="000000"/>
                      </a:solidFill>
                      <a:prstDash val="solid"/>
                    </a:lnB>
                  </a:tcPr>
                </a:tc>
                <a:extLst>
                  <a:ext uri="{0D108BD9-81ED-4DB2-BD59-A6C34878D82A}">
                    <a16:rowId xmlns:a16="http://schemas.microsoft.com/office/drawing/2014/main" val="10003"/>
                  </a:ext>
                </a:extLst>
              </a:tr>
              <a:tr h="300355">
                <a:tc>
                  <a:txBody>
                    <a:bodyPr/>
                    <a:lstStyle/>
                    <a:p>
                      <a:pPr marL="635">
                        <a:lnSpc>
                          <a:spcPts val="1605"/>
                        </a:lnSpc>
                        <a:spcBef>
                          <a:spcPts val="660"/>
                        </a:spcBef>
                      </a:pPr>
                      <a:r>
                        <a:rPr sz="1400" b="1" spc="-10">
                          <a:latin typeface="Century Gothic"/>
                          <a:cs typeface="Century Gothic"/>
                        </a:rPr>
                        <a:t>TOTAL</a:t>
                      </a:r>
                      <a:endParaRPr sz="1400">
                        <a:latin typeface="Century Gothic"/>
                        <a:cs typeface="Century Gothic"/>
                      </a:endParaRPr>
                    </a:p>
                  </a:txBody>
                  <a:tcPr marL="0" marR="0" marT="83820" marB="0">
                    <a:lnT w="6350">
                      <a:solidFill>
                        <a:srgbClr val="000000"/>
                      </a:solidFill>
                      <a:prstDash val="solid"/>
                    </a:lnT>
                    <a:lnB w="6350">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284480">
                        <a:lnSpc>
                          <a:spcPts val="1605"/>
                        </a:lnSpc>
                        <a:spcBef>
                          <a:spcPts val="660"/>
                        </a:spcBef>
                      </a:pPr>
                      <a:r>
                        <a:rPr sz="1400" b="1" spc="-10">
                          <a:latin typeface="Century Gothic"/>
                          <a:cs typeface="Century Gothic"/>
                        </a:rPr>
                        <a:t>142,403,195</a:t>
                      </a:r>
                      <a:endParaRPr sz="1400">
                        <a:latin typeface="Century Gothic"/>
                        <a:cs typeface="Century Gothic"/>
                      </a:endParaRPr>
                    </a:p>
                  </a:txBody>
                  <a:tcPr marL="0" marR="0" marT="83820" marB="0">
                    <a:lnT w="6350">
                      <a:solidFill>
                        <a:srgbClr val="000000"/>
                      </a:solidFill>
                      <a:prstDash val="solid"/>
                    </a:lnT>
                    <a:lnB w="6350">
                      <a:solidFill>
                        <a:srgbClr val="000000"/>
                      </a:solidFill>
                      <a:prstDash val="solid"/>
                    </a:lnB>
                  </a:tcPr>
                </a:tc>
                <a:tc>
                  <a:txBody>
                    <a:bodyPr/>
                    <a:lstStyle/>
                    <a:p>
                      <a:pPr algn="r">
                        <a:lnSpc>
                          <a:spcPts val="1605"/>
                        </a:lnSpc>
                        <a:spcBef>
                          <a:spcPts val="660"/>
                        </a:spcBef>
                      </a:pPr>
                      <a:r>
                        <a:rPr sz="1400" b="1" spc="-20">
                          <a:latin typeface="Century Gothic"/>
                          <a:cs typeface="Century Gothic"/>
                        </a:rPr>
                        <a:t>100%</a:t>
                      </a:r>
                      <a:endParaRPr sz="1400">
                        <a:latin typeface="Century Gothic"/>
                        <a:cs typeface="Century Gothic"/>
                      </a:endParaRPr>
                    </a:p>
                  </a:txBody>
                  <a:tcPr marL="0" marR="0" marT="8382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01345">
                <a:tc>
                  <a:txBody>
                    <a:bodyPr/>
                    <a:lstStyle/>
                    <a:p>
                      <a:pPr>
                        <a:lnSpc>
                          <a:spcPct val="100000"/>
                        </a:lnSpc>
                      </a:pPr>
                      <a:endParaRPr sz="15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3175">
                        <a:lnSpc>
                          <a:spcPct val="100000"/>
                        </a:lnSpc>
                      </a:pPr>
                      <a:endParaRPr sz="1500">
                        <a:latin typeface="Times New Roman"/>
                        <a:cs typeface="Times New Roman"/>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18135">
                <a:tc>
                  <a:txBody>
                    <a:bodyPr/>
                    <a:lstStyle/>
                    <a:p>
                      <a:pPr marL="248920" algn="ctr">
                        <a:lnSpc>
                          <a:spcPct val="100000"/>
                        </a:lnSpc>
                        <a:spcBef>
                          <a:spcPts val="385"/>
                        </a:spcBef>
                      </a:pPr>
                      <a:r>
                        <a:rPr sz="1400" b="1" spc="-20">
                          <a:solidFill>
                            <a:srgbClr val="FFFFFF"/>
                          </a:solidFill>
                          <a:latin typeface="Century Gothic"/>
                          <a:cs typeface="Century Gothic"/>
                        </a:rPr>
                        <a:t>USES</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tc>
                  <a:txBody>
                    <a:bodyPr/>
                    <a:lstStyle/>
                    <a:p>
                      <a:pPr>
                        <a:lnSpc>
                          <a:spcPct val="100000"/>
                        </a:lnSpc>
                      </a:pPr>
                      <a:endParaRPr sz="1500">
                        <a:latin typeface="Times New Roman"/>
                        <a:cs typeface="Times New Roman"/>
                      </a:endParaRPr>
                    </a:p>
                  </a:txBody>
                  <a:tcPr marL="0" marR="0" marT="0" marB="0">
                    <a:lnT w="6350">
                      <a:solidFill>
                        <a:srgbClr val="000000"/>
                      </a:solidFill>
                      <a:prstDash val="solid"/>
                    </a:lnT>
                    <a:lnB w="12700">
                      <a:solidFill>
                        <a:srgbClr val="000000"/>
                      </a:solidFill>
                      <a:prstDash val="solid"/>
                    </a:lnB>
                    <a:solidFill>
                      <a:srgbClr val="44536A"/>
                    </a:solidFill>
                  </a:tcPr>
                </a:tc>
                <a:tc>
                  <a:txBody>
                    <a:bodyPr/>
                    <a:lstStyle/>
                    <a:p>
                      <a:pPr marR="123825" algn="r">
                        <a:lnSpc>
                          <a:spcPct val="100000"/>
                        </a:lnSpc>
                        <a:spcBef>
                          <a:spcPts val="385"/>
                        </a:spcBef>
                      </a:pPr>
                      <a:r>
                        <a:rPr sz="1400" b="1">
                          <a:solidFill>
                            <a:srgbClr val="FFFFFF"/>
                          </a:solidFill>
                          <a:latin typeface="Century Gothic"/>
                          <a:cs typeface="Century Gothic"/>
                        </a:rPr>
                        <a:t>AMOUNT</a:t>
                      </a:r>
                      <a:r>
                        <a:rPr sz="1400" b="1" spc="-40">
                          <a:solidFill>
                            <a:srgbClr val="FFFFFF"/>
                          </a:solidFill>
                          <a:latin typeface="Century Gothic"/>
                          <a:cs typeface="Century Gothic"/>
                        </a:rPr>
                        <a:t> </a:t>
                      </a:r>
                      <a:r>
                        <a:rPr sz="1400" b="1" spc="-20">
                          <a:solidFill>
                            <a:srgbClr val="FFFFFF"/>
                          </a:solidFill>
                          <a:latin typeface="Century Gothic"/>
                          <a:cs typeface="Century Gothic"/>
                        </a:rPr>
                        <a:t>(US$)</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tc>
                  <a:txBody>
                    <a:bodyPr/>
                    <a:lstStyle/>
                    <a:p>
                      <a:pPr marL="131445" marR="3175">
                        <a:lnSpc>
                          <a:spcPct val="100000"/>
                        </a:lnSpc>
                        <a:spcBef>
                          <a:spcPts val="385"/>
                        </a:spcBef>
                      </a:pPr>
                      <a:r>
                        <a:rPr sz="1400" b="1" spc="-10">
                          <a:solidFill>
                            <a:srgbClr val="FFFFFF"/>
                          </a:solidFill>
                          <a:latin typeface="Century Gothic"/>
                          <a:cs typeface="Century Gothic"/>
                        </a:rPr>
                        <a:t>EXPOSURE</a:t>
                      </a:r>
                      <a:endParaRPr sz="1400">
                        <a:latin typeface="Century Gothic"/>
                        <a:cs typeface="Century Gothic"/>
                      </a:endParaRPr>
                    </a:p>
                  </a:txBody>
                  <a:tcPr marL="0" marR="0" marT="48895" marB="0">
                    <a:lnT w="6350">
                      <a:solidFill>
                        <a:srgbClr val="000000"/>
                      </a:solidFill>
                      <a:prstDash val="solid"/>
                    </a:lnT>
                    <a:lnB w="12700">
                      <a:solidFill>
                        <a:srgbClr val="000000"/>
                      </a:solidFill>
                      <a:prstDash val="solid"/>
                    </a:lnB>
                    <a:solidFill>
                      <a:srgbClr val="44536A"/>
                    </a:solidFill>
                  </a:tcPr>
                </a:tc>
                <a:extLst>
                  <a:ext uri="{0D108BD9-81ED-4DB2-BD59-A6C34878D82A}">
                    <a16:rowId xmlns:a16="http://schemas.microsoft.com/office/drawing/2014/main" val="10006"/>
                  </a:ext>
                </a:extLst>
              </a:tr>
              <a:tr h="342265">
                <a:tc>
                  <a:txBody>
                    <a:bodyPr/>
                    <a:lstStyle/>
                    <a:p>
                      <a:pPr marL="635">
                        <a:lnSpc>
                          <a:spcPct val="100000"/>
                        </a:lnSpc>
                        <a:spcBef>
                          <a:spcPts val="660"/>
                        </a:spcBef>
                      </a:pPr>
                      <a:r>
                        <a:rPr sz="1400" b="1">
                          <a:latin typeface="Century Gothic"/>
                          <a:cs typeface="Century Gothic"/>
                        </a:rPr>
                        <a:t>Capital</a:t>
                      </a:r>
                      <a:r>
                        <a:rPr sz="1400" b="1" spc="-65">
                          <a:latin typeface="Century Gothic"/>
                          <a:cs typeface="Century Gothic"/>
                        </a:rPr>
                        <a:t> </a:t>
                      </a:r>
                      <a:r>
                        <a:rPr sz="1400" b="1" spc="-10">
                          <a:latin typeface="Century Gothic"/>
                          <a:cs typeface="Century Gothic"/>
                        </a:rPr>
                        <a:t>Expenditure</a:t>
                      </a:r>
                      <a:endParaRPr sz="1400">
                        <a:latin typeface="Century Gothic"/>
                        <a:cs typeface="Century Gothic"/>
                      </a:endParaRPr>
                    </a:p>
                  </a:txBody>
                  <a:tcPr marL="0" marR="0" marT="83820" marB="0">
                    <a:lnT w="12700">
                      <a:solidFill>
                        <a:srgbClr val="000000"/>
                      </a:solidFill>
                      <a:prstDash val="solid"/>
                    </a:lnT>
                  </a:tcPr>
                </a:tc>
                <a:tc>
                  <a:txBody>
                    <a:bodyPr/>
                    <a:lstStyle/>
                    <a:p>
                      <a:pPr>
                        <a:lnSpc>
                          <a:spcPct val="100000"/>
                        </a:lnSpc>
                      </a:pPr>
                      <a:endParaRPr sz="1500">
                        <a:latin typeface="Times New Roman"/>
                        <a:cs typeface="Times New Roman"/>
                      </a:endParaRPr>
                    </a:p>
                  </a:txBody>
                  <a:tcPr marL="0" marR="0" marT="0" marB="0">
                    <a:lnT w="12700">
                      <a:solidFill>
                        <a:srgbClr val="000000"/>
                      </a:solidFill>
                      <a:prstDash val="solid"/>
                    </a:lnT>
                  </a:tcPr>
                </a:tc>
                <a:tc>
                  <a:txBody>
                    <a:bodyPr/>
                    <a:lstStyle/>
                    <a:p>
                      <a:pPr marL="284480">
                        <a:lnSpc>
                          <a:spcPct val="100000"/>
                        </a:lnSpc>
                        <a:spcBef>
                          <a:spcPts val="660"/>
                        </a:spcBef>
                      </a:pPr>
                      <a:r>
                        <a:rPr sz="1400" b="1" spc="-10">
                          <a:latin typeface="Century Gothic"/>
                          <a:cs typeface="Century Gothic"/>
                        </a:rPr>
                        <a:t>139,575,000</a:t>
                      </a:r>
                      <a:endParaRPr sz="1400">
                        <a:latin typeface="Century Gothic"/>
                        <a:cs typeface="Century Gothic"/>
                      </a:endParaRPr>
                    </a:p>
                  </a:txBody>
                  <a:tcPr marL="0" marR="0" marT="83820" marB="0">
                    <a:lnT w="12700">
                      <a:solidFill>
                        <a:srgbClr val="000000"/>
                      </a:solidFill>
                      <a:prstDash val="solid"/>
                    </a:lnT>
                  </a:tcPr>
                </a:tc>
                <a:tc>
                  <a:txBody>
                    <a:bodyPr/>
                    <a:lstStyle/>
                    <a:p>
                      <a:pPr algn="r">
                        <a:lnSpc>
                          <a:spcPct val="100000"/>
                        </a:lnSpc>
                        <a:spcBef>
                          <a:spcPts val="660"/>
                        </a:spcBef>
                      </a:pPr>
                      <a:r>
                        <a:rPr sz="1400" b="1" spc="-10">
                          <a:latin typeface="Century Gothic"/>
                          <a:cs typeface="Century Gothic"/>
                        </a:rPr>
                        <a:t>98.0%</a:t>
                      </a:r>
                      <a:endParaRPr sz="1400">
                        <a:latin typeface="Century Gothic"/>
                        <a:cs typeface="Century Gothic"/>
                      </a:endParaRPr>
                    </a:p>
                  </a:txBody>
                  <a:tcPr marL="0" marR="0" marT="83820" marB="0">
                    <a:lnT w="12700">
                      <a:solidFill>
                        <a:srgbClr val="000000"/>
                      </a:solidFill>
                      <a:prstDash val="solid"/>
                    </a:lnT>
                  </a:tcPr>
                </a:tc>
                <a:extLst>
                  <a:ext uri="{0D108BD9-81ED-4DB2-BD59-A6C34878D82A}">
                    <a16:rowId xmlns:a16="http://schemas.microsoft.com/office/drawing/2014/main" val="10007"/>
                  </a:ext>
                </a:extLst>
              </a:tr>
              <a:tr h="300355">
                <a:tc>
                  <a:txBody>
                    <a:bodyPr/>
                    <a:lstStyle/>
                    <a:p>
                      <a:pPr marL="635">
                        <a:lnSpc>
                          <a:spcPct val="100000"/>
                        </a:lnSpc>
                        <a:spcBef>
                          <a:spcPts val="335"/>
                        </a:spcBef>
                      </a:pPr>
                      <a:r>
                        <a:rPr sz="1400">
                          <a:latin typeface="Century Gothic"/>
                          <a:cs typeface="Century Gothic"/>
                        </a:rPr>
                        <a:t>Conversion</a:t>
                      </a:r>
                      <a:r>
                        <a:rPr sz="1400" spc="-45">
                          <a:latin typeface="Century Gothic"/>
                          <a:cs typeface="Century Gothic"/>
                        </a:rPr>
                        <a:t> </a:t>
                      </a:r>
                      <a:r>
                        <a:rPr sz="1400">
                          <a:latin typeface="Century Gothic"/>
                          <a:cs typeface="Century Gothic"/>
                        </a:rPr>
                        <a:t>Kit</a:t>
                      </a:r>
                      <a:r>
                        <a:rPr sz="1400" spc="-45">
                          <a:latin typeface="Century Gothic"/>
                          <a:cs typeface="Century Gothic"/>
                        </a:rPr>
                        <a:t> </a:t>
                      </a:r>
                      <a:r>
                        <a:rPr sz="1400">
                          <a:latin typeface="Century Gothic"/>
                          <a:cs typeface="Century Gothic"/>
                        </a:rPr>
                        <a:t>Cost</a:t>
                      </a:r>
                      <a:r>
                        <a:rPr sz="1400" spc="-15">
                          <a:latin typeface="Century Gothic"/>
                          <a:cs typeface="Century Gothic"/>
                        </a:rPr>
                        <a:t> </a:t>
                      </a:r>
                      <a:r>
                        <a:rPr sz="1400">
                          <a:latin typeface="Century Gothic"/>
                          <a:cs typeface="Century Gothic"/>
                        </a:rPr>
                        <a:t>-</a:t>
                      </a:r>
                      <a:r>
                        <a:rPr sz="1400" spc="-20">
                          <a:latin typeface="Century Gothic"/>
                          <a:cs typeface="Century Gothic"/>
                        </a:rPr>
                        <a:t> </a:t>
                      </a:r>
                      <a:r>
                        <a:rPr sz="1400" spc="-25">
                          <a:latin typeface="Century Gothic"/>
                          <a:cs typeface="Century Gothic"/>
                        </a:rPr>
                        <a:t>HD</a:t>
                      </a:r>
                      <a:endParaRPr sz="1400">
                        <a:latin typeface="Century Gothic"/>
                        <a:cs typeface="Century Gothic"/>
                      </a:endParaRPr>
                    </a:p>
                  </a:txBody>
                  <a:tcPr marL="0" marR="0" marT="42545" marB="0"/>
                </a:tc>
                <a:tc>
                  <a:txBody>
                    <a:bodyPr/>
                    <a:lstStyle/>
                    <a:p>
                      <a:pPr>
                        <a:lnSpc>
                          <a:spcPct val="100000"/>
                        </a:lnSpc>
                      </a:pPr>
                      <a:endParaRPr sz="1500">
                        <a:latin typeface="Times New Roman"/>
                        <a:cs typeface="Times New Roman"/>
                      </a:endParaRPr>
                    </a:p>
                  </a:txBody>
                  <a:tcPr marL="0" marR="0" marT="0" marB="0"/>
                </a:tc>
                <a:tc>
                  <a:txBody>
                    <a:bodyPr/>
                    <a:lstStyle/>
                    <a:p>
                      <a:pPr marL="283210">
                        <a:lnSpc>
                          <a:spcPct val="100000"/>
                        </a:lnSpc>
                        <a:spcBef>
                          <a:spcPts val="335"/>
                        </a:spcBef>
                      </a:pPr>
                      <a:r>
                        <a:rPr sz="1400" spc="-10">
                          <a:latin typeface="Century Gothic"/>
                          <a:cs typeface="Century Gothic"/>
                        </a:rPr>
                        <a:t>122,325,000</a:t>
                      </a:r>
                      <a:endParaRPr sz="1400">
                        <a:latin typeface="Century Gothic"/>
                        <a:cs typeface="Century Gothic"/>
                      </a:endParaRPr>
                    </a:p>
                  </a:txBody>
                  <a:tcPr marL="0" marR="0" marT="42545" marB="0"/>
                </a:tc>
                <a:tc>
                  <a:txBody>
                    <a:bodyPr/>
                    <a:lstStyle/>
                    <a:p>
                      <a:pPr algn="r">
                        <a:lnSpc>
                          <a:spcPct val="100000"/>
                        </a:lnSpc>
                        <a:spcBef>
                          <a:spcPts val="335"/>
                        </a:spcBef>
                      </a:pPr>
                      <a:r>
                        <a:rPr sz="1400" spc="-10">
                          <a:latin typeface="Century Gothic"/>
                          <a:cs typeface="Century Gothic"/>
                        </a:rPr>
                        <a:t>85.9%</a:t>
                      </a:r>
                      <a:endParaRPr sz="1400">
                        <a:latin typeface="Century Gothic"/>
                        <a:cs typeface="Century Gothic"/>
                      </a:endParaRPr>
                    </a:p>
                  </a:txBody>
                  <a:tcPr marL="0" marR="0" marT="42545" marB="0"/>
                </a:tc>
                <a:extLst>
                  <a:ext uri="{0D108BD9-81ED-4DB2-BD59-A6C34878D82A}">
                    <a16:rowId xmlns:a16="http://schemas.microsoft.com/office/drawing/2014/main" val="10008"/>
                  </a:ext>
                </a:extLst>
              </a:tr>
              <a:tr h="450850">
                <a:tc>
                  <a:txBody>
                    <a:bodyPr/>
                    <a:lstStyle/>
                    <a:p>
                      <a:pPr marL="635">
                        <a:lnSpc>
                          <a:spcPct val="100000"/>
                        </a:lnSpc>
                        <a:spcBef>
                          <a:spcPts val="335"/>
                        </a:spcBef>
                      </a:pPr>
                      <a:r>
                        <a:rPr sz="1400">
                          <a:latin typeface="Century Gothic"/>
                          <a:cs typeface="Century Gothic"/>
                        </a:rPr>
                        <a:t>EVSE</a:t>
                      </a:r>
                      <a:r>
                        <a:rPr sz="1400" spc="-15">
                          <a:latin typeface="Century Gothic"/>
                          <a:cs typeface="Century Gothic"/>
                        </a:rPr>
                        <a:t> </a:t>
                      </a:r>
                      <a:r>
                        <a:rPr sz="1400">
                          <a:latin typeface="Century Gothic"/>
                          <a:cs typeface="Century Gothic"/>
                        </a:rPr>
                        <a:t>Cost</a:t>
                      </a:r>
                      <a:r>
                        <a:rPr sz="1400" spc="-35">
                          <a:latin typeface="Century Gothic"/>
                          <a:cs typeface="Century Gothic"/>
                        </a:rPr>
                        <a:t> </a:t>
                      </a:r>
                      <a:r>
                        <a:rPr sz="1400">
                          <a:latin typeface="Century Gothic"/>
                          <a:cs typeface="Century Gothic"/>
                        </a:rPr>
                        <a:t>per</a:t>
                      </a:r>
                      <a:r>
                        <a:rPr sz="1400" spc="-10">
                          <a:latin typeface="Century Gothic"/>
                          <a:cs typeface="Century Gothic"/>
                        </a:rPr>
                        <a:t> </a:t>
                      </a:r>
                      <a:r>
                        <a:rPr sz="1400" spc="-20">
                          <a:latin typeface="Century Gothic"/>
                          <a:cs typeface="Century Gothic"/>
                        </a:rPr>
                        <a:t>Port</a:t>
                      </a:r>
                      <a:endParaRPr sz="1400">
                        <a:latin typeface="Century Gothic"/>
                        <a:cs typeface="Century Gothic"/>
                      </a:endParaRPr>
                    </a:p>
                  </a:txBody>
                  <a:tcPr marL="0" marR="0" marT="42545" marB="0"/>
                </a:tc>
                <a:tc>
                  <a:txBody>
                    <a:bodyPr/>
                    <a:lstStyle/>
                    <a:p>
                      <a:pPr>
                        <a:lnSpc>
                          <a:spcPct val="100000"/>
                        </a:lnSpc>
                      </a:pPr>
                      <a:endParaRPr sz="1500">
                        <a:latin typeface="Times New Roman"/>
                        <a:cs typeface="Times New Roman"/>
                      </a:endParaRPr>
                    </a:p>
                  </a:txBody>
                  <a:tcPr marL="0" marR="0" marT="0" marB="0"/>
                </a:tc>
                <a:tc>
                  <a:txBody>
                    <a:bodyPr/>
                    <a:lstStyle/>
                    <a:p>
                      <a:pPr marL="382270">
                        <a:lnSpc>
                          <a:spcPct val="100000"/>
                        </a:lnSpc>
                        <a:spcBef>
                          <a:spcPts val="335"/>
                        </a:spcBef>
                      </a:pPr>
                      <a:r>
                        <a:rPr sz="1400" spc="-10">
                          <a:latin typeface="Century Gothic"/>
                          <a:cs typeface="Century Gothic"/>
                        </a:rPr>
                        <a:t>17,250,000</a:t>
                      </a:r>
                      <a:endParaRPr sz="1400">
                        <a:latin typeface="Century Gothic"/>
                        <a:cs typeface="Century Gothic"/>
                      </a:endParaRPr>
                    </a:p>
                  </a:txBody>
                  <a:tcPr marL="0" marR="0" marT="42545" marB="0"/>
                </a:tc>
                <a:tc>
                  <a:txBody>
                    <a:bodyPr/>
                    <a:lstStyle/>
                    <a:p>
                      <a:pPr algn="r">
                        <a:lnSpc>
                          <a:spcPct val="100000"/>
                        </a:lnSpc>
                        <a:spcBef>
                          <a:spcPts val="335"/>
                        </a:spcBef>
                      </a:pPr>
                      <a:r>
                        <a:rPr sz="1400" spc="-10">
                          <a:latin typeface="Century Gothic"/>
                          <a:cs typeface="Century Gothic"/>
                        </a:rPr>
                        <a:t>12.1%</a:t>
                      </a:r>
                      <a:endParaRPr sz="1400">
                        <a:latin typeface="Century Gothic"/>
                        <a:cs typeface="Century Gothic"/>
                      </a:endParaRPr>
                    </a:p>
                  </a:txBody>
                  <a:tcPr marL="0" marR="0" marT="42545" marB="0"/>
                </a:tc>
                <a:extLst>
                  <a:ext uri="{0D108BD9-81ED-4DB2-BD59-A6C34878D82A}">
                    <a16:rowId xmlns:a16="http://schemas.microsoft.com/office/drawing/2014/main" val="10009"/>
                  </a:ext>
                </a:extLst>
              </a:tr>
              <a:tr h="450850">
                <a:tc>
                  <a:txBody>
                    <a:bodyPr/>
                    <a:lstStyle/>
                    <a:p>
                      <a:pPr marL="635">
                        <a:lnSpc>
                          <a:spcPct val="100000"/>
                        </a:lnSpc>
                        <a:spcBef>
                          <a:spcPts val="1520"/>
                        </a:spcBef>
                      </a:pPr>
                      <a:r>
                        <a:rPr sz="1400" b="1">
                          <a:latin typeface="Century Gothic"/>
                          <a:cs typeface="Century Gothic"/>
                        </a:rPr>
                        <a:t>Working</a:t>
                      </a:r>
                      <a:r>
                        <a:rPr sz="1400" b="1" spc="-60">
                          <a:latin typeface="Century Gothic"/>
                          <a:cs typeface="Century Gothic"/>
                        </a:rPr>
                        <a:t> </a:t>
                      </a:r>
                      <a:r>
                        <a:rPr sz="1400" b="1" spc="-10">
                          <a:latin typeface="Century Gothic"/>
                          <a:cs typeface="Century Gothic"/>
                        </a:rPr>
                        <a:t>Capital</a:t>
                      </a:r>
                      <a:endParaRPr sz="1400">
                        <a:latin typeface="Century Gothic"/>
                        <a:cs typeface="Century Gothic"/>
                      </a:endParaRPr>
                    </a:p>
                  </a:txBody>
                  <a:tcPr marL="0" marR="0" marT="193040" marB="0"/>
                </a:tc>
                <a:tc>
                  <a:txBody>
                    <a:bodyPr/>
                    <a:lstStyle/>
                    <a:p>
                      <a:pPr>
                        <a:lnSpc>
                          <a:spcPct val="100000"/>
                        </a:lnSpc>
                      </a:pPr>
                      <a:endParaRPr sz="1500">
                        <a:latin typeface="Times New Roman"/>
                        <a:cs typeface="Times New Roman"/>
                      </a:endParaRPr>
                    </a:p>
                  </a:txBody>
                  <a:tcPr marL="0" marR="0" marT="0" marB="0"/>
                </a:tc>
                <a:tc>
                  <a:txBody>
                    <a:bodyPr/>
                    <a:lstStyle/>
                    <a:p>
                      <a:pPr marL="481330">
                        <a:lnSpc>
                          <a:spcPct val="100000"/>
                        </a:lnSpc>
                        <a:spcBef>
                          <a:spcPts val="1520"/>
                        </a:spcBef>
                      </a:pPr>
                      <a:r>
                        <a:rPr sz="1400" b="1" spc="-10">
                          <a:latin typeface="Century Gothic"/>
                          <a:cs typeface="Century Gothic"/>
                        </a:rPr>
                        <a:t>2,828,195</a:t>
                      </a:r>
                      <a:endParaRPr sz="1400">
                        <a:latin typeface="Century Gothic"/>
                        <a:cs typeface="Century Gothic"/>
                      </a:endParaRPr>
                    </a:p>
                  </a:txBody>
                  <a:tcPr marL="0" marR="0" marT="193040" marB="0"/>
                </a:tc>
                <a:tc>
                  <a:txBody>
                    <a:bodyPr/>
                    <a:lstStyle/>
                    <a:p>
                      <a:pPr marR="3175" algn="r">
                        <a:lnSpc>
                          <a:spcPct val="100000"/>
                        </a:lnSpc>
                        <a:spcBef>
                          <a:spcPts val="1520"/>
                        </a:spcBef>
                      </a:pPr>
                      <a:r>
                        <a:rPr sz="1400" b="1" spc="-20">
                          <a:latin typeface="Century Gothic"/>
                          <a:cs typeface="Century Gothic"/>
                        </a:rPr>
                        <a:t>2.0%</a:t>
                      </a:r>
                      <a:endParaRPr sz="1400">
                        <a:latin typeface="Century Gothic"/>
                        <a:cs typeface="Century Gothic"/>
                      </a:endParaRPr>
                    </a:p>
                  </a:txBody>
                  <a:tcPr marL="0" marR="0" marT="193040" marB="0"/>
                </a:tc>
                <a:extLst>
                  <a:ext uri="{0D108BD9-81ED-4DB2-BD59-A6C34878D82A}">
                    <a16:rowId xmlns:a16="http://schemas.microsoft.com/office/drawing/2014/main" val="10010"/>
                  </a:ext>
                </a:extLst>
              </a:tr>
              <a:tr h="300990">
                <a:tc>
                  <a:txBody>
                    <a:bodyPr/>
                    <a:lstStyle/>
                    <a:p>
                      <a:pPr marL="635">
                        <a:lnSpc>
                          <a:spcPct val="100000"/>
                        </a:lnSpc>
                        <a:spcBef>
                          <a:spcPts val="335"/>
                        </a:spcBef>
                      </a:pPr>
                      <a:r>
                        <a:rPr sz="1400">
                          <a:latin typeface="Century Gothic"/>
                          <a:cs typeface="Century Gothic"/>
                        </a:rPr>
                        <a:t>Electricity</a:t>
                      </a:r>
                      <a:r>
                        <a:rPr sz="1400" spc="-55">
                          <a:latin typeface="Century Gothic"/>
                          <a:cs typeface="Century Gothic"/>
                        </a:rPr>
                        <a:t> </a:t>
                      </a:r>
                      <a:r>
                        <a:rPr sz="1400" spc="-20">
                          <a:latin typeface="Century Gothic"/>
                          <a:cs typeface="Century Gothic"/>
                        </a:rPr>
                        <a:t>Costs</a:t>
                      </a:r>
                      <a:endParaRPr sz="1400">
                        <a:latin typeface="Century Gothic"/>
                        <a:cs typeface="Century Gothic"/>
                      </a:endParaRPr>
                    </a:p>
                  </a:txBody>
                  <a:tcPr marL="0" marR="0" marT="42545" marB="0"/>
                </a:tc>
                <a:tc>
                  <a:txBody>
                    <a:bodyPr/>
                    <a:lstStyle/>
                    <a:p>
                      <a:pPr>
                        <a:lnSpc>
                          <a:spcPct val="100000"/>
                        </a:lnSpc>
                      </a:pPr>
                      <a:endParaRPr sz="1500">
                        <a:latin typeface="Times New Roman"/>
                        <a:cs typeface="Times New Roman"/>
                      </a:endParaRPr>
                    </a:p>
                  </a:txBody>
                  <a:tcPr marL="0" marR="0" marT="0" marB="0"/>
                </a:tc>
                <a:tc>
                  <a:txBody>
                    <a:bodyPr/>
                    <a:lstStyle/>
                    <a:p>
                      <a:pPr marL="479425">
                        <a:lnSpc>
                          <a:spcPct val="100000"/>
                        </a:lnSpc>
                        <a:spcBef>
                          <a:spcPts val="335"/>
                        </a:spcBef>
                      </a:pPr>
                      <a:r>
                        <a:rPr sz="1400" spc="-10">
                          <a:latin typeface="Century Gothic"/>
                          <a:cs typeface="Century Gothic"/>
                        </a:rPr>
                        <a:t>1,750,320</a:t>
                      </a:r>
                      <a:endParaRPr sz="1400">
                        <a:latin typeface="Century Gothic"/>
                        <a:cs typeface="Century Gothic"/>
                      </a:endParaRPr>
                    </a:p>
                  </a:txBody>
                  <a:tcPr marL="0" marR="0" marT="42545" marB="0"/>
                </a:tc>
                <a:tc>
                  <a:txBody>
                    <a:bodyPr/>
                    <a:lstStyle/>
                    <a:p>
                      <a:pPr algn="r">
                        <a:lnSpc>
                          <a:spcPct val="100000"/>
                        </a:lnSpc>
                        <a:spcBef>
                          <a:spcPts val="335"/>
                        </a:spcBef>
                      </a:pPr>
                      <a:r>
                        <a:rPr sz="1400" spc="-20">
                          <a:latin typeface="Century Gothic"/>
                          <a:cs typeface="Century Gothic"/>
                        </a:rPr>
                        <a:t>1.2%</a:t>
                      </a:r>
                      <a:endParaRPr sz="1400">
                        <a:latin typeface="Century Gothic"/>
                        <a:cs typeface="Century Gothic"/>
                      </a:endParaRPr>
                    </a:p>
                  </a:txBody>
                  <a:tcPr marL="0" marR="0" marT="42545" marB="0"/>
                </a:tc>
                <a:extLst>
                  <a:ext uri="{0D108BD9-81ED-4DB2-BD59-A6C34878D82A}">
                    <a16:rowId xmlns:a16="http://schemas.microsoft.com/office/drawing/2014/main" val="10011"/>
                  </a:ext>
                </a:extLst>
              </a:tr>
              <a:tr h="300990">
                <a:tc>
                  <a:txBody>
                    <a:bodyPr/>
                    <a:lstStyle/>
                    <a:p>
                      <a:pPr marL="635">
                        <a:lnSpc>
                          <a:spcPct val="100000"/>
                        </a:lnSpc>
                        <a:spcBef>
                          <a:spcPts val="335"/>
                        </a:spcBef>
                      </a:pPr>
                      <a:r>
                        <a:rPr sz="1400" spc="-10">
                          <a:latin typeface="Century Gothic"/>
                          <a:cs typeface="Century Gothic"/>
                        </a:rPr>
                        <a:t>Maintenance</a:t>
                      </a:r>
                      <a:endParaRPr sz="1400">
                        <a:latin typeface="Century Gothic"/>
                        <a:cs typeface="Century Gothic"/>
                      </a:endParaRPr>
                    </a:p>
                  </a:txBody>
                  <a:tcPr marL="0" marR="0" marT="42545" marB="0"/>
                </a:tc>
                <a:tc>
                  <a:txBody>
                    <a:bodyPr/>
                    <a:lstStyle/>
                    <a:p>
                      <a:pPr>
                        <a:lnSpc>
                          <a:spcPct val="100000"/>
                        </a:lnSpc>
                      </a:pPr>
                      <a:endParaRPr sz="1500">
                        <a:latin typeface="Times New Roman"/>
                        <a:cs typeface="Times New Roman"/>
                      </a:endParaRPr>
                    </a:p>
                  </a:txBody>
                  <a:tcPr marL="0" marR="0" marT="0" marB="0"/>
                </a:tc>
                <a:tc>
                  <a:txBody>
                    <a:bodyPr/>
                    <a:lstStyle/>
                    <a:p>
                      <a:pPr marL="676275">
                        <a:lnSpc>
                          <a:spcPct val="100000"/>
                        </a:lnSpc>
                        <a:spcBef>
                          <a:spcPts val="335"/>
                        </a:spcBef>
                      </a:pPr>
                      <a:r>
                        <a:rPr sz="1400" spc="-10">
                          <a:latin typeface="Century Gothic"/>
                          <a:cs typeface="Century Gothic"/>
                        </a:rPr>
                        <a:t>300,000</a:t>
                      </a:r>
                      <a:endParaRPr sz="1400">
                        <a:latin typeface="Century Gothic"/>
                        <a:cs typeface="Century Gothic"/>
                      </a:endParaRPr>
                    </a:p>
                  </a:txBody>
                  <a:tcPr marL="0" marR="0" marT="42545" marB="0"/>
                </a:tc>
                <a:tc>
                  <a:txBody>
                    <a:bodyPr/>
                    <a:lstStyle/>
                    <a:p>
                      <a:pPr algn="r">
                        <a:lnSpc>
                          <a:spcPct val="100000"/>
                        </a:lnSpc>
                        <a:spcBef>
                          <a:spcPts val="335"/>
                        </a:spcBef>
                      </a:pPr>
                      <a:r>
                        <a:rPr sz="1400" spc="-20">
                          <a:latin typeface="Century Gothic"/>
                          <a:cs typeface="Century Gothic"/>
                        </a:rPr>
                        <a:t>0.2%</a:t>
                      </a:r>
                      <a:endParaRPr sz="1400">
                        <a:latin typeface="Century Gothic"/>
                        <a:cs typeface="Century Gothic"/>
                      </a:endParaRPr>
                    </a:p>
                  </a:txBody>
                  <a:tcPr marL="0" marR="0" marT="42545" marB="0"/>
                </a:tc>
                <a:extLst>
                  <a:ext uri="{0D108BD9-81ED-4DB2-BD59-A6C34878D82A}">
                    <a16:rowId xmlns:a16="http://schemas.microsoft.com/office/drawing/2014/main" val="10012"/>
                  </a:ext>
                </a:extLst>
              </a:tr>
              <a:tr h="300355">
                <a:tc>
                  <a:txBody>
                    <a:bodyPr/>
                    <a:lstStyle/>
                    <a:p>
                      <a:pPr marL="635">
                        <a:lnSpc>
                          <a:spcPct val="100000"/>
                        </a:lnSpc>
                        <a:spcBef>
                          <a:spcPts val="335"/>
                        </a:spcBef>
                      </a:pPr>
                      <a:r>
                        <a:rPr sz="1400">
                          <a:latin typeface="Century Gothic"/>
                          <a:cs typeface="Century Gothic"/>
                        </a:rPr>
                        <a:t>Trainings</a:t>
                      </a:r>
                      <a:r>
                        <a:rPr sz="1400" spc="-55">
                          <a:latin typeface="Century Gothic"/>
                          <a:cs typeface="Century Gothic"/>
                        </a:rPr>
                        <a:t> </a:t>
                      </a:r>
                      <a:r>
                        <a:rPr sz="1400">
                          <a:latin typeface="Century Gothic"/>
                          <a:cs typeface="Century Gothic"/>
                        </a:rPr>
                        <a:t>&amp;</a:t>
                      </a:r>
                      <a:r>
                        <a:rPr sz="1400" spc="-5">
                          <a:latin typeface="Century Gothic"/>
                          <a:cs typeface="Century Gothic"/>
                        </a:rPr>
                        <a:t> </a:t>
                      </a:r>
                      <a:r>
                        <a:rPr sz="1400">
                          <a:latin typeface="Century Gothic"/>
                          <a:cs typeface="Century Gothic"/>
                        </a:rPr>
                        <a:t>Capacity</a:t>
                      </a:r>
                      <a:r>
                        <a:rPr sz="1400" spc="-35">
                          <a:latin typeface="Century Gothic"/>
                          <a:cs typeface="Century Gothic"/>
                        </a:rPr>
                        <a:t> </a:t>
                      </a:r>
                      <a:r>
                        <a:rPr sz="1400" spc="-20">
                          <a:latin typeface="Century Gothic"/>
                          <a:cs typeface="Century Gothic"/>
                        </a:rPr>
                        <a:t>Dev't</a:t>
                      </a:r>
                      <a:endParaRPr sz="1400">
                        <a:latin typeface="Century Gothic"/>
                        <a:cs typeface="Century Gothic"/>
                      </a:endParaRPr>
                    </a:p>
                  </a:txBody>
                  <a:tcPr marL="0" marR="0" marT="42545" marB="0"/>
                </a:tc>
                <a:tc>
                  <a:txBody>
                    <a:bodyPr/>
                    <a:lstStyle/>
                    <a:p>
                      <a:pPr>
                        <a:lnSpc>
                          <a:spcPct val="100000"/>
                        </a:lnSpc>
                      </a:pPr>
                      <a:endParaRPr sz="1500">
                        <a:latin typeface="Times New Roman"/>
                        <a:cs typeface="Times New Roman"/>
                      </a:endParaRPr>
                    </a:p>
                  </a:txBody>
                  <a:tcPr marL="0" marR="0" marT="0" marB="0"/>
                </a:tc>
                <a:tc>
                  <a:txBody>
                    <a:bodyPr/>
                    <a:lstStyle/>
                    <a:p>
                      <a:pPr marL="775335">
                        <a:lnSpc>
                          <a:spcPct val="100000"/>
                        </a:lnSpc>
                        <a:spcBef>
                          <a:spcPts val="335"/>
                        </a:spcBef>
                      </a:pPr>
                      <a:r>
                        <a:rPr sz="1400" spc="-10">
                          <a:latin typeface="Century Gothic"/>
                          <a:cs typeface="Century Gothic"/>
                        </a:rPr>
                        <a:t>80,000</a:t>
                      </a:r>
                      <a:endParaRPr sz="1400">
                        <a:latin typeface="Century Gothic"/>
                        <a:cs typeface="Century Gothic"/>
                      </a:endParaRPr>
                    </a:p>
                  </a:txBody>
                  <a:tcPr marL="0" marR="0" marT="42545" marB="0"/>
                </a:tc>
                <a:tc>
                  <a:txBody>
                    <a:bodyPr/>
                    <a:lstStyle/>
                    <a:p>
                      <a:pPr algn="r">
                        <a:lnSpc>
                          <a:spcPct val="100000"/>
                        </a:lnSpc>
                        <a:spcBef>
                          <a:spcPts val="335"/>
                        </a:spcBef>
                      </a:pPr>
                      <a:r>
                        <a:rPr sz="1400" spc="-20">
                          <a:latin typeface="Century Gothic"/>
                          <a:cs typeface="Century Gothic"/>
                        </a:rPr>
                        <a:t>0.1%</a:t>
                      </a:r>
                      <a:endParaRPr sz="1400">
                        <a:latin typeface="Century Gothic"/>
                        <a:cs typeface="Century Gothic"/>
                      </a:endParaRPr>
                    </a:p>
                  </a:txBody>
                  <a:tcPr marL="0" marR="0" marT="42545" marB="0"/>
                </a:tc>
                <a:extLst>
                  <a:ext uri="{0D108BD9-81ED-4DB2-BD59-A6C34878D82A}">
                    <a16:rowId xmlns:a16="http://schemas.microsoft.com/office/drawing/2014/main" val="10013"/>
                  </a:ext>
                </a:extLst>
              </a:tr>
              <a:tr h="259715">
                <a:tc>
                  <a:txBody>
                    <a:bodyPr/>
                    <a:lstStyle/>
                    <a:p>
                      <a:pPr marL="635">
                        <a:lnSpc>
                          <a:spcPts val="1600"/>
                        </a:lnSpc>
                        <a:spcBef>
                          <a:spcPts val="335"/>
                        </a:spcBef>
                      </a:pPr>
                      <a:r>
                        <a:rPr sz="1400" spc="-10">
                          <a:latin typeface="Century Gothic"/>
                          <a:cs typeface="Century Gothic"/>
                        </a:rPr>
                        <a:t>Insurance</a:t>
                      </a:r>
                      <a:endParaRPr sz="1400">
                        <a:latin typeface="Century Gothic"/>
                        <a:cs typeface="Century Gothic"/>
                      </a:endParaRPr>
                    </a:p>
                  </a:txBody>
                  <a:tcPr marL="0" marR="0" marT="42545" marB="0">
                    <a:lnB w="6350">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B w="6350">
                      <a:solidFill>
                        <a:srgbClr val="000000"/>
                      </a:solidFill>
                      <a:prstDash val="solid"/>
                    </a:lnB>
                  </a:tcPr>
                </a:tc>
                <a:tc>
                  <a:txBody>
                    <a:bodyPr/>
                    <a:lstStyle/>
                    <a:p>
                      <a:pPr marL="676275">
                        <a:lnSpc>
                          <a:spcPts val="1600"/>
                        </a:lnSpc>
                        <a:spcBef>
                          <a:spcPts val="335"/>
                        </a:spcBef>
                      </a:pPr>
                      <a:r>
                        <a:rPr sz="1400" spc="-10">
                          <a:latin typeface="Century Gothic"/>
                          <a:cs typeface="Century Gothic"/>
                        </a:rPr>
                        <a:t>697,875</a:t>
                      </a:r>
                      <a:endParaRPr sz="1400">
                        <a:latin typeface="Century Gothic"/>
                        <a:cs typeface="Century Gothic"/>
                      </a:endParaRPr>
                    </a:p>
                  </a:txBody>
                  <a:tcPr marL="0" marR="0" marT="42545" marB="0">
                    <a:lnB w="6350">
                      <a:solidFill>
                        <a:srgbClr val="000000"/>
                      </a:solidFill>
                      <a:prstDash val="solid"/>
                    </a:lnB>
                  </a:tcPr>
                </a:tc>
                <a:tc>
                  <a:txBody>
                    <a:bodyPr/>
                    <a:lstStyle/>
                    <a:p>
                      <a:pPr algn="r">
                        <a:lnSpc>
                          <a:spcPts val="1600"/>
                        </a:lnSpc>
                        <a:spcBef>
                          <a:spcPts val="335"/>
                        </a:spcBef>
                      </a:pPr>
                      <a:r>
                        <a:rPr sz="1400" spc="-20">
                          <a:latin typeface="Century Gothic"/>
                          <a:cs typeface="Century Gothic"/>
                        </a:rPr>
                        <a:t>0.5%</a:t>
                      </a:r>
                      <a:endParaRPr sz="1400">
                        <a:latin typeface="Century Gothic"/>
                        <a:cs typeface="Century Gothic"/>
                      </a:endParaRPr>
                    </a:p>
                  </a:txBody>
                  <a:tcPr marL="0" marR="0" marT="42545" marB="0">
                    <a:lnB w="6350">
                      <a:solidFill>
                        <a:srgbClr val="000000"/>
                      </a:solidFill>
                      <a:prstDash val="solid"/>
                    </a:lnB>
                  </a:tcPr>
                </a:tc>
                <a:extLst>
                  <a:ext uri="{0D108BD9-81ED-4DB2-BD59-A6C34878D82A}">
                    <a16:rowId xmlns:a16="http://schemas.microsoft.com/office/drawing/2014/main" val="10014"/>
                  </a:ext>
                </a:extLst>
              </a:tr>
              <a:tr h="299720">
                <a:tc>
                  <a:txBody>
                    <a:bodyPr/>
                    <a:lstStyle/>
                    <a:p>
                      <a:pPr marL="635">
                        <a:lnSpc>
                          <a:spcPts val="1600"/>
                        </a:lnSpc>
                        <a:spcBef>
                          <a:spcPts val="670"/>
                        </a:spcBef>
                      </a:pPr>
                      <a:r>
                        <a:rPr sz="1400" b="1" spc="-10">
                          <a:latin typeface="Century Gothic"/>
                          <a:cs typeface="Century Gothic"/>
                        </a:rPr>
                        <a:t>TOTAL</a:t>
                      </a:r>
                      <a:endParaRPr sz="1400">
                        <a:latin typeface="Century Gothic"/>
                        <a:cs typeface="Century Gothic"/>
                      </a:endParaRPr>
                    </a:p>
                  </a:txBody>
                  <a:tcPr marL="0" marR="0" marT="85090" marB="0">
                    <a:lnT w="6350">
                      <a:solidFill>
                        <a:srgbClr val="000000"/>
                      </a:solidFill>
                      <a:prstDash val="solid"/>
                    </a:lnT>
                    <a:lnB w="6350">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284480">
                        <a:lnSpc>
                          <a:spcPts val="1600"/>
                        </a:lnSpc>
                        <a:spcBef>
                          <a:spcPts val="670"/>
                        </a:spcBef>
                      </a:pPr>
                      <a:r>
                        <a:rPr sz="1400" b="1" spc="-10">
                          <a:latin typeface="Century Gothic"/>
                          <a:cs typeface="Century Gothic"/>
                        </a:rPr>
                        <a:t>142,403,195</a:t>
                      </a:r>
                      <a:endParaRPr sz="1400">
                        <a:latin typeface="Century Gothic"/>
                        <a:cs typeface="Century Gothic"/>
                      </a:endParaRPr>
                    </a:p>
                  </a:txBody>
                  <a:tcPr marL="0" marR="0" marT="85090" marB="0">
                    <a:lnT w="6350">
                      <a:solidFill>
                        <a:srgbClr val="000000"/>
                      </a:solidFill>
                      <a:prstDash val="solid"/>
                    </a:lnT>
                    <a:lnB w="6350">
                      <a:solidFill>
                        <a:srgbClr val="000000"/>
                      </a:solidFill>
                      <a:prstDash val="solid"/>
                    </a:lnB>
                  </a:tcPr>
                </a:tc>
                <a:tc>
                  <a:txBody>
                    <a:bodyPr/>
                    <a:lstStyle/>
                    <a:p>
                      <a:pPr algn="r">
                        <a:lnSpc>
                          <a:spcPts val="1600"/>
                        </a:lnSpc>
                        <a:spcBef>
                          <a:spcPts val="670"/>
                        </a:spcBef>
                      </a:pPr>
                      <a:r>
                        <a:rPr sz="1400" b="1" spc="-10">
                          <a:latin typeface="Century Gothic"/>
                          <a:cs typeface="Century Gothic"/>
                        </a:rPr>
                        <a:t>100.0%</a:t>
                      </a:r>
                      <a:endParaRPr sz="1400">
                        <a:latin typeface="Century Gothic"/>
                        <a:cs typeface="Century Gothic"/>
                      </a:endParaRPr>
                    </a:p>
                  </a:txBody>
                  <a:tcPr marL="0" marR="0" marT="8509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bl>
          </a:graphicData>
        </a:graphic>
      </p:graphicFrame>
      <p:sp>
        <p:nvSpPr>
          <p:cNvPr id="4" name="object 4"/>
          <p:cNvSpPr txBox="1">
            <a:spLocks noGrp="1"/>
          </p:cNvSpPr>
          <p:nvPr>
            <p:ph type="title"/>
          </p:nvPr>
        </p:nvSpPr>
        <p:spPr>
          <a:prstGeom prst="rect">
            <a:avLst/>
          </a:prstGeom>
        </p:spPr>
        <p:txBody>
          <a:bodyPr vert="horz" wrap="square" lIns="0" tIns="169722" rIns="0" bIns="0" rtlCol="0">
            <a:spAutoFit/>
          </a:bodyPr>
          <a:lstStyle/>
          <a:p>
            <a:pPr marL="12700">
              <a:lnSpc>
                <a:spcPct val="100000"/>
              </a:lnSpc>
              <a:spcBef>
                <a:spcPts val="100"/>
              </a:spcBef>
            </a:pPr>
            <a:r>
              <a:t>PROJECT</a:t>
            </a:r>
            <a:r>
              <a:rPr spc="-55"/>
              <a:t> </a:t>
            </a:r>
            <a:r>
              <a:t>COST,</a:t>
            </a:r>
            <a:r>
              <a:rPr spc="-55"/>
              <a:t> </a:t>
            </a:r>
            <a:r>
              <a:t>SOURCES</a:t>
            </a:r>
            <a:r>
              <a:rPr spc="-55"/>
              <a:t> </a:t>
            </a:r>
            <a:r>
              <a:t>&amp;</a:t>
            </a:r>
            <a:r>
              <a:rPr spc="-55"/>
              <a:t> </a:t>
            </a:r>
            <a:r>
              <a:t>USE</a:t>
            </a:r>
            <a:r>
              <a:rPr spc="-55"/>
              <a:t> </a:t>
            </a:r>
            <a:r>
              <a:t>OF</a:t>
            </a:r>
            <a:r>
              <a:rPr spc="-55"/>
              <a:t> </a:t>
            </a:r>
            <a:r>
              <a:rPr spc="-10"/>
              <a:t>FUNDS</a:t>
            </a:r>
          </a:p>
        </p:txBody>
      </p:sp>
      <p:sp>
        <p:nvSpPr>
          <p:cNvPr id="5" name="object 5"/>
          <p:cNvSpPr/>
          <p:nvPr/>
        </p:nvSpPr>
        <p:spPr>
          <a:xfrm>
            <a:off x="292608" y="3061715"/>
            <a:ext cx="3561715" cy="1889760"/>
          </a:xfrm>
          <a:custGeom>
            <a:avLst/>
            <a:gdLst/>
            <a:ahLst/>
            <a:cxnLst/>
            <a:rect l="l" t="t" r="r" b="b"/>
            <a:pathLst>
              <a:path w="3561715" h="1889760">
                <a:moveTo>
                  <a:pt x="3561588" y="314960"/>
                </a:moveTo>
                <a:lnTo>
                  <a:pt x="3558171" y="268414"/>
                </a:lnTo>
                <a:lnTo>
                  <a:pt x="3548253" y="223989"/>
                </a:lnTo>
                <a:lnTo>
                  <a:pt x="3532314" y="182168"/>
                </a:lnTo>
                <a:lnTo>
                  <a:pt x="3510851" y="143446"/>
                </a:lnTo>
                <a:lnTo>
                  <a:pt x="3484346" y="108318"/>
                </a:lnTo>
                <a:lnTo>
                  <a:pt x="3453269" y="77241"/>
                </a:lnTo>
                <a:lnTo>
                  <a:pt x="3418141" y="50736"/>
                </a:lnTo>
                <a:lnTo>
                  <a:pt x="3379419" y="29273"/>
                </a:lnTo>
                <a:lnTo>
                  <a:pt x="3337598" y="13335"/>
                </a:lnTo>
                <a:lnTo>
                  <a:pt x="3293173" y="3416"/>
                </a:lnTo>
                <a:lnTo>
                  <a:pt x="3246628" y="0"/>
                </a:lnTo>
                <a:lnTo>
                  <a:pt x="314960" y="0"/>
                </a:lnTo>
                <a:lnTo>
                  <a:pt x="268414" y="3416"/>
                </a:lnTo>
                <a:lnTo>
                  <a:pt x="223989" y="13335"/>
                </a:lnTo>
                <a:lnTo>
                  <a:pt x="182181" y="29273"/>
                </a:lnTo>
                <a:lnTo>
                  <a:pt x="143459" y="50736"/>
                </a:lnTo>
                <a:lnTo>
                  <a:pt x="108318" y="77241"/>
                </a:lnTo>
                <a:lnTo>
                  <a:pt x="77254" y="108318"/>
                </a:lnTo>
                <a:lnTo>
                  <a:pt x="50736" y="143446"/>
                </a:lnTo>
                <a:lnTo>
                  <a:pt x="29273" y="182168"/>
                </a:lnTo>
                <a:lnTo>
                  <a:pt x="13335" y="223989"/>
                </a:lnTo>
                <a:lnTo>
                  <a:pt x="3403" y="268414"/>
                </a:lnTo>
                <a:lnTo>
                  <a:pt x="0" y="314960"/>
                </a:lnTo>
                <a:lnTo>
                  <a:pt x="0" y="1574800"/>
                </a:lnTo>
                <a:lnTo>
                  <a:pt x="3403" y="1621358"/>
                </a:lnTo>
                <a:lnTo>
                  <a:pt x="13335" y="1665782"/>
                </a:lnTo>
                <a:lnTo>
                  <a:pt x="29273" y="1707603"/>
                </a:lnTo>
                <a:lnTo>
                  <a:pt x="50736" y="1746326"/>
                </a:lnTo>
                <a:lnTo>
                  <a:pt x="77254" y="1781454"/>
                </a:lnTo>
                <a:lnTo>
                  <a:pt x="108318" y="1812531"/>
                </a:lnTo>
                <a:lnTo>
                  <a:pt x="143459" y="1839036"/>
                </a:lnTo>
                <a:lnTo>
                  <a:pt x="182181" y="1860499"/>
                </a:lnTo>
                <a:lnTo>
                  <a:pt x="223989" y="1876437"/>
                </a:lnTo>
                <a:lnTo>
                  <a:pt x="268414" y="1886356"/>
                </a:lnTo>
                <a:lnTo>
                  <a:pt x="314960" y="1889760"/>
                </a:lnTo>
                <a:lnTo>
                  <a:pt x="3246628" y="1889760"/>
                </a:lnTo>
                <a:lnTo>
                  <a:pt x="3293173" y="1886356"/>
                </a:lnTo>
                <a:lnTo>
                  <a:pt x="3337598" y="1876437"/>
                </a:lnTo>
                <a:lnTo>
                  <a:pt x="3379419" y="1860499"/>
                </a:lnTo>
                <a:lnTo>
                  <a:pt x="3418141" y="1839036"/>
                </a:lnTo>
                <a:lnTo>
                  <a:pt x="3453269" y="1812531"/>
                </a:lnTo>
                <a:lnTo>
                  <a:pt x="3484346" y="1781454"/>
                </a:lnTo>
                <a:lnTo>
                  <a:pt x="3510851" y="1746326"/>
                </a:lnTo>
                <a:lnTo>
                  <a:pt x="3532314" y="1707603"/>
                </a:lnTo>
                <a:lnTo>
                  <a:pt x="3548253" y="1665782"/>
                </a:lnTo>
                <a:lnTo>
                  <a:pt x="3558171" y="1621358"/>
                </a:lnTo>
                <a:lnTo>
                  <a:pt x="3561588" y="1574800"/>
                </a:lnTo>
                <a:lnTo>
                  <a:pt x="3561588" y="314960"/>
                </a:lnTo>
                <a:close/>
              </a:path>
            </a:pathLst>
          </a:custGeom>
          <a:solidFill>
            <a:srgbClr val="44536A"/>
          </a:solidFill>
        </p:spPr>
        <p:txBody>
          <a:bodyPr wrap="square" lIns="0" tIns="0" rIns="0" bIns="0" rtlCol="0"/>
          <a:lstStyle/>
          <a:p>
            <a:endParaRPr/>
          </a:p>
        </p:txBody>
      </p:sp>
      <p:sp>
        <p:nvSpPr>
          <p:cNvPr id="6" name="object 6"/>
          <p:cNvSpPr txBox="1"/>
          <p:nvPr/>
        </p:nvSpPr>
        <p:spPr>
          <a:xfrm>
            <a:off x="381101" y="3600653"/>
            <a:ext cx="1787525" cy="697230"/>
          </a:xfrm>
          <a:prstGeom prst="rect">
            <a:avLst/>
          </a:prstGeom>
        </p:spPr>
        <p:txBody>
          <a:bodyPr vert="horz" wrap="square" lIns="0" tIns="13335" rIns="0" bIns="0" rtlCol="0">
            <a:spAutoFit/>
          </a:bodyPr>
          <a:lstStyle/>
          <a:p>
            <a:pPr marL="12700">
              <a:lnSpc>
                <a:spcPct val="100000"/>
              </a:lnSpc>
              <a:spcBef>
                <a:spcPts val="105"/>
              </a:spcBef>
            </a:pPr>
            <a:r>
              <a:rPr sz="4400" b="1" spc="-10">
                <a:solidFill>
                  <a:srgbClr val="FFFFFF"/>
                </a:solidFill>
                <a:latin typeface="Century Gothic"/>
                <a:cs typeface="Century Gothic"/>
              </a:rPr>
              <a:t>$142M</a:t>
            </a:r>
            <a:endParaRPr sz="4400">
              <a:latin typeface="Century Gothic"/>
              <a:cs typeface="Century Gothic"/>
            </a:endParaRPr>
          </a:p>
        </p:txBody>
      </p:sp>
      <p:sp>
        <p:nvSpPr>
          <p:cNvPr id="7" name="object 7"/>
          <p:cNvSpPr/>
          <p:nvPr/>
        </p:nvSpPr>
        <p:spPr>
          <a:xfrm>
            <a:off x="2286000" y="3534155"/>
            <a:ext cx="1461770" cy="841375"/>
          </a:xfrm>
          <a:custGeom>
            <a:avLst/>
            <a:gdLst/>
            <a:ahLst/>
            <a:cxnLst/>
            <a:rect l="l" t="t" r="r" b="b"/>
            <a:pathLst>
              <a:path w="1461770" h="841375">
                <a:moveTo>
                  <a:pt x="1461515" y="0"/>
                </a:moveTo>
                <a:lnTo>
                  <a:pt x="0" y="0"/>
                </a:lnTo>
                <a:lnTo>
                  <a:pt x="0" y="841247"/>
                </a:lnTo>
                <a:lnTo>
                  <a:pt x="1461515" y="841247"/>
                </a:lnTo>
                <a:lnTo>
                  <a:pt x="1461515" y="0"/>
                </a:lnTo>
                <a:close/>
              </a:path>
            </a:pathLst>
          </a:custGeom>
          <a:solidFill>
            <a:srgbClr val="44536A"/>
          </a:solidFill>
        </p:spPr>
        <p:txBody>
          <a:bodyPr wrap="square" lIns="0" tIns="0" rIns="0" bIns="0" rtlCol="0"/>
          <a:lstStyle/>
          <a:p>
            <a:endParaRPr/>
          </a:p>
        </p:txBody>
      </p:sp>
      <p:sp>
        <p:nvSpPr>
          <p:cNvPr id="8" name="object 8"/>
          <p:cNvSpPr txBox="1"/>
          <p:nvPr/>
        </p:nvSpPr>
        <p:spPr>
          <a:xfrm>
            <a:off x="2364485" y="3536695"/>
            <a:ext cx="981075" cy="793750"/>
          </a:xfrm>
          <a:prstGeom prst="rect">
            <a:avLst/>
          </a:prstGeom>
        </p:spPr>
        <p:txBody>
          <a:bodyPr vert="horz" wrap="square" lIns="0" tIns="43815" rIns="0" bIns="0" rtlCol="0">
            <a:spAutoFit/>
          </a:bodyPr>
          <a:lstStyle/>
          <a:p>
            <a:pPr marL="12700" marR="5080">
              <a:lnSpc>
                <a:spcPts val="1939"/>
              </a:lnSpc>
              <a:spcBef>
                <a:spcPts val="345"/>
              </a:spcBef>
            </a:pPr>
            <a:r>
              <a:rPr sz="1800" b="1" spc="-10">
                <a:solidFill>
                  <a:srgbClr val="7AC25B"/>
                </a:solidFill>
                <a:latin typeface="Century Gothic"/>
                <a:cs typeface="Century Gothic"/>
              </a:rPr>
              <a:t>TOTAL PROJECT </a:t>
            </a:r>
            <a:r>
              <a:rPr sz="1800" b="1" spc="-20">
                <a:solidFill>
                  <a:srgbClr val="7AC25B"/>
                </a:solidFill>
                <a:latin typeface="Century Gothic"/>
                <a:cs typeface="Century Gothic"/>
              </a:rPr>
              <a:t>COST</a:t>
            </a:r>
            <a:endParaRPr sz="1800">
              <a:latin typeface="Century Gothic"/>
              <a:cs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6095" y="5888735"/>
            <a:ext cx="11998960" cy="969644"/>
            <a:chOff x="6095" y="5888735"/>
            <a:chExt cx="11998960" cy="969644"/>
          </a:xfrm>
        </p:grpSpPr>
        <p:pic>
          <p:nvPicPr>
            <p:cNvPr id="5" name="object 5"/>
            <p:cNvPicPr/>
            <p:nvPr/>
          </p:nvPicPr>
          <p:blipFill>
            <a:blip r:embed="rId3" cstate="print"/>
            <a:stretch>
              <a:fillRect/>
            </a:stretch>
          </p:blipFill>
          <p:spPr>
            <a:xfrm>
              <a:off x="11612879"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sp>
          <p:nvSpPr>
            <p:cNvPr id="7" name="object 7"/>
            <p:cNvSpPr/>
            <p:nvPr/>
          </p:nvSpPr>
          <p:spPr>
            <a:xfrm>
              <a:off x="1955291" y="5894831"/>
              <a:ext cx="8568055" cy="576580"/>
            </a:xfrm>
            <a:custGeom>
              <a:avLst/>
              <a:gdLst/>
              <a:ahLst/>
              <a:cxnLst/>
              <a:rect l="l" t="t" r="r" b="b"/>
              <a:pathLst>
                <a:path w="8568055" h="576579">
                  <a:moveTo>
                    <a:pt x="8471916" y="0"/>
                  </a:moveTo>
                  <a:lnTo>
                    <a:pt x="96012" y="0"/>
                  </a:lnTo>
                  <a:lnTo>
                    <a:pt x="58614" y="7545"/>
                  </a:lnTo>
                  <a:lnTo>
                    <a:pt x="28098" y="28122"/>
                  </a:lnTo>
                  <a:lnTo>
                    <a:pt x="7536" y="58641"/>
                  </a:lnTo>
                  <a:lnTo>
                    <a:pt x="0" y="96012"/>
                  </a:lnTo>
                  <a:lnTo>
                    <a:pt x="0" y="480060"/>
                  </a:lnTo>
                  <a:lnTo>
                    <a:pt x="7536" y="517430"/>
                  </a:lnTo>
                  <a:lnTo>
                    <a:pt x="28098" y="547949"/>
                  </a:lnTo>
                  <a:lnTo>
                    <a:pt x="58614" y="568526"/>
                  </a:lnTo>
                  <a:lnTo>
                    <a:pt x="96012" y="576072"/>
                  </a:lnTo>
                  <a:lnTo>
                    <a:pt x="8471916" y="576072"/>
                  </a:lnTo>
                  <a:lnTo>
                    <a:pt x="8509313" y="568526"/>
                  </a:lnTo>
                  <a:lnTo>
                    <a:pt x="8539829" y="547949"/>
                  </a:lnTo>
                  <a:lnTo>
                    <a:pt x="8560391" y="517430"/>
                  </a:lnTo>
                  <a:lnTo>
                    <a:pt x="8567928" y="480060"/>
                  </a:lnTo>
                  <a:lnTo>
                    <a:pt x="8567928" y="96012"/>
                  </a:lnTo>
                  <a:lnTo>
                    <a:pt x="8560391" y="58641"/>
                  </a:lnTo>
                  <a:lnTo>
                    <a:pt x="8539829" y="28122"/>
                  </a:lnTo>
                  <a:lnTo>
                    <a:pt x="8509313" y="7545"/>
                  </a:lnTo>
                  <a:lnTo>
                    <a:pt x="8471916" y="0"/>
                  </a:lnTo>
                  <a:close/>
                </a:path>
              </a:pathLst>
            </a:custGeom>
            <a:solidFill>
              <a:srgbClr val="44536A"/>
            </a:solidFill>
          </p:spPr>
          <p:txBody>
            <a:bodyPr wrap="square" lIns="0" tIns="0" rIns="0" bIns="0" rtlCol="0"/>
            <a:lstStyle/>
            <a:p>
              <a:endParaRPr/>
            </a:p>
          </p:txBody>
        </p:sp>
        <p:sp>
          <p:nvSpPr>
            <p:cNvPr id="8" name="object 8"/>
            <p:cNvSpPr/>
            <p:nvPr/>
          </p:nvSpPr>
          <p:spPr>
            <a:xfrm>
              <a:off x="1955291" y="5894831"/>
              <a:ext cx="8568055" cy="576580"/>
            </a:xfrm>
            <a:custGeom>
              <a:avLst/>
              <a:gdLst/>
              <a:ahLst/>
              <a:cxnLst/>
              <a:rect l="l" t="t" r="r" b="b"/>
              <a:pathLst>
                <a:path w="8568055" h="576579">
                  <a:moveTo>
                    <a:pt x="0" y="96012"/>
                  </a:moveTo>
                  <a:lnTo>
                    <a:pt x="7536" y="58641"/>
                  </a:lnTo>
                  <a:lnTo>
                    <a:pt x="28098" y="28122"/>
                  </a:lnTo>
                  <a:lnTo>
                    <a:pt x="58614" y="7545"/>
                  </a:lnTo>
                  <a:lnTo>
                    <a:pt x="96012" y="0"/>
                  </a:lnTo>
                  <a:lnTo>
                    <a:pt x="8471916" y="0"/>
                  </a:lnTo>
                  <a:lnTo>
                    <a:pt x="8509313" y="7545"/>
                  </a:lnTo>
                  <a:lnTo>
                    <a:pt x="8539829" y="28122"/>
                  </a:lnTo>
                  <a:lnTo>
                    <a:pt x="8560391" y="58641"/>
                  </a:lnTo>
                  <a:lnTo>
                    <a:pt x="8567928" y="96012"/>
                  </a:lnTo>
                  <a:lnTo>
                    <a:pt x="8567928" y="480060"/>
                  </a:lnTo>
                  <a:lnTo>
                    <a:pt x="8560391" y="517430"/>
                  </a:lnTo>
                  <a:lnTo>
                    <a:pt x="8539829" y="547949"/>
                  </a:lnTo>
                  <a:lnTo>
                    <a:pt x="8509313" y="568526"/>
                  </a:lnTo>
                  <a:lnTo>
                    <a:pt x="8471916" y="576072"/>
                  </a:lnTo>
                  <a:lnTo>
                    <a:pt x="96012" y="576072"/>
                  </a:lnTo>
                  <a:lnTo>
                    <a:pt x="58614" y="568526"/>
                  </a:lnTo>
                  <a:lnTo>
                    <a:pt x="28098" y="547949"/>
                  </a:lnTo>
                  <a:lnTo>
                    <a:pt x="7536" y="517430"/>
                  </a:lnTo>
                  <a:lnTo>
                    <a:pt x="0" y="480060"/>
                  </a:lnTo>
                  <a:lnTo>
                    <a:pt x="0" y="96012"/>
                  </a:lnTo>
                  <a:close/>
                </a:path>
              </a:pathLst>
            </a:custGeom>
            <a:ln w="12191">
              <a:solidFill>
                <a:srgbClr val="41709C"/>
              </a:solidFill>
            </a:ln>
          </p:spPr>
          <p:txBody>
            <a:bodyPr wrap="square" lIns="0" tIns="0" rIns="0" bIns="0" rtlCol="0"/>
            <a:lstStyle/>
            <a:p>
              <a:endParaRPr/>
            </a:p>
          </p:txBody>
        </p:sp>
      </p:grpSp>
      <p:sp>
        <p:nvSpPr>
          <p:cNvPr id="9" name="object 9"/>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5"/>
              </a:rPr>
              <a:t>www.zoomlionghana.com</a:t>
            </a:r>
            <a:endParaRPr sz="1050">
              <a:latin typeface="Microsoft Sans Serif"/>
              <a:cs typeface="Microsoft Sans Serif"/>
            </a:endParaRPr>
          </a:p>
        </p:txBody>
      </p:sp>
      <p:pic>
        <p:nvPicPr>
          <p:cNvPr id="10" name="object 10"/>
          <p:cNvPicPr/>
          <p:nvPr/>
        </p:nvPicPr>
        <p:blipFill>
          <a:blip r:embed="rId6" cstate="print"/>
          <a:stretch>
            <a:fillRect/>
          </a:stretch>
        </p:blipFill>
        <p:spPr>
          <a:xfrm>
            <a:off x="1589532" y="1388771"/>
            <a:ext cx="9066327" cy="4140300"/>
          </a:xfrm>
          <a:prstGeom prst="rect">
            <a:avLst/>
          </a:prstGeom>
        </p:spPr>
      </p:pic>
      <p:sp>
        <p:nvSpPr>
          <p:cNvPr id="11" name="object 11"/>
          <p:cNvSpPr txBox="1">
            <a:spLocks noGrp="1"/>
          </p:cNvSpPr>
          <p:nvPr>
            <p:ph type="title"/>
          </p:nvPr>
        </p:nvSpPr>
        <p:spPr>
          <a:prstGeom prst="rect">
            <a:avLst/>
          </a:prstGeom>
        </p:spPr>
        <p:txBody>
          <a:bodyPr vert="horz" wrap="square" lIns="0" tIns="149605" rIns="0" bIns="0" rtlCol="0">
            <a:spAutoFit/>
          </a:bodyPr>
          <a:lstStyle/>
          <a:p>
            <a:pPr marL="107950">
              <a:lnSpc>
                <a:spcPct val="100000"/>
              </a:lnSpc>
              <a:spcBef>
                <a:spcPts val="100"/>
              </a:spcBef>
            </a:pPr>
            <a:r>
              <a:t>PROJECT</a:t>
            </a:r>
            <a:r>
              <a:rPr spc="-55"/>
              <a:t> </a:t>
            </a:r>
            <a:r>
              <a:t>SPONSOR</a:t>
            </a:r>
            <a:r>
              <a:rPr spc="-30"/>
              <a:t> </a:t>
            </a:r>
            <a:r>
              <a:t>-</a:t>
            </a:r>
            <a:r>
              <a:rPr spc="-55"/>
              <a:t> </a:t>
            </a:r>
            <a:r>
              <a:t>ZOOMLION</a:t>
            </a:r>
            <a:r>
              <a:rPr spc="-30"/>
              <a:t> </a:t>
            </a:r>
            <a:r>
              <a:t>GHANA</a:t>
            </a:r>
            <a:r>
              <a:rPr spc="-50"/>
              <a:t> </a:t>
            </a:r>
            <a:r>
              <a:rPr spc="-10"/>
              <a:t>LIMITED</a:t>
            </a:r>
          </a:p>
        </p:txBody>
      </p:sp>
      <p:grpSp>
        <p:nvGrpSpPr>
          <p:cNvPr id="12" name="object 12"/>
          <p:cNvGrpSpPr/>
          <p:nvPr/>
        </p:nvGrpSpPr>
        <p:grpSpPr>
          <a:xfrm>
            <a:off x="92964" y="1022603"/>
            <a:ext cx="1292860" cy="4681855"/>
            <a:chOff x="92964" y="1022603"/>
            <a:chExt cx="1292860" cy="4681855"/>
          </a:xfrm>
        </p:grpSpPr>
        <p:sp>
          <p:nvSpPr>
            <p:cNvPr id="13" name="object 13"/>
            <p:cNvSpPr/>
            <p:nvPr/>
          </p:nvSpPr>
          <p:spPr>
            <a:xfrm>
              <a:off x="99060" y="1028699"/>
              <a:ext cx="1280160" cy="4669790"/>
            </a:xfrm>
            <a:custGeom>
              <a:avLst/>
              <a:gdLst/>
              <a:ahLst/>
              <a:cxnLst/>
              <a:rect l="l" t="t" r="r" b="b"/>
              <a:pathLst>
                <a:path w="1280160" h="4669790">
                  <a:moveTo>
                    <a:pt x="1133094" y="0"/>
                  </a:moveTo>
                  <a:lnTo>
                    <a:pt x="147065" y="0"/>
                  </a:lnTo>
                  <a:lnTo>
                    <a:pt x="100583" y="7491"/>
                  </a:lnTo>
                  <a:lnTo>
                    <a:pt x="60213" y="28358"/>
                  </a:lnTo>
                  <a:lnTo>
                    <a:pt x="28376" y="60185"/>
                  </a:lnTo>
                  <a:lnTo>
                    <a:pt x="7498" y="100559"/>
                  </a:lnTo>
                  <a:lnTo>
                    <a:pt x="0" y="147065"/>
                  </a:lnTo>
                  <a:lnTo>
                    <a:pt x="0" y="4522470"/>
                  </a:lnTo>
                  <a:lnTo>
                    <a:pt x="7498" y="4568952"/>
                  </a:lnTo>
                  <a:lnTo>
                    <a:pt x="28376" y="4609322"/>
                  </a:lnTo>
                  <a:lnTo>
                    <a:pt x="60213" y="4641159"/>
                  </a:lnTo>
                  <a:lnTo>
                    <a:pt x="100583" y="4662037"/>
                  </a:lnTo>
                  <a:lnTo>
                    <a:pt x="147065" y="4669536"/>
                  </a:lnTo>
                  <a:lnTo>
                    <a:pt x="1133094" y="4669536"/>
                  </a:lnTo>
                  <a:lnTo>
                    <a:pt x="1179600" y="4662037"/>
                  </a:lnTo>
                  <a:lnTo>
                    <a:pt x="1219974" y="4641159"/>
                  </a:lnTo>
                  <a:lnTo>
                    <a:pt x="1251801" y="4609322"/>
                  </a:lnTo>
                  <a:lnTo>
                    <a:pt x="1272668" y="4568952"/>
                  </a:lnTo>
                  <a:lnTo>
                    <a:pt x="1280160" y="4522470"/>
                  </a:lnTo>
                  <a:lnTo>
                    <a:pt x="1280160" y="147065"/>
                  </a:lnTo>
                  <a:lnTo>
                    <a:pt x="1272668" y="100559"/>
                  </a:lnTo>
                  <a:lnTo>
                    <a:pt x="1251801" y="60185"/>
                  </a:lnTo>
                  <a:lnTo>
                    <a:pt x="1219974" y="28358"/>
                  </a:lnTo>
                  <a:lnTo>
                    <a:pt x="1179600" y="7491"/>
                  </a:lnTo>
                  <a:lnTo>
                    <a:pt x="1133094" y="0"/>
                  </a:lnTo>
                  <a:close/>
                </a:path>
              </a:pathLst>
            </a:custGeom>
            <a:solidFill>
              <a:srgbClr val="333E50"/>
            </a:solidFill>
          </p:spPr>
          <p:txBody>
            <a:bodyPr wrap="square" lIns="0" tIns="0" rIns="0" bIns="0" rtlCol="0"/>
            <a:lstStyle/>
            <a:p>
              <a:endParaRPr/>
            </a:p>
          </p:txBody>
        </p:sp>
        <p:sp>
          <p:nvSpPr>
            <p:cNvPr id="14" name="object 14"/>
            <p:cNvSpPr/>
            <p:nvPr/>
          </p:nvSpPr>
          <p:spPr>
            <a:xfrm>
              <a:off x="99060" y="1028699"/>
              <a:ext cx="1280160" cy="4669790"/>
            </a:xfrm>
            <a:custGeom>
              <a:avLst/>
              <a:gdLst/>
              <a:ahLst/>
              <a:cxnLst/>
              <a:rect l="l" t="t" r="r" b="b"/>
              <a:pathLst>
                <a:path w="1280160" h="4669790">
                  <a:moveTo>
                    <a:pt x="0" y="147065"/>
                  </a:moveTo>
                  <a:lnTo>
                    <a:pt x="7498" y="100559"/>
                  </a:lnTo>
                  <a:lnTo>
                    <a:pt x="28376" y="60185"/>
                  </a:lnTo>
                  <a:lnTo>
                    <a:pt x="60213" y="28358"/>
                  </a:lnTo>
                  <a:lnTo>
                    <a:pt x="100583" y="7491"/>
                  </a:lnTo>
                  <a:lnTo>
                    <a:pt x="147065" y="0"/>
                  </a:lnTo>
                  <a:lnTo>
                    <a:pt x="1133094" y="0"/>
                  </a:lnTo>
                  <a:lnTo>
                    <a:pt x="1179600" y="7491"/>
                  </a:lnTo>
                  <a:lnTo>
                    <a:pt x="1219974" y="28358"/>
                  </a:lnTo>
                  <a:lnTo>
                    <a:pt x="1251801" y="60185"/>
                  </a:lnTo>
                  <a:lnTo>
                    <a:pt x="1272668" y="100559"/>
                  </a:lnTo>
                  <a:lnTo>
                    <a:pt x="1280160" y="147065"/>
                  </a:lnTo>
                  <a:lnTo>
                    <a:pt x="1280160" y="4522470"/>
                  </a:lnTo>
                  <a:lnTo>
                    <a:pt x="1272668" y="4568952"/>
                  </a:lnTo>
                  <a:lnTo>
                    <a:pt x="1251801" y="4609322"/>
                  </a:lnTo>
                  <a:lnTo>
                    <a:pt x="1219974" y="4641159"/>
                  </a:lnTo>
                  <a:lnTo>
                    <a:pt x="1179600" y="4662037"/>
                  </a:lnTo>
                  <a:lnTo>
                    <a:pt x="1133094" y="4669536"/>
                  </a:lnTo>
                  <a:lnTo>
                    <a:pt x="147065" y="4669536"/>
                  </a:lnTo>
                  <a:lnTo>
                    <a:pt x="100583" y="4662037"/>
                  </a:lnTo>
                  <a:lnTo>
                    <a:pt x="60213" y="4641159"/>
                  </a:lnTo>
                  <a:lnTo>
                    <a:pt x="28376" y="4609322"/>
                  </a:lnTo>
                  <a:lnTo>
                    <a:pt x="7498" y="4568952"/>
                  </a:lnTo>
                  <a:lnTo>
                    <a:pt x="0" y="4522470"/>
                  </a:lnTo>
                  <a:lnTo>
                    <a:pt x="0" y="147065"/>
                  </a:lnTo>
                  <a:close/>
                </a:path>
              </a:pathLst>
            </a:custGeom>
            <a:ln w="12191">
              <a:solidFill>
                <a:srgbClr val="41709C"/>
              </a:solidFill>
            </a:ln>
          </p:spPr>
          <p:txBody>
            <a:bodyPr wrap="square" lIns="0" tIns="0" rIns="0" bIns="0" rtlCol="0"/>
            <a:lstStyle/>
            <a:p>
              <a:endParaRPr/>
            </a:p>
          </p:txBody>
        </p:sp>
      </p:grpSp>
      <p:sp>
        <p:nvSpPr>
          <p:cNvPr id="15" name="object 15"/>
          <p:cNvSpPr txBox="1"/>
          <p:nvPr/>
        </p:nvSpPr>
        <p:spPr>
          <a:xfrm>
            <a:off x="493725" y="1366752"/>
            <a:ext cx="528320" cy="3997960"/>
          </a:xfrm>
          <a:prstGeom prst="rect">
            <a:avLst/>
          </a:prstGeom>
        </p:spPr>
        <p:txBody>
          <a:bodyPr vert="vert270" wrap="square" lIns="0" tIns="0" rIns="0" bIns="0" rtlCol="0">
            <a:spAutoFit/>
          </a:bodyPr>
          <a:lstStyle/>
          <a:p>
            <a:pPr algn="ctr">
              <a:lnSpc>
                <a:spcPts val="1810"/>
              </a:lnSpc>
            </a:pPr>
            <a:r>
              <a:rPr sz="1800" spc="-40">
                <a:solidFill>
                  <a:srgbClr val="FFFFFF"/>
                </a:solidFill>
                <a:latin typeface="Calibri"/>
                <a:cs typeface="Calibri"/>
              </a:rPr>
              <a:t>WHOLLY-</a:t>
            </a:r>
            <a:r>
              <a:rPr sz="1800">
                <a:solidFill>
                  <a:srgbClr val="FFFFFF"/>
                </a:solidFill>
                <a:latin typeface="Calibri"/>
                <a:cs typeface="Calibri"/>
              </a:rPr>
              <a:t>OWNED</a:t>
            </a:r>
            <a:r>
              <a:rPr sz="1800" spc="10">
                <a:solidFill>
                  <a:srgbClr val="FFFFFF"/>
                </a:solidFill>
                <a:latin typeface="Calibri"/>
                <a:cs typeface="Calibri"/>
              </a:rPr>
              <a:t> </a:t>
            </a:r>
            <a:r>
              <a:rPr sz="1800">
                <a:solidFill>
                  <a:srgbClr val="FFFFFF"/>
                </a:solidFill>
                <a:latin typeface="Calibri"/>
                <a:cs typeface="Calibri"/>
              </a:rPr>
              <a:t>GHANIAIAN</a:t>
            </a:r>
            <a:r>
              <a:rPr sz="1800" spc="-35">
                <a:solidFill>
                  <a:srgbClr val="FFFFFF"/>
                </a:solidFill>
                <a:latin typeface="Calibri"/>
                <a:cs typeface="Calibri"/>
              </a:rPr>
              <a:t> </a:t>
            </a:r>
            <a:r>
              <a:rPr sz="1800" spc="-10">
                <a:solidFill>
                  <a:srgbClr val="FFFFFF"/>
                </a:solidFill>
                <a:latin typeface="Calibri"/>
                <a:cs typeface="Calibri"/>
              </a:rPr>
              <a:t>INTEGRATED</a:t>
            </a:r>
            <a:endParaRPr sz="1800">
              <a:latin typeface="Calibri"/>
              <a:cs typeface="Calibri"/>
            </a:endParaRPr>
          </a:p>
          <a:p>
            <a:pPr algn="ctr">
              <a:lnSpc>
                <a:spcPct val="100000"/>
              </a:lnSpc>
            </a:pPr>
            <a:r>
              <a:rPr sz="1800" spc="-10">
                <a:solidFill>
                  <a:srgbClr val="FFFFFF"/>
                </a:solidFill>
                <a:latin typeface="Calibri"/>
                <a:cs typeface="Calibri"/>
              </a:rPr>
              <a:t>WASTE</a:t>
            </a:r>
            <a:r>
              <a:rPr sz="1800" spc="-60">
                <a:solidFill>
                  <a:srgbClr val="FFFFFF"/>
                </a:solidFill>
                <a:latin typeface="Calibri"/>
                <a:cs typeface="Calibri"/>
              </a:rPr>
              <a:t> </a:t>
            </a:r>
            <a:r>
              <a:rPr sz="1800">
                <a:solidFill>
                  <a:srgbClr val="FFFFFF"/>
                </a:solidFill>
                <a:latin typeface="Calibri"/>
                <a:cs typeface="Calibri"/>
              </a:rPr>
              <a:t>MANAGEMENT</a:t>
            </a:r>
            <a:r>
              <a:rPr sz="1800" spc="-65">
                <a:solidFill>
                  <a:srgbClr val="FFFFFF"/>
                </a:solidFill>
                <a:latin typeface="Calibri"/>
                <a:cs typeface="Calibri"/>
              </a:rPr>
              <a:t> </a:t>
            </a:r>
            <a:r>
              <a:rPr sz="1800" spc="-10">
                <a:solidFill>
                  <a:srgbClr val="FFFFFF"/>
                </a:solidFill>
                <a:latin typeface="Calibri"/>
                <a:cs typeface="Calibri"/>
              </a:rPr>
              <a:t>COMPANY</a:t>
            </a:r>
            <a:endParaRPr sz="1800">
              <a:latin typeface="Calibri"/>
              <a:cs typeface="Calibri"/>
            </a:endParaRPr>
          </a:p>
        </p:txBody>
      </p:sp>
      <p:grpSp>
        <p:nvGrpSpPr>
          <p:cNvPr id="16" name="object 16"/>
          <p:cNvGrpSpPr/>
          <p:nvPr/>
        </p:nvGrpSpPr>
        <p:grpSpPr>
          <a:xfrm>
            <a:off x="10721085" y="1022350"/>
            <a:ext cx="1395095" cy="4682490"/>
            <a:chOff x="10721085" y="1022350"/>
            <a:chExt cx="1395095" cy="4682490"/>
          </a:xfrm>
        </p:grpSpPr>
        <p:sp>
          <p:nvSpPr>
            <p:cNvPr id="17" name="object 17"/>
            <p:cNvSpPr/>
            <p:nvPr/>
          </p:nvSpPr>
          <p:spPr>
            <a:xfrm>
              <a:off x="10727435" y="1028700"/>
              <a:ext cx="1382395" cy="4669790"/>
            </a:xfrm>
            <a:custGeom>
              <a:avLst/>
              <a:gdLst/>
              <a:ahLst/>
              <a:cxnLst/>
              <a:rect l="l" t="t" r="r" b="b"/>
              <a:pathLst>
                <a:path w="1382395" h="4669790">
                  <a:moveTo>
                    <a:pt x="1223518" y="0"/>
                  </a:moveTo>
                  <a:lnTo>
                    <a:pt x="158750" y="0"/>
                  </a:lnTo>
                  <a:lnTo>
                    <a:pt x="108590" y="8097"/>
                  </a:lnTo>
                  <a:lnTo>
                    <a:pt x="65013" y="30642"/>
                  </a:lnTo>
                  <a:lnTo>
                    <a:pt x="30642" y="65013"/>
                  </a:lnTo>
                  <a:lnTo>
                    <a:pt x="8097" y="108590"/>
                  </a:lnTo>
                  <a:lnTo>
                    <a:pt x="0" y="158750"/>
                  </a:lnTo>
                  <a:lnTo>
                    <a:pt x="0" y="4510786"/>
                  </a:lnTo>
                  <a:lnTo>
                    <a:pt x="8097" y="4560955"/>
                  </a:lnTo>
                  <a:lnTo>
                    <a:pt x="30642" y="4604533"/>
                  </a:lnTo>
                  <a:lnTo>
                    <a:pt x="65013" y="4638900"/>
                  </a:lnTo>
                  <a:lnTo>
                    <a:pt x="108590" y="4661440"/>
                  </a:lnTo>
                  <a:lnTo>
                    <a:pt x="158750" y="4669536"/>
                  </a:lnTo>
                  <a:lnTo>
                    <a:pt x="1223518" y="4669536"/>
                  </a:lnTo>
                  <a:lnTo>
                    <a:pt x="1273677" y="4661440"/>
                  </a:lnTo>
                  <a:lnTo>
                    <a:pt x="1317254" y="4638900"/>
                  </a:lnTo>
                  <a:lnTo>
                    <a:pt x="1351625" y="4604533"/>
                  </a:lnTo>
                  <a:lnTo>
                    <a:pt x="1374170" y="4560955"/>
                  </a:lnTo>
                  <a:lnTo>
                    <a:pt x="1382268" y="4510786"/>
                  </a:lnTo>
                  <a:lnTo>
                    <a:pt x="1382268" y="158750"/>
                  </a:lnTo>
                  <a:lnTo>
                    <a:pt x="1374170" y="108590"/>
                  </a:lnTo>
                  <a:lnTo>
                    <a:pt x="1351625" y="65013"/>
                  </a:lnTo>
                  <a:lnTo>
                    <a:pt x="1317254" y="30642"/>
                  </a:lnTo>
                  <a:lnTo>
                    <a:pt x="1273677" y="8097"/>
                  </a:lnTo>
                  <a:lnTo>
                    <a:pt x="1223518" y="0"/>
                  </a:lnTo>
                  <a:close/>
                </a:path>
              </a:pathLst>
            </a:custGeom>
            <a:solidFill>
              <a:srgbClr val="333E50"/>
            </a:solidFill>
          </p:spPr>
          <p:txBody>
            <a:bodyPr wrap="square" lIns="0" tIns="0" rIns="0" bIns="0" rtlCol="0"/>
            <a:lstStyle/>
            <a:p>
              <a:endParaRPr/>
            </a:p>
          </p:txBody>
        </p:sp>
        <p:sp>
          <p:nvSpPr>
            <p:cNvPr id="18" name="object 18"/>
            <p:cNvSpPr/>
            <p:nvPr/>
          </p:nvSpPr>
          <p:spPr>
            <a:xfrm>
              <a:off x="10727435" y="1028700"/>
              <a:ext cx="1382395" cy="4669790"/>
            </a:xfrm>
            <a:custGeom>
              <a:avLst/>
              <a:gdLst/>
              <a:ahLst/>
              <a:cxnLst/>
              <a:rect l="l" t="t" r="r" b="b"/>
              <a:pathLst>
                <a:path w="1382395" h="4669790">
                  <a:moveTo>
                    <a:pt x="0" y="158750"/>
                  </a:moveTo>
                  <a:lnTo>
                    <a:pt x="8097" y="108590"/>
                  </a:lnTo>
                  <a:lnTo>
                    <a:pt x="30642" y="65013"/>
                  </a:lnTo>
                  <a:lnTo>
                    <a:pt x="65013" y="30642"/>
                  </a:lnTo>
                  <a:lnTo>
                    <a:pt x="108590" y="8097"/>
                  </a:lnTo>
                  <a:lnTo>
                    <a:pt x="158750" y="0"/>
                  </a:lnTo>
                  <a:lnTo>
                    <a:pt x="1223518" y="0"/>
                  </a:lnTo>
                  <a:lnTo>
                    <a:pt x="1273677" y="8097"/>
                  </a:lnTo>
                  <a:lnTo>
                    <a:pt x="1317254" y="30642"/>
                  </a:lnTo>
                  <a:lnTo>
                    <a:pt x="1351625" y="65013"/>
                  </a:lnTo>
                  <a:lnTo>
                    <a:pt x="1374170" y="108590"/>
                  </a:lnTo>
                  <a:lnTo>
                    <a:pt x="1382268" y="158750"/>
                  </a:lnTo>
                  <a:lnTo>
                    <a:pt x="1382268" y="4510786"/>
                  </a:lnTo>
                  <a:lnTo>
                    <a:pt x="1374170" y="4560955"/>
                  </a:lnTo>
                  <a:lnTo>
                    <a:pt x="1351625" y="4604533"/>
                  </a:lnTo>
                  <a:lnTo>
                    <a:pt x="1317254" y="4638900"/>
                  </a:lnTo>
                  <a:lnTo>
                    <a:pt x="1273677" y="4661440"/>
                  </a:lnTo>
                  <a:lnTo>
                    <a:pt x="1223518" y="4669536"/>
                  </a:lnTo>
                  <a:lnTo>
                    <a:pt x="158750" y="4669536"/>
                  </a:lnTo>
                  <a:lnTo>
                    <a:pt x="108590" y="4661440"/>
                  </a:lnTo>
                  <a:lnTo>
                    <a:pt x="65013" y="4638900"/>
                  </a:lnTo>
                  <a:lnTo>
                    <a:pt x="30642" y="4604533"/>
                  </a:lnTo>
                  <a:lnTo>
                    <a:pt x="8097" y="4560955"/>
                  </a:lnTo>
                  <a:lnTo>
                    <a:pt x="0" y="4510786"/>
                  </a:lnTo>
                  <a:lnTo>
                    <a:pt x="0" y="158750"/>
                  </a:lnTo>
                  <a:close/>
                </a:path>
              </a:pathLst>
            </a:custGeom>
            <a:ln w="12191">
              <a:solidFill>
                <a:srgbClr val="41709C"/>
              </a:solidFill>
            </a:ln>
          </p:spPr>
          <p:txBody>
            <a:bodyPr wrap="square" lIns="0" tIns="0" rIns="0" bIns="0" rtlCol="0"/>
            <a:lstStyle/>
            <a:p>
              <a:endParaRPr/>
            </a:p>
          </p:txBody>
        </p:sp>
        <p:sp>
          <p:nvSpPr>
            <p:cNvPr id="19" name="object 19"/>
            <p:cNvSpPr/>
            <p:nvPr/>
          </p:nvSpPr>
          <p:spPr>
            <a:xfrm>
              <a:off x="10727435" y="1039368"/>
              <a:ext cx="1382395" cy="1026160"/>
            </a:xfrm>
            <a:custGeom>
              <a:avLst/>
              <a:gdLst/>
              <a:ahLst/>
              <a:cxnLst/>
              <a:rect l="l" t="t" r="r" b="b"/>
              <a:pathLst>
                <a:path w="1382395" h="1026160">
                  <a:moveTo>
                    <a:pt x="1211326" y="0"/>
                  </a:moveTo>
                  <a:lnTo>
                    <a:pt x="170942" y="0"/>
                  </a:lnTo>
                  <a:lnTo>
                    <a:pt x="125515" y="6109"/>
                  </a:lnTo>
                  <a:lnTo>
                    <a:pt x="84685" y="23349"/>
                  </a:lnTo>
                  <a:lnTo>
                    <a:pt x="50085" y="50085"/>
                  </a:lnTo>
                  <a:lnTo>
                    <a:pt x="23349" y="84685"/>
                  </a:lnTo>
                  <a:lnTo>
                    <a:pt x="6109" y="125515"/>
                  </a:lnTo>
                  <a:lnTo>
                    <a:pt x="0" y="170942"/>
                  </a:lnTo>
                  <a:lnTo>
                    <a:pt x="0" y="854710"/>
                  </a:lnTo>
                  <a:lnTo>
                    <a:pt x="6109" y="900136"/>
                  </a:lnTo>
                  <a:lnTo>
                    <a:pt x="23349" y="940966"/>
                  </a:lnTo>
                  <a:lnTo>
                    <a:pt x="50085" y="975566"/>
                  </a:lnTo>
                  <a:lnTo>
                    <a:pt x="84685" y="1002302"/>
                  </a:lnTo>
                  <a:lnTo>
                    <a:pt x="125515" y="1019542"/>
                  </a:lnTo>
                  <a:lnTo>
                    <a:pt x="170942" y="1025652"/>
                  </a:lnTo>
                  <a:lnTo>
                    <a:pt x="1211326" y="1025652"/>
                  </a:lnTo>
                  <a:lnTo>
                    <a:pt x="1256752" y="1019542"/>
                  </a:lnTo>
                  <a:lnTo>
                    <a:pt x="1297582" y="1002302"/>
                  </a:lnTo>
                  <a:lnTo>
                    <a:pt x="1332182" y="975566"/>
                  </a:lnTo>
                  <a:lnTo>
                    <a:pt x="1358918" y="940966"/>
                  </a:lnTo>
                  <a:lnTo>
                    <a:pt x="1376158" y="900136"/>
                  </a:lnTo>
                  <a:lnTo>
                    <a:pt x="1382268" y="854710"/>
                  </a:lnTo>
                  <a:lnTo>
                    <a:pt x="1382268" y="170942"/>
                  </a:lnTo>
                  <a:lnTo>
                    <a:pt x="1376158" y="125515"/>
                  </a:lnTo>
                  <a:lnTo>
                    <a:pt x="1358918" y="84685"/>
                  </a:lnTo>
                  <a:lnTo>
                    <a:pt x="1332182" y="50085"/>
                  </a:lnTo>
                  <a:lnTo>
                    <a:pt x="1297582" y="23349"/>
                  </a:lnTo>
                  <a:lnTo>
                    <a:pt x="1256752" y="6109"/>
                  </a:lnTo>
                  <a:lnTo>
                    <a:pt x="1211326" y="0"/>
                  </a:lnTo>
                  <a:close/>
                </a:path>
              </a:pathLst>
            </a:custGeom>
            <a:solidFill>
              <a:srgbClr val="FFFFFF"/>
            </a:solidFill>
          </p:spPr>
          <p:txBody>
            <a:bodyPr wrap="square" lIns="0" tIns="0" rIns="0" bIns="0" rtlCol="0"/>
            <a:lstStyle/>
            <a:p>
              <a:endParaRPr/>
            </a:p>
          </p:txBody>
        </p:sp>
        <p:sp>
          <p:nvSpPr>
            <p:cNvPr id="20" name="object 20"/>
            <p:cNvSpPr/>
            <p:nvPr/>
          </p:nvSpPr>
          <p:spPr>
            <a:xfrm>
              <a:off x="10727435" y="1039368"/>
              <a:ext cx="1382395" cy="1026160"/>
            </a:xfrm>
            <a:custGeom>
              <a:avLst/>
              <a:gdLst/>
              <a:ahLst/>
              <a:cxnLst/>
              <a:rect l="l" t="t" r="r" b="b"/>
              <a:pathLst>
                <a:path w="1382395" h="1026160">
                  <a:moveTo>
                    <a:pt x="0" y="170942"/>
                  </a:moveTo>
                  <a:lnTo>
                    <a:pt x="6109" y="125515"/>
                  </a:lnTo>
                  <a:lnTo>
                    <a:pt x="23349" y="84685"/>
                  </a:lnTo>
                  <a:lnTo>
                    <a:pt x="50085" y="50085"/>
                  </a:lnTo>
                  <a:lnTo>
                    <a:pt x="84685" y="23349"/>
                  </a:lnTo>
                  <a:lnTo>
                    <a:pt x="125515" y="6109"/>
                  </a:lnTo>
                  <a:lnTo>
                    <a:pt x="170942" y="0"/>
                  </a:lnTo>
                  <a:lnTo>
                    <a:pt x="1211326" y="0"/>
                  </a:lnTo>
                  <a:lnTo>
                    <a:pt x="1256752" y="6109"/>
                  </a:lnTo>
                  <a:lnTo>
                    <a:pt x="1297582" y="23349"/>
                  </a:lnTo>
                  <a:lnTo>
                    <a:pt x="1332182" y="50085"/>
                  </a:lnTo>
                  <a:lnTo>
                    <a:pt x="1358918" y="84685"/>
                  </a:lnTo>
                  <a:lnTo>
                    <a:pt x="1376158" y="125515"/>
                  </a:lnTo>
                  <a:lnTo>
                    <a:pt x="1382268" y="170942"/>
                  </a:lnTo>
                  <a:lnTo>
                    <a:pt x="1382268" y="854710"/>
                  </a:lnTo>
                  <a:lnTo>
                    <a:pt x="1376158" y="900136"/>
                  </a:lnTo>
                  <a:lnTo>
                    <a:pt x="1358918" y="940966"/>
                  </a:lnTo>
                  <a:lnTo>
                    <a:pt x="1332182" y="975566"/>
                  </a:lnTo>
                  <a:lnTo>
                    <a:pt x="1297582" y="1002302"/>
                  </a:lnTo>
                  <a:lnTo>
                    <a:pt x="1256752" y="1019542"/>
                  </a:lnTo>
                  <a:lnTo>
                    <a:pt x="1211326" y="1025652"/>
                  </a:lnTo>
                  <a:lnTo>
                    <a:pt x="170942" y="1025652"/>
                  </a:lnTo>
                  <a:lnTo>
                    <a:pt x="125515" y="1019542"/>
                  </a:lnTo>
                  <a:lnTo>
                    <a:pt x="84685" y="1002302"/>
                  </a:lnTo>
                  <a:lnTo>
                    <a:pt x="50085" y="975566"/>
                  </a:lnTo>
                  <a:lnTo>
                    <a:pt x="23349" y="940966"/>
                  </a:lnTo>
                  <a:lnTo>
                    <a:pt x="6109" y="900136"/>
                  </a:lnTo>
                  <a:lnTo>
                    <a:pt x="0" y="854710"/>
                  </a:lnTo>
                  <a:lnTo>
                    <a:pt x="0" y="170942"/>
                  </a:lnTo>
                  <a:close/>
                </a:path>
              </a:pathLst>
            </a:custGeom>
            <a:ln w="12192">
              <a:solidFill>
                <a:srgbClr val="41709C"/>
              </a:solidFill>
            </a:ln>
          </p:spPr>
          <p:txBody>
            <a:bodyPr wrap="square" lIns="0" tIns="0" rIns="0" bIns="0" rtlCol="0"/>
            <a:lstStyle/>
            <a:p>
              <a:endParaRPr/>
            </a:p>
          </p:txBody>
        </p:sp>
      </p:grpSp>
      <p:sp>
        <p:nvSpPr>
          <p:cNvPr id="21" name="object 21"/>
          <p:cNvSpPr txBox="1"/>
          <p:nvPr/>
        </p:nvSpPr>
        <p:spPr>
          <a:xfrm>
            <a:off x="10993881" y="1283284"/>
            <a:ext cx="853440" cy="513715"/>
          </a:xfrm>
          <a:prstGeom prst="rect">
            <a:avLst/>
          </a:prstGeom>
        </p:spPr>
        <p:txBody>
          <a:bodyPr vert="horz" wrap="square" lIns="0" tIns="12065" rIns="0" bIns="0" rtlCol="0">
            <a:spAutoFit/>
          </a:bodyPr>
          <a:lstStyle/>
          <a:p>
            <a:pPr algn="ctr">
              <a:lnSpc>
                <a:spcPct val="100000"/>
              </a:lnSpc>
              <a:spcBef>
                <a:spcPts val="95"/>
              </a:spcBef>
            </a:pPr>
            <a:r>
              <a:rPr sz="1600" b="1">
                <a:latin typeface="Calibri"/>
                <a:cs typeface="Calibri"/>
              </a:rPr>
              <a:t>Core</a:t>
            </a:r>
            <a:r>
              <a:rPr sz="1600" b="1" spc="-50">
                <a:latin typeface="Calibri"/>
                <a:cs typeface="Calibri"/>
              </a:rPr>
              <a:t> </a:t>
            </a:r>
            <a:r>
              <a:rPr sz="1600" b="1" spc="-20">
                <a:latin typeface="Calibri"/>
                <a:cs typeface="Calibri"/>
              </a:rPr>
              <a:t>Staff</a:t>
            </a:r>
            <a:endParaRPr sz="1600">
              <a:latin typeface="Calibri"/>
              <a:cs typeface="Calibri"/>
            </a:endParaRPr>
          </a:p>
          <a:p>
            <a:pPr algn="ctr">
              <a:lnSpc>
                <a:spcPct val="100000"/>
              </a:lnSpc>
              <a:spcBef>
                <a:spcPts val="5"/>
              </a:spcBef>
            </a:pPr>
            <a:r>
              <a:rPr sz="1600" spc="-10">
                <a:latin typeface="Calibri"/>
                <a:cs typeface="Calibri"/>
              </a:rPr>
              <a:t>3,000</a:t>
            </a:r>
            <a:endParaRPr sz="1600">
              <a:latin typeface="Calibri"/>
              <a:cs typeface="Calibri"/>
            </a:endParaRPr>
          </a:p>
        </p:txBody>
      </p:sp>
      <p:grpSp>
        <p:nvGrpSpPr>
          <p:cNvPr id="22" name="object 22"/>
          <p:cNvGrpSpPr/>
          <p:nvPr/>
        </p:nvGrpSpPr>
        <p:grpSpPr>
          <a:xfrm>
            <a:off x="10718292" y="2253995"/>
            <a:ext cx="1431290" cy="3432175"/>
            <a:chOff x="10718292" y="2253995"/>
            <a:chExt cx="1431290" cy="3432175"/>
          </a:xfrm>
        </p:grpSpPr>
        <p:sp>
          <p:nvSpPr>
            <p:cNvPr id="23" name="object 23"/>
            <p:cNvSpPr/>
            <p:nvPr/>
          </p:nvSpPr>
          <p:spPr>
            <a:xfrm>
              <a:off x="10724388" y="2260091"/>
              <a:ext cx="1381125" cy="1026160"/>
            </a:xfrm>
            <a:custGeom>
              <a:avLst/>
              <a:gdLst/>
              <a:ahLst/>
              <a:cxnLst/>
              <a:rect l="l" t="t" r="r" b="b"/>
              <a:pathLst>
                <a:path w="1381125" h="1026160">
                  <a:moveTo>
                    <a:pt x="1209802" y="0"/>
                  </a:moveTo>
                  <a:lnTo>
                    <a:pt x="170941" y="0"/>
                  </a:lnTo>
                  <a:lnTo>
                    <a:pt x="125515" y="6109"/>
                  </a:lnTo>
                  <a:lnTo>
                    <a:pt x="84685" y="23349"/>
                  </a:lnTo>
                  <a:lnTo>
                    <a:pt x="50085" y="50085"/>
                  </a:lnTo>
                  <a:lnTo>
                    <a:pt x="23349" y="84685"/>
                  </a:lnTo>
                  <a:lnTo>
                    <a:pt x="6109" y="125515"/>
                  </a:lnTo>
                  <a:lnTo>
                    <a:pt x="0" y="170942"/>
                  </a:lnTo>
                  <a:lnTo>
                    <a:pt x="0" y="854710"/>
                  </a:lnTo>
                  <a:lnTo>
                    <a:pt x="6109" y="900136"/>
                  </a:lnTo>
                  <a:lnTo>
                    <a:pt x="23349" y="940966"/>
                  </a:lnTo>
                  <a:lnTo>
                    <a:pt x="50085" y="975566"/>
                  </a:lnTo>
                  <a:lnTo>
                    <a:pt x="84685" y="1002302"/>
                  </a:lnTo>
                  <a:lnTo>
                    <a:pt x="125515" y="1019542"/>
                  </a:lnTo>
                  <a:lnTo>
                    <a:pt x="170941" y="1025652"/>
                  </a:lnTo>
                  <a:lnTo>
                    <a:pt x="1209802" y="1025652"/>
                  </a:lnTo>
                  <a:lnTo>
                    <a:pt x="1255228" y="1019542"/>
                  </a:lnTo>
                  <a:lnTo>
                    <a:pt x="1296058" y="1002302"/>
                  </a:lnTo>
                  <a:lnTo>
                    <a:pt x="1330658" y="975566"/>
                  </a:lnTo>
                  <a:lnTo>
                    <a:pt x="1357394" y="940966"/>
                  </a:lnTo>
                  <a:lnTo>
                    <a:pt x="1374634" y="900136"/>
                  </a:lnTo>
                  <a:lnTo>
                    <a:pt x="1380743" y="854710"/>
                  </a:lnTo>
                  <a:lnTo>
                    <a:pt x="1380743" y="170942"/>
                  </a:lnTo>
                  <a:lnTo>
                    <a:pt x="1374634" y="125515"/>
                  </a:lnTo>
                  <a:lnTo>
                    <a:pt x="1357394" y="84685"/>
                  </a:lnTo>
                  <a:lnTo>
                    <a:pt x="1330658" y="50085"/>
                  </a:lnTo>
                  <a:lnTo>
                    <a:pt x="1296058" y="23349"/>
                  </a:lnTo>
                  <a:lnTo>
                    <a:pt x="1255228" y="6109"/>
                  </a:lnTo>
                  <a:lnTo>
                    <a:pt x="1209802" y="0"/>
                  </a:lnTo>
                  <a:close/>
                </a:path>
              </a:pathLst>
            </a:custGeom>
            <a:solidFill>
              <a:srgbClr val="FFFFFF"/>
            </a:solidFill>
          </p:spPr>
          <p:txBody>
            <a:bodyPr wrap="square" lIns="0" tIns="0" rIns="0" bIns="0" rtlCol="0"/>
            <a:lstStyle/>
            <a:p>
              <a:endParaRPr/>
            </a:p>
          </p:txBody>
        </p:sp>
        <p:sp>
          <p:nvSpPr>
            <p:cNvPr id="24" name="object 24"/>
            <p:cNvSpPr/>
            <p:nvPr/>
          </p:nvSpPr>
          <p:spPr>
            <a:xfrm>
              <a:off x="10724388" y="2260091"/>
              <a:ext cx="1381125" cy="1026160"/>
            </a:xfrm>
            <a:custGeom>
              <a:avLst/>
              <a:gdLst/>
              <a:ahLst/>
              <a:cxnLst/>
              <a:rect l="l" t="t" r="r" b="b"/>
              <a:pathLst>
                <a:path w="1381125" h="1026160">
                  <a:moveTo>
                    <a:pt x="0" y="170942"/>
                  </a:moveTo>
                  <a:lnTo>
                    <a:pt x="6109" y="125515"/>
                  </a:lnTo>
                  <a:lnTo>
                    <a:pt x="23349" y="84685"/>
                  </a:lnTo>
                  <a:lnTo>
                    <a:pt x="50085" y="50085"/>
                  </a:lnTo>
                  <a:lnTo>
                    <a:pt x="84685" y="23349"/>
                  </a:lnTo>
                  <a:lnTo>
                    <a:pt x="125515" y="6109"/>
                  </a:lnTo>
                  <a:lnTo>
                    <a:pt x="170941" y="0"/>
                  </a:lnTo>
                  <a:lnTo>
                    <a:pt x="1209802" y="0"/>
                  </a:lnTo>
                  <a:lnTo>
                    <a:pt x="1255228" y="6109"/>
                  </a:lnTo>
                  <a:lnTo>
                    <a:pt x="1296058" y="23349"/>
                  </a:lnTo>
                  <a:lnTo>
                    <a:pt x="1330658" y="50085"/>
                  </a:lnTo>
                  <a:lnTo>
                    <a:pt x="1357394" y="84685"/>
                  </a:lnTo>
                  <a:lnTo>
                    <a:pt x="1374634" y="125515"/>
                  </a:lnTo>
                  <a:lnTo>
                    <a:pt x="1380743" y="170942"/>
                  </a:lnTo>
                  <a:lnTo>
                    <a:pt x="1380743" y="854710"/>
                  </a:lnTo>
                  <a:lnTo>
                    <a:pt x="1374634" y="900136"/>
                  </a:lnTo>
                  <a:lnTo>
                    <a:pt x="1357394" y="940966"/>
                  </a:lnTo>
                  <a:lnTo>
                    <a:pt x="1330658" y="975566"/>
                  </a:lnTo>
                  <a:lnTo>
                    <a:pt x="1296058" y="1002302"/>
                  </a:lnTo>
                  <a:lnTo>
                    <a:pt x="1255228" y="1019542"/>
                  </a:lnTo>
                  <a:lnTo>
                    <a:pt x="1209802" y="1025652"/>
                  </a:lnTo>
                  <a:lnTo>
                    <a:pt x="170941" y="1025652"/>
                  </a:lnTo>
                  <a:lnTo>
                    <a:pt x="125515" y="1019542"/>
                  </a:lnTo>
                  <a:lnTo>
                    <a:pt x="84685" y="1002302"/>
                  </a:lnTo>
                  <a:lnTo>
                    <a:pt x="50085" y="975566"/>
                  </a:lnTo>
                  <a:lnTo>
                    <a:pt x="23349" y="940966"/>
                  </a:lnTo>
                  <a:lnTo>
                    <a:pt x="6109" y="900136"/>
                  </a:lnTo>
                  <a:lnTo>
                    <a:pt x="0" y="854710"/>
                  </a:lnTo>
                  <a:lnTo>
                    <a:pt x="0" y="170942"/>
                  </a:lnTo>
                  <a:close/>
                </a:path>
              </a:pathLst>
            </a:custGeom>
            <a:ln w="12191">
              <a:solidFill>
                <a:srgbClr val="41709C"/>
              </a:solidFill>
            </a:ln>
          </p:spPr>
          <p:txBody>
            <a:bodyPr wrap="square" lIns="0" tIns="0" rIns="0" bIns="0" rtlCol="0"/>
            <a:lstStyle/>
            <a:p>
              <a:endParaRPr/>
            </a:p>
          </p:txBody>
        </p:sp>
        <p:sp>
          <p:nvSpPr>
            <p:cNvPr id="25" name="object 25"/>
            <p:cNvSpPr/>
            <p:nvPr/>
          </p:nvSpPr>
          <p:spPr>
            <a:xfrm>
              <a:off x="10760964" y="4654295"/>
              <a:ext cx="1382395" cy="1026160"/>
            </a:xfrm>
            <a:custGeom>
              <a:avLst/>
              <a:gdLst/>
              <a:ahLst/>
              <a:cxnLst/>
              <a:rect l="l" t="t" r="r" b="b"/>
              <a:pathLst>
                <a:path w="1382395" h="1026160">
                  <a:moveTo>
                    <a:pt x="1211326" y="0"/>
                  </a:moveTo>
                  <a:lnTo>
                    <a:pt x="170941" y="0"/>
                  </a:lnTo>
                  <a:lnTo>
                    <a:pt x="125515" y="6109"/>
                  </a:lnTo>
                  <a:lnTo>
                    <a:pt x="84685" y="23349"/>
                  </a:lnTo>
                  <a:lnTo>
                    <a:pt x="50085" y="50085"/>
                  </a:lnTo>
                  <a:lnTo>
                    <a:pt x="23349" y="84685"/>
                  </a:lnTo>
                  <a:lnTo>
                    <a:pt x="6109" y="125515"/>
                  </a:lnTo>
                  <a:lnTo>
                    <a:pt x="0" y="170941"/>
                  </a:lnTo>
                  <a:lnTo>
                    <a:pt x="0" y="854709"/>
                  </a:lnTo>
                  <a:lnTo>
                    <a:pt x="6109" y="900154"/>
                  </a:lnTo>
                  <a:lnTo>
                    <a:pt x="23349" y="940989"/>
                  </a:lnTo>
                  <a:lnTo>
                    <a:pt x="50085" y="975585"/>
                  </a:lnTo>
                  <a:lnTo>
                    <a:pt x="84685" y="1002314"/>
                  </a:lnTo>
                  <a:lnTo>
                    <a:pt x="125515" y="1019546"/>
                  </a:lnTo>
                  <a:lnTo>
                    <a:pt x="170941" y="1025651"/>
                  </a:lnTo>
                  <a:lnTo>
                    <a:pt x="1211326" y="1025651"/>
                  </a:lnTo>
                  <a:lnTo>
                    <a:pt x="1256752" y="1019546"/>
                  </a:lnTo>
                  <a:lnTo>
                    <a:pt x="1297582" y="1002314"/>
                  </a:lnTo>
                  <a:lnTo>
                    <a:pt x="1332182" y="975585"/>
                  </a:lnTo>
                  <a:lnTo>
                    <a:pt x="1358918" y="940989"/>
                  </a:lnTo>
                  <a:lnTo>
                    <a:pt x="1376158" y="900154"/>
                  </a:lnTo>
                  <a:lnTo>
                    <a:pt x="1382267" y="854709"/>
                  </a:lnTo>
                  <a:lnTo>
                    <a:pt x="1382267" y="170941"/>
                  </a:lnTo>
                  <a:lnTo>
                    <a:pt x="1376158" y="125515"/>
                  </a:lnTo>
                  <a:lnTo>
                    <a:pt x="1358918" y="84685"/>
                  </a:lnTo>
                  <a:lnTo>
                    <a:pt x="1332182" y="50085"/>
                  </a:lnTo>
                  <a:lnTo>
                    <a:pt x="1297582" y="23349"/>
                  </a:lnTo>
                  <a:lnTo>
                    <a:pt x="1256752" y="6109"/>
                  </a:lnTo>
                  <a:lnTo>
                    <a:pt x="1211326" y="0"/>
                  </a:lnTo>
                  <a:close/>
                </a:path>
              </a:pathLst>
            </a:custGeom>
            <a:solidFill>
              <a:srgbClr val="FFFFFF"/>
            </a:solidFill>
          </p:spPr>
          <p:txBody>
            <a:bodyPr wrap="square" lIns="0" tIns="0" rIns="0" bIns="0" rtlCol="0"/>
            <a:lstStyle/>
            <a:p>
              <a:endParaRPr/>
            </a:p>
          </p:txBody>
        </p:sp>
        <p:sp>
          <p:nvSpPr>
            <p:cNvPr id="26" name="object 26"/>
            <p:cNvSpPr/>
            <p:nvPr/>
          </p:nvSpPr>
          <p:spPr>
            <a:xfrm>
              <a:off x="10760964" y="4654295"/>
              <a:ext cx="1382395" cy="1026160"/>
            </a:xfrm>
            <a:custGeom>
              <a:avLst/>
              <a:gdLst/>
              <a:ahLst/>
              <a:cxnLst/>
              <a:rect l="l" t="t" r="r" b="b"/>
              <a:pathLst>
                <a:path w="1382395" h="1026160">
                  <a:moveTo>
                    <a:pt x="0" y="170941"/>
                  </a:moveTo>
                  <a:lnTo>
                    <a:pt x="6109" y="125515"/>
                  </a:lnTo>
                  <a:lnTo>
                    <a:pt x="23349" y="84685"/>
                  </a:lnTo>
                  <a:lnTo>
                    <a:pt x="50085" y="50085"/>
                  </a:lnTo>
                  <a:lnTo>
                    <a:pt x="84685" y="23349"/>
                  </a:lnTo>
                  <a:lnTo>
                    <a:pt x="125515" y="6109"/>
                  </a:lnTo>
                  <a:lnTo>
                    <a:pt x="170941" y="0"/>
                  </a:lnTo>
                  <a:lnTo>
                    <a:pt x="1211326" y="0"/>
                  </a:lnTo>
                  <a:lnTo>
                    <a:pt x="1256752" y="6109"/>
                  </a:lnTo>
                  <a:lnTo>
                    <a:pt x="1297582" y="23349"/>
                  </a:lnTo>
                  <a:lnTo>
                    <a:pt x="1332182" y="50085"/>
                  </a:lnTo>
                  <a:lnTo>
                    <a:pt x="1358918" y="84685"/>
                  </a:lnTo>
                  <a:lnTo>
                    <a:pt x="1376158" y="125515"/>
                  </a:lnTo>
                  <a:lnTo>
                    <a:pt x="1382267" y="170941"/>
                  </a:lnTo>
                  <a:lnTo>
                    <a:pt x="1382267" y="854709"/>
                  </a:lnTo>
                  <a:lnTo>
                    <a:pt x="1376158" y="900154"/>
                  </a:lnTo>
                  <a:lnTo>
                    <a:pt x="1358918" y="940989"/>
                  </a:lnTo>
                  <a:lnTo>
                    <a:pt x="1332182" y="975585"/>
                  </a:lnTo>
                  <a:lnTo>
                    <a:pt x="1297582" y="1002314"/>
                  </a:lnTo>
                  <a:lnTo>
                    <a:pt x="1256752" y="1019546"/>
                  </a:lnTo>
                  <a:lnTo>
                    <a:pt x="1211326" y="1025651"/>
                  </a:lnTo>
                  <a:lnTo>
                    <a:pt x="170941" y="1025651"/>
                  </a:lnTo>
                  <a:lnTo>
                    <a:pt x="125515" y="1019546"/>
                  </a:lnTo>
                  <a:lnTo>
                    <a:pt x="84685" y="1002314"/>
                  </a:lnTo>
                  <a:lnTo>
                    <a:pt x="50085" y="975585"/>
                  </a:lnTo>
                  <a:lnTo>
                    <a:pt x="23349" y="940989"/>
                  </a:lnTo>
                  <a:lnTo>
                    <a:pt x="6109" y="900154"/>
                  </a:lnTo>
                  <a:lnTo>
                    <a:pt x="0" y="854709"/>
                  </a:lnTo>
                  <a:lnTo>
                    <a:pt x="0" y="170941"/>
                  </a:lnTo>
                  <a:close/>
                </a:path>
              </a:pathLst>
            </a:custGeom>
            <a:ln w="12192">
              <a:solidFill>
                <a:srgbClr val="41709C"/>
              </a:solidFill>
            </a:ln>
          </p:spPr>
          <p:txBody>
            <a:bodyPr wrap="square" lIns="0" tIns="0" rIns="0" bIns="0" rtlCol="0"/>
            <a:lstStyle/>
            <a:p>
              <a:endParaRPr/>
            </a:p>
          </p:txBody>
        </p:sp>
        <p:sp>
          <p:nvSpPr>
            <p:cNvPr id="27" name="object 27"/>
            <p:cNvSpPr/>
            <p:nvPr/>
          </p:nvSpPr>
          <p:spPr>
            <a:xfrm>
              <a:off x="10727436" y="3456431"/>
              <a:ext cx="1382395" cy="1027430"/>
            </a:xfrm>
            <a:custGeom>
              <a:avLst/>
              <a:gdLst/>
              <a:ahLst/>
              <a:cxnLst/>
              <a:rect l="l" t="t" r="r" b="b"/>
              <a:pathLst>
                <a:path w="1382395" h="1027429">
                  <a:moveTo>
                    <a:pt x="1211072" y="0"/>
                  </a:moveTo>
                  <a:lnTo>
                    <a:pt x="171196" y="0"/>
                  </a:lnTo>
                  <a:lnTo>
                    <a:pt x="125706" y="6119"/>
                  </a:lnTo>
                  <a:lnTo>
                    <a:pt x="84817" y="23386"/>
                  </a:lnTo>
                  <a:lnTo>
                    <a:pt x="50165" y="50164"/>
                  </a:lnTo>
                  <a:lnTo>
                    <a:pt x="23386" y="84817"/>
                  </a:lnTo>
                  <a:lnTo>
                    <a:pt x="6119" y="125706"/>
                  </a:lnTo>
                  <a:lnTo>
                    <a:pt x="0" y="171195"/>
                  </a:lnTo>
                  <a:lnTo>
                    <a:pt x="0" y="855979"/>
                  </a:lnTo>
                  <a:lnTo>
                    <a:pt x="6119" y="901469"/>
                  </a:lnTo>
                  <a:lnTo>
                    <a:pt x="23386" y="942358"/>
                  </a:lnTo>
                  <a:lnTo>
                    <a:pt x="50165" y="977010"/>
                  </a:lnTo>
                  <a:lnTo>
                    <a:pt x="84817" y="1003789"/>
                  </a:lnTo>
                  <a:lnTo>
                    <a:pt x="125706" y="1021056"/>
                  </a:lnTo>
                  <a:lnTo>
                    <a:pt x="171196" y="1027175"/>
                  </a:lnTo>
                  <a:lnTo>
                    <a:pt x="1211072" y="1027175"/>
                  </a:lnTo>
                  <a:lnTo>
                    <a:pt x="1256561" y="1021056"/>
                  </a:lnTo>
                  <a:lnTo>
                    <a:pt x="1297450" y="1003789"/>
                  </a:lnTo>
                  <a:lnTo>
                    <a:pt x="1332103" y="977010"/>
                  </a:lnTo>
                  <a:lnTo>
                    <a:pt x="1358881" y="942358"/>
                  </a:lnTo>
                  <a:lnTo>
                    <a:pt x="1376148" y="901469"/>
                  </a:lnTo>
                  <a:lnTo>
                    <a:pt x="1382268" y="855979"/>
                  </a:lnTo>
                  <a:lnTo>
                    <a:pt x="1382268" y="171195"/>
                  </a:lnTo>
                  <a:lnTo>
                    <a:pt x="1376148" y="125706"/>
                  </a:lnTo>
                  <a:lnTo>
                    <a:pt x="1358881" y="84817"/>
                  </a:lnTo>
                  <a:lnTo>
                    <a:pt x="1332102" y="50164"/>
                  </a:lnTo>
                  <a:lnTo>
                    <a:pt x="1297450" y="23386"/>
                  </a:lnTo>
                  <a:lnTo>
                    <a:pt x="1256561" y="6119"/>
                  </a:lnTo>
                  <a:lnTo>
                    <a:pt x="1211072" y="0"/>
                  </a:lnTo>
                  <a:close/>
                </a:path>
              </a:pathLst>
            </a:custGeom>
            <a:solidFill>
              <a:srgbClr val="FFFFFF"/>
            </a:solidFill>
          </p:spPr>
          <p:txBody>
            <a:bodyPr wrap="square" lIns="0" tIns="0" rIns="0" bIns="0" rtlCol="0"/>
            <a:lstStyle/>
            <a:p>
              <a:endParaRPr/>
            </a:p>
          </p:txBody>
        </p:sp>
        <p:sp>
          <p:nvSpPr>
            <p:cNvPr id="28" name="object 28"/>
            <p:cNvSpPr/>
            <p:nvPr/>
          </p:nvSpPr>
          <p:spPr>
            <a:xfrm>
              <a:off x="10727436" y="3456431"/>
              <a:ext cx="1382395" cy="1027430"/>
            </a:xfrm>
            <a:custGeom>
              <a:avLst/>
              <a:gdLst/>
              <a:ahLst/>
              <a:cxnLst/>
              <a:rect l="l" t="t" r="r" b="b"/>
              <a:pathLst>
                <a:path w="1382395" h="1027429">
                  <a:moveTo>
                    <a:pt x="0" y="171195"/>
                  </a:moveTo>
                  <a:lnTo>
                    <a:pt x="6119" y="125706"/>
                  </a:lnTo>
                  <a:lnTo>
                    <a:pt x="23386" y="84817"/>
                  </a:lnTo>
                  <a:lnTo>
                    <a:pt x="50165" y="50164"/>
                  </a:lnTo>
                  <a:lnTo>
                    <a:pt x="84817" y="23386"/>
                  </a:lnTo>
                  <a:lnTo>
                    <a:pt x="125706" y="6119"/>
                  </a:lnTo>
                  <a:lnTo>
                    <a:pt x="171196" y="0"/>
                  </a:lnTo>
                  <a:lnTo>
                    <a:pt x="1211072" y="0"/>
                  </a:lnTo>
                  <a:lnTo>
                    <a:pt x="1256561" y="6119"/>
                  </a:lnTo>
                  <a:lnTo>
                    <a:pt x="1297450" y="23386"/>
                  </a:lnTo>
                  <a:lnTo>
                    <a:pt x="1332102" y="50164"/>
                  </a:lnTo>
                  <a:lnTo>
                    <a:pt x="1358881" y="84817"/>
                  </a:lnTo>
                  <a:lnTo>
                    <a:pt x="1376148" y="125706"/>
                  </a:lnTo>
                  <a:lnTo>
                    <a:pt x="1382268" y="171195"/>
                  </a:lnTo>
                  <a:lnTo>
                    <a:pt x="1382268" y="855979"/>
                  </a:lnTo>
                  <a:lnTo>
                    <a:pt x="1376148" y="901469"/>
                  </a:lnTo>
                  <a:lnTo>
                    <a:pt x="1358881" y="942358"/>
                  </a:lnTo>
                  <a:lnTo>
                    <a:pt x="1332103" y="977010"/>
                  </a:lnTo>
                  <a:lnTo>
                    <a:pt x="1297450" y="1003789"/>
                  </a:lnTo>
                  <a:lnTo>
                    <a:pt x="1256561" y="1021056"/>
                  </a:lnTo>
                  <a:lnTo>
                    <a:pt x="1211072" y="1027175"/>
                  </a:lnTo>
                  <a:lnTo>
                    <a:pt x="171196" y="1027175"/>
                  </a:lnTo>
                  <a:lnTo>
                    <a:pt x="125706" y="1021056"/>
                  </a:lnTo>
                  <a:lnTo>
                    <a:pt x="84817" y="1003789"/>
                  </a:lnTo>
                  <a:lnTo>
                    <a:pt x="50165" y="977010"/>
                  </a:lnTo>
                  <a:lnTo>
                    <a:pt x="23386" y="942358"/>
                  </a:lnTo>
                  <a:lnTo>
                    <a:pt x="6119" y="901469"/>
                  </a:lnTo>
                  <a:lnTo>
                    <a:pt x="0" y="855979"/>
                  </a:lnTo>
                  <a:lnTo>
                    <a:pt x="0" y="171195"/>
                  </a:lnTo>
                  <a:close/>
                </a:path>
              </a:pathLst>
            </a:custGeom>
            <a:ln w="12192">
              <a:solidFill>
                <a:srgbClr val="41709C"/>
              </a:solidFill>
            </a:ln>
          </p:spPr>
          <p:txBody>
            <a:bodyPr wrap="square" lIns="0" tIns="0" rIns="0" bIns="0" rtlCol="0"/>
            <a:lstStyle/>
            <a:p>
              <a:endParaRPr/>
            </a:p>
          </p:txBody>
        </p:sp>
      </p:grpSp>
      <p:sp>
        <p:nvSpPr>
          <p:cNvPr id="29" name="object 29"/>
          <p:cNvSpPr txBox="1"/>
          <p:nvPr/>
        </p:nvSpPr>
        <p:spPr>
          <a:xfrm>
            <a:off x="10886058" y="2504948"/>
            <a:ext cx="1061720" cy="3151505"/>
          </a:xfrm>
          <a:prstGeom prst="rect">
            <a:avLst/>
          </a:prstGeom>
        </p:spPr>
        <p:txBody>
          <a:bodyPr vert="horz" wrap="square" lIns="0" tIns="12065" rIns="0" bIns="0" rtlCol="0">
            <a:spAutoFit/>
          </a:bodyPr>
          <a:lstStyle/>
          <a:p>
            <a:pPr algn="ctr">
              <a:lnSpc>
                <a:spcPct val="100000"/>
              </a:lnSpc>
              <a:spcBef>
                <a:spcPts val="95"/>
              </a:spcBef>
            </a:pPr>
            <a:r>
              <a:rPr sz="1600" b="1">
                <a:latin typeface="Calibri"/>
                <a:cs typeface="Calibri"/>
              </a:rPr>
              <a:t>Project</a:t>
            </a:r>
            <a:r>
              <a:rPr sz="1600" b="1" spc="-75">
                <a:latin typeface="Calibri"/>
                <a:cs typeface="Calibri"/>
              </a:rPr>
              <a:t> </a:t>
            </a:r>
            <a:r>
              <a:rPr sz="1600" b="1" spc="-20">
                <a:latin typeface="Calibri"/>
                <a:cs typeface="Calibri"/>
              </a:rPr>
              <a:t>Staff</a:t>
            </a:r>
            <a:endParaRPr sz="1600">
              <a:latin typeface="Calibri"/>
              <a:cs typeface="Calibri"/>
            </a:endParaRPr>
          </a:p>
          <a:p>
            <a:pPr algn="ctr">
              <a:lnSpc>
                <a:spcPct val="100000"/>
              </a:lnSpc>
            </a:pPr>
            <a:r>
              <a:rPr sz="1600" spc="-10">
                <a:latin typeface="Calibri"/>
                <a:cs typeface="Calibri"/>
              </a:rPr>
              <a:t>55,000</a:t>
            </a:r>
            <a:endParaRPr sz="1600">
              <a:latin typeface="Calibri"/>
              <a:cs typeface="Calibri"/>
            </a:endParaRPr>
          </a:p>
          <a:p>
            <a:pPr>
              <a:lnSpc>
                <a:spcPct val="100000"/>
              </a:lnSpc>
            </a:pPr>
            <a:endParaRPr sz="1600">
              <a:latin typeface="Calibri"/>
              <a:cs typeface="Calibri"/>
            </a:endParaRPr>
          </a:p>
          <a:p>
            <a:pPr>
              <a:lnSpc>
                <a:spcPct val="100000"/>
              </a:lnSpc>
              <a:spcBef>
                <a:spcPts val="720"/>
              </a:spcBef>
            </a:pPr>
            <a:endParaRPr sz="1600">
              <a:latin typeface="Calibri"/>
              <a:cs typeface="Calibri"/>
            </a:endParaRPr>
          </a:p>
          <a:p>
            <a:pPr marL="20955" marR="8890" indent="635" algn="ctr">
              <a:lnSpc>
                <a:spcPct val="100000"/>
              </a:lnSpc>
              <a:spcBef>
                <a:spcPts val="5"/>
              </a:spcBef>
            </a:pPr>
            <a:r>
              <a:rPr sz="1600" b="1" spc="-10">
                <a:latin typeface="Calibri"/>
                <a:cs typeface="Calibri"/>
              </a:rPr>
              <a:t>Coverage </a:t>
            </a:r>
            <a:r>
              <a:rPr sz="1600">
                <a:latin typeface="Calibri"/>
                <a:cs typeface="Calibri"/>
              </a:rPr>
              <a:t>2</a:t>
            </a:r>
            <a:r>
              <a:rPr lang="en-US" sz="1600">
                <a:latin typeface="Calibri"/>
                <a:cs typeface="Calibri"/>
              </a:rPr>
              <a:t>61</a:t>
            </a:r>
            <a:r>
              <a:rPr sz="1600" spc="-35">
                <a:latin typeface="Calibri"/>
                <a:cs typeface="Calibri"/>
              </a:rPr>
              <a:t> </a:t>
            </a:r>
            <a:r>
              <a:rPr sz="1600" spc="-10">
                <a:latin typeface="Calibri"/>
                <a:cs typeface="Calibri"/>
              </a:rPr>
              <a:t>Districts </a:t>
            </a:r>
            <a:r>
              <a:rPr sz="1600">
                <a:latin typeface="Calibri"/>
                <a:cs typeface="Calibri"/>
              </a:rPr>
              <a:t>of</a:t>
            </a:r>
            <a:r>
              <a:rPr sz="1600" spc="-10">
                <a:latin typeface="Calibri"/>
                <a:cs typeface="Calibri"/>
              </a:rPr>
              <a:t> Ghana</a:t>
            </a:r>
            <a:endParaRPr sz="1600">
              <a:latin typeface="Calibri"/>
              <a:cs typeface="Calibri"/>
            </a:endParaRPr>
          </a:p>
          <a:p>
            <a:pPr>
              <a:lnSpc>
                <a:spcPct val="100000"/>
              </a:lnSpc>
              <a:spcBef>
                <a:spcPts val="750"/>
              </a:spcBef>
            </a:pPr>
            <a:endParaRPr sz="1600">
              <a:latin typeface="Calibri"/>
              <a:cs typeface="Calibri"/>
            </a:endParaRPr>
          </a:p>
          <a:p>
            <a:pPr marL="99695" marR="19685" indent="1270" algn="ctr">
              <a:lnSpc>
                <a:spcPct val="100000"/>
              </a:lnSpc>
            </a:pPr>
            <a:r>
              <a:rPr sz="1600" b="1" spc="-10">
                <a:latin typeface="Calibri"/>
                <a:cs typeface="Calibri"/>
              </a:rPr>
              <a:t>Foreign Operations </a:t>
            </a:r>
            <a:r>
              <a:rPr sz="1600">
                <a:latin typeface="Calibri"/>
                <a:cs typeface="Calibri"/>
              </a:rPr>
              <a:t>5</a:t>
            </a:r>
            <a:r>
              <a:rPr sz="1600" spc="-10">
                <a:latin typeface="Calibri"/>
                <a:cs typeface="Calibri"/>
              </a:rPr>
              <a:t> African Countries</a:t>
            </a:r>
            <a:endParaRPr sz="1600">
              <a:latin typeface="Calibri"/>
              <a:cs typeface="Calibri"/>
            </a:endParaRPr>
          </a:p>
        </p:txBody>
      </p:sp>
      <p:sp>
        <p:nvSpPr>
          <p:cNvPr id="30" name="object 30"/>
          <p:cNvSpPr txBox="1"/>
          <p:nvPr/>
        </p:nvSpPr>
        <p:spPr>
          <a:xfrm>
            <a:off x="2062733" y="6029959"/>
            <a:ext cx="8314690"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FFFF"/>
                </a:solidFill>
                <a:latin typeface="Century Gothic"/>
                <a:cs typeface="Century Gothic"/>
              </a:rPr>
              <a:t>Member,</a:t>
            </a:r>
            <a:r>
              <a:rPr sz="1800" spc="-75">
                <a:solidFill>
                  <a:srgbClr val="FFFFFF"/>
                </a:solidFill>
                <a:latin typeface="Century Gothic"/>
                <a:cs typeface="Century Gothic"/>
              </a:rPr>
              <a:t> </a:t>
            </a:r>
            <a:r>
              <a:rPr sz="1800">
                <a:solidFill>
                  <a:srgbClr val="FFFFFF"/>
                </a:solidFill>
                <a:latin typeface="Century Gothic"/>
                <a:cs typeface="Century Gothic"/>
              </a:rPr>
              <a:t>International</a:t>
            </a:r>
            <a:r>
              <a:rPr sz="1800" spc="-35">
                <a:solidFill>
                  <a:srgbClr val="FFFFFF"/>
                </a:solidFill>
                <a:latin typeface="Century Gothic"/>
                <a:cs typeface="Century Gothic"/>
              </a:rPr>
              <a:t> </a:t>
            </a:r>
            <a:r>
              <a:rPr sz="1800">
                <a:solidFill>
                  <a:srgbClr val="FFFFFF"/>
                </a:solidFill>
                <a:latin typeface="Century Gothic"/>
                <a:cs typeface="Century Gothic"/>
              </a:rPr>
              <a:t>Solid</a:t>
            </a:r>
            <a:r>
              <a:rPr sz="1800" spc="-90">
                <a:solidFill>
                  <a:srgbClr val="FFFFFF"/>
                </a:solidFill>
                <a:latin typeface="Century Gothic"/>
                <a:cs typeface="Century Gothic"/>
              </a:rPr>
              <a:t> </a:t>
            </a:r>
            <a:r>
              <a:rPr sz="1800">
                <a:solidFill>
                  <a:srgbClr val="FFFFFF"/>
                </a:solidFill>
                <a:latin typeface="Century Gothic"/>
                <a:cs typeface="Century Gothic"/>
              </a:rPr>
              <a:t>Waste</a:t>
            </a:r>
            <a:r>
              <a:rPr sz="1800" spc="-30">
                <a:solidFill>
                  <a:srgbClr val="FFFFFF"/>
                </a:solidFill>
                <a:latin typeface="Century Gothic"/>
                <a:cs typeface="Century Gothic"/>
              </a:rPr>
              <a:t> </a:t>
            </a:r>
            <a:r>
              <a:rPr sz="1800">
                <a:solidFill>
                  <a:srgbClr val="FFFFFF"/>
                </a:solidFill>
                <a:latin typeface="Century Gothic"/>
                <a:cs typeface="Century Gothic"/>
              </a:rPr>
              <a:t>Management</a:t>
            </a:r>
            <a:r>
              <a:rPr sz="1800" spc="-40">
                <a:solidFill>
                  <a:srgbClr val="FFFFFF"/>
                </a:solidFill>
                <a:latin typeface="Century Gothic"/>
                <a:cs typeface="Century Gothic"/>
              </a:rPr>
              <a:t> </a:t>
            </a:r>
            <a:r>
              <a:rPr sz="1800">
                <a:solidFill>
                  <a:srgbClr val="FFFFFF"/>
                </a:solidFill>
                <a:latin typeface="Century Gothic"/>
                <a:cs typeface="Century Gothic"/>
              </a:rPr>
              <a:t>Association</a:t>
            </a:r>
            <a:r>
              <a:rPr sz="1800" spc="-100">
                <a:solidFill>
                  <a:srgbClr val="FFFFFF"/>
                </a:solidFill>
                <a:latin typeface="Century Gothic"/>
                <a:cs typeface="Century Gothic"/>
              </a:rPr>
              <a:t> </a:t>
            </a:r>
            <a:r>
              <a:rPr sz="1800">
                <a:solidFill>
                  <a:srgbClr val="FFFFFF"/>
                </a:solidFill>
                <a:latin typeface="Century Gothic"/>
                <a:cs typeface="Century Gothic"/>
              </a:rPr>
              <a:t>(ISWMA,</a:t>
            </a:r>
            <a:r>
              <a:rPr sz="1800" spc="-40">
                <a:solidFill>
                  <a:srgbClr val="FFFFFF"/>
                </a:solidFill>
                <a:latin typeface="Century Gothic"/>
                <a:cs typeface="Century Gothic"/>
              </a:rPr>
              <a:t> </a:t>
            </a:r>
            <a:r>
              <a:rPr sz="1800" spc="-20">
                <a:solidFill>
                  <a:srgbClr val="FFFFFF"/>
                </a:solidFill>
                <a:latin typeface="Century Gothic"/>
                <a:cs typeface="Century Gothic"/>
              </a:rPr>
              <a:t>USA)</a:t>
            </a:r>
            <a:endParaRPr sz="1800">
              <a:latin typeface="Century Gothic"/>
              <a:cs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91057-75C5-9D94-E22D-BC64DA419E0C}"/>
              </a:ext>
            </a:extLst>
          </p:cNvPr>
          <p:cNvSpPr>
            <a:spLocks noGrp="1"/>
          </p:cNvSpPr>
          <p:nvPr>
            <p:ph type="title"/>
          </p:nvPr>
        </p:nvSpPr>
        <p:spPr/>
        <p:txBody>
          <a:bodyPr/>
          <a:lstStyle/>
          <a:p>
            <a:r>
              <a:rPr lang="en-US"/>
              <a:t>The problem</a:t>
            </a:r>
          </a:p>
        </p:txBody>
      </p:sp>
      <p:sp>
        <p:nvSpPr>
          <p:cNvPr id="5" name="Title 1">
            <a:extLst>
              <a:ext uri="{FF2B5EF4-FFF2-40B4-BE49-F238E27FC236}">
                <a16:creationId xmlns:a16="http://schemas.microsoft.com/office/drawing/2014/main" id="{DA698289-1FA4-BCAD-BDED-B8691B3FB3A7}"/>
              </a:ext>
            </a:extLst>
          </p:cNvPr>
          <p:cNvSpPr txBox="1">
            <a:spLocks/>
          </p:cNvSpPr>
          <p:nvPr/>
        </p:nvSpPr>
        <p:spPr>
          <a:xfrm>
            <a:off x="1141445" y="1462740"/>
            <a:ext cx="9909109" cy="753441"/>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b="1" kern="0">
                <a:solidFill>
                  <a:schemeClr val="tx1">
                    <a:lumMod val="85000"/>
                    <a:lumOff val="15000"/>
                  </a:schemeClr>
                </a:solidFill>
                <a:latin typeface="Montserrat"/>
              </a:rPr>
              <a:t>Medium- and heavy-duty vehicles (MHDVs) </a:t>
            </a:r>
            <a:r>
              <a:rPr lang="en-US" sz="1800" kern="0">
                <a:solidFill>
                  <a:schemeClr val="tx1">
                    <a:lumMod val="85000"/>
                    <a:lumOff val="15000"/>
                  </a:schemeClr>
                </a:solidFill>
                <a:latin typeface="Montserrat"/>
              </a:rPr>
              <a:t>represent a small share of the global fleet, yet contribute disproportionately to fuel consumption and emissions </a:t>
            </a:r>
            <a:endParaRPr lang="en-US" sz="1800" kern="0">
              <a:solidFill>
                <a:schemeClr val="tx1">
                  <a:lumMod val="85000"/>
                  <a:lumOff val="15000"/>
                </a:schemeClr>
              </a:solidFill>
            </a:endParaRPr>
          </a:p>
        </p:txBody>
      </p:sp>
      <p:pic>
        <p:nvPicPr>
          <p:cNvPr id="26" name="Picture 25" descr="A blue circle with a percentage symbol&#10;&#10;Description automatically generated">
            <a:extLst>
              <a:ext uri="{FF2B5EF4-FFF2-40B4-BE49-F238E27FC236}">
                <a16:creationId xmlns:a16="http://schemas.microsoft.com/office/drawing/2014/main" id="{25FBCD42-FF88-5A3F-934A-6B74E79D6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6" y="3051261"/>
            <a:ext cx="10353550" cy="1846849"/>
          </a:xfrm>
          <a:prstGeom prst="rect">
            <a:avLst/>
          </a:prstGeom>
        </p:spPr>
      </p:pic>
    </p:spTree>
    <p:extLst>
      <p:ext uri="{BB962C8B-B14F-4D97-AF65-F5344CB8AC3E}">
        <p14:creationId xmlns:p14="http://schemas.microsoft.com/office/powerpoint/2010/main" val="664438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85858">
              <a:alpha val="92156"/>
            </a:srgbClr>
          </a:solidFill>
        </p:spPr>
        <p:txBody>
          <a:bodyPr wrap="square" lIns="0" tIns="0" rIns="0" bIns="0" rtlCol="0"/>
          <a:lstStyle/>
          <a:p>
            <a:endParaRPr/>
          </a:p>
        </p:txBody>
      </p:sp>
      <p:pic>
        <p:nvPicPr>
          <p:cNvPr id="3" name="object 3"/>
          <p:cNvPicPr/>
          <p:nvPr/>
        </p:nvPicPr>
        <p:blipFill>
          <a:blip r:embed="rId2" cstate="print"/>
          <a:stretch>
            <a:fillRect/>
          </a:stretch>
        </p:blipFill>
        <p:spPr>
          <a:xfrm>
            <a:off x="121920" y="3343655"/>
            <a:ext cx="1124712" cy="1114044"/>
          </a:xfrm>
          <a:prstGeom prst="rect">
            <a:avLst/>
          </a:prstGeom>
        </p:spPr>
      </p:pic>
      <p:pic>
        <p:nvPicPr>
          <p:cNvPr id="4" name="object 4"/>
          <p:cNvPicPr/>
          <p:nvPr/>
        </p:nvPicPr>
        <p:blipFill>
          <a:blip r:embed="rId3" cstate="print"/>
          <a:stretch>
            <a:fillRect/>
          </a:stretch>
        </p:blipFill>
        <p:spPr>
          <a:xfrm>
            <a:off x="1156716" y="5201411"/>
            <a:ext cx="3427476" cy="1089660"/>
          </a:xfrm>
          <a:prstGeom prst="rect">
            <a:avLst/>
          </a:prstGeom>
        </p:spPr>
      </p:pic>
      <p:grpSp>
        <p:nvGrpSpPr>
          <p:cNvPr id="5" name="object 5"/>
          <p:cNvGrpSpPr/>
          <p:nvPr/>
        </p:nvGrpSpPr>
        <p:grpSpPr>
          <a:xfrm>
            <a:off x="4402835" y="4070603"/>
            <a:ext cx="5928360" cy="2220595"/>
            <a:chOff x="4402835" y="4070603"/>
            <a:chExt cx="5928360" cy="2220595"/>
          </a:xfrm>
        </p:grpSpPr>
        <p:pic>
          <p:nvPicPr>
            <p:cNvPr id="6" name="object 6"/>
            <p:cNvPicPr/>
            <p:nvPr/>
          </p:nvPicPr>
          <p:blipFill>
            <a:blip r:embed="rId4" cstate="print"/>
            <a:stretch>
              <a:fillRect/>
            </a:stretch>
          </p:blipFill>
          <p:spPr>
            <a:xfrm>
              <a:off x="6886955" y="5201411"/>
              <a:ext cx="3444240" cy="1089660"/>
            </a:xfrm>
            <a:prstGeom prst="rect">
              <a:avLst/>
            </a:prstGeom>
          </p:spPr>
        </p:pic>
        <p:pic>
          <p:nvPicPr>
            <p:cNvPr id="7" name="object 7"/>
            <p:cNvPicPr/>
            <p:nvPr/>
          </p:nvPicPr>
          <p:blipFill>
            <a:blip r:embed="rId5" cstate="print"/>
            <a:stretch>
              <a:fillRect/>
            </a:stretch>
          </p:blipFill>
          <p:spPr>
            <a:xfrm>
              <a:off x="4402835" y="4070603"/>
              <a:ext cx="2574036" cy="1839468"/>
            </a:xfrm>
            <a:prstGeom prst="rect">
              <a:avLst/>
            </a:prstGeom>
          </p:spPr>
        </p:pic>
        <p:pic>
          <p:nvPicPr>
            <p:cNvPr id="8" name="object 8"/>
            <p:cNvPicPr/>
            <p:nvPr/>
          </p:nvPicPr>
          <p:blipFill>
            <a:blip r:embed="rId6" cstate="print"/>
            <a:stretch>
              <a:fillRect/>
            </a:stretch>
          </p:blipFill>
          <p:spPr>
            <a:xfrm>
              <a:off x="7539227" y="4137659"/>
              <a:ext cx="1924812" cy="1905000"/>
            </a:xfrm>
            <a:prstGeom prst="rect">
              <a:avLst/>
            </a:prstGeom>
          </p:spPr>
        </p:pic>
      </p:grpSp>
      <p:sp>
        <p:nvSpPr>
          <p:cNvPr id="9" name="object 9"/>
          <p:cNvSpPr txBox="1"/>
          <p:nvPr/>
        </p:nvSpPr>
        <p:spPr>
          <a:xfrm>
            <a:off x="205536" y="3045078"/>
            <a:ext cx="113665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alibri"/>
                <a:cs typeface="Calibri"/>
              </a:rPr>
              <a:t>Households</a:t>
            </a:r>
            <a:endParaRPr sz="1800">
              <a:latin typeface="Calibri"/>
              <a:cs typeface="Calibri"/>
            </a:endParaRPr>
          </a:p>
        </p:txBody>
      </p:sp>
      <p:sp>
        <p:nvSpPr>
          <p:cNvPr id="10" name="object 10"/>
          <p:cNvSpPr txBox="1"/>
          <p:nvPr/>
        </p:nvSpPr>
        <p:spPr>
          <a:xfrm>
            <a:off x="248818" y="4557776"/>
            <a:ext cx="966469"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alibri"/>
                <a:cs typeface="Calibri"/>
              </a:rPr>
              <a:t>Industries</a:t>
            </a:r>
            <a:endParaRPr sz="1800">
              <a:latin typeface="Calibri"/>
              <a:cs typeface="Calibri"/>
            </a:endParaRPr>
          </a:p>
        </p:txBody>
      </p:sp>
      <p:sp>
        <p:nvSpPr>
          <p:cNvPr id="11" name="object 11"/>
          <p:cNvSpPr txBox="1"/>
          <p:nvPr/>
        </p:nvSpPr>
        <p:spPr>
          <a:xfrm>
            <a:off x="1199489" y="5947664"/>
            <a:ext cx="3311525"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0000"/>
                </a:solidFill>
                <a:latin typeface="Calibri"/>
                <a:cs typeface="Calibri"/>
              </a:rPr>
              <a:t>Transportation</a:t>
            </a:r>
            <a:r>
              <a:rPr sz="1800" b="1" spc="-40">
                <a:solidFill>
                  <a:srgbClr val="FF0000"/>
                </a:solidFill>
                <a:latin typeface="Calibri"/>
                <a:cs typeface="Calibri"/>
              </a:rPr>
              <a:t> </a:t>
            </a:r>
            <a:r>
              <a:rPr sz="1800" b="1">
                <a:solidFill>
                  <a:srgbClr val="FF0000"/>
                </a:solidFill>
                <a:latin typeface="Calibri"/>
                <a:cs typeface="Calibri"/>
              </a:rPr>
              <a:t>to</a:t>
            </a:r>
            <a:r>
              <a:rPr sz="1800" b="1" spc="-55">
                <a:solidFill>
                  <a:srgbClr val="FF0000"/>
                </a:solidFill>
                <a:latin typeface="Calibri"/>
                <a:cs typeface="Calibri"/>
              </a:rPr>
              <a:t> </a:t>
            </a:r>
            <a:r>
              <a:rPr sz="1800" b="1" spc="-25">
                <a:solidFill>
                  <a:srgbClr val="FF0000"/>
                </a:solidFill>
                <a:latin typeface="Calibri"/>
                <a:cs typeface="Calibri"/>
              </a:rPr>
              <a:t>Transfer</a:t>
            </a:r>
            <a:r>
              <a:rPr sz="1800" b="1" spc="-50">
                <a:solidFill>
                  <a:srgbClr val="FF0000"/>
                </a:solidFill>
                <a:latin typeface="Calibri"/>
                <a:cs typeface="Calibri"/>
              </a:rPr>
              <a:t> </a:t>
            </a:r>
            <a:r>
              <a:rPr sz="1800" b="1" spc="-10">
                <a:solidFill>
                  <a:srgbClr val="FF0000"/>
                </a:solidFill>
                <a:latin typeface="Calibri"/>
                <a:cs typeface="Calibri"/>
              </a:rPr>
              <a:t>Stations</a:t>
            </a:r>
            <a:endParaRPr sz="1800">
              <a:latin typeface="Calibri"/>
              <a:cs typeface="Calibri"/>
            </a:endParaRPr>
          </a:p>
        </p:txBody>
      </p:sp>
      <p:sp>
        <p:nvSpPr>
          <p:cNvPr id="12" name="object 12"/>
          <p:cNvSpPr txBox="1"/>
          <p:nvPr/>
        </p:nvSpPr>
        <p:spPr>
          <a:xfrm>
            <a:off x="4829302" y="3735070"/>
            <a:ext cx="1613535" cy="299720"/>
          </a:xfrm>
          <a:prstGeom prst="rect">
            <a:avLst/>
          </a:prstGeom>
        </p:spPr>
        <p:txBody>
          <a:bodyPr vert="horz" wrap="square" lIns="0" tIns="12700" rIns="0" bIns="0" rtlCol="0">
            <a:spAutoFit/>
          </a:bodyPr>
          <a:lstStyle/>
          <a:p>
            <a:pPr marL="12700">
              <a:lnSpc>
                <a:spcPct val="100000"/>
              </a:lnSpc>
              <a:spcBef>
                <a:spcPts val="100"/>
              </a:spcBef>
            </a:pPr>
            <a:r>
              <a:rPr sz="1800" b="1" spc="-20">
                <a:solidFill>
                  <a:srgbClr val="FFFFFF"/>
                </a:solidFill>
                <a:latin typeface="Calibri"/>
                <a:cs typeface="Calibri"/>
              </a:rPr>
              <a:t>Transfer</a:t>
            </a:r>
            <a:r>
              <a:rPr sz="1800" b="1" spc="-60">
                <a:solidFill>
                  <a:srgbClr val="FFFFFF"/>
                </a:solidFill>
                <a:latin typeface="Calibri"/>
                <a:cs typeface="Calibri"/>
              </a:rPr>
              <a:t> </a:t>
            </a:r>
            <a:r>
              <a:rPr sz="1800" b="1" spc="-10">
                <a:solidFill>
                  <a:srgbClr val="FFFFFF"/>
                </a:solidFill>
                <a:latin typeface="Calibri"/>
                <a:cs typeface="Calibri"/>
              </a:rPr>
              <a:t>Stations</a:t>
            </a:r>
            <a:endParaRPr sz="1800">
              <a:latin typeface="Calibri"/>
              <a:cs typeface="Calibri"/>
            </a:endParaRPr>
          </a:p>
        </p:txBody>
      </p:sp>
      <p:sp>
        <p:nvSpPr>
          <p:cNvPr id="13" name="object 13"/>
          <p:cNvSpPr txBox="1"/>
          <p:nvPr/>
        </p:nvSpPr>
        <p:spPr>
          <a:xfrm>
            <a:off x="6990333" y="5947664"/>
            <a:ext cx="323723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0000"/>
                </a:solidFill>
                <a:latin typeface="Calibri"/>
                <a:cs typeface="Calibri"/>
              </a:rPr>
              <a:t>Transportation</a:t>
            </a:r>
            <a:r>
              <a:rPr sz="1800" b="1" spc="-20">
                <a:solidFill>
                  <a:srgbClr val="FF0000"/>
                </a:solidFill>
                <a:latin typeface="Calibri"/>
                <a:cs typeface="Calibri"/>
              </a:rPr>
              <a:t> </a:t>
            </a:r>
            <a:r>
              <a:rPr sz="1800" b="1">
                <a:solidFill>
                  <a:srgbClr val="FF0000"/>
                </a:solidFill>
                <a:latin typeface="Calibri"/>
                <a:cs typeface="Calibri"/>
              </a:rPr>
              <a:t>to</a:t>
            </a:r>
            <a:r>
              <a:rPr sz="1800" b="1" spc="-45">
                <a:solidFill>
                  <a:srgbClr val="FF0000"/>
                </a:solidFill>
                <a:latin typeface="Calibri"/>
                <a:cs typeface="Calibri"/>
              </a:rPr>
              <a:t> </a:t>
            </a:r>
            <a:r>
              <a:rPr sz="1800" b="1" spc="-10">
                <a:solidFill>
                  <a:srgbClr val="FF0000"/>
                </a:solidFill>
                <a:latin typeface="Calibri"/>
                <a:cs typeface="Calibri"/>
              </a:rPr>
              <a:t>Recycling</a:t>
            </a:r>
            <a:r>
              <a:rPr sz="1800" b="1" spc="-60">
                <a:solidFill>
                  <a:srgbClr val="FF0000"/>
                </a:solidFill>
                <a:latin typeface="Calibri"/>
                <a:cs typeface="Calibri"/>
              </a:rPr>
              <a:t> </a:t>
            </a:r>
            <a:r>
              <a:rPr sz="1800" b="1" spc="-10">
                <a:solidFill>
                  <a:srgbClr val="FF0000"/>
                </a:solidFill>
                <a:latin typeface="Calibri"/>
                <a:cs typeface="Calibri"/>
              </a:rPr>
              <a:t>Plants</a:t>
            </a:r>
            <a:endParaRPr sz="1800">
              <a:latin typeface="Calibri"/>
              <a:cs typeface="Calibri"/>
            </a:endParaRPr>
          </a:p>
        </p:txBody>
      </p:sp>
      <p:grpSp>
        <p:nvGrpSpPr>
          <p:cNvPr id="14" name="object 14"/>
          <p:cNvGrpSpPr/>
          <p:nvPr/>
        </p:nvGrpSpPr>
        <p:grpSpPr>
          <a:xfrm>
            <a:off x="4454652" y="2465844"/>
            <a:ext cx="2226310" cy="1060450"/>
            <a:chOff x="4454652" y="2465844"/>
            <a:chExt cx="2226310" cy="1060450"/>
          </a:xfrm>
        </p:grpSpPr>
        <p:pic>
          <p:nvPicPr>
            <p:cNvPr id="15" name="object 15"/>
            <p:cNvPicPr/>
            <p:nvPr/>
          </p:nvPicPr>
          <p:blipFill>
            <a:blip r:embed="rId7" cstate="print"/>
            <a:stretch>
              <a:fillRect/>
            </a:stretch>
          </p:blipFill>
          <p:spPr>
            <a:xfrm>
              <a:off x="4454652" y="2478036"/>
              <a:ext cx="366534" cy="479285"/>
            </a:xfrm>
            <a:prstGeom prst="rect">
              <a:avLst/>
            </a:prstGeom>
          </p:spPr>
        </p:pic>
        <p:pic>
          <p:nvPicPr>
            <p:cNvPr id="16" name="object 16"/>
            <p:cNvPicPr/>
            <p:nvPr/>
          </p:nvPicPr>
          <p:blipFill>
            <a:blip r:embed="rId8" cstate="print"/>
            <a:stretch>
              <a:fillRect/>
            </a:stretch>
          </p:blipFill>
          <p:spPr>
            <a:xfrm>
              <a:off x="4732020" y="2465844"/>
              <a:ext cx="1587246" cy="511289"/>
            </a:xfrm>
            <a:prstGeom prst="rect">
              <a:avLst/>
            </a:prstGeom>
          </p:spPr>
        </p:pic>
        <p:pic>
          <p:nvPicPr>
            <p:cNvPr id="17" name="object 17"/>
            <p:cNvPicPr/>
            <p:nvPr/>
          </p:nvPicPr>
          <p:blipFill>
            <a:blip r:embed="rId7" cstate="print"/>
            <a:stretch>
              <a:fillRect/>
            </a:stretch>
          </p:blipFill>
          <p:spPr>
            <a:xfrm>
              <a:off x="4454652" y="2752356"/>
              <a:ext cx="366534" cy="479285"/>
            </a:xfrm>
            <a:prstGeom prst="rect">
              <a:avLst/>
            </a:prstGeom>
          </p:spPr>
        </p:pic>
        <p:pic>
          <p:nvPicPr>
            <p:cNvPr id="18" name="object 18"/>
            <p:cNvPicPr/>
            <p:nvPr/>
          </p:nvPicPr>
          <p:blipFill>
            <a:blip r:embed="rId9" cstate="print"/>
            <a:stretch>
              <a:fillRect/>
            </a:stretch>
          </p:blipFill>
          <p:spPr>
            <a:xfrm>
              <a:off x="4732020" y="2740164"/>
              <a:ext cx="1492758" cy="511289"/>
            </a:xfrm>
            <a:prstGeom prst="rect">
              <a:avLst/>
            </a:prstGeom>
          </p:spPr>
        </p:pic>
        <p:pic>
          <p:nvPicPr>
            <p:cNvPr id="19" name="object 19"/>
            <p:cNvPicPr/>
            <p:nvPr/>
          </p:nvPicPr>
          <p:blipFill>
            <a:blip r:embed="rId10" cstate="print"/>
            <a:stretch>
              <a:fillRect/>
            </a:stretch>
          </p:blipFill>
          <p:spPr>
            <a:xfrm>
              <a:off x="5919216" y="2740164"/>
              <a:ext cx="761238" cy="511289"/>
            </a:xfrm>
            <a:prstGeom prst="rect">
              <a:avLst/>
            </a:prstGeom>
          </p:spPr>
        </p:pic>
        <p:pic>
          <p:nvPicPr>
            <p:cNvPr id="20" name="object 20"/>
            <p:cNvPicPr/>
            <p:nvPr/>
          </p:nvPicPr>
          <p:blipFill>
            <a:blip r:embed="rId7" cstate="print"/>
            <a:stretch>
              <a:fillRect/>
            </a:stretch>
          </p:blipFill>
          <p:spPr>
            <a:xfrm>
              <a:off x="4454652" y="3026676"/>
              <a:ext cx="366534" cy="479285"/>
            </a:xfrm>
            <a:prstGeom prst="rect">
              <a:avLst/>
            </a:prstGeom>
          </p:spPr>
        </p:pic>
        <p:pic>
          <p:nvPicPr>
            <p:cNvPr id="21" name="object 21"/>
            <p:cNvPicPr/>
            <p:nvPr/>
          </p:nvPicPr>
          <p:blipFill>
            <a:blip r:embed="rId11" cstate="print"/>
            <a:stretch>
              <a:fillRect/>
            </a:stretch>
          </p:blipFill>
          <p:spPr>
            <a:xfrm>
              <a:off x="4732020" y="3014484"/>
              <a:ext cx="1712214" cy="511289"/>
            </a:xfrm>
            <a:prstGeom prst="rect">
              <a:avLst/>
            </a:prstGeom>
          </p:spPr>
        </p:pic>
      </p:grpSp>
      <p:sp>
        <p:nvSpPr>
          <p:cNvPr id="22" name="object 22"/>
          <p:cNvSpPr txBox="1"/>
          <p:nvPr/>
        </p:nvSpPr>
        <p:spPr>
          <a:xfrm>
            <a:off x="4577588" y="2514980"/>
            <a:ext cx="1953895" cy="848994"/>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Lst>
            </a:pPr>
            <a:r>
              <a:rPr sz="1800">
                <a:solidFill>
                  <a:srgbClr val="FFFFFF"/>
                </a:solidFill>
                <a:latin typeface="Calibri"/>
                <a:cs typeface="Calibri"/>
              </a:rPr>
              <a:t>Dumping</a:t>
            </a:r>
            <a:r>
              <a:rPr sz="1800" spc="-45">
                <a:solidFill>
                  <a:srgbClr val="FFFFFF"/>
                </a:solidFill>
                <a:latin typeface="Calibri"/>
                <a:cs typeface="Calibri"/>
              </a:rPr>
              <a:t> </a:t>
            </a:r>
            <a:r>
              <a:rPr sz="1800" spc="-20">
                <a:solidFill>
                  <a:srgbClr val="FFFFFF"/>
                </a:solidFill>
                <a:latin typeface="Calibri"/>
                <a:cs typeface="Calibri"/>
              </a:rPr>
              <a:t>fees</a:t>
            </a:r>
            <a:endParaRPr sz="1800">
              <a:latin typeface="Calibri"/>
              <a:cs typeface="Calibri"/>
            </a:endParaRPr>
          </a:p>
          <a:p>
            <a:pPr marL="299085" indent="-286385">
              <a:lnSpc>
                <a:spcPct val="100000"/>
              </a:lnSpc>
              <a:buFont typeface="Arial"/>
              <a:buChar char="•"/>
              <a:tabLst>
                <a:tab pos="299085" algn="l"/>
              </a:tabLst>
            </a:pPr>
            <a:r>
              <a:rPr sz="1800" spc="-10">
                <a:solidFill>
                  <a:srgbClr val="FFFFFF"/>
                </a:solidFill>
                <a:latin typeface="Calibri"/>
                <a:cs typeface="Calibri"/>
              </a:rPr>
              <a:t>Recoverable</a:t>
            </a:r>
            <a:r>
              <a:rPr sz="1800" spc="-75">
                <a:solidFill>
                  <a:srgbClr val="FFFFFF"/>
                </a:solidFill>
                <a:latin typeface="Calibri"/>
                <a:cs typeface="Calibri"/>
              </a:rPr>
              <a:t> </a:t>
            </a:r>
            <a:r>
              <a:rPr sz="1800" spc="-10">
                <a:solidFill>
                  <a:srgbClr val="FFFFFF"/>
                </a:solidFill>
                <a:latin typeface="Calibri"/>
                <a:cs typeface="Calibri"/>
              </a:rPr>
              <a:t>sales</a:t>
            </a:r>
            <a:endParaRPr sz="1800">
              <a:latin typeface="Calibri"/>
              <a:cs typeface="Calibri"/>
            </a:endParaRPr>
          </a:p>
          <a:p>
            <a:pPr marL="299085" indent="-286385">
              <a:lnSpc>
                <a:spcPct val="100000"/>
              </a:lnSpc>
              <a:buFont typeface="Arial"/>
              <a:buChar char="•"/>
              <a:tabLst>
                <a:tab pos="299085" algn="l"/>
              </a:tabLst>
            </a:pPr>
            <a:r>
              <a:rPr sz="1800">
                <a:solidFill>
                  <a:srgbClr val="FFFFFF"/>
                </a:solidFill>
                <a:latin typeface="Calibri"/>
                <a:cs typeface="Calibri"/>
              </a:rPr>
              <a:t>Gov’t </a:t>
            </a:r>
            <a:r>
              <a:rPr sz="1800" spc="-10">
                <a:solidFill>
                  <a:srgbClr val="FFFFFF"/>
                </a:solidFill>
                <a:latin typeface="Calibri"/>
                <a:cs typeface="Calibri"/>
              </a:rPr>
              <a:t>subsidies</a:t>
            </a:r>
            <a:endParaRPr sz="1800">
              <a:latin typeface="Calibri"/>
              <a:cs typeface="Calibri"/>
            </a:endParaRPr>
          </a:p>
        </p:txBody>
      </p:sp>
      <p:sp>
        <p:nvSpPr>
          <p:cNvPr id="23" name="object 23"/>
          <p:cNvSpPr txBox="1"/>
          <p:nvPr/>
        </p:nvSpPr>
        <p:spPr>
          <a:xfrm>
            <a:off x="10206990" y="3709796"/>
            <a:ext cx="1788160" cy="574040"/>
          </a:xfrm>
          <a:prstGeom prst="rect">
            <a:avLst/>
          </a:prstGeom>
        </p:spPr>
        <p:txBody>
          <a:bodyPr vert="horz" wrap="square" lIns="0" tIns="12700" rIns="0" bIns="0" rtlCol="0">
            <a:spAutoFit/>
          </a:bodyPr>
          <a:lstStyle/>
          <a:p>
            <a:pPr marL="12700" marR="5080" indent="336550">
              <a:lnSpc>
                <a:spcPct val="100000"/>
              </a:lnSpc>
              <a:spcBef>
                <a:spcPts val="100"/>
              </a:spcBef>
            </a:pPr>
            <a:r>
              <a:rPr sz="1800" b="1" spc="-10">
                <a:solidFill>
                  <a:srgbClr val="FFFFFF"/>
                </a:solidFill>
                <a:latin typeface="Calibri"/>
                <a:cs typeface="Calibri"/>
              </a:rPr>
              <a:t>Recycling</a:t>
            </a:r>
            <a:r>
              <a:rPr sz="1800" b="1" spc="-15">
                <a:solidFill>
                  <a:srgbClr val="FFFFFF"/>
                </a:solidFill>
                <a:latin typeface="Calibri"/>
                <a:cs typeface="Calibri"/>
              </a:rPr>
              <a:t> </a:t>
            </a:r>
            <a:r>
              <a:rPr sz="1800" b="1" spc="-50">
                <a:solidFill>
                  <a:srgbClr val="FFFFFF"/>
                </a:solidFill>
                <a:latin typeface="Calibri"/>
                <a:cs typeface="Calibri"/>
              </a:rPr>
              <a:t>&amp; </a:t>
            </a:r>
            <a:r>
              <a:rPr sz="1800" b="1">
                <a:solidFill>
                  <a:srgbClr val="FFFFFF"/>
                </a:solidFill>
                <a:latin typeface="Calibri"/>
                <a:cs typeface="Calibri"/>
              </a:rPr>
              <a:t>Composting</a:t>
            </a:r>
            <a:r>
              <a:rPr sz="1800" b="1" spc="-65">
                <a:solidFill>
                  <a:srgbClr val="FFFFFF"/>
                </a:solidFill>
                <a:latin typeface="Calibri"/>
                <a:cs typeface="Calibri"/>
              </a:rPr>
              <a:t> </a:t>
            </a:r>
            <a:r>
              <a:rPr sz="1800" b="1" spc="-10">
                <a:solidFill>
                  <a:srgbClr val="FFFFFF"/>
                </a:solidFill>
                <a:latin typeface="Calibri"/>
                <a:cs typeface="Calibri"/>
              </a:rPr>
              <a:t>Plants</a:t>
            </a:r>
            <a:endParaRPr sz="1800">
              <a:latin typeface="Calibri"/>
              <a:cs typeface="Calibri"/>
            </a:endParaRPr>
          </a:p>
        </p:txBody>
      </p:sp>
      <p:sp>
        <p:nvSpPr>
          <p:cNvPr id="24" name="object 24"/>
          <p:cNvSpPr txBox="1"/>
          <p:nvPr/>
        </p:nvSpPr>
        <p:spPr>
          <a:xfrm>
            <a:off x="7974583" y="4320285"/>
            <a:ext cx="1132840"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FFFFFF"/>
                </a:solidFill>
                <a:latin typeface="Calibri"/>
                <a:cs typeface="Calibri"/>
              </a:rPr>
              <a:t>45MT</a:t>
            </a:r>
            <a:r>
              <a:rPr sz="1800" b="1" spc="-20">
                <a:solidFill>
                  <a:srgbClr val="FFFFFF"/>
                </a:solidFill>
                <a:latin typeface="Calibri"/>
                <a:cs typeface="Calibri"/>
              </a:rPr>
              <a:t> Truck</a:t>
            </a:r>
            <a:endParaRPr sz="1800">
              <a:latin typeface="Calibri"/>
              <a:cs typeface="Calibri"/>
            </a:endParaRPr>
          </a:p>
        </p:txBody>
      </p:sp>
      <p:sp>
        <p:nvSpPr>
          <p:cNvPr id="25" name="object 25"/>
          <p:cNvSpPr txBox="1"/>
          <p:nvPr/>
        </p:nvSpPr>
        <p:spPr>
          <a:xfrm>
            <a:off x="2058416" y="4631258"/>
            <a:ext cx="1723389"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FFFFFF"/>
                </a:solidFill>
                <a:latin typeface="Calibri"/>
                <a:cs typeface="Calibri"/>
              </a:rPr>
              <a:t>Mini</a:t>
            </a:r>
            <a:r>
              <a:rPr sz="1800" b="1" spc="-55">
                <a:solidFill>
                  <a:srgbClr val="FFFFFF"/>
                </a:solidFill>
                <a:latin typeface="Calibri"/>
                <a:cs typeface="Calibri"/>
              </a:rPr>
              <a:t> </a:t>
            </a:r>
            <a:r>
              <a:rPr sz="1800" b="1">
                <a:solidFill>
                  <a:srgbClr val="FFFFFF"/>
                </a:solidFill>
                <a:latin typeface="Calibri"/>
                <a:cs typeface="Calibri"/>
              </a:rPr>
              <a:t>waste</a:t>
            </a:r>
            <a:r>
              <a:rPr sz="1800" b="1" spc="-55">
                <a:solidFill>
                  <a:srgbClr val="FFFFFF"/>
                </a:solidFill>
                <a:latin typeface="Calibri"/>
                <a:cs typeface="Calibri"/>
              </a:rPr>
              <a:t> </a:t>
            </a:r>
            <a:r>
              <a:rPr sz="1800" b="1" spc="-10">
                <a:solidFill>
                  <a:srgbClr val="FFFFFF"/>
                </a:solidFill>
                <a:latin typeface="Calibri"/>
                <a:cs typeface="Calibri"/>
              </a:rPr>
              <a:t>Trucks</a:t>
            </a:r>
            <a:endParaRPr sz="1800">
              <a:latin typeface="Calibri"/>
              <a:cs typeface="Calibri"/>
            </a:endParaRPr>
          </a:p>
        </p:txBody>
      </p:sp>
      <p:sp>
        <p:nvSpPr>
          <p:cNvPr id="26" name="object 26"/>
          <p:cNvSpPr/>
          <p:nvPr/>
        </p:nvSpPr>
        <p:spPr>
          <a:xfrm>
            <a:off x="4089653" y="2334005"/>
            <a:ext cx="2969260" cy="207645"/>
          </a:xfrm>
          <a:custGeom>
            <a:avLst/>
            <a:gdLst/>
            <a:ahLst/>
            <a:cxnLst/>
            <a:rect l="l" t="t" r="r" b="b"/>
            <a:pathLst>
              <a:path w="2969259" h="207644">
                <a:moveTo>
                  <a:pt x="0" y="207264"/>
                </a:moveTo>
                <a:lnTo>
                  <a:pt x="1359" y="166907"/>
                </a:lnTo>
                <a:lnTo>
                  <a:pt x="5064" y="133969"/>
                </a:lnTo>
                <a:lnTo>
                  <a:pt x="10554" y="111769"/>
                </a:lnTo>
                <a:lnTo>
                  <a:pt x="17272" y="103632"/>
                </a:lnTo>
                <a:lnTo>
                  <a:pt x="1467104" y="103632"/>
                </a:lnTo>
                <a:lnTo>
                  <a:pt x="1473821" y="95494"/>
                </a:lnTo>
                <a:lnTo>
                  <a:pt x="1479311" y="73294"/>
                </a:lnTo>
                <a:lnTo>
                  <a:pt x="1483016" y="40356"/>
                </a:lnTo>
                <a:lnTo>
                  <a:pt x="1484376" y="0"/>
                </a:lnTo>
                <a:lnTo>
                  <a:pt x="1485735" y="40356"/>
                </a:lnTo>
                <a:lnTo>
                  <a:pt x="1489440" y="73294"/>
                </a:lnTo>
                <a:lnTo>
                  <a:pt x="1494930" y="95494"/>
                </a:lnTo>
                <a:lnTo>
                  <a:pt x="1501648" y="103632"/>
                </a:lnTo>
                <a:lnTo>
                  <a:pt x="2951479" y="103632"/>
                </a:lnTo>
                <a:lnTo>
                  <a:pt x="2958197" y="111769"/>
                </a:lnTo>
                <a:lnTo>
                  <a:pt x="2963687" y="133969"/>
                </a:lnTo>
                <a:lnTo>
                  <a:pt x="2967392" y="166907"/>
                </a:lnTo>
                <a:lnTo>
                  <a:pt x="2968752" y="207264"/>
                </a:lnTo>
              </a:path>
            </a:pathLst>
          </a:custGeom>
          <a:ln w="28956">
            <a:solidFill>
              <a:srgbClr val="FF3A3A"/>
            </a:solidFill>
            <a:prstDash val="sysDash"/>
          </a:ln>
        </p:spPr>
        <p:txBody>
          <a:bodyPr wrap="square" lIns="0" tIns="0" rIns="0" bIns="0" rtlCol="0"/>
          <a:lstStyle/>
          <a:p>
            <a:endParaRPr/>
          </a:p>
        </p:txBody>
      </p:sp>
      <p:sp>
        <p:nvSpPr>
          <p:cNvPr id="27" name="object 27"/>
          <p:cNvSpPr txBox="1"/>
          <p:nvPr/>
        </p:nvSpPr>
        <p:spPr>
          <a:xfrm>
            <a:off x="4628388" y="1892807"/>
            <a:ext cx="1864360" cy="384175"/>
          </a:xfrm>
          <a:prstGeom prst="rect">
            <a:avLst/>
          </a:prstGeom>
          <a:solidFill>
            <a:srgbClr val="C00000"/>
          </a:solidFill>
        </p:spPr>
        <p:txBody>
          <a:bodyPr vert="horz" wrap="square" lIns="0" tIns="39370" rIns="0" bIns="0" rtlCol="0">
            <a:spAutoFit/>
          </a:bodyPr>
          <a:lstStyle/>
          <a:p>
            <a:pPr marL="429895">
              <a:lnSpc>
                <a:spcPct val="100000"/>
              </a:lnSpc>
              <a:spcBef>
                <a:spcPts val="310"/>
              </a:spcBef>
            </a:pPr>
            <a:r>
              <a:rPr sz="1800" b="1" spc="-10">
                <a:solidFill>
                  <a:srgbClr val="FFFFFF"/>
                </a:solidFill>
                <a:latin typeface="Calibri"/>
                <a:cs typeface="Calibri"/>
              </a:rPr>
              <a:t>REVENUES</a:t>
            </a:r>
            <a:endParaRPr sz="1800">
              <a:latin typeface="Calibri"/>
              <a:cs typeface="Calibri"/>
            </a:endParaRPr>
          </a:p>
        </p:txBody>
      </p:sp>
      <p:pic>
        <p:nvPicPr>
          <p:cNvPr id="28" name="object 28"/>
          <p:cNvPicPr/>
          <p:nvPr/>
        </p:nvPicPr>
        <p:blipFill>
          <a:blip r:embed="rId12" cstate="print"/>
          <a:stretch>
            <a:fillRect/>
          </a:stretch>
        </p:blipFill>
        <p:spPr>
          <a:xfrm>
            <a:off x="10271759" y="4405884"/>
            <a:ext cx="1501140" cy="1588008"/>
          </a:xfrm>
          <a:prstGeom prst="rect">
            <a:avLst/>
          </a:prstGeom>
        </p:spPr>
      </p:pic>
      <p:pic>
        <p:nvPicPr>
          <p:cNvPr id="29" name="object 29"/>
          <p:cNvPicPr/>
          <p:nvPr/>
        </p:nvPicPr>
        <p:blipFill>
          <a:blip r:embed="rId13" cstate="print"/>
          <a:stretch>
            <a:fillRect/>
          </a:stretch>
        </p:blipFill>
        <p:spPr>
          <a:xfrm>
            <a:off x="2272283" y="4706111"/>
            <a:ext cx="1203959" cy="1182624"/>
          </a:xfrm>
          <a:prstGeom prst="rect">
            <a:avLst/>
          </a:prstGeom>
        </p:spPr>
      </p:pic>
      <p:pic>
        <p:nvPicPr>
          <p:cNvPr id="30" name="object 30"/>
          <p:cNvPicPr/>
          <p:nvPr/>
        </p:nvPicPr>
        <p:blipFill>
          <a:blip r:embed="rId14" cstate="print"/>
          <a:stretch>
            <a:fillRect/>
          </a:stretch>
        </p:blipFill>
        <p:spPr>
          <a:xfrm>
            <a:off x="117347" y="4931664"/>
            <a:ext cx="1107948" cy="1097280"/>
          </a:xfrm>
          <a:prstGeom prst="rect">
            <a:avLst/>
          </a:prstGeom>
        </p:spPr>
      </p:pic>
      <p:sp>
        <p:nvSpPr>
          <p:cNvPr id="31" name="object 31"/>
          <p:cNvSpPr txBox="1">
            <a:spLocks noGrp="1"/>
          </p:cNvSpPr>
          <p:nvPr>
            <p:ph type="title"/>
          </p:nvPr>
        </p:nvSpPr>
        <p:spPr>
          <a:prstGeom prst="rect">
            <a:avLst/>
          </a:prstGeom>
        </p:spPr>
        <p:txBody>
          <a:bodyPr vert="horz" wrap="square" lIns="0" tIns="223316" rIns="0" bIns="0" rtlCol="0">
            <a:spAutoFit/>
          </a:bodyPr>
          <a:lstStyle/>
          <a:p>
            <a:pPr marL="92075">
              <a:lnSpc>
                <a:spcPct val="100000"/>
              </a:lnSpc>
              <a:spcBef>
                <a:spcPts val="100"/>
              </a:spcBef>
            </a:pPr>
            <a:r>
              <a:rPr>
                <a:solidFill>
                  <a:srgbClr val="FFFFFF"/>
                </a:solidFill>
              </a:rPr>
              <a:t>GENERAL</a:t>
            </a:r>
            <a:r>
              <a:rPr spc="-40">
                <a:solidFill>
                  <a:srgbClr val="FFFFFF"/>
                </a:solidFill>
              </a:rPr>
              <a:t> </a:t>
            </a:r>
            <a:r>
              <a:rPr>
                <a:solidFill>
                  <a:srgbClr val="FFFFFF"/>
                </a:solidFill>
              </a:rPr>
              <a:t>BUSINESS</a:t>
            </a:r>
            <a:r>
              <a:rPr spc="-30">
                <a:solidFill>
                  <a:srgbClr val="FFFFFF"/>
                </a:solidFill>
              </a:rPr>
              <a:t> </a:t>
            </a:r>
            <a:r>
              <a:rPr spc="-10">
                <a:solidFill>
                  <a:srgbClr val="FFFFFF"/>
                </a:solidFill>
              </a:rPr>
              <a:t>MODEL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grpSp>
        <p:nvGrpSpPr>
          <p:cNvPr id="6" name="object 6"/>
          <p:cNvGrpSpPr/>
          <p:nvPr/>
        </p:nvGrpSpPr>
        <p:grpSpPr>
          <a:xfrm>
            <a:off x="0" y="0"/>
            <a:ext cx="12192000" cy="6858000"/>
            <a:chOff x="0" y="0"/>
            <a:chExt cx="12192000" cy="6858000"/>
          </a:xfrm>
        </p:grpSpPr>
        <p:pic>
          <p:nvPicPr>
            <p:cNvPr id="7" name="object 7"/>
            <p:cNvPicPr/>
            <p:nvPr/>
          </p:nvPicPr>
          <p:blipFill>
            <a:blip r:embed="rId5" cstate="print"/>
            <a:stretch>
              <a:fillRect/>
            </a:stretch>
          </p:blipFill>
          <p:spPr>
            <a:xfrm>
              <a:off x="6095" y="6541007"/>
              <a:ext cx="1065276" cy="269748"/>
            </a:xfrm>
            <a:prstGeom prst="rect">
              <a:avLst/>
            </a:prstGeom>
          </p:spPr>
        </p:pic>
        <p:pic>
          <p:nvPicPr>
            <p:cNvPr id="8" name="object 8"/>
            <p:cNvPicPr/>
            <p:nvPr/>
          </p:nvPicPr>
          <p:blipFill>
            <a:blip r:embed="rId6" cstate="print"/>
            <a:stretch>
              <a:fillRect/>
            </a:stretch>
          </p:blipFill>
          <p:spPr>
            <a:xfrm>
              <a:off x="0" y="0"/>
              <a:ext cx="12192000" cy="6857999"/>
            </a:xfrm>
            <a:prstGeom prst="rect">
              <a:avLst/>
            </a:prstGeom>
          </p:spPr>
        </p:pic>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85858">
              <a:alpha val="76861"/>
            </a:srgbClr>
          </a:solidFill>
        </p:spPr>
        <p:txBody>
          <a:bodyPr wrap="square" lIns="0" tIns="0" rIns="0" bIns="0" rtlCol="0"/>
          <a:lstStyle/>
          <a:p>
            <a:endParaRPr/>
          </a:p>
        </p:txBody>
      </p:sp>
      <p:grpSp>
        <p:nvGrpSpPr>
          <p:cNvPr id="10" name="object 10"/>
          <p:cNvGrpSpPr/>
          <p:nvPr/>
        </p:nvGrpSpPr>
        <p:grpSpPr>
          <a:xfrm>
            <a:off x="1807464" y="1933955"/>
            <a:ext cx="2592070" cy="4657725"/>
            <a:chOff x="1807464" y="1933955"/>
            <a:chExt cx="2592070" cy="4657725"/>
          </a:xfrm>
        </p:grpSpPr>
        <p:sp>
          <p:nvSpPr>
            <p:cNvPr id="11" name="object 11"/>
            <p:cNvSpPr/>
            <p:nvPr/>
          </p:nvSpPr>
          <p:spPr>
            <a:xfrm>
              <a:off x="1918716" y="2391155"/>
              <a:ext cx="2376170" cy="4194175"/>
            </a:xfrm>
            <a:custGeom>
              <a:avLst/>
              <a:gdLst/>
              <a:ahLst/>
              <a:cxnLst/>
              <a:rect l="l" t="t" r="r" b="b"/>
              <a:pathLst>
                <a:path w="2376170" h="4194175">
                  <a:moveTo>
                    <a:pt x="2102993" y="0"/>
                  </a:moveTo>
                  <a:lnTo>
                    <a:pt x="272922" y="0"/>
                  </a:lnTo>
                  <a:lnTo>
                    <a:pt x="223860" y="4396"/>
                  </a:lnTo>
                  <a:lnTo>
                    <a:pt x="177684" y="17072"/>
                  </a:lnTo>
                  <a:lnTo>
                    <a:pt x="135165" y="37258"/>
                  </a:lnTo>
                  <a:lnTo>
                    <a:pt x="97074" y="64182"/>
                  </a:lnTo>
                  <a:lnTo>
                    <a:pt x="64182" y="97074"/>
                  </a:lnTo>
                  <a:lnTo>
                    <a:pt x="37258" y="135165"/>
                  </a:lnTo>
                  <a:lnTo>
                    <a:pt x="17072" y="177684"/>
                  </a:lnTo>
                  <a:lnTo>
                    <a:pt x="4396" y="223860"/>
                  </a:lnTo>
                  <a:lnTo>
                    <a:pt x="0" y="272923"/>
                  </a:lnTo>
                  <a:lnTo>
                    <a:pt x="0" y="3921099"/>
                  </a:lnTo>
                  <a:lnTo>
                    <a:pt x="4396" y="3970163"/>
                  </a:lnTo>
                  <a:lnTo>
                    <a:pt x="17072" y="4016341"/>
                  </a:lnTo>
                  <a:lnTo>
                    <a:pt x="37258" y="4058863"/>
                  </a:lnTo>
                  <a:lnTo>
                    <a:pt x="64182" y="4096958"/>
                  </a:lnTo>
                  <a:lnTo>
                    <a:pt x="97074" y="4129855"/>
                  </a:lnTo>
                  <a:lnTo>
                    <a:pt x="135165" y="4156783"/>
                  </a:lnTo>
                  <a:lnTo>
                    <a:pt x="177684" y="4176972"/>
                  </a:lnTo>
                  <a:lnTo>
                    <a:pt x="223860" y="4189650"/>
                  </a:lnTo>
                  <a:lnTo>
                    <a:pt x="272922" y="4194048"/>
                  </a:lnTo>
                  <a:lnTo>
                    <a:pt x="2102993" y="4194048"/>
                  </a:lnTo>
                  <a:lnTo>
                    <a:pt x="2152055" y="4189650"/>
                  </a:lnTo>
                  <a:lnTo>
                    <a:pt x="2198231" y="4176972"/>
                  </a:lnTo>
                  <a:lnTo>
                    <a:pt x="2240750" y="4156783"/>
                  </a:lnTo>
                  <a:lnTo>
                    <a:pt x="2278841" y="4129855"/>
                  </a:lnTo>
                  <a:lnTo>
                    <a:pt x="2311733" y="4096958"/>
                  </a:lnTo>
                  <a:lnTo>
                    <a:pt x="2338657" y="4058863"/>
                  </a:lnTo>
                  <a:lnTo>
                    <a:pt x="2358843" y="4016341"/>
                  </a:lnTo>
                  <a:lnTo>
                    <a:pt x="2371519" y="3970163"/>
                  </a:lnTo>
                  <a:lnTo>
                    <a:pt x="2375916" y="3921099"/>
                  </a:lnTo>
                  <a:lnTo>
                    <a:pt x="2375916" y="272923"/>
                  </a:lnTo>
                  <a:lnTo>
                    <a:pt x="2371519" y="223860"/>
                  </a:lnTo>
                  <a:lnTo>
                    <a:pt x="2358843" y="177684"/>
                  </a:lnTo>
                  <a:lnTo>
                    <a:pt x="2338657" y="135165"/>
                  </a:lnTo>
                  <a:lnTo>
                    <a:pt x="2311733" y="97074"/>
                  </a:lnTo>
                  <a:lnTo>
                    <a:pt x="2278841" y="64182"/>
                  </a:lnTo>
                  <a:lnTo>
                    <a:pt x="2240750" y="37258"/>
                  </a:lnTo>
                  <a:lnTo>
                    <a:pt x="2198231" y="17072"/>
                  </a:lnTo>
                  <a:lnTo>
                    <a:pt x="2152055" y="4396"/>
                  </a:lnTo>
                  <a:lnTo>
                    <a:pt x="2102993" y="0"/>
                  </a:lnTo>
                  <a:close/>
                </a:path>
              </a:pathLst>
            </a:custGeom>
            <a:solidFill>
              <a:srgbClr val="F8CAAC"/>
            </a:solidFill>
          </p:spPr>
          <p:txBody>
            <a:bodyPr wrap="square" lIns="0" tIns="0" rIns="0" bIns="0" rtlCol="0"/>
            <a:lstStyle/>
            <a:p>
              <a:endParaRPr/>
            </a:p>
          </p:txBody>
        </p:sp>
        <p:sp>
          <p:nvSpPr>
            <p:cNvPr id="12" name="object 12"/>
            <p:cNvSpPr/>
            <p:nvPr/>
          </p:nvSpPr>
          <p:spPr>
            <a:xfrm>
              <a:off x="1918716" y="2391155"/>
              <a:ext cx="2376170" cy="4194175"/>
            </a:xfrm>
            <a:custGeom>
              <a:avLst/>
              <a:gdLst/>
              <a:ahLst/>
              <a:cxnLst/>
              <a:rect l="l" t="t" r="r" b="b"/>
              <a:pathLst>
                <a:path w="2376170" h="4194175">
                  <a:moveTo>
                    <a:pt x="0" y="272923"/>
                  </a:moveTo>
                  <a:lnTo>
                    <a:pt x="4396" y="223860"/>
                  </a:lnTo>
                  <a:lnTo>
                    <a:pt x="17072" y="177684"/>
                  </a:lnTo>
                  <a:lnTo>
                    <a:pt x="37258" y="135165"/>
                  </a:lnTo>
                  <a:lnTo>
                    <a:pt x="64182" y="97074"/>
                  </a:lnTo>
                  <a:lnTo>
                    <a:pt x="97074" y="64182"/>
                  </a:lnTo>
                  <a:lnTo>
                    <a:pt x="135165" y="37258"/>
                  </a:lnTo>
                  <a:lnTo>
                    <a:pt x="177684" y="17072"/>
                  </a:lnTo>
                  <a:lnTo>
                    <a:pt x="223860" y="4396"/>
                  </a:lnTo>
                  <a:lnTo>
                    <a:pt x="272922" y="0"/>
                  </a:lnTo>
                  <a:lnTo>
                    <a:pt x="2102993" y="0"/>
                  </a:lnTo>
                  <a:lnTo>
                    <a:pt x="2152055" y="4396"/>
                  </a:lnTo>
                  <a:lnTo>
                    <a:pt x="2198231" y="17072"/>
                  </a:lnTo>
                  <a:lnTo>
                    <a:pt x="2240750" y="37258"/>
                  </a:lnTo>
                  <a:lnTo>
                    <a:pt x="2278841" y="64182"/>
                  </a:lnTo>
                  <a:lnTo>
                    <a:pt x="2311733" y="97074"/>
                  </a:lnTo>
                  <a:lnTo>
                    <a:pt x="2338657" y="135165"/>
                  </a:lnTo>
                  <a:lnTo>
                    <a:pt x="2358843" y="177684"/>
                  </a:lnTo>
                  <a:lnTo>
                    <a:pt x="2371519" y="223860"/>
                  </a:lnTo>
                  <a:lnTo>
                    <a:pt x="2375916" y="272923"/>
                  </a:lnTo>
                  <a:lnTo>
                    <a:pt x="2375916" y="3921099"/>
                  </a:lnTo>
                  <a:lnTo>
                    <a:pt x="2371519" y="3970163"/>
                  </a:lnTo>
                  <a:lnTo>
                    <a:pt x="2358843" y="4016341"/>
                  </a:lnTo>
                  <a:lnTo>
                    <a:pt x="2338657" y="4058863"/>
                  </a:lnTo>
                  <a:lnTo>
                    <a:pt x="2311733" y="4096958"/>
                  </a:lnTo>
                  <a:lnTo>
                    <a:pt x="2278841" y="4129855"/>
                  </a:lnTo>
                  <a:lnTo>
                    <a:pt x="2240750" y="4156783"/>
                  </a:lnTo>
                  <a:lnTo>
                    <a:pt x="2198231" y="4176972"/>
                  </a:lnTo>
                  <a:lnTo>
                    <a:pt x="2152055" y="4189650"/>
                  </a:lnTo>
                  <a:lnTo>
                    <a:pt x="2102993" y="4194048"/>
                  </a:lnTo>
                  <a:lnTo>
                    <a:pt x="272922" y="4194048"/>
                  </a:lnTo>
                  <a:lnTo>
                    <a:pt x="223860" y="4189650"/>
                  </a:lnTo>
                  <a:lnTo>
                    <a:pt x="177684" y="4176972"/>
                  </a:lnTo>
                  <a:lnTo>
                    <a:pt x="135165" y="4156783"/>
                  </a:lnTo>
                  <a:lnTo>
                    <a:pt x="97074" y="4129855"/>
                  </a:lnTo>
                  <a:lnTo>
                    <a:pt x="64182" y="4096958"/>
                  </a:lnTo>
                  <a:lnTo>
                    <a:pt x="37258" y="4058863"/>
                  </a:lnTo>
                  <a:lnTo>
                    <a:pt x="17072" y="4016341"/>
                  </a:lnTo>
                  <a:lnTo>
                    <a:pt x="4396" y="3970163"/>
                  </a:lnTo>
                  <a:lnTo>
                    <a:pt x="0" y="3921099"/>
                  </a:lnTo>
                  <a:lnTo>
                    <a:pt x="0" y="272923"/>
                  </a:lnTo>
                  <a:close/>
                </a:path>
              </a:pathLst>
            </a:custGeom>
            <a:ln w="12192">
              <a:solidFill>
                <a:srgbClr val="41709C"/>
              </a:solidFill>
            </a:ln>
          </p:spPr>
          <p:txBody>
            <a:bodyPr wrap="square" lIns="0" tIns="0" rIns="0" bIns="0" rtlCol="0"/>
            <a:lstStyle/>
            <a:p>
              <a:endParaRPr/>
            </a:p>
          </p:txBody>
        </p:sp>
        <p:pic>
          <p:nvPicPr>
            <p:cNvPr id="13" name="object 13"/>
            <p:cNvPicPr/>
            <p:nvPr/>
          </p:nvPicPr>
          <p:blipFill>
            <a:blip r:embed="rId7" cstate="print"/>
            <a:stretch>
              <a:fillRect/>
            </a:stretch>
          </p:blipFill>
          <p:spPr>
            <a:xfrm>
              <a:off x="1807464" y="1933955"/>
              <a:ext cx="2591562" cy="604265"/>
            </a:xfrm>
            <a:prstGeom prst="rect">
              <a:avLst/>
            </a:prstGeom>
          </p:spPr>
        </p:pic>
      </p:grpSp>
      <p:sp>
        <p:nvSpPr>
          <p:cNvPr id="14" name="object 14"/>
          <p:cNvSpPr txBox="1"/>
          <p:nvPr/>
        </p:nvSpPr>
        <p:spPr>
          <a:xfrm>
            <a:off x="2043810" y="2072386"/>
            <a:ext cx="2122170" cy="239395"/>
          </a:xfrm>
          <a:prstGeom prst="rect">
            <a:avLst/>
          </a:prstGeom>
        </p:spPr>
        <p:txBody>
          <a:bodyPr vert="horz" wrap="square" lIns="0" tIns="13335" rIns="0" bIns="0" rtlCol="0">
            <a:spAutoFit/>
          </a:bodyPr>
          <a:lstStyle/>
          <a:p>
            <a:pPr marL="12700">
              <a:lnSpc>
                <a:spcPct val="100000"/>
              </a:lnSpc>
              <a:spcBef>
                <a:spcPts val="105"/>
              </a:spcBef>
            </a:pPr>
            <a:r>
              <a:rPr sz="1400" b="1">
                <a:solidFill>
                  <a:srgbClr val="FFFFFF"/>
                </a:solidFill>
                <a:latin typeface="Calibri"/>
                <a:cs typeface="Calibri"/>
              </a:rPr>
              <a:t>DIESEL</a:t>
            </a:r>
            <a:r>
              <a:rPr sz="1400" b="1" spc="-30">
                <a:solidFill>
                  <a:srgbClr val="FFFFFF"/>
                </a:solidFill>
                <a:latin typeface="Calibri"/>
                <a:cs typeface="Calibri"/>
              </a:rPr>
              <a:t> </a:t>
            </a:r>
            <a:r>
              <a:rPr sz="1400" b="1">
                <a:solidFill>
                  <a:srgbClr val="FFFFFF"/>
                </a:solidFill>
                <a:latin typeface="Calibri"/>
                <a:cs typeface="Calibri"/>
              </a:rPr>
              <a:t>ENGINE</a:t>
            </a:r>
            <a:r>
              <a:rPr sz="1400" b="1" spc="-35">
                <a:solidFill>
                  <a:srgbClr val="FFFFFF"/>
                </a:solidFill>
                <a:latin typeface="Calibri"/>
                <a:cs typeface="Calibri"/>
              </a:rPr>
              <a:t> </a:t>
            </a:r>
            <a:r>
              <a:rPr sz="1400" b="1" spc="-10">
                <a:solidFill>
                  <a:srgbClr val="FFFFFF"/>
                </a:solidFill>
                <a:latin typeface="Calibri"/>
                <a:cs typeface="Calibri"/>
              </a:rPr>
              <a:t>OPERATIONS</a:t>
            </a:r>
            <a:endParaRPr sz="1400">
              <a:latin typeface="Calibri"/>
              <a:cs typeface="Calibri"/>
            </a:endParaRPr>
          </a:p>
        </p:txBody>
      </p:sp>
      <p:pic>
        <p:nvPicPr>
          <p:cNvPr id="15" name="object 15"/>
          <p:cNvPicPr/>
          <p:nvPr/>
        </p:nvPicPr>
        <p:blipFill>
          <a:blip r:embed="rId8" cstate="print"/>
          <a:stretch>
            <a:fillRect/>
          </a:stretch>
        </p:blipFill>
        <p:spPr>
          <a:xfrm>
            <a:off x="1996439" y="2691396"/>
            <a:ext cx="2161793" cy="525005"/>
          </a:xfrm>
          <a:prstGeom prst="rect">
            <a:avLst/>
          </a:prstGeom>
        </p:spPr>
      </p:pic>
      <p:sp>
        <p:nvSpPr>
          <p:cNvPr id="16" name="object 16"/>
          <p:cNvSpPr txBox="1"/>
          <p:nvPr/>
        </p:nvSpPr>
        <p:spPr>
          <a:xfrm>
            <a:off x="2087117" y="2704337"/>
            <a:ext cx="1983739" cy="452120"/>
          </a:xfrm>
          <a:prstGeom prst="rect">
            <a:avLst/>
          </a:prstGeom>
        </p:spPr>
        <p:txBody>
          <a:bodyPr vert="horz" wrap="square" lIns="0" tIns="12065" rIns="0" bIns="0" rtlCol="0">
            <a:spAutoFit/>
          </a:bodyPr>
          <a:lstStyle/>
          <a:p>
            <a:pPr marL="12700">
              <a:lnSpc>
                <a:spcPct val="100000"/>
              </a:lnSpc>
              <a:spcBef>
                <a:spcPts val="95"/>
              </a:spcBef>
            </a:pPr>
            <a:r>
              <a:rPr sz="2800" b="1" spc="-10">
                <a:solidFill>
                  <a:srgbClr val="C00000"/>
                </a:solidFill>
                <a:latin typeface="Calibri"/>
                <a:cs typeface="Calibri"/>
              </a:rPr>
              <a:t>US$75million</a:t>
            </a:r>
            <a:endParaRPr sz="2800">
              <a:latin typeface="Calibri"/>
              <a:cs typeface="Calibri"/>
            </a:endParaRPr>
          </a:p>
        </p:txBody>
      </p:sp>
      <p:sp>
        <p:nvSpPr>
          <p:cNvPr id="17" name="object 17"/>
          <p:cNvSpPr txBox="1"/>
          <p:nvPr/>
        </p:nvSpPr>
        <p:spPr>
          <a:xfrm>
            <a:off x="2669794" y="4654422"/>
            <a:ext cx="977900" cy="299720"/>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Fuel</a:t>
            </a:r>
            <a:r>
              <a:rPr sz="1800" b="1" spc="-20">
                <a:latin typeface="Calibri"/>
                <a:cs typeface="Calibri"/>
              </a:rPr>
              <a:t> </a:t>
            </a:r>
            <a:r>
              <a:rPr sz="1800" b="1" spc="-10">
                <a:latin typeface="Calibri"/>
                <a:cs typeface="Calibri"/>
              </a:rPr>
              <a:t>Costs</a:t>
            </a:r>
            <a:endParaRPr sz="1800">
              <a:latin typeface="Calibri"/>
              <a:cs typeface="Calibri"/>
            </a:endParaRPr>
          </a:p>
        </p:txBody>
      </p:sp>
      <p:sp>
        <p:nvSpPr>
          <p:cNvPr id="18" name="object 18"/>
          <p:cNvSpPr txBox="1"/>
          <p:nvPr/>
        </p:nvSpPr>
        <p:spPr>
          <a:xfrm>
            <a:off x="2282189" y="6062268"/>
            <a:ext cx="1826895" cy="300355"/>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Maintenance</a:t>
            </a:r>
            <a:r>
              <a:rPr sz="1800" b="1" spc="-105">
                <a:latin typeface="Calibri"/>
                <a:cs typeface="Calibri"/>
              </a:rPr>
              <a:t> </a:t>
            </a:r>
            <a:r>
              <a:rPr sz="1800" b="1" spc="-20">
                <a:latin typeface="Calibri"/>
                <a:cs typeface="Calibri"/>
              </a:rPr>
              <a:t>Costs</a:t>
            </a:r>
            <a:endParaRPr sz="1800">
              <a:latin typeface="Calibri"/>
              <a:cs typeface="Calibri"/>
            </a:endParaRPr>
          </a:p>
        </p:txBody>
      </p:sp>
      <p:grpSp>
        <p:nvGrpSpPr>
          <p:cNvPr id="19" name="object 19"/>
          <p:cNvGrpSpPr/>
          <p:nvPr/>
        </p:nvGrpSpPr>
        <p:grpSpPr>
          <a:xfrm>
            <a:off x="2395473" y="3892041"/>
            <a:ext cx="1637664" cy="759460"/>
            <a:chOff x="2395473" y="3892041"/>
            <a:chExt cx="1637664" cy="759460"/>
          </a:xfrm>
        </p:grpSpPr>
        <p:sp>
          <p:nvSpPr>
            <p:cNvPr id="20" name="object 20"/>
            <p:cNvSpPr/>
            <p:nvPr/>
          </p:nvSpPr>
          <p:spPr>
            <a:xfrm>
              <a:off x="2401823" y="3898391"/>
              <a:ext cx="1624965" cy="746760"/>
            </a:xfrm>
            <a:custGeom>
              <a:avLst/>
              <a:gdLst/>
              <a:ahLst/>
              <a:cxnLst/>
              <a:rect l="l" t="t" r="r" b="b"/>
              <a:pathLst>
                <a:path w="1624964" h="746760">
                  <a:moveTo>
                    <a:pt x="1500124" y="0"/>
                  </a:moveTo>
                  <a:lnTo>
                    <a:pt x="124459" y="0"/>
                  </a:lnTo>
                  <a:lnTo>
                    <a:pt x="76027" y="9784"/>
                  </a:lnTo>
                  <a:lnTo>
                    <a:pt x="36464" y="36464"/>
                  </a:lnTo>
                  <a:lnTo>
                    <a:pt x="9784" y="76027"/>
                  </a:lnTo>
                  <a:lnTo>
                    <a:pt x="0" y="124459"/>
                  </a:lnTo>
                  <a:lnTo>
                    <a:pt x="0" y="622299"/>
                  </a:lnTo>
                  <a:lnTo>
                    <a:pt x="9784" y="670732"/>
                  </a:lnTo>
                  <a:lnTo>
                    <a:pt x="36464" y="710295"/>
                  </a:lnTo>
                  <a:lnTo>
                    <a:pt x="76027" y="736975"/>
                  </a:lnTo>
                  <a:lnTo>
                    <a:pt x="124459" y="746759"/>
                  </a:lnTo>
                  <a:lnTo>
                    <a:pt x="1500124" y="746759"/>
                  </a:lnTo>
                  <a:lnTo>
                    <a:pt x="1548556" y="736975"/>
                  </a:lnTo>
                  <a:lnTo>
                    <a:pt x="1588119" y="710295"/>
                  </a:lnTo>
                  <a:lnTo>
                    <a:pt x="1614799" y="670732"/>
                  </a:lnTo>
                  <a:lnTo>
                    <a:pt x="1624584" y="622299"/>
                  </a:lnTo>
                  <a:lnTo>
                    <a:pt x="1624584" y="124459"/>
                  </a:lnTo>
                  <a:lnTo>
                    <a:pt x="1614799" y="76027"/>
                  </a:lnTo>
                  <a:lnTo>
                    <a:pt x="1588119" y="36464"/>
                  </a:lnTo>
                  <a:lnTo>
                    <a:pt x="1548556" y="9784"/>
                  </a:lnTo>
                  <a:lnTo>
                    <a:pt x="1500124" y="0"/>
                  </a:lnTo>
                  <a:close/>
                </a:path>
              </a:pathLst>
            </a:custGeom>
            <a:solidFill>
              <a:srgbClr val="843B0C"/>
            </a:solidFill>
          </p:spPr>
          <p:txBody>
            <a:bodyPr wrap="square" lIns="0" tIns="0" rIns="0" bIns="0" rtlCol="0"/>
            <a:lstStyle/>
            <a:p>
              <a:endParaRPr/>
            </a:p>
          </p:txBody>
        </p:sp>
        <p:sp>
          <p:nvSpPr>
            <p:cNvPr id="21" name="object 21"/>
            <p:cNvSpPr/>
            <p:nvPr/>
          </p:nvSpPr>
          <p:spPr>
            <a:xfrm>
              <a:off x="2401823" y="3898391"/>
              <a:ext cx="1624965" cy="746760"/>
            </a:xfrm>
            <a:custGeom>
              <a:avLst/>
              <a:gdLst/>
              <a:ahLst/>
              <a:cxnLst/>
              <a:rect l="l" t="t" r="r" b="b"/>
              <a:pathLst>
                <a:path w="1624964" h="746760">
                  <a:moveTo>
                    <a:pt x="0" y="124459"/>
                  </a:moveTo>
                  <a:lnTo>
                    <a:pt x="9784" y="76027"/>
                  </a:lnTo>
                  <a:lnTo>
                    <a:pt x="36464" y="36464"/>
                  </a:lnTo>
                  <a:lnTo>
                    <a:pt x="76027" y="9784"/>
                  </a:lnTo>
                  <a:lnTo>
                    <a:pt x="124459" y="0"/>
                  </a:lnTo>
                  <a:lnTo>
                    <a:pt x="1500124" y="0"/>
                  </a:lnTo>
                  <a:lnTo>
                    <a:pt x="1548556" y="9784"/>
                  </a:lnTo>
                  <a:lnTo>
                    <a:pt x="1588119" y="36464"/>
                  </a:lnTo>
                  <a:lnTo>
                    <a:pt x="1614799" y="76027"/>
                  </a:lnTo>
                  <a:lnTo>
                    <a:pt x="1624584" y="124459"/>
                  </a:lnTo>
                  <a:lnTo>
                    <a:pt x="1624584" y="622299"/>
                  </a:lnTo>
                  <a:lnTo>
                    <a:pt x="1614799" y="670732"/>
                  </a:lnTo>
                  <a:lnTo>
                    <a:pt x="1588119" y="710295"/>
                  </a:lnTo>
                  <a:lnTo>
                    <a:pt x="1548556" y="736975"/>
                  </a:lnTo>
                  <a:lnTo>
                    <a:pt x="1500124" y="746759"/>
                  </a:lnTo>
                  <a:lnTo>
                    <a:pt x="124459" y="746759"/>
                  </a:lnTo>
                  <a:lnTo>
                    <a:pt x="76027" y="736975"/>
                  </a:lnTo>
                  <a:lnTo>
                    <a:pt x="36464" y="710295"/>
                  </a:lnTo>
                  <a:lnTo>
                    <a:pt x="9784" y="670732"/>
                  </a:lnTo>
                  <a:lnTo>
                    <a:pt x="0" y="622299"/>
                  </a:lnTo>
                  <a:lnTo>
                    <a:pt x="0" y="124459"/>
                  </a:lnTo>
                  <a:close/>
                </a:path>
              </a:pathLst>
            </a:custGeom>
            <a:ln w="12192">
              <a:solidFill>
                <a:srgbClr val="41709C"/>
              </a:solidFill>
            </a:ln>
          </p:spPr>
          <p:txBody>
            <a:bodyPr wrap="square" lIns="0" tIns="0" rIns="0" bIns="0" rtlCol="0"/>
            <a:lstStyle/>
            <a:p>
              <a:endParaRPr/>
            </a:p>
          </p:txBody>
        </p:sp>
      </p:grpSp>
      <p:sp>
        <p:nvSpPr>
          <p:cNvPr id="22" name="object 22"/>
          <p:cNvSpPr txBox="1"/>
          <p:nvPr/>
        </p:nvSpPr>
        <p:spPr>
          <a:xfrm>
            <a:off x="2799333" y="4107560"/>
            <a:ext cx="83058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alibri"/>
                <a:cs typeface="Calibri"/>
              </a:rPr>
              <a:t>US$54M</a:t>
            </a:r>
            <a:endParaRPr sz="1800">
              <a:latin typeface="Calibri"/>
              <a:cs typeface="Calibri"/>
            </a:endParaRPr>
          </a:p>
        </p:txBody>
      </p:sp>
      <p:grpSp>
        <p:nvGrpSpPr>
          <p:cNvPr id="23" name="object 23"/>
          <p:cNvGrpSpPr/>
          <p:nvPr/>
        </p:nvGrpSpPr>
        <p:grpSpPr>
          <a:xfrm>
            <a:off x="2395473" y="5301741"/>
            <a:ext cx="1637664" cy="759460"/>
            <a:chOff x="2395473" y="5301741"/>
            <a:chExt cx="1637664" cy="759460"/>
          </a:xfrm>
        </p:grpSpPr>
        <p:sp>
          <p:nvSpPr>
            <p:cNvPr id="24" name="object 24"/>
            <p:cNvSpPr/>
            <p:nvPr/>
          </p:nvSpPr>
          <p:spPr>
            <a:xfrm>
              <a:off x="2401823" y="5308091"/>
              <a:ext cx="1624965" cy="746760"/>
            </a:xfrm>
            <a:custGeom>
              <a:avLst/>
              <a:gdLst/>
              <a:ahLst/>
              <a:cxnLst/>
              <a:rect l="l" t="t" r="r" b="b"/>
              <a:pathLst>
                <a:path w="1624964" h="746760">
                  <a:moveTo>
                    <a:pt x="1500124" y="0"/>
                  </a:moveTo>
                  <a:lnTo>
                    <a:pt x="124459" y="0"/>
                  </a:lnTo>
                  <a:lnTo>
                    <a:pt x="76027" y="9784"/>
                  </a:lnTo>
                  <a:lnTo>
                    <a:pt x="36464" y="36464"/>
                  </a:lnTo>
                  <a:lnTo>
                    <a:pt x="9784" y="76027"/>
                  </a:lnTo>
                  <a:lnTo>
                    <a:pt x="0" y="124460"/>
                  </a:lnTo>
                  <a:lnTo>
                    <a:pt x="0" y="622300"/>
                  </a:lnTo>
                  <a:lnTo>
                    <a:pt x="9784" y="670743"/>
                  </a:lnTo>
                  <a:lnTo>
                    <a:pt x="36464" y="710304"/>
                  </a:lnTo>
                  <a:lnTo>
                    <a:pt x="76027" y="736978"/>
                  </a:lnTo>
                  <a:lnTo>
                    <a:pt x="124459" y="746760"/>
                  </a:lnTo>
                  <a:lnTo>
                    <a:pt x="1500124" y="746760"/>
                  </a:lnTo>
                  <a:lnTo>
                    <a:pt x="1548556" y="736978"/>
                  </a:lnTo>
                  <a:lnTo>
                    <a:pt x="1588119" y="710304"/>
                  </a:lnTo>
                  <a:lnTo>
                    <a:pt x="1614799" y="670743"/>
                  </a:lnTo>
                  <a:lnTo>
                    <a:pt x="1624584" y="622300"/>
                  </a:lnTo>
                  <a:lnTo>
                    <a:pt x="1624584" y="124460"/>
                  </a:lnTo>
                  <a:lnTo>
                    <a:pt x="1614799" y="76027"/>
                  </a:lnTo>
                  <a:lnTo>
                    <a:pt x="1588119" y="36464"/>
                  </a:lnTo>
                  <a:lnTo>
                    <a:pt x="1548556" y="9784"/>
                  </a:lnTo>
                  <a:lnTo>
                    <a:pt x="1500124" y="0"/>
                  </a:lnTo>
                  <a:close/>
                </a:path>
              </a:pathLst>
            </a:custGeom>
            <a:solidFill>
              <a:srgbClr val="843B0C"/>
            </a:solidFill>
          </p:spPr>
          <p:txBody>
            <a:bodyPr wrap="square" lIns="0" tIns="0" rIns="0" bIns="0" rtlCol="0"/>
            <a:lstStyle/>
            <a:p>
              <a:endParaRPr/>
            </a:p>
          </p:txBody>
        </p:sp>
        <p:sp>
          <p:nvSpPr>
            <p:cNvPr id="25" name="object 25"/>
            <p:cNvSpPr/>
            <p:nvPr/>
          </p:nvSpPr>
          <p:spPr>
            <a:xfrm>
              <a:off x="2401823" y="5308091"/>
              <a:ext cx="1624965" cy="746760"/>
            </a:xfrm>
            <a:custGeom>
              <a:avLst/>
              <a:gdLst/>
              <a:ahLst/>
              <a:cxnLst/>
              <a:rect l="l" t="t" r="r" b="b"/>
              <a:pathLst>
                <a:path w="1624964" h="746760">
                  <a:moveTo>
                    <a:pt x="0" y="124460"/>
                  </a:moveTo>
                  <a:lnTo>
                    <a:pt x="9784" y="76027"/>
                  </a:lnTo>
                  <a:lnTo>
                    <a:pt x="36464" y="36464"/>
                  </a:lnTo>
                  <a:lnTo>
                    <a:pt x="76027" y="9784"/>
                  </a:lnTo>
                  <a:lnTo>
                    <a:pt x="124459" y="0"/>
                  </a:lnTo>
                  <a:lnTo>
                    <a:pt x="1500124" y="0"/>
                  </a:lnTo>
                  <a:lnTo>
                    <a:pt x="1548556" y="9784"/>
                  </a:lnTo>
                  <a:lnTo>
                    <a:pt x="1588119" y="36464"/>
                  </a:lnTo>
                  <a:lnTo>
                    <a:pt x="1614799" y="76027"/>
                  </a:lnTo>
                  <a:lnTo>
                    <a:pt x="1624584" y="124460"/>
                  </a:lnTo>
                  <a:lnTo>
                    <a:pt x="1624584" y="622300"/>
                  </a:lnTo>
                  <a:lnTo>
                    <a:pt x="1614799" y="670743"/>
                  </a:lnTo>
                  <a:lnTo>
                    <a:pt x="1588119" y="710304"/>
                  </a:lnTo>
                  <a:lnTo>
                    <a:pt x="1548556" y="736978"/>
                  </a:lnTo>
                  <a:lnTo>
                    <a:pt x="1500124" y="746760"/>
                  </a:lnTo>
                  <a:lnTo>
                    <a:pt x="124459" y="746760"/>
                  </a:lnTo>
                  <a:lnTo>
                    <a:pt x="76027" y="736978"/>
                  </a:lnTo>
                  <a:lnTo>
                    <a:pt x="36464" y="710304"/>
                  </a:lnTo>
                  <a:lnTo>
                    <a:pt x="9784" y="670743"/>
                  </a:lnTo>
                  <a:lnTo>
                    <a:pt x="0" y="622300"/>
                  </a:lnTo>
                  <a:lnTo>
                    <a:pt x="0" y="124460"/>
                  </a:lnTo>
                  <a:close/>
                </a:path>
              </a:pathLst>
            </a:custGeom>
            <a:ln w="12192">
              <a:solidFill>
                <a:srgbClr val="41709C"/>
              </a:solidFill>
            </a:ln>
          </p:spPr>
          <p:txBody>
            <a:bodyPr wrap="square" lIns="0" tIns="0" rIns="0" bIns="0" rtlCol="0"/>
            <a:lstStyle/>
            <a:p>
              <a:endParaRPr/>
            </a:p>
          </p:txBody>
        </p:sp>
      </p:grpSp>
      <p:sp>
        <p:nvSpPr>
          <p:cNvPr id="26" name="object 26"/>
          <p:cNvSpPr txBox="1"/>
          <p:nvPr/>
        </p:nvSpPr>
        <p:spPr>
          <a:xfrm>
            <a:off x="2799333" y="5517896"/>
            <a:ext cx="83058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alibri"/>
                <a:cs typeface="Calibri"/>
              </a:rPr>
              <a:t>US$21M</a:t>
            </a:r>
            <a:endParaRPr sz="1800">
              <a:latin typeface="Calibri"/>
              <a:cs typeface="Calibri"/>
            </a:endParaRPr>
          </a:p>
        </p:txBody>
      </p:sp>
      <p:grpSp>
        <p:nvGrpSpPr>
          <p:cNvPr id="27" name="object 27"/>
          <p:cNvGrpSpPr/>
          <p:nvPr/>
        </p:nvGrpSpPr>
        <p:grpSpPr>
          <a:xfrm>
            <a:off x="4424171" y="1944611"/>
            <a:ext cx="2593340" cy="4659630"/>
            <a:chOff x="4424171" y="1944611"/>
            <a:chExt cx="2593340" cy="4659630"/>
          </a:xfrm>
        </p:grpSpPr>
        <p:sp>
          <p:nvSpPr>
            <p:cNvPr id="28" name="object 28"/>
            <p:cNvSpPr/>
            <p:nvPr/>
          </p:nvSpPr>
          <p:spPr>
            <a:xfrm>
              <a:off x="4535423" y="2403348"/>
              <a:ext cx="2376170" cy="4194175"/>
            </a:xfrm>
            <a:custGeom>
              <a:avLst/>
              <a:gdLst/>
              <a:ahLst/>
              <a:cxnLst/>
              <a:rect l="l" t="t" r="r" b="b"/>
              <a:pathLst>
                <a:path w="2376170" h="4194175">
                  <a:moveTo>
                    <a:pt x="2102993" y="0"/>
                  </a:moveTo>
                  <a:lnTo>
                    <a:pt x="272923" y="0"/>
                  </a:lnTo>
                  <a:lnTo>
                    <a:pt x="223860" y="4396"/>
                  </a:lnTo>
                  <a:lnTo>
                    <a:pt x="177684" y="17072"/>
                  </a:lnTo>
                  <a:lnTo>
                    <a:pt x="135165" y="37258"/>
                  </a:lnTo>
                  <a:lnTo>
                    <a:pt x="97074" y="64182"/>
                  </a:lnTo>
                  <a:lnTo>
                    <a:pt x="64182" y="97074"/>
                  </a:lnTo>
                  <a:lnTo>
                    <a:pt x="37258" y="135165"/>
                  </a:lnTo>
                  <a:lnTo>
                    <a:pt x="17072" y="177684"/>
                  </a:lnTo>
                  <a:lnTo>
                    <a:pt x="4396" y="223860"/>
                  </a:lnTo>
                  <a:lnTo>
                    <a:pt x="0" y="272923"/>
                  </a:lnTo>
                  <a:lnTo>
                    <a:pt x="0" y="3921099"/>
                  </a:lnTo>
                  <a:lnTo>
                    <a:pt x="4396" y="3970163"/>
                  </a:lnTo>
                  <a:lnTo>
                    <a:pt x="17072" y="4016341"/>
                  </a:lnTo>
                  <a:lnTo>
                    <a:pt x="37258" y="4058863"/>
                  </a:lnTo>
                  <a:lnTo>
                    <a:pt x="64182" y="4096958"/>
                  </a:lnTo>
                  <a:lnTo>
                    <a:pt x="97074" y="4129855"/>
                  </a:lnTo>
                  <a:lnTo>
                    <a:pt x="135165" y="4156783"/>
                  </a:lnTo>
                  <a:lnTo>
                    <a:pt x="177684" y="4176972"/>
                  </a:lnTo>
                  <a:lnTo>
                    <a:pt x="223860" y="4189650"/>
                  </a:lnTo>
                  <a:lnTo>
                    <a:pt x="272923" y="4194048"/>
                  </a:lnTo>
                  <a:lnTo>
                    <a:pt x="2102993" y="4194048"/>
                  </a:lnTo>
                  <a:lnTo>
                    <a:pt x="2152055" y="4189650"/>
                  </a:lnTo>
                  <a:lnTo>
                    <a:pt x="2198231" y="4176972"/>
                  </a:lnTo>
                  <a:lnTo>
                    <a:pt x="2240750" y="4156783"/>
                  </a:lnTo>
                  <a:lnTo>
                    <a:pt x="2278841" y="4129855"/>
                  </a:lnTo>
                  <a:lnTo>
                    <a:pt x="2311733" y="4096958"/>
                  </a:lnTo>
                  <a:lnTo>
                    <a:pt x="2338657" y="4058863"/>
                  </a:lnTo>
                  <a:lnTo>
                    <a:pt x="2358843" y="4016341"/>
                  </a:lnTo>
                  <a:lnTo>
                    <a:pt x="2371519" y="3970163"/>
                  </a:lnTo>
                  <a:lnTo>
                    <a:pt x="2375916" y="3921099"/>
                  </a:lnTo>
                  <a:lnTo>
                    <a:pt x="2375916" y="272923"/>
                  </a:lnTo>
                  <a:lnTo>
                    <a:pt x="2371519" y="223860"/>
                  </a:lnTo>
                  <a:lnTo>
                    <a:pt x="2358843" y="177684"/>
                  </a:lnTo>
                  <a:lnTo>
                    <a:pt x="2338657" y="135165"/>
                  </a:lnTo>
                  <a:lnTo>
                    <a:pt x="2311733" y="97074"/>
                  </a:lnTo>
                  <a:lnTo>
                    <a:pt x="2278841" y="64182"/>
                  </a:lnTo>
                  <a:lnTo>
                    <a:pt x="2240750" y="37258"/>
                  </a:lnTo>
                  <a:lnTo>
                    <a:pt x="2198231" y="17072"/>
                  </a:lnTo>
                  <a:lnTo>
                    <a:pt x="2152055" y="4396"/>
                  </a:lnTo>
                  <a:lnTo>
                    <a:pt x="2102993" y="0"/>
                  </a:lnTo>
                  <a:close/>
                </a:path>
              </a:pathLst>
            </a:custGeom>
            <a:solidFill>
              <a:srgbClr val="F1F1F1"/>
            </a:solidFill>
          </p:spPr>
          <p:txBody>
            <a:bodyPr wrap="square" lIns="0" tIns="0" rIns="0" bIns="0" rtlCol="0"/>
            <a:lstStyle/>
            <a:p>
              <a:endParaRPr/>
            </a:p>
          </p:txBody>
        </p:sp>
        <p:sp>
          <p:nvSpPr>
            <p:cNvPr id="29" name="object 29"/>
            <p:cNvSpPr/>
            <p:nvPr/>
          </p:nvSpPr>
          <p:spPr>
            <a:xfrm>
              <a:off x="4535423" y="2403348"/>
              <a:ext cx="2376170" cy="4194175"/>
            </a:xfrm>
            <a:custGeom>
              <a:avLst/>
              <a:gdLst/>
              <a:ahLst/>
              <a:cxnLst/>
              <a:rect l="l" t="t" r="r" b="b"/>
              <a:pathLst>
                <a:path w="2376170" h="4194175">
                  <a:moveTo>
                    <a:pt x="0" y="272923"/>
                  </a:moveTo>
                  <a:lnTo>
                    <a:pt x="4396" y="223860"/>
                  </a:lnTo>
                  <a:lnTo>
                    <a:pt x="17072" y="177684"/>
                  </a:lnTo>
                  <a:lnTo>
                    <a:pt x="37258" y="135165"/>
                  </a:lnTo>
                  <a:lnTo>
                    <a:pt x="64182" y="97074"/>
                  </a:lnTo>
                  <a:lnTo>
                    <a:pt x="97074" y="64182"/>
                  </a:lnTo>
                  <a:lnTo>
                    <a:pt x="135165" y="37258"/>
                  </a:lnTo>
                  <a:lnTo>
                    <a:pt x="177684" y="17072"/>
                  </a:lnTo>
                  <a:lnTo>
                    <a:pt x="223860" y="4396"/>
                  </a:lnTo>
                  <a:lnTo>
                    <a:pt x="272923" y="0"/>
                  </a:lnTo>
                  <a:lnTo>
                    <a:pt x="2102993" y="0"/>
                  </a:lnTo>
                  <a:lnTo>
                    <a:pt x="2152055" y="4396"/>
                  </a:lnTo>
                  <a:lnTo>
                    <a:pt x="2198231" y="17072"/>
                  </a:lnTo>
                  <a:lnTo>
                    <a:pt x="2240750" y="37258"/>
                  </a:lnTo>
                  <a:lnTo>
                    <a:pt x="2278841" y="64182"/>
                  </a:lnTo>
                  <a:lnTo>
                    <a:pt x="2311733" y="97074"/>
                  </a:lnTo>
                  <a:lnTo>
                    <a:pt x="2338657" y="135165"/>
                  </a:lnTo>
                  <a:lnTo>
                    <a:pt x="2358843" y="177684"/>
                  </a:lnTo>
                  <a:lnTo>
                    <a:pt x="2371519" y="223860"/>
                  </a:lnTo>
                  <a:lnTo>
                    <a:pt x="2375916" y="272923"/>
                  </a:lnTo>
                  <a:lnTo>
                    <a:pt x="2375916" y="3921099"/>
                  </a:lnTo>
                  <a:lnTo>
                    <a:pt x="2371519" y="3970163"/>
                  </a:lnTo>
                  <a:lnTo>
                    <a:pt x="2358843" y="4016341"/>
                  </a:lnTo>
                  <a:lnTo>
                    <a:pt x="2338657" y="4058863"/>
                  </a:lnTo>
                  <a:lnTo>
                    <a:pt x="2311733" y="4096958"/>
                  </a:lnTo>
                  <a:lnTo>
                    <a:pt x="2278841" y="4129855"/>
                  </a:lnTo>
                  <a:lnTo>
                    <a:pt x="2240750" y="4156783"/>
                  </a:lnTo>
                  <a:lnTo>
                    <a:pt x="2198231" y="4176972"/>
                  </a:lnTo>
                  <a:lnTo>
                    <a:pt x="2152055" y="4189650"/>
                  </a:lnTo>
                  <a:lnTo>
                    <a:pt x="2102993" y="4194048"/>
                  </a:lnTo>
                  <a:lnTo>
                    <a:pt x="272923" y="4194048"/>
                  </a:lnTo>
                  <a:lnTo>
                    <a:pt x="223860" y="4189650"/>
                  </a:lnTo>
                  <a:lnTo>
                    <a:pt x="177684" y="4176972"/>
                  </a:lnTo>
                  <a:lnTo>
                    <a:pt x="135165" y="4156783"/>
                  </a:lnTo>
                  <a:lnTo>
                    <a:pt x="97074" y="4129855"/>
                  </a:lnTo>
                  <a:lnTo>
                    <a:pt x="64182" y="4096958"/>
                  </a:lnTo>
                  <a:lnTo>
                    <a:pt x="37258" y="4058863"/>
                  </a:lnTo>
                  <a:lnTo>
                    <a:pt x="17072" y="4016341"/>
                  </a:lnTo>
                  <a:lnTo>
                    <a:pt x="4396" y="3970163"/>
                  </a:lnTo>
                  <a:lnTo>
                    <a:pt x="0" y="3921099"/>
                  </a:lnTo>
                  <a:lnTo>
                    <a:pt x="0" y="272923"/>
                  </a:lnTo>
                  <a:close/>
                </a:path>
              </a:pathLst>
            </a:custGeom>
            <a:ln w="12192">
              <a:solidFill>
                <a:srgbClr val="41709C"/>
              </a:solidFill>
            </a:ln>
          </p:spPr>
          <p:txBody>
            <a:bodyPr wrap="square" lIns="0" tIns="0" rIns="0" bIns="0" rtlCol="0"/>
            <a:lstStyle/>
            <a:p>
              <a:endParaRPr/>
            </a:p>
          </p:txBody>
        </p:sp>
        <p:pic>
          <p:nvPicPr>
            <p:cNvPr id="30" name="object 30"/>
            <p:cNvPicPr/>
            <p:nvPr/>
          </p:nvPicPr>
          <p:blipFill>
            <a:blip r:embed="rId9" cstate="print"/>
            <a:stretch>
              <a:fillRect/>
            </a:stretch>
          </p:blipFill>
          <p:spPr>
            <a:xfrm>
              <a:off x="4424171" y="1944611"/>
              <a:ext cx="2593085" cy="605802"/>
            </a:xfrm>
            <a:prstGeom prst="rect">
              <a:avLst/>
            </a:prstGeom>
          </p:spPr>
        </p:pic>
      </p:grpSp>
      <p:sp>
        <p:nvSpPr>
          <p:cNvPr id="31" name="object 31"/>
          <p:cNvSpPr txBox="1"/>
          <p:nvPr/>
        </p:nvSpPr>
        <p:spPr>
          <a:xfrm>
            <a:off x="4811395" y="2083688"/>
            <a:ext cx="1822450" cy="239395"/>
          </a:xfrm>
          <a:prstGeom prst="rect">
            <a:avLst/>
          </a:prstGeom>
        </p:spPr>
        <p:txBody>
          <a:bodyPr vert="horz" wrap="square" lIns="0" tIns="13335" rIns="0" bIns="0" rtlCol="0">
            <a:spAutoFit/>
          </a:bodyPr>
          <a:lstStyle/>
          <a:p>
            <a:pPr marL="12700">
              <a:lnSpc>
                <a:spcPct val="100000"/>
              </a:lnSpc>
              <a:spcBef>
                <a:spcPts val="105"/>
              </a:spcBef>
            </a:pPr>
            <a:r>
              <a:rPr sz="1400" b="1">
                <a:solidFill>
                  <a:srgbClr val="FFFFFF"/>
                </a:solidFill>
                <a:latin typeface="Calibri"/>
                <a:cs typeface="Calibri"/>
              </a:rPr>
              <a:t>EV</a:t>
            </a:r>
            <a:r>
              <a:rPr sz="1400" b="1" spc="-15">
                <a:solidFill>
                  <a:srgbClr val="FFFFFF"/>
                </a:solidFill>
                <a:latin typeface="Calibri"/>
                <a:cs typeface="Calibri"/>
              </a:rPr>
              <a:t> </a:t>
            </a:r>
            <a:r>
              <a:rPr sz="1400" b="1">
                <a:solidFill>
                  <a:srgbClr val="FFFFFF"/>
                </a:solidFill>
                <a:latin typeface="Calibri"/>
                <a:cs typeface="Calibri"/>
              </a:rPr>
              <a:t>ENGINE</a:t>
            </a:r>
            <a:r>
              <a:rPr sz="1400" b="1" spc="-10">
                <a:solidFill>
                  <a:srgbClr val="FFFFFF"/>
                </a:solidFill>
                <a:latin typeface="Calibri"/>
                <a:cs typeface="Calibri"/>
              </a:rPr>
              <a:t> OPERATIONS</a:t>
            </a:r>
            <a:endParaRPr sz="1400">
              <a:latin typeface="Calibri"/>
              <a:cs typeface="Calibri"/>
            </a:endParaRPr>
          </a:p>
        </p:txBody>
      </p:sp>
      <p:pic>
        <p:nvPicPr>
          <p:cNvPr id="32" name="object 32"/>
          <p:cNvPicPr/>
          <p:nvPr/>
        </p:nvPicPr>
        <p:blipFill>
          <a:blip r:embed="rId8" cstate="print"/>
          <a:stretch>
            <a:fillRect/>
          </a:stretch>
        </p:blipFill>
        <p:spPr>
          <a:xfrm>
            <a:off x="4660391" y="2691396"/>
            <a:ext cx="2160269" cy="525005"/>
          </a:xfrm>
          <a:prstGeom prst="rect">
            <a:avLst/>
          </a:prstGeom>
        </p:spPr>
      </p:pic>
      <p:sp>
        <p:nvSpPr>
          <p:cNvPr id="33" name="object 33"/>
          <p:cNvSpPr txBox="1"/>
          <p:nvPr/>
        </p:nvSpPr>
        <p:spPr>
          <a:xfrm>
            <a:off x="4750434" y="2704337"/>
            <a:ext cx="1983739" cy="452120"/>
          </a:xfrm>
          <a:prstGeom prst="rect">
            <a:avLst/>
          </a:prstGeom>
        </p:spPr>
        <p:txBody>
          <a:bodyPr vert="horz" wrap="square" lIns="0" tIns="12065" rIns="0" bIns="0" rtlCol="0">
            <a:spAutoFit/>
          </a:bodyPr>
          <a:lstStyle/>
          <a:p>
            <a:pPr marL="12700">
              <a:lnSpc>
                <a:spcPct val="100000"/>
              </a:lnSpc>
              <a:spcBef>
                <a:spcPts val="95"/>
              </a:spcBef>
            </a:pPr>
            <a:r>
              <a:rPr sz="2800" b="1" spc="-10">
                <a:solidFill>
                  <a:srgbClr val="003300"/>
                </a:solidFill>
                <a:latin typeface="Calibri"/>
                <a:cs typeface="Calibri"/>
              </a:rPr>
              <a:t>US$10million</a:t>
            </a:r>
            <a:endParaRPr sz="2800">
              <a:latin typeface="Calibri"/>
              <a:cs typeface="Calibri"/>
            </a:endParaRPr>
          </a:p>
        </p:txBody>
      </p:sp>
      <p:sp>
        <p:nvSpPr>
          <p:cNvPr id="34" name="object 34"/>
          <p:cNvSpPr txBox="1"/>
          <p:nvPr/>
        </p:nvSpPr>
        <p:spPr>
          <a:xfrm>
            <a:off x="4953380" y="4654422"/>
            <a:ext cx="1511300" cy="299720"/>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Electricity</a:t>
            </a:r>
            <a:r>
              <a:rPr sz="1800" b="1" spc="-40">
                <a:latin typeface="Calibri"/>
                <a:cs typeface="Calibri"/>
              </a:rPr>
              <a:t> </a:t>
            </a:r>
            <a:r>
              <a:rPr sz="1800" b="1" spc="-10">
                <a:latin typeface="Calibri"/>
                <a:cs typeface="Calibri"/>
              </a:rPr>
              <a:t>Costs</a:t>
            </a:r>
            <a:endParaRPr sz="1800">
              <a:latin typeface="Calibri"/>
              <a:cs typeface="Calibri"/>
            </a:endParaRPr>
          </a:p>
        </p:txBody>
      </p:sp>
      <p:sp>
        <p:nvSpPr>
          <p:cNvPr id="35" name="object 35"/>
          <p:cNvSpPr txBox="1"/>
          <p:nvPr/>
        </p:nvSpPr>
        <p:spPr>
          <a:xfrm>
            <a:off x="4787265" y="6062268"/>
            <a:ext cx="1826895" cy="300355"/>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Maintenance</a:t>
            </a:r>
            <a:r>
              <a:rPr sz="1800" b="1" spc="-105">
                <a:latin typeface="Calibri"/>
                <a:cs typeface="Calibri"/>
              </a:rPr>
              <a:t> </a:t>
            </a:r>
            <a:r>
              <a:rPr sz="1800" b="1" spc="-20">
                <a:latin typeface="Calibri"/>
                <a:cs typeface="Calibri"/>
              </a:rPr>
              <a:t>Costs</a:t>
            </a:r>
            <a:endParaRPr sz="1800">
              <a:latin typeface="Calibri"/>
              <a:cs typeface="Calibri"/>
            </a:endParaRPr>
          </a:p>
        </p:txBody>
      </p:sp>
      <p:grpSp>
        <p:nvGrpSpPr>
          <p:cNvPr id="36" name="object 36"/>
          <p:cNvGrpSpPr/>
          <p:nvPr/>
        </p:nvGrpSpPr>
        <p:grpSpPr>
          <a:xfrm>
            <a:off x="4899405" y="3892041"/>
            <a:ext cx="1637664" cy="759460"/>
            <a:chOff x="4899405" y="3892041"/>
            <a:chExt cx="1637664" cy="759460"/>
          </a:xfrm>
        </p:grpSpPr>
        <p:sp>
          <p:nvSpPr>
            <p:cNvPr id="37" name="object 37"/>
            <p:cNvSpPr/>
            <p:nvPr/>
          </p:nvSpPr>
          <p:spPr>
            <a:xfrm>
              <a:off x="4905755" y="3898391"/>
              <a:ext cx="1624965" cy="746760"/>
            </a:xfrm>
            <a:custGeom>
              <a:avLst/>
              <a:gdLst/>
              <a:ahLst/>
              <a:cxnLst/>
              <a:rect l="l" t="t" r="r" b="b"/>
              <a:pathLst>
                <a:path w="1624965" h="746760">
                  <a:moveTo>
                    <a:pt x="1500124" y="0"/>
                  </a:moveTo>
                  <a:lnTo>
                    <a:pt x="124460" y="0"/>
                  </a:lnTo>
                  <a:lnTo>
                    <a:pt x="76027" y="9784"/>
                  </a:lnTo>
                  <a:lnTo>
                    <a:pt x="36464" y="36464"/>
                  </a:lnTo>
                  <a:lnTo>
                    <a:pt x="9784" y="76027"/>
                  </a:lnTo>
                  <a:lnTo>
                    <a:pt x="0" y="124459"/>
                  </a:lnTo>
                  <a:lnTo>
                    <a:pt x="0" y="622299"/>
                  </a:lnTo>
                  <a:lnTo>
                    <a:pt x="9784" y="670732"/>
                  </a:lnTo>
                  <a:lnTo>
                    <a:pt x="36464" y="710295"/>
                  </a:lnTo>
                  <a:lnTo>
                    <a:pt x="76027" y="736975"/>
                  </a:lnTo>
                  <a:lnTo>
                    <a:pt x="124460" y="746759"/>
                  </a:lnTo>
                  <a:lnTo>
                    <a:pt x="1500124" y="746759"/>
                  </a:lnTo>
                  <a:lnTo>
                    <a:pt x="1548556" y="736975"/>
                  </a:lnTo>
                  <a:lnTo>
                    <a:pt x="1588119" y="710295"/>
                  </a:lnTo>
                  <a:lnTo>
                    <a:pt x="1614799" y="670732"/>
                  </a:lnTo>
                  <a:lnTo>
                    <a:pt x="1624584" y="622299"/>
                  </a:lnTo>
                  <a:lnTo>
                    <a:pt x="1624584" y="124459"/>
                  </a:lnTo>
                  <a:lnTo>
                    <a:pt x="1614799" y="76027"/>
                  </a:lnTo>
                  <a:lnTo>
                    <a:pt x="1588119" y="36464"/>
                  </a:lnTo>
                  <a:lnTo>
                    <a:pt x="1548556" y="9784"/>
                  </a:lnTo>
                  <a:lnTo>
                    <a:pt x="1500124" y="0"/>
                  </a:lnTo>
                  <a:close/>
                </a:path>
              </a:pathLst>
            </a:custGeom>
            <a:solidFill>
              <a:srgbClr val="31796C"/>
            </a:solidFill>
          </p:spPr>
          <p:txBody>
            <a:bodyPr wrap="square" lIns="0" tIns="0" rIns="0" bIns="0" rtlCol="0"/>
            <a:lstStyle/>
            <a:p>
              <a:endParaRPr/>
            </a:p>
          </p:txBody>
        </p:sp>
        <p:sp>
          <p:nvSpPr>
            <p:cNvPr id="38" name="object 38"/>
            <p:cNvSpPr/>
            <p:nvPr/>
          </p:nvSpPr>
          <p:spPr>
            <a:xfrm>
              <a:off x="4905755" y="3898391"/>
              <a:ext cx="1624965" cy="746760"/>
            </a:xfrm>
            <a:custGeom>
              <a:avLst/>
              <a:gdLst/>
              <a:ahLst/>
              <a:cxnLst/>
              <a:rect l="l" t="t" r="r" b="b"/>
              <a:pathLst>
                <a:path w="1624965" h="746760">
                  <a:moveTo>
                    <a:pt x="0" y="124459"/>
                  </a:moveTo>
                  <a:lnTo>
                    <a:pt x="9784" y="76027"/>
                  </a:lnTo>
                  <a:lnTo>
                    <a:pt x="36464" y="36464"/>
                  </a:lnTo>
                  <a:lnTo>
                    <a:pt x="76027" y="9784"/>
                  </a:lnTo>
                  <a:lnTo>
                    <a:pt x="124460" y="0"/>
                  </a:lnTo>
                  <a:lnTo>
                    <a:pt x="1500124" y="0"/>
                  </a:lnTo>
                  <a:lnTo>
                    <a:pt x="1548556" y="9784"/>
                  </a:lnTo>
                  <a:lnTo>
                    <a:pt x="1588119" y="36464"/>
                  </a:lnTo>
                  <a:lnTo>
                    <a:pt x="1614799" y="76027"/>
                  </a:lnTo>
                  <a:lnTo>
                    <a:pt x="1624584" y="124459"/>
                  </a:lnTo>
                  <a:lnTo>
                    <a:pt x="1624584" y="622299"/>
                  </a:lnTo>
                  <a:lnTo>
                    <a:pt x="1614799" y="670732"/>
                  </a:lnTo>
                  <a:lnTo>
                    <a:pt x="1588119" y="710295"/>
                  </a:lnTo>
                  <a:lnTo>
                    <a:pt x="1548556" y="736975"/>
                  </a:lnTo>
                  <a:lnTo>
                    <a:pt x="1500124" y="746759"/>
                  </a:lnTo>
                  <a:lnTo>
                    <a:pt x="124460" y="746759"/>
                  </a:lnTo>
                  <a:lnTo>
                    <a:pt x="76027" y="736975"/>
                  </a:lnTo>
                  <a:lnTo>
                    <a:pt x="36464" y="710295"/>
                  </a:lnTo>
                  <a:lnTo>
                    <a:pt x="9784" y="670732"/>
                  </a:lnTo>
                  <a:lnTo>
                    <a:pt x="0" y="622299"/>
                  </a:lnTo>
                  <a:lnTo>
                    <a:pt x="0" y="124459"/>
                  </a:lnTo>
                  <a:close/>
                </a:path>
              </a:pathLst>
            </a:custGeom>
            <a:ln w="12192">
              <a:solidFill>
                <a:srgbClr val="41709C"/>
              </a:solidFill>
            </a:ln>
          </p:spPr>
          <p:txBody>
            <a:bodyPr wrap="square" lIns="0" tIns="0" rIns="0" bIns="0" rtlCol="0"/>
            <a:lstStyle/>
            <a:p>
              <a:endParaRPr/>
            </a:p>
          </p:txBody>
        </p:sp>
      </p:grpSp>
      <p:sp>
        <p:nvSpPr>
          <p:cNvPr id="39" name="object 39"/>
          <p:cNvSpPr txBox="1"/>
          <p:nvPr/>
        </p:nvSpPr>
        <p:spPr>
          <a:xfrm>
            <a:off x="5362194" y="4107560"/>
            <a:ext cx="714375"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alibri"/>
                <a:cs typeface="Calibri"/>
              </a:rPr>
              <a:t>US$8M</a:t>
            </a:r>
            <a:endParaRPr sz="1800">
              <a:latin typeface="Calibri"/>
              <a:cs typeface="Calibri"/>
            </a:endParaRPr>
          </a:p>
        </p:txBody>
      </p:sp>
      <p:grpSp>
        <p:nvGrpSpPr>
          <p:cNvPr id="40" name="object 40"/>
          <p:cNvGrpSpPr/>
          <p:nvPr/>
        </p:nvGrpSpPr>
        <p:grpSpPr>
          <a:xfrm>
            <a:off x="4899659" y="5301996"/>
            <a:ext cx="1637030" cy="759460"/>
            <a:chOff x="4899659" y="5301996"/>
            <a:chExt cx="1637030" cy="759460"/>
          </a:xfrm>
        </p:grpSpPr>
        <p:sp>
          <p:nvSpPr>
            <p:cNvPr id="41" name="object 41"/>
            <p:cNvSpPr/>
            <p:nvPr/>
          </p:nvSpPr>
          <p:spPr>
            <a:xfrm>
              <a:off x="4905755" y="5308092"/>
              <a:ext cx="1624965" cy="746760"/>
            </a:xfrm>
            <a:custGeom>
              <a:avLst/>
              <a:gdLst/>
              <a:ahLst/>
              <a:cxnLst/>
              <a:rect l="l" t="t" r="r" b="b"/>
              <a:pathLst>
                <a:path w="1624965" h="746760">
                  <a:moveTo>
                    <a:pt x="1500124" y="0"/>
                  </a:moveTo>
                  <a:lnTo>
                    <a:pt x="124460" y="0"/>
                  </a:lnTo>
                  <a:lnTo>
                    <a:pt x="76027" y="9784"/>
                  </a:lnTo>
                  <a:lnTo>
                    <a:pt x="36464" y="36464"/>
                  </a:lnTo>
                  <a:lnTo>
                    <a:pt x="9784" y="76027"/>
                  </a:lnTo>
                  <a:lnTo>
                    <a:pt x="0" y="124460"/>
                  </a:lnTo>
                  <a:lnTo>
                    <a:pt x="0" y="622300"/>
                  </a:lnTo>
                  <a:lnTo>
                    <a:pt x="9784" y="670743"/>
                  </a:lnTo>
                  <a:lnTo>
                    <a:pt x="36464" y="710304"/>
                  </a:lnTo>
                  <a:lnTo>
                    <a:pt x="76027" y="736978"/>
                  </a:lnTo>
                  <a:lnTo>
                    <a:pt x="124460" y="746760"/>
                  </a:lnTo>
                  <a:lnTo>
                    <a:pt x="1500124" y="746760"/>
                  </a:lnTo>
                  <a:lnTo>
                    <a:pt x="1548556" y="736978"/>
                  </a:lnTo>
                  <a:lnTo>
                    <a:pt x="1588119" y="710304"/>
                  </a:lnTo>
                  <a:lnTo>
                    <a:pt x="1614799" y="670743"/>
                  </a:lnTo>
                  <a:lnTo>
                    <a:pt x="1624584" y="622300"/>
                  </a:lnTo>
                  <a:lnTo>
                    <a:pt x="1624584" y="124460"/>
                  </a:lnTo>
                  <a:lnTo>
                    <a:pt x="1614799" y="76027"/>
                  </a:lnTo>
                  <a:lnTo>
                    <a:pt x="1588119" y="36464"/>
                  </a:lnTo>
                  <a:lnTo>
                    <a:pt x="1548556" y="9784"/>
                  </a:lnTo>
                  <a:lnTo>
                    <a:pt x="1500124" y="0"/>
                  </a:lnTo>
                  <a:close/>
                </a:path>
              </a:pathLst>
            </a:custGeom>
            <a:solidFill>
              <a:srgbClr val="31796C"/>
            </a:solidFill>
          </p:spPr>
          <p:txBody>
            <a:bodyPr wrap="square" lIns="0" tIns="0" rIns="0" bIns="0" rtlCol="0"/>
            <a:lstStyle/>
            <a:p>
              <a:endParaRPr/>
            </a:p>
          </p:txBody>
        </p:sp>
        <p:sp>
          <p:nvSpPr>
            <p:cNvPr id="42" name="object 42"/>
            <p:cNvSpPr/>
            <p:nvPr/>
          </p:nvSpPr>
          <p:spPr>
            <a:xfrm>
              <a:off x="4905755" y="5308092"/>
              <a:ext cx="1624965" cy="746760"/>
            </a:xfrm>
            <a:custGeom>
              <a:avLst/>
              <a:gdLst/>
              <a:ahLst/>
              <a:cxnLst/>
              <a:rect l="l" t="t" r="r" b="b"/>
              <a:pathLst>
                <a:path w="1624965" h="746760">
                  <a:moveTo>
                    <a:pt x="0" y="124460"/>
                  </a:moveTo>
                  <a:lnTo>
                    <a:pt x="9784" y="76027"/>
                  </a:lnTo>
                  <a:lnTo>
                    <a:pt x="36464" y="36464"/>
                  </a:lnTo>
                  <a:lnTo>
                    <a:pt x="76027" y="9784"/>
                  </a:lnTo>
                  <a:lnTo>
                    <a:pt x="124460" y="0"/>
                  </a:lnTo>
                  <a:lnTo>
                    <a:pt x="1500124" y="0"/>
                  </a:lnTo>
                  <a:lnTo>
                    <a:pt x="1548556" y="9784"/>
                  </a:lnTo>
                  <a:lnTo>
                    <a:pt x="1588119" y="36464"/>
                  </a:lnTo>
                  <a:lnTo>
                    <a:pt x="1614799" y="76027"/>
                  </a:lnTo>
                  <a:lnTo>
                    <a:pt x="1624584" y="124460"/>
                  </a:lnTo>
                  <a:lnTo>
                    <a:pt x="1624584" y="622300"/>
                  </a:lnTo>
                  <a:lnTo>
                    <a:pt x="1614799" y="670743"/>
                  </a:lnTo>
                  <a:lnTo>
                    <a:pt x="1588119" y="710304"/>
                  </a:lnTo>
                  <a:lnTo>
                    <a:pt x="1548556" y="736978"/>
                  </a:lnTo>
                  <a:lnTo>
                    <a:pt x="1500124" y="746760"/>
                  </a:lnTo>
                  <a:lnTo>
                    <a:pt x="124460" y="746760"/>
                  </a:lnTo>
                  <a:lnTo>
                    <a:pt x="76027" y="736978"/>
                  </a:lnTo>
                  <a:lnTo>
                    <a:pt x="36464" y="710304"/>
                  </a:lnTo>
                  <a:lnTo>
                    <a:pt x="9784" y="670743"/>
                  </a:lnTo>
                  <a:lnTo>
                    <a:pt x="0" y="622300"/>
                  </a:lnTo>
                  <a:lnTo>
                    <a:pt x="0" y="124460"/>
                  </a:lnTo>
                  <a:close/>
                </a:path>
              </a:pathLst>
            </a:custGeom>
            <a:ln w="12192">
              <a:solidFill>
                <a:srgbClr val="41709C"/>
              </a:solidFill>
            </a:ln>
          </p:spPr>
          <p:txBody>
            <a:bodyPr wrap="square" lIns="0" tIns="0" rIns="0" bIns="0" rtlCol="0"/>
            <a:lstStyle/>
            <a:p>
              <a:endParaRPr/>
            </a:p>
          </p:txBody>
        </p:sp>
      </p:grpSp>
      <p:sp>
        <p:nvSpPr>
          <p:cNvPr id="43" name="object 43"/>
          <p:cNvSpPr txBox="1"/>
          <p:nvPr/>
        </p:nvSpPr>
        <p:spPr>
          <a:xfrm>
            <a:off x="5362194" y="5517896"/>
            <a:ext cx="714375"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alibri"/>
                <a:cs typeface="Calibri"/>
              </a:rPr>
              <a:t>US$2M</a:t>
            </a:r>
            <a:endParaRPr sz="1800">
              <a:latin typeface="Calibri"/>
              <a:cs typeface="Calibri"/>
            </a:endParaRPr>
          </a:p>
        </p:txBody>
      </p:sp>
      <p:pic>
        <p:nvPicPr>
          <p:cNvPr id="44" name="object 44"/>
          <p:cNvPicPr/>
          <p:nvPr/>
        </p:nvPicPr>
        <p:blipFill>
          <a:blip r:embed="rId10" cstate="print"/>
          <a:stretch>
            <a:fillRect/>
          </a:stretch>
        </p:blipFill>
        <p:spPr>
          <a:xfrm>
            <a:off x="2514600" y="1309116"/>
            <a:ext cx="6200394" cy="454913"/>
          </a:xfrm>
          <a:prstGeom prst="rect">
            <a:avLst/>
          </a:prstGeom>
        </p:spPr>
      </p:pic>
      <p:sp>
        <p:nvSpPr>
          <p:cNvPr id="45" name="object 45"/>
          <p:cNvSpPr txBox="1"/>
          <p:nvPr/>
        </p:nvSpPr>
        <p:spPr>
          <a:xfrm>
            <a:off x="2629661" y="1361059"/>
            <a:ext cx="5963285"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FFFFFF"/>
                </a:solidFill>
                <a:latin typeface="Century Gothic"/>
                <a:cs typeface="Century Gothic"/>
              </a:rPr>
              <a:t>ANNUAL</a:t>
            </a:r>
            <a:r>
              <a:rPr sz="1600" b="1" spc="-20">
                <a:solidFill>
                  <a:srgbClr val="FFFFFF"/>
                </a:solidFill>
                <a:latin typeface="Century Gothic"/>
                <a:cs typeface="Century Gothic"/>
              </a:rPr>
              <a:t> </a:t>
            </a:r>
            <a:r>
              <a:rPr sz="1600" b="1">
                <a:solidFill>
                  <a:srgbClr val="FFFFFF"/>
                </a:solidFill>
                <a:latin typeface="Century Gothic"/>
                <a:cs typeface="Century Gothic"/>
              </a:rPr>
              <a:t>OPERATIING</a:t>
            </a:r>
            <a:r>
              <a:rPr sz="1600" b="1" spc="-5">
                <a:solidFill>
                  <a:srgbClr val="FFFFFF"/>
                </a:solidFill>
                <a:latin typeface="Century Gothic"/>
                <a:cs typeface="Century Gothic"/>
              </a:rPr>
              <a:t> </a:t>
            </a:r>
            <a:r>
              <a:rPr sz="1600" b="1">
                <a:solidFill>
                  <a:srgbClr val="FFFFFF"/>
                </a:solidFill>
                <a:latin typeface="Century Gothic"/>
                <a:cs typeface="Century Gothic"/>
              </a:rPr>
              <a:t>COSTS</a:t>
            </a:r>
            <a:r>
              <a:rPr sz="1600" b="1" spc="-30">
                <a:solidFill>
                  <a:srgbClr val="FFFFFF"/>
                </a:solidFill>
                <a:latin typeface="Century Gothic"/>
                <a:cs typeface="Century Gothic"/>
              </a:rPr>
              <a:t> </a:t>
            </a:r>
            <a:r>
              <a:rPr sz="1600" b="1">
                <a:solidFill>
                  <a:srgbClr val="FFFFFF"/>
                </a:solidFill>
                <a:latin typeface="Century Gothic"/>
                <a:cs typeface="Century Gothic"/>
              </a:rPr>
              <a:t>COMPARISON</a:t>
            </a:r>
            <a:r>
              <a:rPr sz="1600" b="1" spc="-10">
                <a:solidFill>
                  <a:srgbClr val="FFFFFF"/>
                </a:solidFill>
                <a:latin typeface="Century Gothic"/>
                <a:cs typeface="Century Gothic"/>
              </a:rPr>
              <a:t> </a:t>
            </a:r>
            <a:r>
              <a:rPr sz="1600" b="1">
                <a:solidFill>
                  <a:srgbClr val="FFFFFF"/>
                </a:solidFill>
                <a:latin typeface="Century Gothic"/>
                <a:cs typeface="Century Gothic"/>
              </a:rPr>
              <a:t>&amp;</a:t>
            </a:r>
            <a:r>
              <a:rPr sz="1600" b="1" spc="-50">
                <a:solidFill>
                  <a:srgbClr val="FFFFFF"/>
                </a:solidFill>
                <a:latin typeface="Century Gothic"/>
                <a:cs typeface="Century Gothic"/>
              </a:rPr>
              <a:t> </a:t>
            </a:r>
            <a:r>
              <a:rPr sz="1600" b="1">
                <a:solidFill>
                  <a:srgbClr val="FFFFFF"/>
                </a:solidFill>
                <a:latin typeface="Century Gothic"/>
                <a:cs typeface="Century Gothic"/>
              </a:rPr>
              <a:t>CASH</a:t>
            </a:r>
            <a:r>
              <a:rPr sz="1600" b="1" spc="-40">
                <a:solidFill>
                  <a:srgbClr val="FFFFFF"/>
                </a:solidFill>
                <a:latin typeface="Century Gothic"/>
                <a:cs typeface="Century Gothic"/>
              </a:rPr>
              <a:t> </a:t>
            </a:r>
            <a:r>
              <a:rPr sz="1600" b="1" spc="-10">
                <a:solidFill>
                  <a:srgbClr val="FFFFFF"/>
                </a:solidFill>
                <a:latin typeface="Century Gothic"/>
                <a:cs typeface="Century Gothic"/>
              </a:rPr>
              <a:t>SAVINGS</a:t>
            </a:r>
            <a:endParaRPr sz="1600">
              <a:latin typeface="Century Gothic"/>
              <a:cs typeface="Century Gothic"/>
            </a:endParaRPr>
          </a:p>
        </p:txBody>
      </p:sp>
      <p:sp>
        <p:nvSpPr>
          <p:cNvPr id="46" name="object 46"/>
          <p:cNvSpPr/>
          <p:nvPr/>
        </p:nvSpPr>
        <p:spPr>
          <a:xfrm>
            <a:off x="2092451" y="1705355"/>
            <a:ext cx="7372984" cy="3175"/>
          </a:xfrm>
          <a:custGeom>
            <a:avLst/>
            <a:gdLst/>
            <a:ahLst/>
            <a:cxnLst/>
            <a:rect l="l" t="t" r="r" b="b"/>
            <a:pathLst>
              <a:path w="7372984" h="3175">
                <a:moveTo>
                  <a:pt x="0" y="2921"/>
                </a:moveTo>
                <a:lnTo>
                  <a:pt x="7372604" y="0"/>
                </a:lnTo>
              </a:path>
            </a:pathLst>
          </a:custGeom>
          <a:ln w="57912">
            <a:solidFill>
              <a:srgbClr val="FFC000"/>
            </a:solidFill>
          </a:ln>
        </p:spPr>
        <p:txBody>
          <a:bodyPr wrap="square" lIns="0" tIns="0" rIns="0" bIns="0" rtlCol="0"/>
          <a:lstStyle/>
          <a:p>
            <a:endParaRPr/>
          </a:p>
        </p:txBody>
      </p:sp>
      <p:grpSp>
        <p:nvGrpSpPr>
          <p:cNvPr id="47" name="object 47"/>
          <p:cNvGrpSpPr/>
          <p:nvPr/>
        </p:nvGrpSpPr>
        <p:grpSpPr>
          <a:xfrm>
            <a:off x="7735823" y="1952244"/>
            <a:ext cx="2592070" cy="4657725"/>
            <a:chOff x="7735823" y="1952244"/>
            <a:chExt cx="2592070" cy="4657725"/>
          </a:xfrm>
        </p:grpSpPr>
        <p:sp>
          <p:nvSpPr>
            <p:cNvPr id="48" name="object 48"/>
            <p:cNvSpPr/>
            <p:nvPr/>
          </p:nvSpPr>
          <p:spPr>
            <a:xfrm>
              <a:off x="7847075" y="2409444"/>
              <a:ext cx="2376170" cy="4194175"/>
            </a:xfrm>
            <a:custGeom>
              <a:avLst/>
              <a:gdLst/>
              <a:ahLst/>
              <a:cxnLst/>
              <a:rect l="l" t="t" r="r" b="b"/>
              <a:pathLst>
                <a:path w="2376170" h="4194175">
                  <a:moveTo>
                    <a:pt x="2102993" y="0"/>
                  </a:moveTo>
                  <a:lnTo>
                    <a:pt x="272923" y="0"/>
                  </a:lnTo>
                  <a:lnTo>
                    <a:pt x="223860" y="4396"/>
                  </a:lnTo>
                  <a:lnTo>
                    <a:pt x="177684" y="17072"/>
                  </a:lnTo>
                  <a:lnTo>
                    <a:pt x="135165" y="37258"/>
                  </a:lnTo>
                  <a:lnTo>
                    <a:pt x="97074" y="64182"/>
                  </a:lnTo>
                  <a:lnTo>
                    <a:pt x="64182" y="97074"/>
                  </a:lnTo>
                  <a:lnTo>
                    <a:pt x="37258" y="135165"/>
                  </a:lnTo>
                  <a:lnTo>
                    <a:pt x="17072" y="177684"/>
                  </a:lnTo>
                  <a:lnTo>
                    <a:pt x="4396" y="223860"/>
                  </a:lnTo>
                  <a:lnTo>
                    <a:pt x="0" y="272922"/>
                  </a:lnTo>
                  <a:lnTo>
                    <a:pt x="0" y="3921099"/>
                  </a:lnTo>
                  <a:lnTo>
                    <a:pt x="4396" y="3970163"/>
                  </a:lnTo>
                  <a:lnTo>
                    <a:pt x="17072" y="4016341"/>
                  </a:lnTo>
                  <a:lnTo>
                    <a:pt x="37258" y="4058863"/>
                  </a:lnTo>
                  <a:lnTo>
                    <a:pt x="64182" y="4096958"/>
                  </a:lnTo>
                  <a:lnTo>
                    <a:pt x="97074" y="4129855"/>
                  </a:lnTo>
                  <a:lnTo>
                    <a:pt x="135165" y="4156783"/>
                  </a:lnTo>
                  <a:lnTo>
                    <a:pt x="177684" y="4176972"/>
                  </a:lnTo>
                  <a:lnTo>
                    <a:pt x="223860" y="4189650"/>
                  </a:lnTo>
                  <a:lnTo>
                    <a:pt x="272923" y="4194047"/>
                  </a:lnTo>
                  <a:lnTo>
                    <a:pt x="2102993" y="4194047"/>
                  </a:lnTo>
                  <a:lnTo>
                    <a:pt x="2152055" y="4189650"/>
                  </a:lnTo>
                  <a:lnTo>
                    <a:pt x="2198231" y="4176972"/>
                  </a:lnTo>
                  <a:lnTo>
                    <a:pt x="2240750" y="4156783"/>
                  </a:lnTo>
                  <a:lnTo>
                    <a:pt x="2278841" y="4129855"/>
                  </a:lnTo>
                  <a:lnTo>
                    <a:pt x="2311733" y="4096958"/>
                  </a:lnTo>
                  <a:lnTo>
                    <a:pt x="2338657" y="4058863"/>
                  </a:lnTo>
                  <a:lnTo>
                    <a:pt x="2358843" y="4016341"/>
                  </a:lnTo>
                  <a:lnTo>
                    <a:pt x="2371519" y="3970163"/>
                  </a:lnTo>
                  <a:lnTo>
                    <a:pt x="2375916" y="3921099"/>
                  </a:lnTo>
                  <a:lnTo>
                    <a:pt x="2375916" y="272922"/>
                  </a:lnTo>
                  <a:lnTo>
                    <a:pt x="2371519" y="223860"/>
                  </a:lnTo>
                  <a:lnTo>
                    <a:pt x="2358843" y="177684"/>
                  </a:lnTo>
                  <a:lnTo>
                    <a:pt x="2338657" y="135165"/>
                  </a:lnTo>
                  <a:lnTo>
                    <a:pt x="2311733" y="97074"/>
                  </a:lnTo>
                  <a:lnTo>
                    <a:pt x="2278841" y="64182"/>
                  </a:lnTo>
                  <a:lnTo>
                    <a:pt x="2240750" y="37258"/>
                  </a:lnTo>
                  <a:lnTo>
                    <a:pt x="2198231" y="17072"/>
                  </a:lnTo>
                  <a:lnTo>
                    <a:pt x="2152055" y="4396"/>
                  </a:lnTo>
                  <a:lnTo>
                    <a:pt x="2102993" y="0"/>
                  </a:lnTo>
                  <a:close/>
                </a:path>
              </a:pathLst>
            </a:custGeom>
            <a:solidFill>
              <a:srgbClr val="F1F1F1"/>
            </a:solidFill>
          </p:spPr>
          <p:txBody>
            <a:bodyPr wrap="square" lIns="0" tIns="0" rIns="0" bIns="0" rtlCol="0"/>
            <a:lstStyle/>
            <a:p>
              <a:endParaRPr/>
            </a:p>
          </p:txBody>
        </p:sp>
        <p:sp>
          <p:nvSpPr>
            <p:cNvPr id="49" name="object 49"/>
            <p:cNvSpPr/>
            <p:nvPr/>
          </p:nvSpPr>
          <p:spPr>
            <a:xfrm>
              <a:off x="7847075" y="2409444"/>
              <a:ext cx="2376170" cy="4194175"/>
            </a:xfrm>
            <a:custGeom>
              <a:avLst/>
              <a:gdLst/>
              <a:ahLst/>
              <a:cxnLst/>
              <a:rect l="l" t="t" r="r" b="b"/>
              <a:pathLst>
                <a:path w="2376170" h="4194175">
                  <a:moveTo>
                    <a:pt x="0" y="272922"/>
                  </a:moveTo>
                  <a:lnTo>
                    <a:pt x="4396" y="223860"/>
                  </a:lnTo>
                  <a:lnTo>
                    <a:pt x="17072" y="177684"/>
                  </a:lnTo>
                  <a:lnTo>
                    <a:pt x="37258" y="135165"/>
                  </a:lnTo>
                  <a:lnTo>
                    <a:pt x="64182" y="97074"/>
                  </a:lnTo>
                  <a:lnTo>
                    <a:pt x="97074" y="64182"/>
                  </a:lnTo>
                  <a:lnTo>
                    <a:pt x="135165" y="37258"/>
                  </a:lnTo>
                  <a:lnTo>
                    <a:pt x="177684" y="17072"/>
                  </a:lnTo>
                  <a:lnTo>
                    <a:pt x="223860" y="4396"/>
                  </a:lnTo>
                  <a:lnTo>
                    <a:pt x="272923" y="0"/>
                  </a:lnTo>
                  <a:lnTo>
                    <a:pt x="2102993" y="0"/>
                  </a:lnTo>
                  <a:lnTo>
                    <a:pt x="2152055" y="4396"/>
                  </a:lnTo>
                  <a:lnTo>
                    <a:pt x="2198231" y="17072"/>
                  </a:lnTo>
                  <a:lnTo>
                    <a:pt x="2240750" y="37258"/>
                  </a:lnTo>
                  <a:lnTo>
                    <a:pt x="2278841" y="64182"/>
                  </a:lnTo>
                  <a:lnTo>
                    <a:pt x="2311733" y="97074"/>
                  </a:lnTo>
                  <a:lnTo>
                    <a:pt x="2338657" y="135165"/>
                  </a:lnTo>
                  <a:lnTo>
                    <a:pt x="2358843" y="177684"/>
                  </a:lnTo>
                  <a:lnTo>
                    <a:pt x="2371519" y="223860"/>
                  </a:lnTo>
                  <a:lnTo>
                    <a:pt x="2375916" y="272922"/>
                  </a:lnTo>
                  <a:lnTo>
                    <a:pt x="2375916" y="3921099"/>
                  </a:lnTo>
                  <a:lnTo>
                    <a:pt x="2371519" y="3970163"/>
                  </a:lnTo>
                  <a:lnTo>
                    <a:pt x="2358843" y="4016341"/>
                  </a:lnTo>
                  <a:lnTo>
                    <a:pt x="2338657" y="4058863"/>
                  </a:lnTo>
                  <a:lnTo>
                    <a:pt x="2311733" y="4096958"/>
                  </a:lnTo>
                  <a:lnTo>
                    <a:pt x="2278841" y="4129855"/>
                  </a:lnTo>
                  <a:lnTo>
                    <a:pt x="2240750" y="4156783"/>
                  </a:lnTo>
                  <a:lnTo>
                    <a:pt x="2198231" y="4176972"/>
                  </a:lnTo>
                  <a:lnTo>
                    <a:pt x="2152055" y="4189650"/>
                  </a:lnTo>
                  <a:lnTo>
                    <a:pt x="2102993" y="4194047"/>
                  </a:lnTo>
                  <a:lnTo>
                    <a:pt x="272923" y="4194047"/>
                  </a:lnTo>
                  <a:lnTo>
                    <a:pt x="223860" y="4189650"/>
                  </a:lnTo>
                  <a:lnTo>
                    <a:pt x="177684" y="4176972"/>
                  </a:lnTo>
                  <a:lnTo>
                    <a:pt x="135165" y="4156783"/>
                  </a:lnTo>
                  <a:lnTo>
                    <a:pt x="97074" y="4129855"/>
                  </a:lnTo>
                  <a:lnTo>
                    <a:pt x="64182" y="4096958"/>
                  </a:lnTo>
                  <a:lnTo>
                    <a:pt x="37258" y="4058863"/>
                  </a:lnTo>
                  <a:lnTo>
                    <a:pt x="17072" y="4016341"/>
                  </a:lnTo>
                  <a:lnTo>
                    <a:pt x="4396" y="3970163"/>
                  </a:lnTo>
                  <a:lnTo>
                    <a:pt x="0" y="3921099"/>
                  </a:lnTo>
                  <a:lnTo>
                    <a:pt x="0" y="272922"/>
                  </a:lnTo>
                  <a:close/>
                </a:path>
              </a:pathLst>
            </a:custGeom>
            <a:ln w="12192">
              <a:solidFill>
                <a:srgbClr val="41709C"/>
              </a:solidFill>
            </a:ln>
          </p:spPr>
          <p:txBody>
            <a:bodyPr wrap="square" lIns="0" tIns="0" rIns="0" bIns="0" rtlCol="0"/>
            <a:lstStyle/>
            <a:p>
              <a:endParaRPr/>
            </a:p>
          </p:txBody>
        </p:sp>
        <p:pic>
          <p:nvPicPr>
            <p:cNvPr id="50" name="object 50"/>
            <p:cNvPicPr/>
            <p:nvPr/>
          </p:nvPicPr>
          <p:blipFill>
            <a:blip r:embed="rId11" cstate="print"/>
            <a:stretch>
              <a:fillRect/>
            </a:stretch>
          </p:blipFill>
          <p:spPr>
            <a:xfrm>
              <a:off x="7735823" y="1952244"/>
              <a:ext cx="2591562" cy="604265"/>
            </a:xfrm>
            <a:prstGeom prst="rect">
              <a:avLst/>
            </a:prstGeom>
          </p:spPr>
        </p:pic>
      </p:grpSp>
      <p:sp>
        <p:nvSpPr>
          <p:cNvPr id="51" name="object 51"/>
          <p:cNvSpPr txBox="1"/>
          <p:nvPr/>
        </p:nvSpPr>
        <p:spPr>
          <a:xfrm>
            <a:off x="8108695" y="2090674"/>
            <a:ext cx="1850389" cy="239395"/>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FFFFFF"/>
                </a:solidFill>
                <a:latin typeface="Calibri"/>
                <a:cs typeface="Calibri"/>
              </a:rPr>
              <a:t>AVERAGE</a:t>
            </a:r>
            <a:r>
              <a:rPr sz="1400" b="1" spc="-45">
                <a:solidFill>
                  <a:srgbClr val="FFFFFF"/>
                </a:solidFill>
                <a:latin typeface="Calibri"/>
                <a:cs typeface="Calibri"/>
              </a:rPr>
              <a:t> </a:t>
            </a:r>
            <a:r>
              <a:rPr sz="1400" b="1">
                <a:solidFill>
                  <a:srgbClr val="FFFFFF"/>
                </a:solidFill>
                <a:latin typeface="Calibri"/>
                <a:cs typeface="Calibri"/>
              </a:rPr>
              <a:t>CASH</a:t>
            </a:r>
            <a:r>
              <a:rPr sz="1400" b="1" spc="-20">
                <a:solidFill>
                  <a:srgbClr val="FFFFFF"/>
                </a:solidFill>
                <a:latin typeface="Calibri"/>
                <a:cs typeface="Calibri"/>
              </a:rPr>
              <a:t> </a:t>
            </a:r>
            <a:r>
              <a:rPr sz="1400" b="1" spc="-10">
                <a:solidFill>
                  <a:srgbClr val="FFFFFF"/>
                </a:solidFill>
                <a:latin typeface="Calibri"/>
                <a:cs typeface="Calibri"/>
              </a:rPr>
              <a:t>SAVINGS</a:t>
            </a:r>
            <a:endParaRPr sz="1400">
              <a:latin typeface="Calibri"/>
              <a:cs typeface="Calibri"/>
            </a:endParaRPr>
          </a:p>
        </p:txBody>
      </p:sp>
      <p:pic>
        <p:nvPicPr>
          <p:cNvPr id="52" name="object 52"/>
          <p:cNvPicPr/>
          <p:nvPr/>
        </p:nvPicPr>
        <p:blipFill>
          <a:blip r:embed="rId8" cstate="print"/>
          <a:stretch>
            <a:fillRect/>
          </a:stretch>
        </p:blipFill>
        <p:spPr>
          <a:xfrm>
            <a:off x="7972043" y="2709684"/>
            <a:ext cx="2160270" cy="525005"/>
          </a:xfrm>
          <a:prstGeom prst="rect">
            <a:avLst/>
          </a:prstGeom>
        </p:spPr>
      </p:pic>
      <p:sp>
        <p:nvSpPr>
          <p:cNvPr id="53" name="object 53"/>
          <p:cNvSpPr txBox="1"/>
          <p:nvPr/>
        </p:nvSpPr>
        <p:spPr>
          <a:xfrm>
            <a:off x="8062721" y="2722625"/>
            <a:ext cx="1985010" cy="452120"/>
          </a:xfrm>
          <a:prstGeom prst="rect">
            <a:avLst/>
          </a:prstGeom>
        </p:spPr>
        <p:txBody>
          <a:bodyPr vert="horz" wrap="square" lIns="0" tIns="12065" rIns="0" bIns="0" rtlCol="0">
            <a:spAutoFit/>
          </a:bodyPr>
          <a:lstStyle/>
          <a:p>
            <a:pPr marL="12700">
              <a:lnSpc>
                <a:spcPct val="100000"/>
              </a:lnSpc>
              <a:spcBef>
                <a:spcPts val="95"/>
              </a:spcBef>
            </a:pPr>
            <a:r>
              <a:rPr sz="2800" b="1" spc="-10">
                <a:solidFill>
                  <a:srgbClr val="0D0D0D"/>
                </a:solidFill>
                <a:latin typeface="Calibri"/>
                <a:cs typeface="Calibri"/>
              </a:rPr>
              <a:t>US$65million</a:t>
            </a:r>
            <a:endParaRPr sz="2800">
              <a:latin typeface="Calibri"/>
              <a:cs typeface="Calibri"/>
            </a:endParaRPr>
          </a:p>
        </p:txBody>
      </p:sp>
      <p:sp>
        <p:nvSpPr>
          <p:cNvPr id="54" name="object 54"/>
          <p:cNvSpPr txBox="1"/>
          <p:nvPr/>
        </p:nvSpPr>
        <p:spPr>
          <a:xfrm>
            <a:off x="8023097" y="4156984"/>
            <a:ext cx="2016760" cy="1338580"/>
          </a:xfrm>
          <a:prstGeom prst="rect">
            <a:avLst/>
          </a:prstGeom>
        </p:spPr>
        <p:txBody>
          <a:bodyPr vert="horz" wrap="square" lIns="0" tIns="59055" rIns="0" bIns="0" rtlCol="0">
            <a:spAutoFit/>
          </a:bodyPr>
          <a:lstStyle/>
          <a:p>
            <a:pPr algn="ctr">
              <a:lnSpc>
                <a:spcPct val="100000"/>
              </a:lnSpc>
              <a:spcBef>
                <a:spcPts val="465"/>
              </a:spcBef>
            </a:pPr>
            <a:r>
              <a:rPr sz="1600" b="1" u="sng">
                <a:uFill>
                  <a:solidFill>
                    <a:srgbClr val="000000"/>
                  </a:solidFill>
                </a:uFill>
                <a:latin typeface="Calibri"/>
                <a:cs typeface="Calibri"/>
              </a:rPr>
              <a:t>Other</a:t>
            </a:r>
            <a:r>
              <a:rPr sz="1600" b="1" u="sng" spc="-30">
                <a:uFill>
                  <a:solidFill>
                    <a:srgbClr val="000000"/>
                  </a:solidFill>
                </a:uFill>
                <a:latin typeface="Calibri"/>
                <a:cs typeface="Calibri"/>
              </a:rPr>
              <a:t> </a:t>
            </a:r>
            <a:r>
              <a:rPr sz="1600" b="1" u="sng">
                <a:uFill>
                  <a:solidFill>
                    <a:srgbClr val="000000"/>
                  </a:solidFill>
                </a:uFill>
                <a:latin typeface="Calibri"/>
                <a:cs typeface="Calibri"/>
              </a:rPr>
              <a:t>Deductible</a:t>
            </a:r>
            <a:r>
              <a:rPr sz="1600" b="1" u="sng" spc="285">
                <a:uFill>
                  <a:solidFill>
                    <a:srgbClr val="000000"/>
                  </a:solidFill>
                </a:uFill>
                <a:latin typeface="Calibri"/>
                <a:cs typeface="Calibri"/>
              </a:rPr>
              <a:t> </a:t>
            </a:r>
            <a:r>
              <a:rPr sz="1600" b="1" u="sng" spc="-10">
                <a:uFill>
                  <a:solidFill>
                    <a:srgbClr val="000000"/>
                  </a:solidFill>
                </a:uFill>
                <a:latin typeface="Calibri"/>
                <a:cs typeface="Calibri"/>
              </a:rPr>
              <a:t>Costs</a:t>
            </a:r>
            <a:endParaRPr sz="1600">
              <a:latin typeface="Calibri"/>
              <a:cs typeface="Calibri"/>
            </a:endParaRPr>
          </a:p>
          <a:p>
            <a:pPr marL="429259" marR="223520" indent="1905" algn="ctr">
              <a:lnSpc>
                <a:spcPct val="100000"/>
              </a:lnSpc>
              <a:spcBef>
                <a:spcPts val="370"/>
              </a:spcBef>
            </a:pPr>
            <a:r>
              <a:rPr sz="1600" b="1" spc="-10">
                <a:latin typeface="Calibri"/>
                <a:cs typeface="Calibri"/>
              </a:rPr>
              <a:t>Training Insurance Depreciation </a:t>
            </a:r>
            <a:r>
              <a:rPr sz="1600" b="1">
                <a:latin typeface="Calibri"/>
                <a:cs typeface="Calibri"/>
              </a:rPr>
              <a:t>Finance</a:t>
            </a:r>
            <a:r>
              <a:rPr sz="1600" b="1" spc="-75">
                <a:latin typeface="Calibri"/>
                <a:cs typeface="Calibri"/>
              </a:rPr>
              <a:t> </a:t>
            </a:r>
            <a:r>
              <a:rPr sz="1600" b="1" spc="-10">
                <a:latin typeface="Calibri"/>
                <a:cs typeface="Calibri"/>
              </a:rPr>
              <a:t>Charges</a:t>
            </a:r>
            <a:endParaRPr sz="1600">
              <a:latin typeface="Calibri"/>
              <a:cs typeface="Calibri"/>
            </a:endParaRPr>
          </a:p>
        </p:txBody>
      </p:sp>
      <p:grpSp>
        <p:nvGrpSpPr>
          <p:cNvPr id="55" name="object 55"/>
          <p:cNvGrpSpPr/>
          <p:nvPr/>
        </p:nvGrpSpPr>
        <p:grpSpPr>
          <a:xfrm>
            <a:off x="7891271" y="5786373"/>
            <a:ext cx="2284095" cy="891540"/>
            <a:chOff x="7891271" y="5786373"/>
            <a:chExt cx="2284095" cy="891540"/>
          </a:xfrm>
        </p:grpSpPr>
        <p:sp>
          <p:nvSpPr>
            <p:cNvPr id="56" name="object 56"/>
            <p:cNvSpPr/>
            <p:nvPr/>
          </p:nvSpPr>
          <p:spPr>
            <a:xfrm>
              <a:off x="8218931" y="5792723"/>
              <a:ext cx="1624965" cy="463550"/>
            </a:xfrm>
            <a:custGeom>
              <a:avLst/>
              <a:gdLst/>
              <a:ahLst/>
              <a:cxnLst/>
              <a:rect l="l" t="t" r="r" b="b"/>
              <a:pathLst>
                <a:path w="1624965" h="463550">
                  <a:moveTo>
                    <a:pt x="1547368" y="0"/>
                  </a:moveTo>
                  <a:lnTo>
                    <a:pt x="77216" y="0"/>
                  </a:lnTo>
                  <a:lnTo>
                    <a:pt x="47148" y="6067"/>
                  </a:lnTo>
                  <a:lnTo>
                    <a:pt x="22605" y="22615"/>
                  </a:lnTo>
                  <a:lnTo>
                    <a:pt x="6064" y="47159"/>
                  </a:lnTo>
                  <a:lnTo>
                    <a:pt x="0" y="77215"/>
                  </a:lnTo>
                  <a:lnTo>
                    <a:pt x="0" y="386080"/>
                  </a:lnTo>
                  <a:lnTo>
                    <a:pt x="6064" y="416136"/>
                  </a:lnTo>
                  <a:lnTo>
                    <a:pt x="22605" y="440680"/>
                  </a:lnTo>
                  <a:lnTo>
                    <a:pt x="47148" y="457228"/>
                  </a:lnTo>
                  <a:lnTo>
                    <a:pt x="77216" y="463295"/>
                  </a:lnTo>
                  <a:lnTo>
                    <a:pt x="1547368" y="463295"/>
                  </a:lnTo>
                  <a:lnTo>
                    <a:pt x="1577435" y="457228"/>
                  </a:lnTo>
                  <a:lnTo>
                    <a:pt x="1601978" y="440680"/>
                  </a:lnTo>
                  <a:lnTo>
                    <a:pt x="1618519" y="416136"/>
                  </a:lnTo>
                  <a:lnTo>
                    <a:pt x="1624584" y="386080"/>
                  </a:lnTo>
                  <a:lnTo>
                    <a:pt x="1624584" y="77215"/>
                  </a:lnTo>
                  <a:lnTo>
                    <a:pt x="1618519" y="47159"/>
                  </a:lnTo>
                  <a:lnTo>
                    <a:pt x="1601978" y="22615"/>
                  </a:lnTo>
                  <a:lnTo>
                    <a:pt x="1577435" y="6067"/>
                  </a:lnTo>
                  <a:lnTo>
                    <a:pt x="1547368" y="0"/>
                  </a:lnTo>
                  <a:close/>
                </a:path>
              </a:pathLst>
            </a:custGeom>
            <a:solidFill>
              <a:srgbClr val="767070"/>
            </a:solidFill>
          </p:spPr>
          <p:txBody>
            <a:bodyPr wrap="square" lIns="0" tIns="0" rIns="0" bIns="0" rtlCol="0"/>
            <a:lstStyle/>
            <a:p>
              <a:endParaRPr/>
            </a:p>
          </p:txBody>
        </p:sp>
        <p:sp>
          <p:nvSpPr>
            <p:cNvPr id="57" name="object 57"/>
            <p:cNvSpPr/>
            <p:nvPr/>
          </p:nvSpPr>
          <p:spPr>
            <a:xfrm>
              <a:off x="8218931" y="5792723"/>
              <a:ext cx="1624965" cy="463550"/>
            </a:xfrm>
            <a:custGeom>
              <a:avLst/>
              <a:gdLst/>
              <a:ahLst/>
              <a:cxnLst/>
              <a:rect l="l" t="t" r="r" b="b"/>
              <a:pathLst>
                <a:path w="1624965" h="463550">
                  <a:moveTo>
                    <a:pt x="0" y="77215"/>
                  </a:moveTo>
                  <a:lnTo>
                    <a:pt x="6064" y="47159"/>
                  </a:lnTo>
                  <a:lnTo>
                    <a:pt x="22605" y="22615"/>
                  </a:lnTo>
                  <a:lnTo>
                    <a:pt x="47148" y="6067"/>
                  </a:lnTo>
                  <a:lnTo>
                    <a:pt x="77216" y="0"/>
                  </a:lnTo>
                  <a:lnTo>
                    <a:pt x="1547368" y="0"/>
                  </a:lnTo>
                  <a:lnTo>
                    <a:pt x="1577435" y="6067"/>
                  </a:lnTo>
                  <a:lnTo>
                    <a:pt x="1601978" y="22615"/>
                  </a:lnTo>
                  <a:lnTo>
                    <a:pt x="1618519" y="47159"/>
                  </a:lnTo>
                  <a:lnTo>
                    <a:pt x="1624584" y="77215"/>
                  </a:lnTo>
                  <a:lnTo>
                    <a:pt x="1624584" y="386080"/>
                  </a:lnTo>
                  <a:lnTo>
                    <a:pt x="1618519" y="416136"/>
                  </a:lnTo>
                  <a:lnTo>
                    <a:pt x="1601978" y="440680"/>
                  </a:lnTo>
                  <a:lnTo>
                    <a:pt x="1577435" y="457228"/>
                  </a:lnTo>
                  <a:lnTo>
                    <a:pt x="1547368" y="463295"/>
                  </a:lnTo>
                  <a:lnTo>
                    <a:pt x="77216" y="463295"/>
                  </a:lnTo>
                  <a:lnTo>
                    <a:pt x="47148" y="457228"/>
                  </a:lnTo>
                  <a:lnTo>
                    <a:pt x="22605" y="440680"/>
                  </a:lnTo>
                  <a:lnTo>
                    <a:pt x="6064" y="416136"/>
                  </a:lnTo>
                  <a:lnTo>
                    <a:pt x="0" y="386080"/>
                  </a:lnTo>
                  <a:lnTo>
                    <a:pt x="0" y="77215"/>
                  </a:lnTo>
                  <a:close/>
                </a:path>
              </a:pathLst>
            </a:custGeom>
            <a:ln w="12192">
              <a:solidFill>
                <a:srgbClr val="41709C"/>
              </a:solidFill>
            </a:ln>
          </p:spPr>
          <p:txBody>
            <a:bodyPr wrap="square" lIns="0" tIns="0" rIns="0" bIns="0" rtlCol="0"/>
            <a:lstStyle/>
            <a:p>
              <a:endParaRPr/>
            </a:p>
          </p:txBody>
        </p:sp>
        <p:pic>
          <p:nvPicPr>
            <p:cNvPr id="58" name="object 58"/>
            <p:cNvPicPr/>
            <p:nvPr/>
          </p:nvPicPr>
          <p:blipFill>
            <a:blip r:embed="rId12" cstate="print"/>
            <a:stretch>
              <a:fillRect/>
            </a:stretch>
          </p:blipFill>
          <p:spPr>
            <a:xfrm>
              <a:off x="7891271" y="6222491"/>
              <a:ext cx="2283714" cy="454914"/>
            </a:xfrm>
            <a:prstGeom prst="rect">
              <a:avLst/>
            </a:prstGeom>
          </p:spPr>
        </p:pic>
      </p:grpSp>
      <p:sp>
        <p:nvSpPr>
          <p:cNvPr id="59" name="object 59"/>
          <p:cNvSpPr txBox="1"/>
          <p:nvPr/>
        </p:nvSpPr>
        <p:spPr>
          <a:xfrm>
            <a:off x="8008111" y="5713627"/>
            <a:ext cx="2037714" cy="821690"/>
          </a:xfrm>
          <a:prstGeom prst="rect">
            <a:avLst/>
          </a:prstGeom>
        </p:spPr>
        <p:txBody>
          <a:bodyPr vert="horz" wrap="square" lIns="0" tIns="160020" rIns="0" bIns="0" rtlCol="0">
            <a:spAutoFit/>
          </a:bodyPr>
          <a:lstStyle/>
          <a:p>
            <a:pPr marL="10160" algn="ctr">
              <a:lnSpc>
                <a:spcPct val="100000"/>
              </a:lnSpc>
              <a:spcBef>
                <a:spcPts val="1260"/>
              </a:spcBef>
            </a:pPr>
            <a:r>
              <a:rPr sz="1800" b="1" spc="-10">
                <a:solidFill>
                  <a:srgbClr val="FFFFFF"/>
                </a:solidFill>
                <a:latin typeface="Calibri"/>
                <a:cs typeface="Calibri"/>
              </a:rPr>
              <a:t>US$33M</a:t>
            </a:r>
            <a:endParaRPr sz="1800">
              <a:latin typeface="Calibri"/>
              <a:cs typeface="Calibri"/>
            </a:endParaRPr>
          </a:p>
          <a:p>
            <a:pPr algn="ctr">
              <a:lnSpc>
                <a:spcPct val="100000"/>
              </a:lnSpc>
              <a:spcBef>
                <a:spcPts val="1025"/>
              </a:spcBef>
            </a:pPr>
            <a:r>
              <a:rPr sz="1600">
                <a:latin typeface="Calibri"/>
                <a:cs typeface="Calibri"/>
              </a:rPr>
              <a:t>Annual</a:t>
            </a:r>
            <a:r>
              <a:rPr sz="1600" spc="-45">
                <a:latin typeface="Calibri"/>
                <a:cs typeface="Calibri"/>
              </a:rPr>
              <a:t> </a:t>
            </a:r>
            <a:r>
              <a:rPr sz="1600">
                <a:latin typeface="Calibri"/>
                <a:cs typeface="Calibri"/>
              </a:rPr>
              <a:t>After</a:t>
            </a:r>
            <a:r>
              <a:rPr sz="1600" spc="-25">
                <a:latin typeface="Calibri"/>
                <a:cs typeface="Calibri"/>
              </a:rPr>
              <a:t> </a:t>
            </a:r>
            <a:r>
              <a:rPr sz="1600" spc="-40">
                <a:latin typeface="Calibri"/>
                <a:cs typeface="Calibri"/>
              </a:rPr>
              <a:t>Tax</a:t>
            </a:r>
            <a:r>
              <a:rPr sz="1600" spc="-50">
                <a:latin typeface="Calibri"/>
                <a:cs typeface="Calibri"/>
              </a:rPr>
              <a:t> </a:t>
            </a:r>
            <a:r>
              <a:rPr sz="1600" spc="-10">
                <a:latin typeface="Calibri"/>
                <a:cs typeface="Calibri"/>
              </a:rPr>
              <a:t>Income</a:t>
            </a:r>
            <a:endParaRPr sz="1600">
              <a:latin typeface="Calibri"/>
              <a:cs typeface="Calibri"/>
            </a:endParaRPr>
          </a:p>
        </p:txBody>
      </p:sp>
      <p:grpSp>
        <p:nvGrpSpPr>
          <p:cNvPr id="60" name="object 60"/>
          <p:cNvGrpSpPr/>
          <p:nvPr/>
        </p:nvGrpSpPr>
        <p:grpSpPr>
          <a:xfrm>
            <a:off x="7066788" y="4002023"/>
            <a:ext cx="711835" cy="698500"/>
            <a:chOff x="7066788" y="4002023"/>
            <a:chExt cx="711835" cy="698500"/>
          </a:xfrm>
        </p:grpSpPr>
        <p:sp>
          <p:nvSpPr>
            <p:cNvPr id="61" name="object 61"/>
            <p:cNvSpPr/>
            <p:nvPr/>
          </p:nvSpPr>
          <p:spPr>
            <a:xfrm>
              <a:off x="7072884" y="4008119"/>
              <a:ext cx="699770" cy="685800"/>
            </a:xfrm>
            <a:custGeom>
              <a:avLst/>
              <a:gdLst/>
              <a:ahLst/>
              <a:cxnLst/>
              <a:rect l="l" t="t" r="r" b="b"/>
              <a:pathLst>
                <a:path w="699770" h="685800">
                  <a:moveTo>
                    <a:pt x="356616" y="0"/>
                  </a:moveTo>
                  <a:lnTo>
                    <a:pt x="356616" y="171449"/>
                  </a:lnTo>
                  <a:lnTo>
                    <a:pt x="0" y="171449"/>
                  </a:lnTo>
                  <a:lnTo>
                    <a:pt x="0" y="514349"/>
                  </a:lnTo>
                  <a:lnTo>
                    <a:pt x="356616" y="514349"/>
                  </a:lnTo>
                  <a:lnTo>
                    <a:pt x="356616" y="685799"/>
                  </a:lnTo>
                  <a:lnTo>
                    <a:pt x="699516" y="342899"/>
                  </a:lnTo>
                  <a:lnTo>
                    <a:pt x="356616" y="0"/>
                  </a:lnTo>
                  <a:close/>
                </a:path>
              </a:pathLst>
            </a:custGeom>
            <a:solidFill>
              <a:srgbClr val="FFC000"/>
            </a:solidFill>
          </p:spPr>
          <p:txBody>
            <a:bodyPr wrap="square" lIns="0" tIns="0" rIns="0" bIns="0" rtlCol="0"/>
            <a:lstStyle/>
            <a:p>
              <a:endParaRPr/>
            </a:p>
          </p:txBody>
        </p:sp>
        <p:sp>
          <p:nvSpPr>
            <p:cNvPr id="62" name="object 62"/>
            <p:cNvSpPr/>
            <p:nvPr/>
          </p:nvSpPr>
          <p:spPr>
            <a:xfrm>
              <a:off x="7072884" y="4008119"/>
              <a:ext cx="699770" cy="685800"/>
            </a:xfrm>
            <a:custGeom>
              <a:avLst/>
              <a:gdLst/>
              <a:ahLst/>
              <a:cxnLst/>
              <a:rect l="l" t="t" r="r" b="b"/>
              <a:pathLst>
                <a:path w="699770" h="685800">
                  <a:moveTo>
                    <a:pt x="0" y="171449"/>
                  </a:moveTo>
                  <a:lnTo>
                    <a:pt x="356616" y="171449"/>
                  </a:lnTo>
                  <a:lnTo>
                    <a:pt x="356616" y="0"/>
                  </a:lnTo>
                  <a:lnTo>
                    <a:pt x="699516" y="342899"/>
                  </a:lnTo>
                  <a:lnTo>
                    <a:pt x="356616" y="685799"/>
                  </a:lnTo>
                  <a:lnTo>
                    <a:pt x="356616" y="514349"/>
                  </a:lnTo>
                  <a:lnTo>
                    <a:pt x="0" y="514349"/>
                  </a:lnTo>
                  <a:lnTo>
                    <a:pt x="0" y="171449"/>
                  </a:lnTo>
                  <a:close/>
                </a:path>
              </a:pathLst>
            </a:custGeom>
            <a:ln w="12192">
              <a:solidFill>
                <a:srgbClr val="41709C"/>
              </a:solidFill>
            </a:ln>
          </p:spPr>
          <p:txBody>
            <a:bodyPr wrap="square" lIns="0" tIns="0" rIns="0" bIns="0" rtlCol="0"/>
            <a:lstStyle/>
            <a:p>
              <a:endParaRPr/>
            </a:p>
          </p:txBody>
        </p:sp>
      </p:grpSp>
      <p:sp>
        <p:nvSpPr>
          <p:cNvPr id="63" name="object 63"/>
          <p:cNvSpPr txBox="1">
            <a:spLocks noGrp="1"/>
          </p:cNvSpPr>
          <p:nvPr>
            <p:ph type="title"/>
          </p:nvPr>
        </p:nvSpPr>
        <p:spPr>
          <a:prstGeom prst="rect">
            <a:avLst/>
          </a:prstGeom>
        </p:spPr>
        <p:txBody>
          <a:bodyPr vert="horz" wrap="square" lIns="0" tIns="223316" rIns="0" bIns="0" rtlCol="0">
            <a:spAutoFit/>
          </a:bodyPr>
          <a:lstStyle/>
          <a:p>
            <a:pPr marL="92075">
              <a:lnSpc>
                <a:spcPct val="100000"/>
              </a:lnSpc>
              <a:spcBef>
                <a:spcPts val="100"/>
              </a:spcBef>
            </a:pPr>
            <a:r>
              <a:rPr>
                <a:solidFill>
                  <a:srgbClr val="FFFFFF"/>
                </a:solidFill>
              </a:rPr>
              <a:t>REVENUE</a:t>
            </a:r>
            <a:r>
              <a:rPr spc="-50">
                <a:solidFill>
                  <a:srgbClr val="FFFFFF"/>
                </a:solidFill>
              </a:rPr>
              <a:t> </a:t>
            </a:r>
            <a:r>
              <a:rPr spc="-10">
                <a:solidFill>
                  <a:srgbClr val="FFFFFF"/>
                </a:solidFill>
              </a:rPr>
              <a:t>MODEL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4828" y="6588790"/>
            <a:ext cx="10324465" cy="153670"/>
          </a:xfrm>
          <a:prstGeom prst="rect">
            <a:avLst/>
          </a:prstGeom>
        </p:spPr>
        <p:txBody>
          <a:bodyPr vert="horz" wrap="square" lIns="0" tIns="0" rIns="0" bIns="0" rtlCol="0">
            <a:spAutoFit/>
          </a:bodyPr>
          <a:lstStyle/>
          <a:p>
            <a:pPr>
              <a:lnSpc>
                <a:spcPts val="1195"/>
              </a:lnSpc>
              <a:tabLst>
                <a:tab pos="8783955" algn="l"/>
              </a:tabLst>
            </a:pPr>
            <a:r>
              <a:rPr sz="1050" spc="-10">
                <a:solidFill>
                  <a:srgbClr val="ECECEC"/>
                </a:solidFill>
                <a:latin typeface="Microsoft Sans Serif"/>
                <a:cs typeface="Microsoft Sans Serif"/>
                <a:hlinkClick r:id="rId2"/>
              </a:rPr>
              <a:t>www.jospongroup.com</a:t>
            </a:r>
            <a:r>
              <a:rPr sz="1050">
                <a:solidFill>
                  <a:srgbClr val="ECECEC"/>
                </a:solidFill>
                <a:latin typeface="Microsoft Sans Serif"/>
                <a:cs typeface="Microsoft Sans Serif"/>
              </a:rPr>
              <a:t>	</a:t>
            </a:r>
            <a:r>
              <a:rPr sz="1050" spc="-10">
                <a:solidFill>
                  <a:srgbClr val="ECECEC"/>
                </a:solidFill>
                <a:latin typeface="Microsoft Sans Serif"/>
                <a:cs typeface="Microsoft Sans Serif"/>
                <a:hlinkClick r:id="rId3"/>
              </a:rPr>
              <a:t>www.zoomlionghana.com</a:t>
            </a:r>
            <a:endParaRPr sz="1050">
              <a:latin typeface="Microsoft Sans Serif"/>
              <a:cs typeface="Microsoft Sans Serif"/>
            </a:endParaRPr>
          </a:p>
        </p:txBody>
      </p:sp>
      <p:grpSp>
        <p:nvGrpSpPr>
          <p:cNvPr id="3" name="object 3"/>
          <p:cNvGrpSpPr/>
          <p:nvPr/>
        </p:nvGrpSpPr>
        <p:grpSpPr>
          <a:xfrm>
            <a:off x="0" y="6480047"/>
            <a:ext cx="12192000" cy="378460"/>
            <a:chOff x="0" y="6480047"/>
            <a:chExt cx="12192000" cy="378460"/>
          </a:xfrm>
        </p:grpSpPr>
        <p:sp>
          <p:nvSpPr>
            <p:cNvPr id="4" name="object 4"/>
            <p:cNvSpPr/>
            <p:nvPr/>
          </p:nvSpPr>
          <p:spPr>
            <a:xfrm>
              <a:off x="0" y="6493763"/>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pic>
          <p:nvPicPr>
            <p:cNvPr id="5" name="object 5"/>
            <p:cNvPicPr/>
            <p:nvPr/>
          </p:nvPicPr>
          <p:blipFill>
            <a:blip r:embed="rId4" cstate="print"/>
            <a:stretch>
              <a:fillRect/>
            </a:stretch>
          </p:blipFill>
          <p:spPr>
            <a:xfrm>
              <a:off x="11612880" y="6480047"/>
              <a:ext cx="391668" cy="377950"/>
            </a:xfrm>
            <a:prstGeom prst="rect">
              <a:avLst/>
            </a:prstGeom>
          </p:spPr>
        </p:pic>
      </p:grpSp>
      <p:pic>
        <p:nvPicPr>
          <p:cNvPr id="6" name="object 6"/>
          <p:cNvPicPr/>
          <p:nvPr/>
        </p:nvPicPr>
        <p:blipFill>
          <a:blip r:embed="rId5" cstate="print"/>
          <a:stretch>
            <a:fillRect/>
          </a:stretch>
        </p:blipFill>
        <p:spPr>
          <a:xfrm>
            <a:off x="6095" y="6541007"/>
            <a:ext cx="1065276" cy="269748"/>
          </a:xfrm>
          <a:prstGeom prst="rect">
            <a:avLst/>
          </a:prstGeom>
        </p:spPr>
      </p:pic>
      <p:sp>
        <p:nvSpPr>
          <p:cNvPr id="7" name="object 7"/>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52525">
              <a:alpha val="79998"/>
            </a:srgbClr>
          </a:solidFill>
        </p:spPr>
        <p:txBody>
          <a:bodyPr wrap="square" lIns="0" tIns="0" rIns="0" bIns="0" rtlCol="0"/>
          <a:lstStyle/>
          <a:p>
            <a:endParaRPr/>
          </a:p>
        </p:txBody>
      </p:sp>
      <p:sp>
        <p:nvSpPr>
          <p:cNvPr id="8" name="object 8"/>
          <p:cNvSpPr txBox="1"/>
          <p:nvPr/>
        </p:nvSpPr>
        <p:spPr>
          <a:xfrm>
            <a:off x="4745482" y="3353308"/>
            <a:ext cx="775970" cy="228600"/>
          </a:xfrm>
          <a:prstGeom prst="rect">
            <a:avLst/>
          </a:prstGeom>
        </p:spPr>
        <p:txBody>
          <a:bodyPr vert="horz" wrap="square" lIns="0" tIns="0" rIns="0" bIns="0" rtlCol="0">
            <a:spAutoFit/>
          </a:bodyPr>
          <a:lstStyle/>
          <a:p>
            <a:pPr>
              <a:lnSpc>
                <a:spcPts val="1710"/>
              </a:lnSpc>
            </a:pPr>
            <a:r>
              <a:rPr sz="1800">
                <a:solidFill>
                  <a:srgbClr val="FFFFFF"/>
                </a:solidFill>
                <a:latin typeface="Calibri"/>
                <a:cs typeface="Calibri"/>
              </a:rPr>
              <a:t>US</a:t>
            </a:r>
            <a:r>
              <a:rPr sz="1800" spc="-100">
                <a:solidFill>
                  <a:srgbClr val="FFFFFF"/>
                </a:solidFill>
                <a:latin typeface="Calibri"/>
                <a:cs typeface="Calibri"/>
              </a:rPr>
              <a:t> </a:t>
            </a:r>
            <a:r>
              <a:rPr sz="1800" spc="-20">
                <a:solidFill>
                  <a:srgbClr val="FFFFFF"/>
                </a:solidFill>
                <a:latin typeface="Calibri"/>
                <a:cs typeface="Calibri"/>
              </a:rPr>
              <a:t>EXIM</a:t>
            </a:r>
            <a:endParaRPr sz="1800">
              <a:latin typeface="Calibri"/>
              <a:cs typeface="Calibri"/>
            </a:endParaRPr>
          </a:p>
        </p:txBody>
      </p:sp>
      <p:sp>
        <p:nvSpPr>
          <p:cNvPr id="9" name="object 9"/>
          <p:cNvSpPr txBox="1"/>
          <p:nvPr/>
        </p:nvSpPr>
        <p:spPr>
          <a:xfrm>
            <a:off x="4468309" y="3827145"/>
            <a:ext cx="762000" cy="1473835"/>
          </a:xfrm>
          <a:prstGeom prst="rect">
            <a:avLst/>
          </a:prstGeom>
        </p:spPr>
        <p:txBody>
          <a:bodyPr vert="vert" wrap="square" lIns="0" tIns="13335" rIns="0" bIns="0" rtlCol="0">
            <a:spAutoFit/>
          </a:bodyPr>
          <a:lstStyle/>
          <a:p>
            <a:pPr marL="12700" marR="5080" algn="just">
              <a:lnSpc>
                <a:spcPct val="100000"/>
              </a:lnSpc>
              <a:spcBef>
                <a:spcPts val="105"/>
              </a:spcBef>
            </a:pPr>
            <a:r>
              <a:rPr sz="1600">
                <a:solidFill>
                  <a:srgbClr val="FFFFFF"/>
                </a:solidFill>
                <a:latin typeface="Century Gothic"/>
                <a:cs typeface="Century Gothic"/>
              </a:rPr>
              <a:t>Pay</a:t>
            </a:r>
            <a:r>
              <a:rPr sz="1600" spc="-95">
                <a:solidFill>
                  <a:srgbClr val="FFFFFF"/>
                </a:solidFill>
                <a:latin typeface="Century Gothic"/>
                <a:cs typeface="Century Gothic"/>
              </a:rPr>
              <a:t> </a:t>
            </a:r>
            <a:r>
              <a:rPr sz="1600">
                <a:solidFill>
                  <a:srgbClr val="FFFFFF"/>
                </a:solidFill>
                <a:latin typeface="Century Gothic"/>
                <a:cs typeface="Century Gothic"/>
              </a:rPr>
              <a:t>to</a:t>
            </a:r>
            <a:r>
              <a:rPr sz="1600" spc="-70">
                <a:solidFill>
                  <a:srgbClr val="FFFFFF"/>
                </a:solidFill>
                <a:latin typeface="Century Gothic"/>
                <a:cs typeface="Century Gothic"/>
              </a:rPr>
              <a:t> </a:t>
            </a:r>
            <a:r>
              <a:rPr sz="1600">
                <a:solidFill>
                  <a:srgbClr val="FFFFFF"/>
                </a:solidFill>
                <a:latin typeface="Century Gothic"/>
                <a:cs typeface="Century Gothic"/>
              </a:rPr>
              <a:t>US</a:t>
            </a:r>
            <a:r>
              <a:rPr sz="1600" spc="-50">
                <a:solidFill>
                  <a:srgbClr val="FFFFFF"/>
                </a:solidFill>
                <a:latin typeface="Century Gothic"/>
                <a:cs typeface="Century Gothic"/>
              </a:rPr>
              <a:t> </a:t>
            </a:r>
            <a:r>
              <a:rPr sz="1600" spc="-20">
                <a:solidFill>
                  <a:srgbClr val="FFFFFF"/>
                </a:solidFill>
                <a:latin typeface="Century Gothic"/>
                <a:cs typeface="Century Gothic"/>
              </a:rPr>
              <a:t>DFI’s </a:t>
            </a:r>
            <a:r>
              <a:rPr sz="1600">
                <a:solidFill>
                  <a:srgbClr val="FFFFFF"/>
                </a:solidFill>
                <a:latin typeface="Century Gothic"/>
                <a:cs typeface="Century Gothic"/>
              </a:rPr>
              <a:t>account</a:t>
            </a:r>
            <a:r>
              <a:rPr sz="1600" spc="-55">
                <a:solidFill>
                  <a:srgbClr val="FFFFFF"/>
                </a:solidFill>
                <a:latin typeface="Century Gothic"/>
                <a:cs typeface="Century Gothic"/>
              </a:rPr>
              <a:t> </a:t>
            </a:r>
            <a:r>
              <a:rPr sz="1600" spc="-20">
                <a:solidFill>
                  <a:srgbClr val="FFFFFF"/>
                </a:solidFill>
                <a:latin typeface="Century Gothic"/>
                <a:cs typeface="Century Gothic"/>
              </a:rPr>
              <a:t>every </a:t>
            </a:r>
            <a:r>
              <a:rPr sz="1600">
                <a:solidFill>
                  <a:srgbClr val="FFFFFF"/>
                </a:solidFill>
                <a:latin typeface="Century Gothic"/>
                <a:cs typeface="Century Gothic"/>
              </a:rPr>
              <a:t>3</a:t>
            </a:r>
            <a:r>
              <a:rPr sz="1600" spc="-25">
                <a:solidFill>
                  <a:srgbClr val="FFFFFF"/>
                </a:solidFill>
                <a:latin typeface="Century Gothic"/>
                <a:cs typeface="Century Gothic"/>
              </a:rPr>
              <a:t> </a:t>
            </a:r>
            <a:r>
              <a:rPr sz="1600">
                <a:solidFill>
                  <a:srgbClr val="FFFFFF"/>
                </a:solidFill>
                <a:latin typeface="Century Gothic"/>
                <a:cs typeface="Century Gothic"/>
              </a:rPr>
              <a:t>or</a:t>
            </a:r>
            <a:r>
              <a:rPr sz="1600" spc="-10">
                <a:solidFill>
                  <a:srgbClr val="FFFFFF"/>
                </a:solidFill>
                <a:latin typeface="Century Gothic"/>
                <a:cs typeface="Century Gothic"/>
              </a:rPr>
              <a:t> </a:t>
            </a:r>
            <a:r>
              <a:rPr sz="1600">
                <a:solidFill>
                  <a:srgbClr val="FFFFFF"/>
                </a:solidFill>
                <a:latin typeface="Century Gothic"/>
                <a:cs typeface="Century Gothic"/>
              </a:rPr>
              <a:t>6</a:t>
            </a:r>
            <a:r>
              <a:rPr sz="1600" spc="-20">
                <a:solidFill>
                  <a:srgbClr val="FFFFFF"/>
                </a:solidFill>
                <a:latin typeface="Century Gothic"/>
                <a:cs typeface="Century Gothic"/>
              </a:rPr>
              <a:t> </a:t>
            </a:r>
            <a:r>
              <a:rPr sz="1600" spc="-10">
                <a:solidFill>
                  <a:srgbClr val="FFFFFF"/>
                </a:solidFill>
                <a:latin typeface="Century Gothic"/>
                <a:cs typeface="Century Gothic"/>
              </a:rPr>
              <a:t>moths</a:t>
            </a:r>
            <a:endParaRPr sz="1600">
              <a:latin typeface="Century Gothic"/>
              <a:cs typeface="Century Gothic"/>
            </a:endParaRPr>
          </a:p>
        </p:txBody>
      </p:sp>
      <p:grpSp>
        <p:nvGrpSpPr>
          <p:cNvPr id="10" name="object 10"/>
          <p:cNvGrpSpPr/>
          <p:nvPr/>
        </p:nvGrpSpPr>
        <p:grpSpPr>
          <a:xfrm>
            <a:off x="1356360" y="1068311"/>
            <a:ext cx="6958965" cy="2836545"/>
            <a:chOff x="1356360" y="1068311"/>
            <a:chExt cx="6958965" cy="2836545"/>
          </a:xfrm>
        </p:grpSpPr>
        <p:pic>
          <p:nvPicPr>
            <p:cNvPr id="11" name="object 11"/>
            <p:cNvPicPr/>
            <p:nvPr/>
          </p:nvPicPr>
          <p:blipFill>
            <a:blip r:embed="rId6" cstate="print"/>
            <a:stretch>
              <a:fillRect/>
            </a:stretch>
          </p:blipFill>
          <p:spPr>
            <a:xfrm>
              <a:off x="2472944" y="2406269"/>
              <a:ext cx="1796795" cy="1417700"/>
            </a:xfrm>
            <a:prstGeom prst="rect">
              <a:avLst/>
            </a:prstGeom>
          </p:spPr>
        </p:pic>
        <p:pic>
          <p:nvPicPr>
            <p:cNvPr id="12" name="object 12"/>
            <p:cNvPicPr/>
            <p:nvPr/>
          </p:nvPicPr>
          <p:blipFill>
            <a:blip r:embed="rId7" cstate="print"/>
            <a:stretch>
              <a:fillRect/>
            </a:stretch>
          </p:blipFill>
          <p:spPr>
            <a:xfrm>
              <a:off x="6514338" y="2421655"/>
              <a:ext cx="1800732" cy="1482705"/>
            </a:xfrm>
            <a:prstGeom prst="rect">
              <a:avLst/>
            </a:prstGeom>
          </p:spPr>
        </p:pic>
        <p:sp>
          <p:nvSpPr>
            <p:cNvPr id="13" name="object 13"/>
            <p:cNvSpPr/>
            <p:nvPr/>
          </p:nvSpPr>
          <p:spPr>
            <a:xfrm>
              <a:off x="3499866" y="1463040"/>
              <a:ext cx="3724275" cy="190500"/>
            </a:xfrm>
            <a:custGeom>
              <a:avLst/>
              <a:gdLst/>
              <a:ahLst/>
              <a:cxnLst/>
              <a:rect l="l" t="t" r="r" b="b"/>
              <a:pathLst>
                <a:path w="3724275" h="190500">
                  <a:moveTo>
                    <a:pt x="3533266" y="0"/>
                  </a:moveTo>
                  <a:lnTo>
                    <a:pt x="3533266" y="190500"/>
                  </a:lnTo>
                  <a:lnTo>
                    <a:pt x="3685666" y="114300"/>
                  </a:lnTo>
                  <a:lnTo>
                    <a:pt x="3552316" y="114300"/>
                  </a:lnTo>
                  <a:lnTo>
                    <a:pt x="3552316" y="76200"/>
                  </a:lnTo>
                  <a:lnTo>
                    <a:pt x="3685666" y="76200"/>
                  </a:lnTo>
                  <a:lnTo>
                    <a:pt x="3533266" y="0"/>
                  </a:lnTo>
                  <a:close/>
                </a:path>
                <a:path w="3724275" h="190500">
                  <a:moveTo>
                    <a:pt x="3533266" y="76200"/>
                  </a:moveTo>
                  <a:lnTo>
                    <a:pt x="0" y="76200"/>
                  </a:lnTo>
                  <a:lnTo>
                    <a:pt x="0" y="114300"/>
                  </a:lnTo>
                  <a:lnTo>
                    <a:pt x="3533266" y="114300"/>
                  </a:lnTo>
                  <a:lnTo>
                    <a:pt x="3533266" y="76200"/>
                  </a:lnTo>
                  <a:close/>
                </a:path>
                <a:path w="3724275" h="190500">
                  <a:moveTo>
                    <a:pt x="3685666" y="76200"/>
                  </a:moveTo>
                  <a:lnTo>
                    <a:pt x="3552316" y="76200"/>
                  </a:lnTo>
                  <a:lnTo>
                    <a:pt x="3552316" y="114300"/>
                  </a:lnTo>
                  <a:lnTo>
                    <a:pt x="3685666" y="114300"/>
                  </a:lnTo>
                  <a:lnTo>
                    <a:pt x="3723766" y="95250"/>
                  </a:lnTo>
                  <a:lnTo>
                    <a:pt x="3685666" y="76200"/>
                  </a:lnTo>
                  <a:close/>
                </a:path>
              </a:pathLst>
            </a:custGeom>
            <a:solidFill>
              <a:srgbClr val="31796C"/>
            </a:solidFill>
          </p:spPr>
          <p:txBody>
            <a:bodyPr wrap="square" lIns="0" tIns="0" rIns="0" bIns="0" rtlCol="0"/>
            <a:lstStyle/>
            <a:p>
              <a:endParaRPr/>
            </a:p>
          </p:txBody>
        </p:sp>
        <p:pic>
          <p:nvPicPr>
            <p:cNvPr id="14" name="object 14"/>
            <p:cNvPicPr/>
            <p:nvPr/>
          </p:nvPicPr>
          <p:blipFill>
            <a:blip r:embed="rId8" cstate="print"/>
            <a:stretch>
              <a:fillRect/>
            </a:stretch>
          </p:blipFill>
          <p:spPr>
            <a:xfrm>
              <a:off x="1356360" y="1068311"/>
              <a:ext cx="2175510" cy="1149870"/>
            </a:xfrm>
            <a:prstGeom prst="rect">
              <a:avLst/>
            </a:prstGeom>
          </p:spPr>
        </p:pic>
        <p:pic>
          <p:nvPicPr>
            <p:cNvPr id="15" name="object 15"/>
            <p:cNvPicPr/>
            <p:nvPr/>
          </p:nvPicPr>
          <p:blipFill>
            <a:blip r:embed="rId9" cstate="print"/>
            <a:stretch>
              <a:fillRect/>
            </a:stretch>
          </p:blipFill>
          <p:spPr>
            <a:xfrm>
              <a:off x="1763268" y="1418856"/>
              <a:ext cx="1379982" cy="511289"/>
            </a:xfrm>
            <a:prstGeom prst="rect">
              <a:avLst/>
            </a:prstGeom>
          </p:spPr>
        </p:pic>
      </p:grpSp>
      <p:sp>
        <p:nvSpPr>
          <p:cNvPr id="16" name="object 16"/>
          <p:cNvSpPr txBox="1"/>
          <p:nvPr/>
        </p:nvSpPr>
        <p:spPr>
          <a:xfrm>
            <a:off x="9922338" y="2088253"/>
            <a:ext cx="762000" cy="3812540"/>
          </a:xfrm>
          <a:prstGeom prst="rect">
            <a:avLst/>
          </a:prstGeom>
        </p:spPr>
        <p:txBody>
          <a:bodyPr vert="vert270" wrap="square" lIns="0" tIns="13335" rIns="0" bIns="0" rtlCol="0">
            <a:spAutoFit/>
          </a:bodyPr>
          <a:lstStyle/>
          <a:p>
            <a:pPr marL="12700" marR="5080">
              <a:lnSpc>
                <a:spcPct val="100000"/>
              </a:lnSpc>
              <a:spcBef>
                <a:spcPts val="105"/>
              </a:spcBef>
            </a:pPr>
            <a:r>
              <a:rPr sz="1600">
                <a:solidFill>
                  <a:srgbClr val="FFFFFF"/>
                </a:solidFill>
                <a:latin typeface="Century Gothic"/>
                <a:cs typeface="Century Gothic"/>
              </a:rPr>
              <a:t>Monthly</a:t>
            </a:r>
            <a:r>
              <a:rPr sz="1600" spc="-90">
                <a:solidFill>
                  <a:srgbClr val="FFFFFF"/>
                </a:solidFill>
                <a:latin typeface="Century Gothic"/>
                <a:cs typeface="Century Gothic"/>
              </a:rPr>
              <a:t> </a:t>
            </a:r>
            <a:r>
              <a:rPr sz="1600">
                <a:solidFill>
                  <a:srgbClr val="FFFFFF"/>
                </a:solidFill>
                <a:latin typeface="Century Gothic"/>
                <a:cs typeface="Century Gothic"/>
              </a:rPr>
              <a:t>Fuel</a:t>
            </a:r>
            <a:r>
              <a:rPr sz="1600" spc="-80">
                <a:solidFill>
                  <a:srgbClr val="FFFFFF"/>
                </a:solidFill>
                <a:latin typeface="Century Gothic"/>
                <a:cs typeface="Century Gothic"/>
              </a:rPr>
              <a:t> </a:t>
            </a:r>
            <a:r>
              <a:rPr sz="1600">
                <a:solidFill>
                  <a:srgbClr val="FFFFFF"/>
                </a:solidFill>
                <a:latin typeface="Century Gothic"/>
                <a:cs typeface="Century Gothic"/>
              </a:rPr>
              <a:t>&amp;</a:t>
            </a:r>
            <a:r>
              <a:rPr sz="1600" spc="-85">
                <a:solidFill>
                  <a:srgbClr val="FFFFFF"/>
                </a:solidFill>
                <a:latin typeface="Century Gothic"/>
                <a:cs typeface="Century Gothic"/>
              </a:rPr>
              <a:t> </a:t>
            </a:r>
            <a:r>
              <a:rPr sz="1600">
                <a:solidFill>
                  <a:srgbClr val="FFFFFF"/>
                </a:solidFill>
                <a:latin typeface="Century Gothic"/>
                <a:cs typeface="Century Gothic"/>
              </a:rPr>
              <a:t>Maintenance</a:t>
            </a:r>
            <a:r>
              <a:rPr sz="1600" spc="-25">
                <a:solidFill>
                  <a:srgbClr val="FFFFFF"/>
                </a:solidFill>
                <a:latin typeface="Century Gothic"/>
                <a:cs typeface="Century Gothic"/>
              </a:rPr>
              <a:t> </a:t>
            </a:r>
            <a:r>
              <a:rPr sz="1600" spc="-10">
                <a:solidFill>
                  <a:srgbClr val="FFFFFF"/>
                </a:solidFill>
                <a:latin typeface="Century Gothic"/>
                <a:cs typeface="Century Gothic"/>
              </a:rPr>
              <a:t>Savings </a:t>
            </a:r>
            <a:r>
              <a:rPr sz="1600">
                <a:solidFill>
                  <a:srgbClr val="FFFFFF"/>
                </a:solidFill>
                <a:latin typeface="Century Gothic"/>
                <a:cs typeface="Century Gothic"/>
              </a:rPr>
              <a:t>Paid</a:t>
            </a:r>
            <a:r>
              <a:rPr sz="1600" spc="-70">
                <a:solidFill>
                  <a:srgbClr val="FFFFFF"/>
                </a:solidFill>
                <a:latin typeface="Century Gothic"/>
                <a:cs typeface="Century Gothic"/>
              </a:rPr>
              <a:t> </a:t>
            </a:r>
            <a:r>
              <a:rPr sz="1600">
                <a:solidFill>
                  <a:srgbClr val="FFFFFF"/>
                </a:solidFill>
                <a:latin typeface="Century Gothic"/>
                <a:cs typeface="Century Gothic"/>
              </a:rPr>
              <a:t>into</a:t>
            </a:r>
            <a:r>
              <a:rPr sz="1600" spc="-55">
                <a:solidFill>
                  <a:srgbClr val="FFFFFF"/>
                </a:solidFill>
                <a:latin typeface="Century Gothic"/>
                <a:cs typeface="Century Gothic"/>
              </a:rPr>
              <a:t> </a:t>
            </a:r>
            <a:r>
              <a:rPr sz="1600" spc="-10">
                <a:solidFill>
                  <a:srgbClr val="FFFFFF"/>
                </a:solidFill>
                <a:latin typeface="Century Gothic"/>
                <a:cs typeface="Century Gothic"/>
              </a:rPr>
              <a:t>Escrow</a:t>
            </a:r>
            <a:r>
              <a:rPr sz="1600" spc="-80">
                <a:solidFill>
                  <a:srgbClr val="FFFFFF"/>
                </a:solidFill>
                <a:latin typeface="Century Gothic"/>
                <a:cs typeface="Century Gothic"/>
              </a:rPr>
              <a:t> </a:t>
            </a:r>
            <a:r>
              <a:rPr sz="1600">
                <a:solidFill>
                  <a:srgbClr val="FFFFFF"/>
                </a:solidFill>
                <a:latin typeface="Century Gothic"/>
                <a:cs typeface="Century Gothic"/>
              </a:rPr>
              <a:t>Fund</a:t>
            </a:r>
            <a:r>
              <a:rPr sz="1600" spc="320">
                <a:solidFill>
                  <a:srgbClr val="FFFFFF"/>
                </a:solidFill>
                <a:latin typeface="Century Gothic"/>
                <a:cs typeface="Century Gothic"/>
              </a:rPr>
              <a:t> </a:t>
            </a:r>
            <a:r>
              <a:rPr sz="1600" spc="-30">
                <a:solidFill>
                  <a:srgbClr val="FFFFFF"/>
                </a:solidFill>
                <a:latin typeface="Century Gothic"/>
                <a:cs typeface="Century Gothic"/>
              </a:rPr>
              <a:t>ring-</a:t>
            </a:r>
            <a:r>
              <a:rPr sz="1600">
                <a:solidFill>
                  <a:srgbClr val="FFFFFF"/>
                </a:solidFill>
                <a:latin typeface="Century Gothic"/>
                <a:cs typeface="Century Gothic"/>
              </a:rPr>
              <a:t>fenced</a:t>
            </a:r>
            <a:r>
              <a:rPr sz="1600" spc="-45">
                <a:solidFill>
                  <a:srgbClr val="FFFFFF"/>
                </a:solidFill>
                <a:latin typeface="Century Gothic"/>
                <a:cs typeface="Century Gothic"/>
              </a:rPr>
              <a:t> </a:t>
            </a:r>
            <a:r>
              <a:rPr sz="1600">
                <a:solidFill>
                  <a:srgbClr val="FFFFFF"/>
                </a:solidFill>
                <a:latin typeface="Century Gothic"/>
                <a:cs typeface="Century Gothic"/>
              </a:rPr>
              <a:t>@</a:t>
            </a:r>
            <a:r>
              <a:rPr sz="1600" spc="-60">
                <a:solidFill>
                  <a:srgbClr val="FFFFFF"/>
                </a:solidFill>
                <a:latin typeface="Century Gothic"/>
                <a:cs typeface="Century Gothic"/>
              </a:rPr>
              <a:t> </a:t>
            </a:r>
            <a:r>
              <a:rPr sz="1600" spc="-50">
                <a:solidFill>
                  <a:srgbClr val="FFFFFF"/>
                </a:solidFill>
                <a:latin typeface="Century Gothic"/>
                <a:cs typeface="Century Gothic"/>
              </a:rPr>
              <a:t>a </a:t>
            </a:r>
            <a:r>
              <a:rPr sz="1600" spc="-10">
                <a:solidFill>
                  <a:srgbClr val="FFFFFF"/>
                </a:solidFill>
                <a:latin typeface="Century Gothic"/>
                <a:cs typeface="Century Gothic"/>
              </a:rPr>
              <a:t>Reputable</a:t>
            </a:r>
            <a:r>
              <a:rPr sz="1600" spc="-55">
                <a:solidFill>
                  <a:srgbClr val="FFFFFF"/>
                </a:solidFill>
                <a:latin typeface="Century Gothic"/>
                <a:cs typeface="Century Gothic"/>
              </a:rPr>
              <a:t> </a:t>
            </a:r>
            <a:r>
              <a:rPr sz="1600" spc="-10">
                <a:solidFill>
                  <a:srgbClr val="FFFFFF"/>
                </a:solidFill>
                <a:latin typeface="Century Gothic"/>
                <a:cs typeface="Century Gothic"/>
              </a:rPr>
              <a:t>Ghanaian</a:t>
            </a:r>
            <a:r>
              <a:rPr sz="1600" spc="-30">
                <a:solidFill>
                  <a:srgbClr val="FFFFFF"/>
                </a:solidFill>
                <a:latin typeface="Century Gothic"/>
                <a:cs typeface="Century Gothic"/>
              </a:rPr>
              <a:t> </a:t>
            </a:r>
            <a:r>
              <a:rPr sz="1600" spc="-20">
                <a:solidFill>
                  <a:srgbClr val="FFFFFF"/>
                </a:solidFill>
                <a:latin typeface="Century Gothic"/>
                <a:cs typeface="Century Gothic"/>
              </a:rPr>
              <a:t>Bank</a:t>
            </a:r>
            <a:endParaRPr sz="1600">
              <a:latin typeface="Century Gothic"/>
              <a:cs typeface="Century Gothic"/>
            </a:endParaRPr>
          </a:p>
        </p:txBody>
      </p:sp>
      <p:sp>
        <p:nvSpPr>
          <p:cNvPr id="17" name="object 17"/>
          <p:cNvSpPr txBox="1"/>
          <p:nvPr/>
        </p:nvSpPr>
        <p:spPr>
          <a:xfrm>
            <a:off x="1895094" y="1477517"/>
            <a:ext cx="109982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entury Gothic"/>
                <a:cs typeface="Century Gothic"/>
              </a:rPr>
              <a:t>ZERONOX</a:t>
            </a:r>
            <a:endParaRPr sz="1800">
              <a:latin typeface="Century Gothic"/>
              <a:cs typeface="Century Gothic"/>
            </a:endParaRPr>
          </a:p>
        </p:txBody>
      </p:sp>
      <p:grpSp>
        <p:nvGrpSpPr>
          <p:cNvPr id="18" name="object 18"/>
          <p:cNvGrpSpPr/>
          <p:nvPr/>
        </p:nvGrpSpPr>
        <p:grpSpPr>
          <a:xfrm>
            <a:off x="7155180" y="1068311"/>
            <a:ext cx="2175510" cy="1149985"/>
            <a:chOff x="7155180" y="1068311"/>
            <a:chExt cx="2175510" cy="1149985"/>
          </a:xfrm>
        </p:grpSpPr>
        <p:pic>
          <p:nvPicPr>
            <p:cNvPr id="19" name="object 19"/>
            <p:cNvPicPr/>
            <p:nvPr/>
          </p:nvPicPr>
          <p:blipFill>
            <a:blip r:embed="rId10" cstate="print"/>
            <a:stretch>
              <a:fillRect/>
            </a:stretch>
          </p:blipFill>
          <p:spPr>
            <a:xfrm>
              <a:off x="7155180" y="1068311"/>
              <a:ext cx="2175510" cy="1149870"/>
            </a:xfrm>
            <a:prstGeom prst="rect">
              <a:avLst/>
            </a:prstGeom>
          </p:spPr>
        </p:pic>
        <p:pic>
          <p:nvPicPr>
            <p:cNvPr id="20" name="object 20"/>
            <p:cNvPicPr/>
            <p:nvPr/>
          </p:nvPicPr>
          <p:blipFill>
            <a:blip r:embed="rId11" cstate="print"/>
            <a:stretch>
              <a:fillRect/>
            </a:stretch>
          </p:blipFill>
          <p:spPr>
            <a:xfrm>
              <a:off x="7485888" y="1418856"/>
              <a:ext cx="1535429" cy="511289"/>
            </a:xfrm>
            <a:prstGeom prst="rect">
              <a:avLst/>
            </a:prstGeom>
          </p:spPr>
        </p:pic>
      </p:grpSp>
      <p:sp>
        <p:nvSpPr>
          <p:cNvPr id="21" name="object 21"/>
          <p:cNvSpPr txBox="1"/>
          <p:nvPr/>
        </p:nvSpPr>
        <p:spPr>
          <a:xfrm>
            <a:off x="7617079" y="1477517"/>
            <a:ext cx="125603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entury Gothic"/>
                <a:cs typeface="Century Gothic"/>
              </a:rPr>
              <a:t>ZOOMLION</a:t>
            </a:r>
            <a:endParaRPr sz="1800">
              <a:latin typeface="Century Gothic"/>
              <a:cs typeface="Century Gothic"/>
            </a:endParaRPr>
          </a:p>
        </p:txBody>
      </p:sp>
      <p:grpSp>
        <p:nvGrpSpPr>
          <p:cNvPr id="22" name="object 22"/>
          <p:cNvGrpSpPr/>
          <p:nvPr/>
        </p:nvGrpSpPr>
        <p:grpSpPr>
          <a:xfrm>
            <a:off x="4322064" y="2555748"/>
            <a:ext cx="2175510" cy="1149985"/>
            <a:chOff x="4322064" y="2555748"/>
            <a:chExt cx="2175510" cy="1149985"/>
          </a:xfrm>
        </p:grpSpPr>
        <p:pic>
          <p:nvPicPr>
            <p:cNvPr id="23" name="object 23"/>
            <p:cNvPicPr/>
            <p:nvPr/>
          </p:nvPicPr>
          <p:blipFill>
            <a:blip r:embed="rId12" cstate="print"/>
            <a:stretch>
              <a:fillRect/>
            </a:stretch>
          </p:blipFill>
          <p:spPr>
            <a:xfrm>
              <a:off x="4322064" y="2555748"/>
              <a:ext cx="2175510" cy="1149858"/>
            </a:xfrm>
            <a:prstGeom prst="rect">
              <a:avLst/>
            </a:prstGeom>
          </p:spPr>
        </p:pic>
        <p:pic>
          <p:nvPicPr>
            <p:cNvPr id="24" name="object 24"/>
            <p:cNvPicPr/>
            <p:nvPr/>
          </p:nvPicPr>
          <p:blipFill>
            <a:blip r:embed="rId13" cstate="print"/>
            <a:stretch>
              <a:fillRect/>
            </a:stretch>
          </p:blipFill>
          <p:spPr>
            <a:xfrm>
              <a:off x="4521708" y="2906280"/>
              <a:ext cx="1796034" cy="511289"/>
            </a:xfrm>
            <a:prstGeom prst="rect">
              <a:avLst/>
            </a:prstGeom>
          </p:spPr>
        </p:pic>
      </p:grpSp>
      <p:sp>
        <p:nvSpPr>
          <p:cNvPr id="25" name="object 25"/>
          <p:cNvSpPr txBox="1"/>
          <p:nvPr/>
        </p:nvSpPr>
        <p:spPr>
          <a:xfrm>
            <a:off x="4652517" y="2965196"/>
            <a:ext cx="1516380" cy="299720"/>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FFFFFF"/>
                </a:solidFill>
                <a:latin typeface="Century Gothic"/>
                <a:cs typeface="Century Gothic"/>
              </a:rPr>
              <a:t>INVESTOR/DFI</a:t>
            </a:r>
            <a:endParaRPr sz="1800">
              <a:latin typeface="Century Gothic"/>
              <a:cs typeface="Century Gothic"/>
            </a:endParaRPr>
          </a:p>
        </p:txBody>
      </p:sp>
      <p:grpSp>
        <p:nvGrpSpPr>
          <p:cNvPr id="26" name="object 26"/>
          <p:cNvGrpSpPr/>
          <p:nvPr/>
        </p:nvGrpSpPr>
        <p:grpSpPr>
          <a:xfrm>
            <a:off x="4293108" y="5434584"/>
            <a:ext cx="2175510" cy="1149985"/>
            <a:chOff x="4293108" y="5434584"/>
            <a:chExt cx="2175510" cy="1149985"/>
          </a:xfrm>
        </p:grpSpPr>
        <p:pic>
          <p:nvPicPr>
            <p:cNvPr id="27" name="object 27"/>
            <p:cNvPicPr/>
            <p:nvPr/>
          </p:nvPicPr>
          <p:blipFill>
            <a:blip r:embed="rId14" cstate="print"/>
            <a:stretch>
              <a:fillRect/>
            </a:stretch>
          </p:blipFill>
          <p:spPr>
            <a:xfrm>
              <a:off x="4293108" y="5434584"/>
              <a:ext cx="2175510" cy="1149870"/>
            </a:xfrm>
            <a:prstGeom prst="rect">
              <a:avLst/>
            </a:prstGeom>
          </p:spPr>
        </p:pic>
        <p:pic>
          <p:nvPicPr>
            <p:cNvPr id="28" name="object 28"/>
            <p:cNvPicPr/>
            <p:nvPr/>
          </p:nvPicPr>
          <p:blipFill>
            <a:blip r:embed="rId15" cstate="print"/>
            <a:stretch>
              <a:fillRect/>
            </a:stretch>
          </p:blipFill>
          <p:spPr>
            <a:xfrm>
              <a:off x="4439412" y="5785104"/>
              <a:ext cx="1902714" cy="511289"/>
            </a:xfrm>
            <a:prstGeom prst="rect">
              <a:avLst/>
            </a:prstGeom>
          </p:spPr>
        </p:pic>
      </p:grpSp>
      <p:sp>
        <p:nvSpPr>
          <p:cNvPr id="29" name="object 29"/>
          <p:cNvSpPr txBox="1"/>
          <p:nvPr/>
        </p:nvSpPr>
        <p:spPr>
          <a:xfrm>
            <a:off x="4570857" y="5844946"/>
            <a:ext cx="1622425"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FFFFFF"/>
                </a:solidFill>
                <a:latin typeface="Century Gothic"/>
                <a:cs typeface="Century Gothic"/>
              </a:rPr>
              <a:t>ESCROW</a:t>
            </a:r>
            <a:r>
              <a:rPr sz="1800" b="1" spc="-65">
                <a:solidFill>
                  <a:srgbClr val="FFFFFF"/>
                </a:solidFill>
                <a:latin typeface="Century Gothic"/>
                <a:cs typeface="Century Gothic"/>
              </a:rPr>
              <a:t> </a:t>
            </a:r>
            <a:r>
              <a:rPr sz="1800" b="1" spc="-20">
                <a:solidFill>
                  <a:srgbClr val="FFFFFF"/>
                </a:solidFill>
                <a:latin typeface="Century Gothic"/>
                <a:cs typeface="Century Gothic"/>
              </a:rPr>
              <a:t>FUND</a:t>
            </a:r>
            <a:endParaRPr sz="1800">
              <a:latin typeface="Century Gothic"/>
              <a:cs typeface="Century Gothic"/>
            </a:endParaRPr>
          </a:p>
        </p:txBody>
      </p:sp>
      <p:grpSp>
        <p:nvGrpSpPr>
          <p:cNvPr id="30" name="object 30"/>
          <p:cNvGrpSpPr/>
          <p:nvPr/>
        </p:nvGrpSpPr>
        <p:grpSpPr>
          <a:xfrm>
            <a:off x="2824733" y="1629155"/>
            <a:ext cx="6936105" cy="4444365"/>
            <a:chOff x="2824733" y="1629155"/>
            <a:chExt cx="6936105" cy="4444365"/>
          </a:xfrm>
        </p:grpSpPr>
        <p:sp>
          <p:nvSpPr>
            <p:cNvPr id="31" name="object 31"/>
            <p:cNvSpPr/>
            <p:nvPr/>
          </p:nvSpPr>
          <p:spPr>
            <a:xfrm>
              <a:off x="2824734" y="2151125"/>
              <a:ext cx="6888480" cy="3922395"/>
            </a:xfrm>
            <a:custGeom>
              <a:avLst/>
              <a:gdLst/>
              <a:ahLst/>
              <a:cxnLst/>
              <a:rect l="l" t="t" r="r" b="b"/>
              <a:pathLst>
                <a:path w="6888480" h="3922395">
                  <a:moveTo>
                    <a:pt x="1565783" y="1141984"/>
                  </a:moveTo>
                  <a:lnTo>
                    <a:pt x="164998" y="116941"/>
                  </a:lnTo>
                  <a:lnTo>
                    <a:pt x="173228" y="105664"/>
                  </a:lnTo>
                  <a:lnTo>
                    <a:pt x="209931" y="55499"/>
                  </a:lnTo>
                  <a:lnTo>
                    <a:pt x="0" y="19812"/>
                  </a:lnTo>
                  <a:lnTo>
                    <a:pt x="97536" y="209169"/>
                  </a:lnTo>
                  <a:lnTo>
                    <a:pt x="142519" y="147675"/>
                  </a:lnTo>
                  <a:lnTo>
                    <a:pt x="1543304" y="1172718"/>
                  </a:lnTo>
                  <a:lnTo>
                    <a:pt x="1565783" y="1141984"/>
                  </a:lnTo>
                  <a:close/>
                </a:path>
                <a:path w="6888480" h="3922395">
                  <a:moveTo>
                    <a:pt x="2689098" y="1705356"/>
                  </a:moveTo>
                  <a:lnTo>
                    <a:pt x="2679573" y="1686306"/>
                  </a:lnTo>
                  <a:lnTo>
                    <a:pt x="2593848" y="1514856"/>
                  </a:lnTo>
                  <a:lnTo>
                    <a:pt x="2498598" y="1705356"/>
                  </a:lnTo>
                  <a:lnTo>
                    <a:pt x="2574798" y="1705356"/>
                  </a:lnTo>
                  <a:lnTo>
                    <a:pt x="2574798" y="3272409"/>
                  </a:lnTo>
                  <a:lnTo>
                    <a:pt x="2612898" y="3272409"/>
                  </a:lnTo>
                  <a:lnTo>
                    <a:pt x="2612898" y="1705356"/>
                  </a:lnTo>
                  <a:lnTo>
                    <a:pt x="2689098" y="1705356"/>
                  </a:lnTo>
                  <a:close/>
                </a:path>
                <a:path w="6888480" h="3922395">
                  <a:moveTo>
                    <a:pt x="2929890" y="3129165"/>
                  </a:moveTo>
                  <a:lnTo>
                    <a:pt x="2853690" y="3129165"/>
                  </a:lnTo>
                  <a:lnTo>
                    <a:pt x="2853690" y="1514856"/>
                  </a:lnTo>
                  <a:lnTo>
                    <a:pt x="2815590" y="1514856"/>
                  </a:lnTo>
                  <a:lnTo>
                    <a:pt x="2815590" y="3129165"/>
                  </a:lnTo>
                  <a:lnTo>
                    <a:pt x="2739390" y="3129165"/>
                  </a:lnTo>
                  <a:lnTo>
                    <a:pt x="2834640" y="3319653"/>
                  </a:lnTo>
                  <a:lnTo>
                    <a:pt x="2920365" y="3148203"/>
                  </a:lnTo>
                  <a:lnTo>
                    <a:pt x="2929890" y="3129165"/>
                  </a:lnTo>
                  <a:close/>
                </a:path>
                <a:path w="6888480" h="3922395">
                  <a:moveTo>
                    <a:pt x="5122672" y="0"/>
                  </a:moveTo>
                  <a:lnTo>
                    <a:pt x="4912360" y="33655"/>
                  </a:lnTo>
                  <a:lnTo>
                    <a:pt x="4956721" y="95542"/>
                  </a:lnTo>
                  <a:lnTo>
                    <a:pt x="3622167" y="1052957"/>
                  </a:lnTo>
                  <a:lnTo>
                    <a:pt x="3644265" y="1083818"/>
                  </a:lnTo>
                  <a:lnTo>
                    <a:pt x="4978946" y="126530"/>
                  </a:lnTo>
                  <a:lnTo>
                    <a:pt x="5023358" y="188468"/>
                  </a:lnTo>
                  <a:lnTo>
                    <a:pt x="5078158" y="84455"/>
                  </a:lnTo>
                  <a:lnTo>
                    <a:pt x="5122672" y="0"/>
                  </a:lnTo>
                  <a:close/>
                </a:path>
                <a:path w="6888480" h="3922395">
                  <a:moveTo>
                    <a:pt x="6888353" y="3807714"/>
                  </a:moveTo>
                  <a:lnTo>
                    <a:pt x="3726180" y="3807714"/>
                  </a:lnTo>
                  <a:lnTo>
                    <a:pt x="3726180" y="3731514"/>
                  </a:lnTo>
                  <a:lnTo>
                    <a:pt x="3535680" y="3826764"/>
                  </a:lnTo>
                  <a:lnTo>
                    <a:pt x="3726180" y="3922014"/>
                  </a:lnTo>
                  <a:lnTo>
                    <a:pt x="3726180" y="3845814"/>
                  </a:lnTo>
                  <a:lnTo>
                    <a:pt x="6888353" y="3845814"/>
                  </a:lnTo>
                  <a:lnTo>
                    <a:pt x="6888353" y="3807714"/>
                  </a:lnTo>
                  <a:close/>
                </a:path>
              </a:pathLst>
            </a:custGeom>
            <a:solidFill>
              <a:srgbClr val="31796C"/>
            </a:solidFill>
          </p:spPr>
          <p:txBody>
            <a:bodyPr wrap="square" lIns="0" tIns="0" rIns="0" bIns="0" rtlCol="0"/>
            <a:lstStyle/>
            <a:p>
              <a:endParaRPr/>
            </a:p>
          </p:txBody>
        </p:sp>
        <p:sp>
          <p:nvSpPr>
            <p:cNvPr id="32" name="object 32"/>
            <p:cNvSpPr/>
            <p:nvPr/>
          </p:nvSpPr>
          <p:spPr>
            <a:xfrm>
              <a:off x="9298686" y="1648205"/>
              <a:ext cx="448945" cy="4330065"/>
            </a:xfrm>
            <a:custGeom>
              <a:avLst/>
              <a:gdLst/>
              <a:ahLst/>
              <a:cxnLst/>
              <a:rect l="l" t="t" r="r" b="b"/>
              <a:pathLst>
                <a:path w="448945" h="4330065">
                  <a:moveTo>
                    <a:pt x="442849" y="0"/>
                  </a:moveTo>
                  <a:lnTo>
                    <a:pt x="414528" y="4329493"/>
                  </a:lnTo>
                </a:path>
                <a:path w="448945" h="4330065">
                  <a:moveTo>
                    <a:pt x="448945" y="0"/>
                  </a:moveTo>
                  <a:lnTo>
                    <a:pt x="0" y="0"/>
                  </a:lnTo>
                </a:path>
              </a:pathLst>
            </a:custGeom>
            <a:ln w="38100">
              <a:solidFill>
                <a:srgbClr val="31796C"/>
              </a:solidFill>
            </a:ln>
          </p:spPr>
          <p:txBody>
            <a:bodyPr wrap="square" lIns="0" tIns="0" rIns="0" bIns="0" rtlCol="0"/>
            <a:lstStyle/>
            <a:p>
              <a:endParaRPr/>
            </a:p>
          </p:txBody>
        </p:sp>
      </p:grpSp>
      <p:sp>
        <p:nvSpPr>
          <p:cNvPr id="33" name="object 33"/>
          <p:cNvSpPr txBox="1"/>
          <p:nvPr/>
        </p:nvSpPr>
        <p:spPr>
          <a:xfrm>
            <a:off x="3781425" y="1199768"/>
            <a:ext cx="2899410" cy="269240"/>
          </a:xfrm>
          <a:prstGeom prst="rect">
            <a:avLst/>
          </a:prstGeom>
        </p:spPr>
        <p:txBody>
          <a:bodyPr vert="horz" wrap="square" lIns="0" tIns="12065" rIns="0" bIns="0" rtlCol="0">
            <a:spAutoFit/>
          </a:bodyPr>
          <a:lstStyle/>
          <a:p>
            <a:pPr marL="12700">
              <a:lnSpc>
                <a:spcPct val="100000"/>
              </a:lnSpc>
              <a:spcBef>
                <a:spcPts val="95"/>
              </a:spcBef>
            </a:pPr>
            <a:r>
              <a:rPr sz="1600">
                <a:solidFill>
                  <a:srgbClr val="FFFFFF"/>
                </a:solidFill>
                <a:latin typeface="Century Gothic"/>
                <a:cs typeface="Century Gothic"/>
              </a:rPr>
              <a:t>EV</a:t>
            </a:r>
            <a:r>
              <a:rPr sz="1600" spc="-45">
                <a:solidFill>
                  <a:srgbClr val="FFFFFF"/>
                </a:solidFill>
                <a:latin typeface="Century Gothic"/>
                <a:cs typeface="Century Gothic"/>
              </a:rPr>
              <a:t> </a:t>
            </a:r>
            <a:r>
              <a:rPr sz="1600">
                <a:solidFill>
                  <a:srgbClr val="FFFFFF"/>
                </a:solidFill>
                <a:latin typeface="Century Gothic"/>
                <a:cs typeface="Century Gothic"/>
              </a:rPr>
              <a:t>Kits</a:t>
            </a:r>
            <a:r>
              <a:rPr sz="1600" spc="-60">
                <a:solidFill>
                  <a:srgbClr val="FFFFFF"/>
                </a:solidFill>
                <a:latin typeface="Century Gothic"/>
                <a:cs typeface="Century Gothic"/>
              </a:rPr>
              <a:t> </a:t>
            </a:r>
            <a:r>
              <a:rPr sz="1600">
                <a:solidFill>
                  <a:srgbClr val="FFFFFF"/>
                </a:solidFill>
                <a:latin typeface="Century Gothic"/>
                <a:cs typeface="Century Gothic"/>
              </a:rPr>
              <a:t>and</a:t>
            </a:r>
            <a:r>
              <a:rPr sz="1600" spc="-80">
                <a:solidFill>
                  <a:srgbClr val="FFFFFF"/>
                </a:solidFill>
                <a:latin typeface="Century Gothic"/>
                <a:cs typeface="Century Gothic"/>
              </a:rPr>
              <a:t> </a:t>
            </a:r>
            <a:r>
              <a:rPr sz="1600" spc="-10">
                <a:solidFill>
                  <a:srgbClr val="FFFFFF"/>
                </a:solidFill>
                <a:latin typeface="Century Gothic"/>
                <a:cs typeface="Century Gothic"/>
              </a:rPr>
              <a:t>Charging</a:t>
            </a:r>
            <a:r>
              <a:rPr sz="1600" spc="-45">
                <a:solidFill>
                  <a:srgbClr val="FFFFFF"/>
                </a:solidFill>
                <a:latin typeface="Century Gothic"/>
                <a:cs typeface="Century Gothic"/>
              </a:rPr>
              <a:t> </a:t>
            </a:r>
            <a:r>
              <a:rPr sz="1600" spc="-10">
                <a:solidFill>
                  <a:srgbClr val="FFFFFF"/>
                </a:solidFill>
                <a:latin typeface="Century Gothic"/>
                <a:cs typeface="Century Gothic"/>
              </a:rPr>
              <a:t>Services</a:t>
            </a:r>
            <a:endParaRPr sz="1600">
              <a:latin typeface="Century Gothic"/>
              <a:cs typeface="Century Gothic"/>
            </a:endParaRPr>
          </a:p>
        </p:txBody>
      </p:sp>
      <p:sp>
        <p:nvSpPr>
          <p:cNvPr id="34" name="object 34"/>
          <p:cNvSpPr txBox="1">
            <a:spLocks noGrp="1"/>
          </p:cNvSpPr>
          <p:nvPr>
            <p:ph type="title"/>
          </p:nvPr>
        </p:nvSpPr>
        <p:spPr>
          <a:prstGeom prst="rect">
            <a:avLst/>
          </a:prstGeom>
        </p:spPr>
        <p:txBody>
          <a:bodyPr vert="horz" wrap="square" lIns="0" tIns="223316" rIns="0" bIns="0" rtlCol="0">
            <a:spAutoFit/>
          </a:bodyPr>
          <a:lstStyle/>
          <a:p>
            <a:pPr marL="92075">
              <a:lnSpc>
                <a:spcPct val="100000"/>
              </a:lnSpc>
              <a:spcBef>
                <a:spcPts val="100"/>
              </a:spcBef>
            </a:pPr>
            <a:r>
              <a:rPr>
                <a:solidFill>
                  <a:srgbClr val="FFFFFF"/>
                </a:solidFill>
              </a:rPr>
              <a:t>PROJECT</a:t>
            </a:r>
            <a:r>
              <a:rPr spc="-100">
                <a:solidFill>
                  <a:srgbClr val="FFFFFF"/>
                </a:solidFill>
              </a:rPr>
              <a:t> </a:t>
            </a:r>
            <a:r>
              <a:rPr>
                <a:solidFill>
                  <a:srgbClr val="FFFFFF"/>
                </a:solidFill>
              </a:rPr>
              <a:t>FINANCING</a:t>
            </a:r>
            <a:r>
              <a:rPr spc="-80">
                <a:solidFill>
                  <a:srgbClr val="FFFFFF"/>
                </a:solidFill>
              </a:rPr>
              <a:t> </a:t>
            </a:r>
            <a:r>
              <a:rPr spc="-10">
                <a:solidFill>
                  <a:srgbClr val="FFFFFF"/>
                </a:solidFill>
              </a:rPr>
              <a:t>MODEL</a:t>
            </a:r>
          </a:p>
        </p:txBody>
      </p:sp>
    </p:spTree>
    <p:extLst>
      <p:ext uri="{BB962C8B-B14F-4D97-AF65-F5344CB8AC3E}">
        <p14:creationId xmlns:p14="http://schemas.microsoft.com/office/powerpoint/2010/main" val="41947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6095" y="6480047"/>
            <a:ext cx="11998960" cy="378460"/>
            <a:chOff x="6095" y="6480047"/>
            <a:chExt cx="11998960" cy="378460"/>
          </a:xfrm>
        </p:grpSpPr>
        <p:pic>
          <p:nvPicPr>
            <p:cNvPr id="5" name="object 5"/>
            <p:cNvPicPr/>
            <p:nvPr/>
          </p:nvPicPr>
          <p:blipFill>
            <a:blip r:embed="rId3" cstate="print"/>
            <a:stretch>
              <a:fillRect/>
            </a:stretch>
          </p:blipFill>
          <p:spPr>
            <a:xfrm>
              <a:off x="11612879"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grpSp>
      <p:sp>
        <p:nvSpPr>
          <p:cNvPr id="7" name="object 7"/>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5"/>
              </a:rPr>
              <a:t>www.zoomlionghana.com</a:t>
            </a:r>
            <a:endParaRPr sz="1050">
              <a:latin typeface="Microsoft Sans Serif"/>
              <a:cs typeface="Microsoft Sans Serif"/>
            </a:endParaRPr>
          </a:p>
        </p:txBody>
      </p:sp>
      <p:sp>
        <p:nvSpPr>
          <p:cNvPr id="8" name="object 8"/>
          <p:cNvSpPr txBox="1">
            <a:spLocks noGrp="1"/>
          </p:cNvSpPr>
          <p:nvPr>
            <p:ph type="title"/>
          </p:nvPr>
        </p:nvSpPr>
        <p:spPr>
          <a:prstGeom prst="rect">
            <a:avLst/>
          </a:prstGeom>
        </p:spPr>
        <p:txBody>
          <a:bodyPr vert="horz" wrap="square" lIns="0" tIns="192328" rIns="0" bIns="0" rtlCol="0">
            <a:spAutoFit/>
          </a:bodyPr>
          <a:lstStyle/>
          <a:p>
            <a:pPr marL="328295">
              <a:lnSpc>
                <a:spcPct val="100000"/>
              </a:lnSpc>
              <a:spcBef>
                <a:spcPts val="100"/>
              </a:spcBef>
            </a:pPr>
            <a:r>
              <a:rPr>
                <a:solidFill>
                  <a:srgbClr val="7AC25B"/>
                </a:solidFill>
              </a:rPr>
              <a:t>ZOOMLION</a:t>
            </a:r>
            <a:r>
              <a:rPr spc="-100">
                <a:solidFill>
                  <a:srgbClr val="7AC25B"/>
                </a:solidFill>
              </a:rPr>
              <a:t> </a:t>
            </a:r>
            <a:r>
              <a:rPr>
                <a:solidFill>
                  <a:srgbClr val="7AC25B"/>
                </a:solidFill>
              </a:rPr>
              <a:t>GHANA|</a:t>
            </a:r>
            <a:r>
              <a:rPr spc="-85">
                <a:solidFill>
                  <a:srgbClr val="7AC25B"/>
                </a:solidFill>
              </a:rPr>
              <a:t> </a:t>
            </a:r>
            <a:r>
              <a:t>CONVERSION</a:t>
            </a:r>
            <a:r>
              <a:rPr spc="-105"/>
              <a:t> </a:t>
            </a:r>
            <a:r>
              <a:rPr spc="-10"/>
              <a:t>PROCESS</a:t>
            </a:r>
          </a:p>
        </p:txBody>
      </p:sp>
      <p:sp>
        <p:nvSpPr>
          <p:cNvPr id="9" name="object 9"/>
          <p:cNvSpPr txBox="1"/>
          <p:nvPr/>
        </p:nvSpPr>
        <p:spPr>
          <a:xfrm>
            <a:off x="602386" y="1536954"/>
            <a:ext cx="3845560" cy="2275205"/>
          </a:xfrm>
          <a:prstGeom prst="rect">
            <a:avLst/>
          </a:prstGeom>
        </p:spPr>
        <p:txBody>
          <a:bodyPr vert="horz" wrap="square" lIns="0" tIns="12065" rIns="0" bIns="0" rtlCol="0">
            <a:spAutoFit/>
          </a:bodyPr>
          <a:lstStyle/>
          <a:p>
            <a:pPr marL="57785">
              <a:lnSpc>
                <a:spcPct val="100000"/>
              </a:lnSpc>
              <a:spcBef>
                <a:spcPts val="95"/>
              </a:spcBef>
            </a:pPr>
            <a:r>
              <a:rPr sz="1600" b="1">
                <a:latin typeface="Century Gothic"/>
                <a:cs typeface="Century Gothic"/>
              </a:rPr>
              <a:t>Internal</a:t>
            </a:r>
            <a:r>
              <a:rPr sz="1600" b="1" spc="-85">
                <a:latin typeface="Century Gothic"/>
                <a:cs typeface="Century Gothic"/>
              </a:rPr>
              <a:t> </a:t>
            </a:r>
            <a:r>
              <a:rPr sz="1600" b="1">
                <a:latin typeface="Century Gothic"/>
                <a:cs typeface="Century Gothic"/>
              </a:rPr>
              <a:t>Combustion</a:t>
            </a:r>
            <a:r>
              <a:rPr sz="1600" b="1" spc="-80">
                <a:latin typeface="Century Gothic"/>
                <a:cs typeface="Century Gothic"/>
              </a:rPr>
              <a:t> </a:t>
            </a:r>
            <a:r>
              <a:rPr sz="1600" b="1" spc="-10">
                <a:latin typeface="Century Gothic"/>
                <a:cs typeface="Century Gothic"/>
              </a:rPr>
              <a:t>Engine</a:t>
            </a:r>
            <a:endParaRPr sz="1600">
              <a:latin typeface="Century Gothic"/>
              <a:cs typeface="Century Gothic"/>
            </a:endParaRPr>
          </a:p>
          <a:p>
            <a:pPr marL="423545">
              <a:lnSpc>
                <a:spcPct val="100000"/>
              </a:lnSpc>
              <a:spcBef>
                <a:spcPts val="1905"/>
              </a:spcBef>
            </a:pPr>
            <a:r>
              <a:rPr sz="1600" spc="-10">
                <a:latin typeface="Century Gothic"/>
                <a:cs typeface="Century Gothic"/>
              </a:rPr>
              <a:t>Engine</a:t>
            </a:r>
            <a:endParaRPr sz="1600">
              <a:latin typeface="Century Gothic"/>
              <a:cs typeface="Century Gothic"/>
            </a:endParaRPr>
          </a:p>
          <a:p>
            <a:pPr marL="423545" marR="2240280">
              <a:lnSpc>
                <a:spcPct val="100000"/>
              </a:lnSpc>
              <a:spcBef>
                <a:spcPts val="5"/>
              </a:spcBef>
            </a:pPr>
            <a:r>
              <a:rPr sz="1600">
                <a:latin typeface="Century Gothic"/>
                <a:cs typeface="Century Gothic"/>
              </a:rPr>
              <a:t>Fuel</a:t>
            </a:r>
            <a:r>
              <a:rPr sz="1600" spc="-45">
                <a:latin typeface="Century Gothic"/>
                <a:cs typeface="Century Gothic"/>
              </a:rPr>
              <a:t> </a:t>
            </a:r>
            <a:r>
              <a:rPr sz="1600" spc="-20">
                <a:latin typeface="Century Gothic"/>
                <a:cs typeface="Century Gothic"/>
              </a:rPr>
              <a:t>Tank </a:t>
            </a:r>
            <a:r>
              <a:rPr sz="1600" spc="-10">
                <a:latin typeface="Century Gothic"/>
                <a:cs typeface="Century Gothic"/>
              </a:rPr>
              <a:t>Transmission Muffler</a:t>
            </a:r>
            <a:endParaRPr sz="1600">
              <a:latin typeface="Century Gothic"/>
              <a:cs typeface="Century Gothic"/>
            </a:endParaRPr>
          </a:p>
          <a:p>
            <a:pPr marL="423545">
              <a:lnSpc>
                <a:spcPct val="100000"/>
              </a:lnSpc>
            </a:pPr>
            <a:r>
              <a:rPr sz="1600">
                <a:latin typeface="Century Gothic"/>
                <a:cs typeface="Century Gothic"/>
              </a:rPr>
              <a:t>Transmission,</a:t>
            </a:r>
            <a:r>
              <a:rPr sz="1600" spc="-25">
                <a:latin typeface="Century Gothic"/>
                <a:cs typeface="Century Gothic"/>
              </a:rPr>
              <a:t> </a:t>
            </a:r>
            <a:r>
              <a:rPr sz="1600">
                <a:latin typeface="Century Gothic"/>
                <a:cs typeface="Century Gothic"/>
              </a:rPr>
              <a:t>Oil,</a:t>
            </a:r>
            <a:r>
              <a:rPr sz="1600" spc="-65">
                <a:latin typeface="Century Gothic"/>
                <a:cs typeface="Century Gothic"/>
              </a:rPr>
              <a:t> </a:t>
            </a:r>
            <a:r>
              <a:rPr sz="1600">
                <a:latin typeface="Century Gothic"/>
                <a:cs typeface="Century Gothic"/>
              </a:rPr>
              <a:t>Air</a:t>
            </a:r>
            <a:r>
              <a:rPr sz="1600" spc="-60">
                <a:latin typeface="Century Gothic"/>
                <a:cs typeface="Century Gothic"/>
              </a:rPr>
              <a:t> </a:t>
            </a:r>
            <a:r>
              <a:rPr sz="1600">
                <a:latin typeface="Century Gothic"/>
                <a:cs typeface="Century Gothic"/>
              </a:rPr>
              <a:t>Filters</a:t>
            </a:r>
            <a:r>
              <a:rPr sz="1600" spc="-35">
                <a:latin typeface="Century Gothic"/>
                <a:cs typeface="Century Gothic"/>
              </a:rPr>
              <a:t> </a:t>
            </a:r>
            <a:r>
              <a:rPr sz="1600">
                <a:latin typeface="Century Gothic"/>
                <a:cs typeface="Century Gothic"/>
              </a:rPr>
              <a:t>&amp;</a:t>
            </a:r>
            <a:r>
              <a:rPr sz="1600" spc="-60">
                <a:latin typeface="Century Gothic"/>
                <a:cs typeface="Century Gothic"/>
              </a:rPr>
              <a:t> </a:t>
            </a:r>
            <a:r>
              <a:rPr sz="1600" spc="-10">
                <a:latin typeface="Century Gothic"/>
                <a:cs typeface="Century Gothic"/>
              </a:rPr>
              <a:t>Liquids</a:t>
            </a:r>
            <a:endParaRPr sz="1600">
              <a:latin typeface="Century Gothic"/>
              <a:cs typeface="Century Gothic"/>
            </a:endParaRPr>
          </a:p>
          <a:p>
            <a:pPr>
              <a:lnSpc>
                <a:spcPct val="100000"/>
              </a:lnSpc>
              <a:spcBef>
                <a:spcPts val="405"/>
              </a:spcBef>
            </a:pPr>
            <a:endParaRPr sz="1600">
              <a:latin typeface="Century Gothic"/>
              <a:cs typeface="Century Gothic"/>
            </a:endParaRPr>
          </a:p>
          <a:p>
            <a:pPr marL="12700">
              <a:lnSpc>
                <a:spcPct val="100000"/>
              </a:lnSpc>
            </a:pPr>
            <a:r>
              <a:rPr sz="1600" b="1" spc="-10">
                <a:latin typeface="Century Gothic"/>
                <a:cs typeface="Century Gothic"/>
              </a:rPr>
              <a:t>Electrification</a:t>
            </a:r>
            <a:endParaRPr sz="1600">
              <a:latin typeface="Century Gothic"/>
              <a:cs typeface="Century Gothic"/>
            </a:endParaRPr>
          </a:p>
        </p:txBody>
      </p:sp>
      <p:sp>
        <p:nvSpPr>
          <p:cNvPr id="10" name="object 10"/>
          <p:cNvSpPr txBox="1"/>
          <p:nvPr/>
        </p:nvSpPr>
        <p:spPr>
          <a:xfrm>
            <a:off x="968146" y="4029583"/>
            <a:ext cx="3393440" cy="2219960"/>
          </a:xfrm>
          <a:prstGeom prst="rect">
            <a:avLst/>
          </a:prstGeom>
        </p:spPr>
        <p:txBody>
          <a:bodyPr vert="horz" wrap="square" lIns="0" tIns="12065" rIns="0" bIns="0" rtlCol="0">
            <a:spAutoFit/>
          </a:bodyPr>
          <a:lstStyle/>
          <a:p>
            <a:pPr marL="12700" marR="5080">
              <a:lnSpc>
                <a:spcPct val="100000"/>
              </a:lnSpc>
              <a:spcBef>
                <a:spcPts val="95"/>
              </a:spcBef>
            </a:pPr>
            <a:r>
              <a:rPr sz="1600">
                <a:latin typeface="Century Gothic"/>
                <a:cs typeface="Century Gothic"/>
              </a:rPr>
              <a:t>Battery</a:t>
            </a:r>
            <a:r>
              <a:rPr sz="1600" spc="-20">
                <a:latin typeface="Century Gothic"/>
                <a:cs typeface="Century Gothic"/>
              </a:rPr>
              <a:t> </a:t>
            </a:r>
            <a:r>
              <a:rPr sz="1600">
                <a:latin typeface="Century Gothic"/>
                <a:cs typeface="Century Gothic"/>
              </a:rPr>
              <a:t>Cell,</a:t>
            </a:r>
            <a:r>
              <a:rPr sz="1600" spc="-75">
                <a:latin typeface="Century Gothic"/>
                <a:cs typeface="Century Gothic"/>
              </a:rPr>
              <a:t> </a:t>
            </a:r>
            <a:r>
              <a:rPr sz="1600">
                <a:latin typeface="Century Gothic"/>
                <a:cs typeface="Century Gothic"/>
              </a:rPr>
              <a:t>Module,</a:t>
            </a:r>
            <a:r>
              <a:rPr sz="1600" spc="-55">
                <a:latin typeface="Century Gothic"/>
                <a:cs typeface="Century Gothic"/>
              </a:rPr>
              <a:t> </a:t>
            </a:r>
            <a:r>
              <a:rPr sz="1600">
                <a:latin typeface="Century Gothic"/>
                <a:cs typeface="Century Gothic"/>
              </a:rPr>
              <a:t>Pack,</a:t>
            </a:r>
            <a:r>
              <a:rPr sz="1600" spc="-60">
                <a:latin typeface="Century Gothic"/>
                <a:cs typeface="Century Gothic"/>
              </a:rPr>
              <a:t> </a:t>
            </a:r>
            <a:r>
              <a:rPr sz="1600" spc="-20">
                <a:latin typeface="Century Gothic"/>
                <a:cs typeface="Century Gothic"/>
              </a:rPr>
              <a:t>Case </a:t>
            </a:r>
            <a:r>
              <a:rPr sz="1600">
                <a:latin typeface="Century Gothic"/>
                <a:cs typeface="Century Gothic"/>
              </a:rPr>
              <a:t>Battery</a:t>
            </a:r>
            <a:r>
              <a:rPr sz="1600" spc="-30">
                <a:latin typeface="Century Gothic"/>
                <a:cs typeface="Century Gothic"/>
              </a:rPr>
              <a:t> </a:t>
            </a:r>
            <a:r>
              <a:rPr sz="1600" spc="-10">
                <a:latin typeface="Century Gothic"/>
                <a:cs typeface="Century Gothic"/>
              </a:rPr>
              <a:t>Management</a:t>
            </a:r>
            <a:r>
              <a:rPr sz="1600" spc="-60">
                <a:latin typeface="Century Gothic"/>
                <a:cs typeface="Century Gothic"/>
              </a:rPr>
              <a:t> </a:t>
            </a:r>
            <a:r>
              <a:rPr sz="1600" spc="-10">
                <a:latin typeface="Century Gothic"/>
                <a:cs typeface="Century Gothic"/>
              </a:rPr>
              <a:t>System </a:t>
            </a:r>
            <a:r>
              <a:rPr sz="1600">
                <a:latin typeface="Century Gothic"/>
                <a:cs typeface="Century Gothic"/>
              </a:rPr>
              <a:t>Power</a:t>
            </a:r>
            <a:r>
              <a:rPr sz="1600" spc="-55">
                <a:latin typeface="Century Gothic"/>
                <a:cs typeface="Century Gothic"/>
              </a:rPr>
              <a:t> </a:t>
            </a:r>
            <a:r>
              <a:rPr sz="1600">
                <a:latin typeface="Century Gothic"/>
                <a:cs typeface="Century Gothic"/>
              </a:rPr>
              <a:t>and</a:t>
            </a:r>
            <a:r>
              <a:rPr sz="1600" spc="-90">
                <a:latin typeface="Century Gothic"/>
                <a:cs typeface="Century Gothic"/>
              </a:rPr>
              <a:t> </a:t>
            </a:r>
            <a:r>
              <a:rPr sz="1600">
                <a:latin typeface="Century Gothic"/>
                <a:cs typeface="Century Gothic"/>
              </a:rPr>
              <a:t>Battery</a:t>
            </a:r>
            <a:r>
              <a:rPr sz="1600" spc="-65">
                <a:latin typeface="Century Gothic"/>
                <a:cs typeface="Century Gothic"/>
              </a:rPr>
              <a:t> </a:t>
            </a:r>
            <a:r>
              <a:rPr sz="1600">
                <a:latin typeface="Century Gothic"/>
                <a:cs typeface="Century Gothic"/>
              </a:rPr>
              <a:t>Distribution</a:t>
            </a:r>
            <a:r>
              <a:rPr sz="1600" spc="-65">
                <a:latin typeface="Century Gothic"/>
                <a:cs typeface="Century Gothic"/>
              </a:rPr>
              <a:t> </a:t>
            </a:r>
            <a:r>
              <a:rPr sz="1600" spc="-20">
                <a:latin typeface="Century Gothic"/>
                <a:cs typeface="Century Gothic"/>
              </a:rPr>
              <a:t>Unit </a:t>
            </a:r>
            <a:r>
              <a:rPr sz="1600">
                <a:latin typeface="Century Gothic"/>
                <a:cs typeface="Century Gothic"/>
              </a:rPr>
              <a:t>Cables</a:t>
            </a:r>
            <a:r>
              <a:rPr sz="1600" spc="-65">
                <a:latin typeface="Century Gothic"/>
                <a:cs typeface="Century Gothic"/>
              </a:rPr>
              <a:t> </a:t>
            </a:r>
            <a:r>
              <a:rPr sz="1600">
                <a:latin typeface="Century Gothic"/>
                <a:cs typeface="Century Gothic"/>
              </a:rPr>
              <a:t>&amp;</a:t>
            </a:r>
            <a:r>
              <a:rPr sz="1600" spc="-60">
                <a:latin typeface="Century Gothic"/>
                <a:cs typeface="Century Gothic"/>
              </a:rPr>
              <a:t> </a:t>
            </a:r>
            <a:r>
              <a:rPr sz="1600">
                <a:latin typeface="Century Gothic"/>
                <a:cs typeface="Century Gothic"/>
              </a:rPr>
              <a:t>Wiring</a:t>
            </a:r>
            <a:r>
              <a:rPr sz="1600" spc="-15">
                <a:latin typeface="Century Gothic"/>
                <a:cs typeface="Century Gothic"/>
              </a:rPr>
              <a:t> </a:t>
            </a:r>
            <a:r>
              <a:rPr sz="1600" spc="-10">
                <a:latin typeface="Century Gothic"/>
                <a:cs typeface="Century Gothic"/>
              </a:rPr>
              <a:t>Harness</a:t>
            </a:r>
            <a:endParaRPr sz="1600">
              <a:latin typeface="Century Gothic"/>
              <a:cs typeface="Century Gothic"/>
            </a:endParaRPr>
          </a:p>
          <a:p>
            <a:pPr marL="12700" marR="1250950">
              <a:lnSpc>
                <a:spcPct val="100000"/>
              </a:lnSpc>
            </a:pPr>
            <a:r>
              <a:rPr sz="1600">
                <a:latin typeface="Century Gothic"/>
                <a:cs typeface="Century Gothic"/>
              </a:rPr>
              <a:t>External</a:t>
            </a:r>
            <a:r>
              <a:rPr sz="1600" spc="-30">
                <a:latin typeface="Century Gothic"/>
                <a:cs typeface="Century Gothic"/>
              </a:rPr>
              <a:t> </a:t>
            </a:r>
            <a:r>
              <a:rPr sz="1600">
                <a:latin typeface="Century Gothic"/>
                <a:cs typeface="Century Gothic"/>
              </a:rPr>
              <a:t>DC</a:t>
            </a:r>
            <a:r>
              <a:rPr sz="1600" spc="-60">
                <a:latin typeface="Century Gothic"/>
                <a:cs typeface="Century Gothic"/>
              </a:rPr>
              <a:t> </a:t>
            </a:r>
            <a:r>
              <a:rPr sz="1600" spc="-10">
                <a:latin typeface="Century Gothic"/>
                <a:cs typeface="Century Gothic"/>
              </a:rPr>
              <a:t>Charging Motor</a:t>
            </a:r>
            <a:endParaRPr sz="1600">
              <a:latin typeface="Century Gothic"/>
              <a:cs typeface="Century Gothic"/>
            </a:endParaRPr>
          </a:p>
          <a:p>
            <a:pPr marL="12700" marR="1774825">
              <a:lnSpc>
                <a:spcPct val="100000"/>
              </a:lnSpc>
            </a:pPr>
            <a:r>
              <a:rPr sz="1600">
                <a:latin typeface="Century Gothic"/>
                <a:cs typeface="Century Gothic"/>
              </a:rPr>
              <a:t>Motor</a:t>
            </a:r>
            <a:r>
              <a:rPr sz="1600" spc="-30">
                <a:latin typeface="Century Gothic"/>
                <a:cs typeface="Century Gothic"/>
              </a:rPr>
              <a:t> </a:t>
            </a:r>
            <a:r>
              <a:rPr sz="1600" spc="-10">
                <a:latin typeface="Century Gothic"/>
                <a:cs typeface="Century Gothic"/>
              </a:rPr>
              <a:t>Controller Telematics </a:t>
            </a:r>
            <a:r>
              <a:rPr sz="1600">
                <a:latin typeface="Century Gothic"/>
                <a:cs typeface="Century Gothic"/>
              </a:rPr>
              <a:t>Auxiliary</a:t>
            </a:r>
            <a:r>
              <a:rPr sz="1600" spc="-75">
                <a:latin typeface="Century Gothic"/>
                <a:cs typeface="Century Gothic"/>
              </a:rPr>
              <a:t> </a:t>
            </a:r>
            <a:r>
              <a:rPr sz="1600" spc="-10">
                <a:latin typeface="Century Gothic"/>
                <a:cs typeface="Century Gothic"/>
              </a:rPr>
              <a:t>Splits</a:t>
            </a:r>
            <a:endParaRPr sz="1600">
              <a:latin typeface="Century Gothic"/>
              <a:cs typeface="Century Gothic"/>
            </a:endParaRPr>
          </a:p>
        </p:txBody>
      </p:sp>
      <p:pic>
        <p:nvPicPr>
          <p:cNvPr id="11" name="object 11"/>
          <p:cNvPicPr/>
          <p:nvPr/>
        </p:nvPicPr>
        <p:blipFill>
          <a:blip r:embed="rId6" cstate="print"/>
          <a:stretch>
            <a:fillRect/>
          </a:stretch>
        </p:blipFill>
        <p:spPr>
          <a:xfrm>
            <a:off x="602214" y="2069756"/>
            <a:ext cx="168812" cy="158248"/>
          </a:xfrm>
          <a:prstGeom prst="rect">
            <a:avLst/>
          </a:prstGeom>
        </p:spPr>
      </p:pic>
      <p:pic>
        <p:nvPicPr>
          <p:cNvPr id="12" name="object 12"/>
          <p:cNvPicPr/>
          <p:nvPr/>
        </p:nvPicPr>
        <p:blipFill>
          <a:blip r:embed="rId7" cstate="print"/>
          <a:stretch>
            <a:fillRect/>
          </a:stretch>
        </p:blipFill>
        <p:spPr>
          <a:xfrm>
            <a:off x="582168" y="4035552"/>
            <a:ext cx="274319" cy="2247899"/>
          </a:xfrm>
          <a:prstGeom prst="rect">
            <a:avLst/>
          </a:prstGeom>
        </p:spPr>
      </p:pic>
      <p:pic>
        <p:nvPicPr>
          <p:cNvPr id="13" name="object 13"/>
          <p:cNvPicPr/>
          <p:nvPr/>
        </p:nvPicPr>
        <p:blipFill>
          <a:blip r:embed="rId6" cstate="print"/>
          <a:stretch>
            <a:fillRect/>
          </a:stretch>
        </p:blipFill>
        <p:spPr>
          <a:xfrm>
            <a:off x="602214" y="2315120"/>
            <a:ext cx="168812" cy="158248"/>
          </a:xfrm>
          <a:prstGeom prst="rect">
            <a:avLst/>
          </a:prstGeom>
        </p:spPr>
      </p:pic>
      <p:pic>
        <p:nvPicPr>
          <p:cNvPr id="14" name="object 14"/>
          <p:cNvPicPr/>
          <p:nvPr/>
        </p:nvPicPr>
        <p:blipFill>
          <a:blip r:embed="rId6" cstate="print"/>
          <a:stretch>
            <a:fillRect/>
          </a:stretch>
        </p:blipFill>
        <p:spPr>
          <a:xfrm>
            <a:off x="602214" y="2558960"/>
            <a:ext cx="168812" cy="158248"/>
          </a:xfrm>
          <a:prstGeom prst="rect">
            <a:avLst/>
          </a:prstGeom>
        </p:spPr>
      </p:pic>
      <p:pic>
        <p:nvPicPr>
          <p:cNvPr id="15" name="object 15"/>
          <p:cNvPicPr/>
          <p:nvPr/>
        </p:nvPicPr>
        <p:blipFill>
          <a:blip r:embed="rId6" cstate="print"/>
          <a:stretch>
            <a:fillRect/>
          </a:stretch>
        </p:blipFill>
        <p:spPr>
          <a:xfrm>
            <a:off x="602214" y="2804324"/>
            <a:ext cx="168812" cy="158248"/>
          </a:xfrm>
          <a:prstGeom prst="rect">
            <a:avLst/>
          </a:prstGeom>
        </p:spPr>
      </p:pic>
      <p:pic>
        <p:nvPicPr>
          <p:cNvPr id="16" name="object 16"/>
          <p:cNvPicPr/>
          <p:nvPr/>
        </p:nvPicPr>
        <p:blipFill>
          <a:blip r:embed="rId6" cstate="print"/>
          <a:stretch>
            <a:fillRect/>
          </a:stretch>
        </p:blipFill>
        <p:spPr>
          <a:xfrm>
            <a:off x="602214" y="3048164"/>
            <a:ext cx="168812" cy="158248"/>
          </a:xfrm>
          <a:prstGeom prst="rect">
            <a:avLst/>
          </a:prstGeom>
        </p:spPr>
      </p:pic>
      <p:pic>
        <p:nvPicPr>
          <p:cNvPr id="17" name="object 17"/>
          <p:cNvPicPr/>
          <p:nvPr/>
        </p:nvPicPr>
        <p:blipFill>
          <a:blip r:embed="rId8" cstate="print"/>
          <a:stretch>
            <a:fillRect/>
          </a:stretch>
        </p:blipFill>
        <p:spPr>
          <a:xfrm>
            <a:off x="8881871" y="3994403"/>
            <a:ext cx="2903220" cy="1912620"/>
          </a:xfrm>
          <a:prstGeom prst="rect">
            <a:avLst/>
          </a:prstGeom>
        </p:spPr>
      </p:pic>
      <p:grpSp>
        <p:nvGrpSpPr>
          <p:cNvPr id="18" name="object 18"/>
          <p:cNvGrpSpPr/>
          <p:nvPr/>
        </p:nvGrpSpPr>
        <p:grpSpPr>
          <a:xfrm>
            <a:off x="4419600" y="1147572"/>
            <a:ext cx="6776084" cy="5287010"/>
            <a:chOff x="4419600" y="1147572"/>
            <a:chExt cx="6776084" cy="5287010"/>
          </a:xfrm>
        </p:grpSpPr>
        <p:sp>
          <p:nvSpPr>
            <p:cNvPr id="19" name="object 19"/>
            <p:cNvSpPr/>
            <p:nvPr/>
          </p:nvSpPr>
          <p:spPr>
            <a:xfrm>
              <a:off x="4446269" y="1261110"/>
              <a:ext cx="1382395" cy="5146675"/>
            </a:xfrm>
            <a:custGeom>
              <a:avLst/>
              <a:gdLst/>
              <a:ahLst/>
              <a:cxnLst/>
              <a:rect l="l" t="t" r="r" b="b"/>
              <a:pathLst>
                <a:path w="1382395" h="5146675">
                  <a:moveTo>
                    <a:pt x="0" y="0"/>
                  </a:moveTo>
                  <a:lnTo>
                    <a:pt x="75316" y="675"/>
                  </a:lnTo>
                  <a:lnTo>
                    <a:pt x="148282" y="2656"/>
                  </a:lnTo>
                  <a:lnTo>
                    <a:pt x="218474" y="5871"/>
                  </a:lnTo>
                  <a:lnTo>
                    <a:pt x="285472" y="10250"/>
                  </a:lnTo>
                  <a:lnTo>
                    <a:pt x="348854" y="15724"/>
                  </a:lnTo>
                  <a:lnTo>
                    <a:pt x="408200" y="22221"/>
                  </a:lnTo>
                  <a:lnTo>
                    <a:pt x="463087" y="29673"/>
                  </a:lnTo>
                  <a:lnTo>
                    <a:pt x="513095" y="38007"/>
                  </a:lnTo>
                  <a:lnTo>
                    <a:pt x="557802" y="47155"/>
                  </a:lnTo>
                  <a:lnTo>
                    <a:pt x="596787" y="57046"/>
                  </a:lnTo>
                  <a:lnTo>
                    <a:pt x="655905" y="78776"/>
                  </a:lnTo>
                  <a:lnTo>
                    <a:pt x="687079" y="102636"/>
                  </a:lnTo>
                  <a:lnTo>
                    <a:pt x="691133" y="115188"/>
                  </a:lnTo>
                  <a:lnTo>
                    <a:pt x="691133" y="2500248"/>
                  </a:lnTo>
                  <a:lnTo>
                    <a:pt x="695188" y="2512778"/>
                  </a:lnTo>
                  <a:lnTo>
                    <a:pt x="726362" y="2536599"/>
                  </a:lnTo>
                  <a:lnTo>
                    <a:pt x="785480" y="2558302"/>
                  </a:lnTo>
                  <a:lnTo>
                    <a:pt x="824465" y="2568182"/>
                  </a:lnTo>
                  <a:lnTo>
                    <a:pt x="869172" y="2577322"/>
                  </a:lnTo>
                  <a:lnTo>
                    <a:pt x="919180" y="2585650"/>
                  </a:lnTo>
                  <a:lnTo>
                    <a:pt x="974067" y="2593097"/>
                  </a:lnTo>
                  <a:lnTo>
                    <a:pt x="1033413" y="2599591"/>
                  </a:lnTo>
                  <a:lnTo>
                    <a:pt x="1096795" y="2605062"/>
                  </a:lnTo>
                  <a:lnTo>
                    <a:pt x="1163793" y="2609440"/>
                  </a:lnTo>
                  <a:lnTo>
                    <a:pt x="1233985" y="2612654"/>
                  </a:lnTo>
                  <a:lnTo>
                    <a:pt x="1306951" y="2614635"/>
                  </a:lnTo>
                  <a:lnTo>
                    <a:pt x="1382267" y="2615310"/>
                  </a:lnTo>
                  <a:lnTo>
                    <a:pt x="1306951" y="2615988"/>
                  </a:lnTo>
                  <a:lnTo>
                    <a:pt x="1233985" y="2617973"/>
                  </a:lnTo>
                  <a:lnTo>
                    <a:pt x="1163793" y="2621194"/>
                  </a:lnTo>
                  <a:lnTo>
                    <a:pt x="1096795" y="2625581"/>
                  </a:lnTo>
                  <a:lnTo>
                    <a:pt x="1033413" y="2631063"/>
                  </a:lnTo>
                  <a:lnTo>
                    <a:pt x="974067" y="2637569"/>
                  </a:lnTo>
                  <a:lnTo>
                    <a:pt x="919180" y="2645028"/>
                  </a:lnTo>
                  <a:lnTo>
                    <a:pt x="869172" y="2653369"/>
                  </a:lnTo>
                  <a:lnTo>
                    <a:pt x="824465" y="2662521"/>
                  </a:lnTo>
                  <a:lnTo>
                    <a:pt x="785480" y="2672413"/>
                  </a:lnTo>
                  <a:lnTo>
                    <a:pt x="726362" y="2694136"/>
                  </a:lnTo>
                  <a:lnTo>
                    <a:pt x="695188" y="2717969"/>
                  </a:lnTo>
                  <a:lnTo>
                    <a:pt x="691133" y="2730500"/>
                  </a:lnTo>
                  <a:lnTo>
                    <a:pt x="691133" y="5031358"/>
                  </a:lnTo>
                  <a:lnTo>
                    <a:pt x="687079" y="5043909"/>
                  </a:lnTo>
                  <a:lnTo>
                    <a:pt x="655905" y="5067766"/>
                  </a:lnTo>
                  <a:lnTo>
                    <a:pt x="596787" y="5089495"/>
                  </a:lnTo>
                  <a:lnTo>
                    <a:pt x="557802" y="5099386"/>
                  </a:lnTo>
                  <a:lnTo>
                    <a:pt x="513095" y="5108535"/>
                  </a:lnTo>
                  <a:lnTo>
                    <a:pt x="463087" y="5116870"/>
                  </a:lnTo>
                  <a:lnTo>
                    <a:pt x="408200" y="5124322"/>
                  </a:lnTo>
                  <a:lnTo>
                    <a:pt x="348854" y="5130820"/>
                  </a:lnTo>
                  <a:lnTo>
                    <a:pt x="285472" y="5136295"/>
                  </a:lnTo>
                  <a:lnTo>
                    <a:pt x="218474" y="5140675"/>
                  </a:lnTo>
                  <a:lnTo>
                    <a:pt x="148282" y="5143891"/>
                  </a:lnTo>
                  <a:lnTo>
                    <a:pt x="75316" y="5145872"/>
                  </a:lnTo>
                  <a:lnTo>
                    <a:pt x="0" y="5146548"/>
                  </a:lnTo>
                </a:path>
              </a:pathLst>
            </a:custGeom>
            <a:ln w="53340">
              <a:solidFill>
                <a:srgbClr val="7AC25B"/>
              </a:solidFill>
            </a:ln>
          </p:spPr>
          <p:txBody>
            <a:bodyPr wrap="square" lIns="0" tIns="0" rIns="0" bIns="0" rtlCol="0"/>
            <a:lstStyle/>
            <a:p>
              <a:endParaRPr/>
            </a:p>
          </p:txBody>
        </p:sp>
        <p:pic>
          <p:nvPicPr>
            <p:cNvPr id="20" name="object 20"/>
            <p:cNvPicPr/>
            <p:nvPr/>
          </p:nvPicPr>
          <p:blipFill>
            <a:blip r:embed="rId9" cstate="print"/>
            <a:stretch>
              <a:fillRect/>
            </a:stretch>
          </p:blipFill>
          <p:spPr>
            <a:xfrm>
              <a:off x="5827775" y="3929633"/>
              <a:ext cx="2891917" cy="1905762"/>
            </a:xfrm>
            <a:prstGeom prst="rect">
              <a:avLst/>
            </a:prstGeom>
          </p:spPr>
        </p:pic>
        <p:pic>
          <p:nvPicPr>
            <p:cNvPr id="21" name="object 21"/>
            <p:cNvPicPr/>
            <p:nvPr/>
          </p:nvPicPr>
          <p:blipFill>
            <a:blip r:embed="rId10" cstate="print"/>
            <a:stretch>
              <a:fillRect/>
            </a:stretch>
          </p:blipFill>
          <p:spPr>
            <a:xfrm>
              <a:off x="6266688" y="1147572"/>
              <a:ext cx="4928616" cy="2695955"/>
            </a:xfrm>
            <a:prstGeom prst="rect">
              <a:avLst/>
            </a:prstGeom>
          </p:spPr>
        </p:pic>
      </p:grpSp>
      <p:sp>
        <p:nvSpPr>
          <p:cNvPr id="22" name="object 22"/>
          <p:cNvSpPr txBox="1"/>
          <p:nvPr/>
        </p:nvSpPr>
        <p:spPr>
          <a:xfrm>
            <a:off x="9061195" y="6100064"/>
            <a:ext cx="2769870" cy="269240"/>
          </a:xfrm>
          <a:prstGeom prst="rect">
            <a:avLst/>
          </a:prstGeom>
        </p:spPr>
        <p:txBody>
          <a:bodyPr vert="horz" wrap="square" lIns="0" tIns="12065" rIns="0" bIns="0" rtlCol="0">
            <a:spAutoFit/>
          </a:bodyPr>
          <a:lstStyle/>
          <a:p>
            <a:pPr marL="12700">
              <a:lnSpc>
                <a:spcPct val="100000"/>
              </a:lnSpc>
              <a:spcBef>
                <a:spcPts val="95"/>
              </a:spcBef>
            </a:pPr>
            <a:r>
              <a:rPr sz="1600" b="1" i="1">
                <a:solidFill>
                  <a:srgbClr val="125480"/>
                </a:solidFill>
                <a:latin typeface="Century Gothic"/>
                <a:cs typeface="Century Gothic"/>
              </a:rPr>
              <a:t>Dongfeng</a:t>
            </a:r>
            <a:r>
              <a:rPr sz="1600" b="1" i="1" spc="-10">
                <a:solidFill>
                  <a:srgbClr val="125480"/>
                </a:solidFill>
                <a:latin typeface="Century Gothic"/>
                <a:cs typeface="Century Gothic"/>
              </a:rPr>
              <a:t> </a:t>
            </a:r>
            <a:r>
              <a:rPr sz="1600" b="1" i="1">
                <a:solidFill>
                  <a:srgbClr val="125480"/>
                </a:solidFill>
                <a:latin typeface="Century Gothic"/>
                <a:cs typeface="Century Gothic"/>
              </a:rPr>
              <a:t>260</a:t>
            </a:r>
            <a:r>
              <a:rPr sz="1600" b="1" i="1" spc="-20">
                <a:solidFill>
                  <a:srgbClr val="125480"/>
                </a:solidFill>
                <a:latin typeface="Century Gothic"/>
                <a:cs typeface="Century Gothic"/>
              </a:rPr>
              <a:t> </a:t>
            </a:r>
            <a:r>
              <a:rPr sz="1600" b="1" i="1">
                <a:solidFill>
                  <a:srgbClr val="125480"/>
                </a:solidFill>
                <a:latin typeface="Century Gothic"/>
                <a:cs typeface="Century Gothic"/>
              </a:rPr>
              <a:t>6X4</a:t>
            </a:r>
            <a:r>
              <a:rPr sz="1600" b="1" i="1" spc="-35">
                <a:solidFill>
                  <a:srgbClr val="125480"/>
                </a:solidFill>
                <a:latin typeface="Century Gothic"/>
                <a:cs typeface="Century Gothic"/>
              </a:rPr>
              <a:t> </a:t>
            </a:r>
            <a:r>
              <a:rPr sz="1600" b="1" i="1">
                <a:solidFill>
                  <a:srgbClr val="125480"/>
                </a:solidFill>
                <a:latin typeface="Century Gothic"/>
                <a:cs typeface="Century Gothic"/>
              </a:rPr>
              <a:t>/</a:t>
            </a:r>
            <a:r>
              <a:rPr sz="1600" b="1" i="1" spc="-45">
                <a:solidFill>
                  <a:srgbClr val="125480"/>
                </a:solidFill>
                <a:latin typeface="Century Gothic"/>
                <a:cs typeface="Century Gothic"/>
              </a:rPr>
              <a:t> </a:t>
            </a:r>
            <a:r>
              <a:rPr sz="1600" b="1" i="1">
                <a:solidFill>
                  <a:srgbClr val="125480"/>
                </a:solidFill>
                <a:latin typeface="Century Gothic"/>
                <a:cs typeface="Century Gothic"/>
              </a:rPr>
              <a:t>190</a:t>
            </a:r>
            <a:r>
              <a:rPr sz="1600" b="1" i="1" spc="-35">
                <a:solidFill>
                  <a:srgbClr val="125480"/>
                </a:solidFill>
                <a:latin typeface="Century Gothic"/>
                <a:cs typeface="Century Gothic"/>
              </a:rPr>
              <a:t> </a:t>
            </a:r>
            <a:r>
              <a:rPr sz="1600" b="1" i="1" spc="-25">
                <a:solidFill>
                  <a:srgbClr val="125480"/>
                </a:solidFill>
                <a:latin typeface="Century Gothic"/>
                <a:cs typeface="Century Gothic"/>
              </a:rPr>
              <a:t>4x2</a:t>
            </a:r>
            <a:endParaRPr sz="1600">
              <a:latin typeface="Century Gothic"/>
              <a:cs typeface="Century Gothic"/>
            </a:endParaRPr>
          </a:p>
        </p:txBody>
      </p:sp>
      <p:sp>
        <p:nvSpPr>
          <p:cNvPr id="23" name="object 23"/>
          <p:cNvSpPr txBox="1"/>
          <p:nvPr/>
        </p:nvSpPr>
        <p:spPr>
          <a:xfrm>
            <a:off x="5985509" y="6028435"/>
            <a:ext cx="2588260" cy="269240"/>
          </a:xfrm>
          <a:prstGeom prst="rect">
            <a:avLst/>
          </a:prstGeom>
        </p:spPr>
        <p:txBody>
          <a:bodyPr vert="horz" wrap="square" lIns="0" tIns="12065" rIns="0" bIns="0" rtlCol="0">
            <a:spAutoFit/>
          </a:bodyPr>
          <a:lstStyle/>
          <a:p>
            <a:pPr marL="12700">
              <a:lnSpc>
                <a:spcPct val="100000"/>
              </a:lnSpc>
              <a:spcBef>
                <a:spcPts val="95"/>
              </a:spcBef>
            </a:pPr>
            <a:r>
              <a:rPr sz="1600" b="1" i="1">
                <a:solidFill>
                  <a:srgbClr val="125480"/>
                </a:solidFill>
                <a:latin typeface="Century Gothic"/>
                <a:cs typeface="Century Gothic"/>
              </a:rPr>
              <a:t>SCANIA</a:t>
            </a:r>
            <a:r>
              <a:rPr sz="1600" b="1" i="1" spc="-15">
                <a:solidFill>
                  <a:srgbClr val="125480"/>
                </a:solidFill>
                <a:latin typeface="Century Gothic"/>
                <a:cs typeface="Century Gothic"/>
              </a:rPr>
              <a:t> </a:t>
            </a:r>
            <a:r>
              <a:rPr sz="1600" b="1" i="1">
                <a:solidFill>
                  <a:srgbClr val="125480"/>
                </a:solidFill>
                <a:latin typeface="Century Gothic"/>
                <a:cs typeface="Century Gothic"/>
              </a:rPr>
              <a:t>P360</a:t>
            </a:r>
            <a:r>
              <a:rPr sz="1600" b="1" i="1" spc="-25">
                <a:solidFill>
                  <a:srgbClr val="125480"/>
                </a:solidFill>
                <a:latin typeface="Century Gothic"/>
                <a:cs typeface="Century Gothic"/>
              </a:rPr>
              <a:t> </a:t>
            </a:r>
            <a:r>
              <a:rPr sz="1600" b="1" i="1">
                <a:solidFill>
                  <a:srgbClr val="125480"/>
                </a:solidFill>
                <a:latin typeface="Century Gothic"/>
                <a:cs typeface="Century Gothic"/>
              </a:rPr>
              <a:t>6X4</a:t>
            </a:r>
            <a:r>
              <a:rPr sz="1600" b="1" i="1" spc="-35">
                <a:solidFill>
                  <a:srgbClr val="125480"/>
                </a:solidFill>
                <a:latin typeface="Century Gothic"/>
                <a:cs typeface="Century Gothic"/>
              </a:rPr>
              <a:t> </a:t>
            </a:r>
            <a:r>
              <a:rPr sz="1600" b="1" i="1">
                <a:solidFill>
                  <a:srgbClr val="125480"/>
                </a:solidFill>
                <a:latin typeface="Century Gothic"/>
                <a:cs typeface="Century Gothic"/>
              </a:rPr>
              <a:t>HZ</a:t>
            </a:r>
            <a:r>
              <a:rPr sz="1600" b="1" i="1" spc="-45">
                <a:solidFill>
                  <a:srgbClr val="125480"/>
                </a:solidFill>
                <a:latin typeface="Century Gothic"/>
                <a:cs typeface="Century Gothic"/>
              </a:rPr>
              <a:t> </a:t>
            </a:r>
            <a:r>
              <a:rPr sz="1600" b="1" i="1" spc="-20">
                <a:solidFill>
                  <a:srgbClr val="125480"/>
                </a:solidFill>
                <a:latin typeface="Century Gothic"/>
                <a:cs typeface="Century Gothic"/>
              </a:rPr>
              <a:t>Trash</a:t>
            </a:r>
            <a:endParaRPr sz="1600">
              <a:latin typeface="Century Gothic"/>
              <a:cs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6095" y="6480047"/>
            <a:ext cx="11998960" cy="378460"/>
            <a:chOff x="6095" y="6480047"/>
            <a:chExt cx="11998960" cy="378460"/>
          </a:xfrm>
        </p:grpSpPr>
        <p:pic>
          <p:nvPicPr>
            <p:cNvPr id="5" name="object 5"/>
            <p:cNvPicPr/>
            <p:nvPr/>
          </p:nvPicPr>
          <p:blipFill>
            <a:blip r:embed="rId3" cstate="print"/>
            <a:stretch>
              <a:fillRect/>
            </a:stretch>
          </p:blipFill>
          <p:spPr>
            <a:xfrm>
              <a:off x="11612879"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grpSp>
      <p:sp>
        <p:nvSpPr>
          <p:cNvPr id="7" name="object 7"/>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5"/>
              </a:rPr>
              <a:t>www.zoomlionghana.com</a:t>
            </a:r>
            <a:endParaRPr sz="1050">
              <a:latin typeface="Microsoft Sans Serif"/>
              <a:cs typeface="Microsoft Sans Serif"/>
            </a:endParaRPr>
          </a:p>
        </p:txBody>
      </p:sp>
      <p:sp>
        <p:nvSpPr>
          <p:cNvPr id="8" name="object 8"/>
          <p:cNvSpPr txBox="1">
            <a:spLocks noGrp="1"/>
          </p:cNvSpPr>
          <p:nvPr>
            <p:ph type="title"/>
          </p:nvPr>
        </p:nvSpPr>
        <p:spPr>
          <a:xfrm>
            <a:off x="982776" y="785876"/>
            <a:ext cx="6273165" cy="574040"/>
          </a:xfrm>
          <a:prstGeom prst="rect">
            <a:avLst/>
          </a:prstGeom>
        </p:spPr>
        <p:txBody>
          <a:bodyPr vert="horz" wrap="square" lIns="0" tIns="12700" rIns="0" bIns="0" rtlCol="0">
            <a:spAutoFit/>
          </a:bodyPr>
          <a:lstStyle/>
          <a:p>
            <a:pPr marL="12700">
              <a:lnSpc>
                <a:spcPct val="100000"/>
              </a:lnSpc>
              <a:spcBef>
                <a:spcPts val="100"/>
              </a:spcBef>
            </a:pPr>
            <a:r>
              <a:rPr sz="3600">
                <a:latin typeface="Arial"/>
                <a:cs typeface="Arial"/>
              </a:rPr>
              <a:t>EV</a:t>
            </a:r>
            <a:r>
              <a:rPr sz="3600" spc="-80">
                <a:latin typeface="Arial"/>
                <a:cs typeface="Arial"/>
              </a:rPr>
              <a:t> </a:t>
            </a:r>
            <a:r>
              <a:rPr sz="3600">
                <a:latin typeface="Arial"/>
                <a:cs typeface="Arial"/>
              </a:rPr>
              <a:t>CURRICULUM</a:t>
            </a:r>
            <a:r>
              <a:rPr sz="3600" spc="-65">
                <a:latin typeface="Arial"/>
                <a:cs typeface="Arial"/>
              </a:rPr>
              <a:t> </a:t>
            </a:r>
            <a:r>
              <a:rPr sz="3600" spc="-10">
                <a:latin typeface="Arial"/>
                <a:cs typeface="Arial"/>
              </a:rPr>
              <a:t>MODULES</a:t>
            </a:r>
            <a:endParaRPr sz="3600">
              <a:latin typeface="Arial"/>
              <a:cs typeface="Arial"/>
            </a:endParaRPr>
          </a:p>
        </p:txBody>
      </p:sp>
      <p:sp>
        <p:nvSpPr>
          <p:cNvPr id="9" name="object 9"/>
          <p:cNvSpPr/>
          <p:nvPr/>
        </p:nvSpPr>
        <p:spPr>
          <a:xfrm>
            <a:off x="582930" y="709422"/>
            <a:ext cx="304800" cy="287020"/>
          </a:xfrm>
          <a:custGeom>
            <a:avLst/>
            <a:gdLst/>
            <a:ahLst/>
            <a:cxnLst/>
            <a:rect l="l" t="t" r="r" b="b"/>
            <a:pathLst>
              <a:path w="304800" h="287019">
                <a:moveTo>
                  <a:pt x="0" y="286512"/>
                </a:moveTo>
                <a:lnTo>
                  <a:pt x="0" y="0"/>
                </a:lnTo>
                <a:lnTo>
                  <a:pt x="304800" y="0"/>
                </a:lnTo>
              </a:path>
            </a:pathLst>
          </a:custGeom>
          <a:ln w="38100">
            <a:solidFill>
              <a:srgbClr val="000000"/>
            </a:solidFill>
          </a:ln>
        </p:spPr>
        <p:txBody>
          <a:bodyPr wrap="square" lIns="0" tIns="0" rIns="0" bIns="0" rtlCol="0"/>
          <a:lstStyle/>
          <a:p>
            <a:endParaRPr/>
          </a:p>
        </p:txBody>
      </p:sp>
      <p:sp>
        <p:nvSpPr>
          <p:cNvPr id="10" name="object 10"/>
          <p:cNvSpPr/>
          <p:nvPr/>
        </p:nvSpPr>
        <p:spPr>
          <a:xfrm>
            <a:off x="7309866" y="1166622"/>
            <a:ext cx="304800" cy="285115"/>
          </a:xfrm>
          <a:custGeom>
            <a:avLst/>
            <a:gdLst/>
            <a:ahLst/>
            <a:cxnLst/>
            <a:rect l="l" t="t" r="r" b="b"/>
            <a:pathLst>
              <a:path w="304800" h="285115">
                <a:moveTo>
                  <a:pt x="304800" y="0"/>
                </a:moveTo>
                <a:lnTo>
                  <a:pt x="304800" y="284988"/>
                </a:lnTo>
                <a:lnTo>
                  <a:pt x="0" y="284988"/>
                </a:lnTo>
              </a:path>
            </a:pathLst>
          </a:custGeom>
          <a:ln w="38100">
            <a:solidFill>
              <a:srgbClr val="000000"/>
            </a:solidFill>
          </a:ln>
        </p:spPr>
        <p:txBody>
          <a:bodyPr wrap="square" lIns="0" tIns="0" rIns="0" bIns="0" rtlCol="0"/>
          <a:lstStyle/>
          <a:p>
            <a:endParaRPr/>
          </a:p>
        </p:txBody>
      </p:sp>
      <p:graphicFrame>
        <p:nvGraphicFramePr>
          <p:cNvPr id="11" name="object 11"/>
          <p:cNvGraphicFramePr>
            <a:graphicFrameLocks noGrp="1"/>
          </p:cNvGraphicFramePr>
          <p:nvPr/>
        </p:nvGraphicFramePr>
        <p:xfrm>
          <a:off x="2100326" y="2319147"/>
          <a:ext cx="3825240" cy="1313815"/>
        </p:xfrm>
        <a:graphic>
          <a:graphicData uri="http://schemas.openxmlformats.org/drawingml/2006/table">
            <a:tbl>
              <a:tblPr firstRow="1" bandRow="1">
                <a:tableStyleId>{2D5ABB26-0587-4C30-8999-92F81FD0307C}</a:tableStyleId>
              </a:tblPr>
              <a:tblGrid>
                <a:gridCol w="3825240">
                  <a:extLst>
                    <a:ext uri="{9D8B030D-6E8A-4147-A177-3AD203B41FA5}">
                      <a16:colId xmlns:a16="http://schemas.microsoft.com/office/drawing/2014/main" val="20000"/>
                    </a:ext>
                  </a:extLst>
                </a:gridCol>
              </a:tblGrid>
              <a:tr h="383540">
                <a:tc>
                  <a:txBody>
                    <a:bodyPr/>
                    <a:lstStyle/>
                    <a:p>
                      <a:pPr marL="260985">
                        <a:lnSpc>
                          <a:spcPts val="1395"/>
                        </a:lnSpc>
                      </a:pPr>
                      <a:r>
                        <a:rPr sz="1200">
                          <a:solidFill>
                            <a:srgbClr val="FFFFFF"/>
                          </a:solidFill>
                          <a:latin typeface="Microsoft Sans Serif"/>
                          <a:cs typeface="Microsoft Sans Serif"/>
                        </a:rPr>
                        <a:t>Module</a:t>
                      </a:r>
                      <a:r>
                        <a:rPr sz="1200" spc="-40">
                          <a:solidFill>
                            <a:srgbClr val="FFFFFF"/>
                          </a:solidFill>
                          <a:latin typeface="Microsoft Sans Serif"/>
                          <a:cs typeface="Microsoft Sans Serif"/>
                        </a:rPr>
                        <a:t> </a:t>
                      </a:r>
                      <a:r>
                        <a:rPr sz="1200">
                          <a:solidFill>
                            <a:srgbClr val="FFFFFF"/>
                          </a:solidFill>
                          <a:latin typeface="Microsoft Sans Serif"/>
                          <a:cs typeface="Microsoft Sans Serif"/>
                        </a:rPr>
                        <a:t>1:</a:t>
                      </a:r>
                      <a:r>
                        <a:rPr sz="1200" spc="-5">
                          <a:solidFill>
                            <a:srgbClr val="FFFFFF"/>
                          </a:solidFill>
                          <a:latin typeface="Microsoft Sans Serif"/>
                          <a:cs typeface="Microsoft Sans Serif"/>
                        </a:rPr>
                        <a:t> </a:t>
                      </a:r>
                      <a:r>
                        <a:rPr sz="1200">
                          <a:solidFill>
                            <a:srgbClr val="FFFFFF"/>
                          </a:solidFill>
                          <a:latin typeface="Microsoft Sans Serif"/>
                          <a:cs typeface="Microsoft Sans Serif"/>
                        </a:rPr>
                        <a:t>Electric</a:t>
                      </a:r>
                      <a:r>
                        <a:rPr sz="1200" spc="-20">
                          <a:solidFill>
                            <a:srgbClr val="FFFFFF"/>
                          </a:solidFill>
                          <a:latin typeface="Microsoft Sans Serif"/>
                          <a:cs typeface="Microsoft Sans Serif"/>
                        </a:rPr>
                        <a:t> </a:t>
                      </a:r>
                      <a:r>
                        <a:rPr sz="1200">
                          <a:solidFill>
                            <a:srgbClr val="FFFFFF"/>
                          </a:solidFill>
                          <a:latin typeface="Microsoft Sans Serif"/>
                          <a:cs typeface="Microsoft Sans Serif"/>
                        </a:rPr>
                        <a:t>Vehicle</a:t>
                      </a:r>
                      <a:r>
                        <a:rPr sz="1200" spc="-40">
                          <a:solidFill>
                            <a:srgbClr val="FFFFFF"/>
                          </a:solidFill>
                          <a:latin typeface="Microsoft Sans Serif"/>
                          <a:cs typeface="Microsoft Sans Serif"/>
                        </a:rPr>
                        <a:t> </a:t>
                      </a:r>
                      <a:r>
                        <a:rPr sz="1200">
                          <a:solidFill>
                            <a:srgbClr val="FFFFFF"/>
                          </a:solidFill>
                          <a:latin typeface="Microsoft Sans Serif"/>
                          <a:cs typeface="Microsoft Sans Serif"/>
                        </a:rPr>
                        <a:t>(EV)</a:t>
                      </a:r>
                      <a:r>
                        <a:rPr sz="1200" spc="-15">
                          <a:solidFill>
                            <a:srgbClr val="FFFFFF"/>
                          </a:solidFill>
                          <a:latin typeface="Microsoft Sans Serif"/>
                          <a:cs typeface="Microsoft Sans Serif"/>
                        </a:rPr>
                        <a:t> </a:t>
                      </a:r>
                      <a:r>
                        <a:rPr sz="1200">
                          <a:solidFill>
                            <a:srgbClr val="FFFFFF"/>
                          </a:solidFill>
                          <a:latin typeface="Microsoft Sans Serif"/>
                          <a:cs typeface="Microsoft Sans Serif"/>
                        </a:rPr>
                        <a:t>Safety</a:t>
                      </a:r>
                      <a:r>
                        <a:rPr sz="1200" spc="-15">
                          <a:solidFill>
                            <a:srgbClr val="FFFFFF"/>
                          </a:solidFill>
                          <a:latin typeface="Microsoft Sans Serif"/>
                          <a:cs typeface="Microsoft Sans Serif"/>
                        </a:rPr>
                        <a:t> </a:t>
                      </a:r>
                      <a:r>
                        <a:rPr sz="1200" spc="-10">
                          <a:solidFill>
                            <a:srgbClr val="FFFFFF"/>
                          </a:solidFill>
                          <a:latin typeface="Microsoft Sans Serif"/>
                          <a:cs typeface="Microsoft Sans Serif"/>
                        </a:rPr>
                        <a:t>Certificate</a:t>
                      </a:r>
                      <a:endParaRPr sz="12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1796C"/>
                    </a:solidFill>
                  </a:tcPr>
                </a:tc>
                <a:extLst>
                  <a:ext uri="{0D108BD9-81ED-4DB2-BD59-A6C34878D82A}">
                    <a16:rowId xmlns:a16="http://schemas.microsoft.com/office/drawing/2014/main" val="10000"/>
                  </a:ext>
                </a:extLst>
              </a:tr>
              <a:tr h="186055">
                <a:tc>
                  <a:txBody>
                    <a:bodyPr/>
                    <a:lstStyle/>
                    <a:p>
                      <a:pPr algn="ctr">
                        <a:lnSpc>
                          <a:spcPts val="1165"/>
                        </a:lnSpc>
                      </a:pPr>
                      <a:r>
                        <a:rPr sz="1000" spc="-10">
                          <a:latin typeface="Microsoft Sans Serif"/>
                          <a:cs typeface="Microsoft Sans Serif"/>
                        </a:rPr>
                        <a:t>Topics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B48B"/>
                    </a:solidFill>
                  </a:tcPr>
                </a:tc>
                <a:extLst>
                  <a:ext uri="{0D108BD9-81ED-4DB2-BD59-A6C34878D82A}">
                    <a16:rowId xmlns:a16="http://schemas.microsoft.com/office/drawing/2014/main" val="10001"/>
                  </a:ext>
                </a:extLst>
              </a:tr>
              <a:tr h="186055">
                <a:tc>
                  <a:txBody>
                    <a:bodyPr/>
                    <a:lstStyle/>
                    <a:p>
                      <a:pPr marL="68580">
                        <a:lnSpc>
                          <a:spcPts val="1165"/>
                        </a:lnSpc>
                      </a:pPr>
                      <a:r>
                        <a:rPr sz="1000">
                          <a:latin typeface="Microsoft Sans Serif"/>
                          <a:cs typeface="Microsoft Sans Serif"/>
                        </a:rPr>
                        <a:t>OSHA</a:t>
                      </a:r>
                      <a:r>
                        <a:rPr sz="1000" spc="-30">
                          <a:latin typeface="Microsoft Sans Serif"/>
                          <a:cs typeface="Microsoft Sans Serif"/>
                        </a:rPr>
                        <a:t> </a:t>
                      </a:r>
                      <a:r>
                        <a:rPr sz="1000" spc="-10">
                          <a:latin typeface="Microsoft Sans Serif"/>
                          <a:cs typeface="Microsoft Sans Serif"/>
                        </a:rPr>
                        <a:t>10-</a:t>
                      </a:r>
                      <a:r>
                        <a:rPr sz="1000">
                          <a:latin typeface="Microsoft Sans Serif"/>
                          <a:cs typeface="Microsoft Sans Serif"/>
                        </a:rPr>
                        <a:t>hour</a:t>
                      </a:r>
                      <a:r>
                        <a:rPr sz="1000" spc="-30">
                          <a:latin typeface="Microsoft Sans Serif"/>
                          <a:cs typeface="Microsoft Sans Serif"/>
                        </a:rPr>
                        <a:t> </a:t>
                      </a:r>
                      <a:r>
                        <a:rPr sz="1000">
                          <a:latin typeface="Microsoft Sans Serif"/>
                          <a:cs typeface="Microsoft Sans Serif"/>
                        </a:rPr>
                        <a:t>Industry</a:t>
                      </a:r>
                      <a:r>
                        <a:rPr sz="1000" spc="-45">
                          <a:latin typeface="Microsoft Sans Serif"/>
                          <a:cs typeface="Microsoft Sans Serif"/>
                        </a:rPr>
                        <a:t> </a:t>
                      </a:r>
                      <a:r>
                        <a:rPr sz="1000" spc="-10">
                          <a:latin typeface="Microsoft Sans Serif"/>
                          <a:cs typeface="Microsoft Sans Serif"/>
                        </a:rPr>
                        <a:t>Safety</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86055">
                <a:tc>
                  <a:txBody>
                    <a:bodyPr/>
                    <a:lstStyle/>
                    <a:p>
                      <a:pPr marL="68580">
                        <a:lnSpc>
                          <a:spcPts val="1165"/>
                        </a:lnSpc>
                      </a:pPr>
                      <a:r>
                        <a:rPr sz="1000">
                          <a:latin typeface="Microsoft Sans Serif"/>
                          <a:cs typeface="Microsoft Sans Serif"/>
                        </a:rPr>
                        <a:t>Introduction</a:t>
                      </a:r>
                      <a:r>
                        <a:rPr sz="1000" spc="-40">
                          <a:latin typeface="Microsoft Sans Serif"/>
                          <a:cs typeface="Microsoft Sans Serif"/>
                        </a:rPr>
                        <a:t> </a:t>
                      </a:r>
                      <a:r>
                        <a:rPr sz="1000">
                          <a:latin typeface="Microsoft Sans Serif"/>
                          <a:cs typeface="Microsoft Sans Serif"/>
                        </a:rPr>
                        <a:t>to EV </a:t>
                      </a:r>
                      <a:r>
                        <a:rPr sz="1000" spc="-10">
                          <a:latin typeface="Microsoft Sans Serif"/>
                          <a:cs typeface="Microsoft Sans Serif"/>
                        </a:rPr>
                        <a:t>Technology</a:t>
                      </a:r>
                      <a:r>
                        <a:rPr sz="1000" spc="-25">
                          <a:latin typeface="Microsoft Sans Serif"/>
                          <a:cs typeface="Microsoft Sans Serif"/>
                        </a:rPr>
                        <a:t> </a:t>
                      </a:r>
                      <a:r>
                        <a:rPr sz="1000">
                          <a:latin typeface="Microsoft Sans Serif"/>
                          <a:cs typeface="Microsoft Sans Serif"/>
                        </a:rPr>
                        <a:t>and</a:t>
                      </a:r>
                      <a:r>
                        <a:rPr sz="1000" spc="-15">
                          <a:latin typeface="Microsoft Sans Serif"/>
                          <a:cs typeface="Microsoft Sans Serif"/>
                        </a:rPr>
                        <a:t> </a:t>
                      </a:r>
                      <a:r>
                        <a:rPr sz="1000" spc="-10">
                          <a:latin typeface="Microsoft Sans Serif"/>
                          <a:cs typeface="Microsoft Sans Serif"/>
                        </a:rPr>
                        <a:t>Safety</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6055">
                <a:tc>
                  <a:txBody>
                    <a:bodyPr/>
                    <a:lstStyle/>
                    <a:p>
                      <a:pPr marL="68580">
                        <a:lnSpc>
                          <a:spcPts val="1165"/>
                        </a:lnSpc>
                      </a:pPr>
                      <a:r>
                        <a:rPr sz="1000" spc="-10">
                          <a:latin typeface="Microsoft Sans Serif"/>
                          <a:cs typeface="Microsoft Sans Serif"/>
                        </a:rPr>
                        <a:t>Electronics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86055">
                <a:tc>
                  <a:txBody>
                    <a:bodyPr/>
                    <a:lstStyle/>
                    <a:p>
                      <a:pPr marL="68580">
                        <a:lnSpc>
                          <a:spcPts val="1165"/>
                        </a:lnSpc>
                      </a:pPr>
                      <a:r>
                        <a:rPr sz="1000">
                          <a:latin typeface="Microsoft Sans Serif"/>
                          <a:cs typeface="Microsoft Sans Serif"/>
                        </a:rPr>
                        <a:t>Safety</a:t>
                      </a:r>
                      <a:r>
                        <a:rPr sz="1000" spc="-40">
                          <a:latin typeface="Microsoft Sans Serif"/>
                          <a:cs typeface="Microsoft Sans Serif"/>
                        </a:rPr>
                        <a:t> </a:t>
                      </a:r>
                      <a:r>
                        <a:rPr sz="1000" spc="-10">
                          <a:latin typeface="Microsoft Sans Serif"/>
                          <a:cs typeface="Microsoft Sans Serif"/>
                        </a:rPr>
                        <a:t>Capstone</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12" name="object 12"/>
          <p:cNvGraphicFramePr>
            <a:graphicFrameLocks noGrp="1"/>
          </p:cNvGraphicFramePr>
          <p:nvPr/>
        </p:nvGraphicFramePr>
        <p:xfrm>
          <a:off x="2100326" y="3801871"/>
          <a:ext cx="3825240" cy="1413510"/>
        </p:xfrm>
        <a:graphic>
          <a:graphicData uri="http://schemas.openxmlformats.org/drawingml/2006/table">
            <a:tbl>
              <a:tblPr firstRow="1" bandRow="1">
                <a:tableStyleId>{2D5ABB26-0587-4C30-8999-92F81FD0307C}</a:tableStyleId>
              </a:tblPr>
              <a:tblGrid>
                <a:gridCol w="3825240">
                  <a:extLst>
                    <a:ext uri="{9D8B030D-6E8A-4147-A177-3AD203B41FA5}">
                      <a16:colId xmlns:a16="http://schemas.microsoft.com/office/drawing/2014/main" val="20000"/>
                    </a:ext>
                  </a:extLst>
                </a:gridCol>
              </a:tblGrid>
              <a:tr h="391160">
                <a:tc>
                  <a:txBody>
                    <a:bodyPr/>
                    <a:lstStyle/>
                    <a:p>
                      <a:pPr algn="ctr">
                        <a:lnSpc>
                          <a:spcPts val="1400"/>
                        </a:lnSpc>
                      </a:pPr>
                      <a:r>
                        <a:rPr sz="1200">
                          <a:solidFill>
                            <a:srgbClr val="FFFFFF"/>
                          </a:solidFill>
                          <a:latin typeface="Microsoft Sans Serif"/>
                          <a:cs typeface="Microsoft Sans Serif"/>
                        </a:rPr>
                        <a:t>Module</a:t>
                      </a:r>
                      <a:r>
                        <a:rPr sz="1200" spc="-40">
                          <a:solidFill>
                            <a:srgbClr val="FFFFFF"/>
                          </a:solidFill>
                          <a:latin typeface="Microsoft Sans Serif"/>
                          <a:cs typeface="Microsoft Sans Serif"/>
                        </a:rPr>
                        <a:t> </a:t>
                      </a:r>
                      <a:r>
                        <a:rPr sz="1200">
                          <a:solidFill>
                            <a:srgbClr val="FFFFFF"/>
                          </a:solidFill>
                          <a:latin typeface="Microsoft Sans Serif"/>
                          <a:cs typeface="Microsoft Sans Serif"/>
                        </a:rPr>
                        <a:t>2: Electric</a:t>
                      </a:r>
                      <a:r>
                        <a:rPr sz="1200" spc="-20">
                          <a:solidFill>
                            <a:srgbClr val="FFFFFF"/>
                          </a:solidFill>
                          <a:latin typeface="Microsoft Sans Serif"/>
                          <a:cs typeface="Microsoft Sans Serif"/>
                        </a:rPr>
                        <a:t> </a:t>
                      </a:r>
                      <a:r>
                        <a:rPr sz="1200">
                          <a:solidFill>
                            <a:srgbClr val="FFFFFF"/>
                          </a:solidFill>
                          <a:latin typeface="Microsoft Sans Serif"/>
                          <a:cs typeface="Microsoft Sans Serif"/>
                        </a:rPr>
                        <a:t>Vehicle</a:t>
                      </a:r>
                      <a:r>
                        <a:rPr sz="1200" spc="-35">
                          <a:solidFill>
                            <a:srgbClr val="FFFFFF"/>
                          </a:solidFill>
                          <a:latin typeface="Microsoft Sans Serif"/>
                          <a:cs typeface="Microsoft Sans Serif"/>
                        </a:rPr>
                        <a:t> </a:t>
                      </a:r>
                      <a:r>
                        <a:rPr sz="1200">
                          <a:solidFill>
                            <a:srgbClr val="FFFFFF"/>
                          </a:solidFill>
                          <a:latin typeface="Microsoft Sans Serif"/>
                          <a:cs typeface="Microsoft Sans Serif"/>
                        </a:rPr>
                        <a:t>(EV)</a:t>
                      </a:r>
                      <a:r>
                        <a:rPr sz="1200" spc="-10">
                          <a:solidFill>
                            <a:srgbClr val="FFFFFF"/>
                          </a:solidFill>
                          <a:latin typeface="Microsoft Sans Serif"/>
                          <a:cs typeface="Microsoft Sans Serif"/>
                        </a:rPr>
                        <a:t> Components</a:t>
                      </a:r>
                      <a:endParaRPr sz="1200">
                        <a:latin typeface="Microsoft Sans Serif"/>
                        <a:cs typeface="Microsoft Sans Serif"/>
                      </a:endParaRPr>
                    </a:p>
                    <a:p>
                      <a:pPr algn="ctr">
                        <a:lnSpc>
                          <a:spcPct val="100000"/>
                        </a:lnSpc>
                        <a:spcBef>
                          <a:spcPts val="110"/>
                        </a:spcBef>
                      </a:pPr>
                      <a:r>
                        <a:rPr sz="1200" spc="-10">
                          <a:solidFill>
                            <a:srgbClr val="FFFFFF"/>
                          </a:solidFill>
                          <a:latin typeface="Microsoft Sans Serif"/>
                          <a:cs typeface="Microsoft Sans Serif"/>
                        </a:rPr>
                        <a:t>Certificate</a:t>
                      </a:r>
                      <a:endParaRPr sz="12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1796C"/>
                    </a:solidFill>
                  </a:tcPr>
                </a:tc>
                <a:extLst>
                  <a:ext uri="{0D108BD9-81ED-4DB2-BD59-A6C34878D82A}">
                    <a16:rowId xmlns:a16="http://schemas.microsoft.com/office/drawing/2014/main" val="10000"/>
                  </a:ext>
                </a:extLst>
              </a:tr>
              <a:tr h="165100">
                <a:tc>
                  <a:txBody>
                    <a:bodyPr/>
                    <a:lstStyle/>
                    <a:p>
                      <a:pPr algn="ctr">
                        <a:lnSpc>
                          <a:spcPts val="1170"/>
                        </a:lnSpc>
                      </a:pPr>
                      <a:r>
                        <a:rPr sz="1000" spc="-10">
                          <a:latin typeface="Microsoft Sans Serif"/>
                          <a:cs typeface="Microsoft Sans Serif"/>
                        </a:rPr>
                        <a:t>Topics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B48B"/>
                    </a:solidFill>
                  </a:tcPr>
                </a:tc>
                <a:extLst>
                  <a:ext uri="{0D108BD9-81ED-4DB2-BD59-A6C34878D82A}">
                    <a16:rowId xmlns:a16="http://schemas.microsoft.com/office/drawing/2014/main" val="10001"/>
                  </a:ext>
                </a:extLst>
              </a:tr>
              <a:tr h="162560">
                <a:tc>
                  <a:txBody>
                    <a:bodyPr/>
                    <a:lstStyle/>
                    <a:p>
                      <a:pPr marL="68580">
                        <a:lnSpc>
                          <a:spcPts val="1170"/>
                        </a:lnSpc>
                      </a:pPr>
                      <a:r>
                        <a:rPr sz="1000">
                          <a:latin typeface="Microsoft Sans Serif"/>
                          <a:cs typeface="Microsoft Sans Serif"/>
                        </a:rPr>
                        <a:t>Battery</a:t>
                      </a:r>
                      <a:r>
                        <a:rPr sz="1000" spc="-35">
                          <a:latin typeface="Microsoft Sans Serif"/>
                          <a:cs typeface="Microsoft Sans Serif"/>
                        </a:rPr>
                        <a:t> </a:t>
                      </a:r>
                      <a:r>
                        <a:rPr sz="1000" spc="-10">
                          <a:latin typeface="Microsoft Sans Serif"/>
                          <a:cs typeface="Microsoft Sans Serif"/>
                        </a:rPr>
                        <a:t>Technologies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5895">
                <a:tc>
                  <a:txBody>
                    <a:bodyPr/>
                    <a:lstStyle/>
                    <a:p>
                      <a:pPr marL="68580">
                        <a:lnSpc>
                          <a:spcPts val="1170"/>
                        </a:lnSpc>
                      </a:pPr>
                      <a:r>
                        <a:rPr sz="1000">
                          <a:latin typeface="Microsoft Sans Serif"/>
                          <a:cs typeface="Microsoft Sans Serif"/>
                        </a:rPr>
                        <a:t>Vehicle</a:t>
                      </a:r>
                      <a:r>
                        <a:rPr sz="1000" spc="-45">
                          <a:latin typeface="Microsoft Sans Serif"/>
                          <a:cs typeface="Microsoft Sans Serif"/>
                        </a:rPr>
                        <a:t> </a:t>
                      </a:r>
                      <a:r>
                        <a:rPr sz="1000">
                          <a:latin typeface="Microsoft Sans Serif"/>
                          <a:cs typeface="Microsoft Sans Serif"/>
                        </a:rPr>
                        <a:t>Control</a:t>
                      </a:r>
                      <a:r>
                        <a:rPr sz="1000" spc="-25">
                          <a:latin typeface="Microsoft Sans Serif"/>
                          <a:cs typeface="Microsoft Sans Serif"/>
                        </a:rPr>
                        <a:t> </a:t>
                      </a:r>
                      <a:r>
                        <a:rPr sz="1000" spc="-10">
                          <a:latin typeface="Microsoft Sans Serif"/>
                          <a:cs typeface="Microsoft Sans Serif"/>
                        </a:rPr>
                        <a:t>Systems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93675">
                <a:tc>
                  <a:txBody>
                    <a:bodyPr/>
                    <a:lstStyle/>
                    <a:p>
                      <a:pPr marL="68580">
                        <a:lnSpc>
                          <a:spcPts val="1170"/>
                        </a:lnSpc>
                      </a:pPr>
                      <a:r>
                        <a:rPr sz="1000">
                          <a:latin typeface="Microsoft Sans Serif"/>
                          <a:cs typeface="Microsoft Sans Serif"/>
                        </a:rPr>
                        <a:t>Braking</a:t>
                      </a:r>
                      <a:r>
                        <a:rPr sz="1000" spc="-40">
                          <a:latin typeface="Microsoft Sans Serif"/>
                          <a:cs typeface="Microsoft Sans Serif"/>
                        </a:rPr>
                        <a:t> </a:t>
                      </a:r>
                      <a:r>
                        <a:rPr sz="1000" spc="-10">
                          <a:latin typeface="Microsoft Sans Serif"/>
                          <a:cs typeface="Microsoft Sans Serif"/>
                        </a:rPr>
                        <a:t>Systems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62560">
                <a:tc>
                  <a:txBody>
                    <a:bodyPr/>
                    <a:lstStyle/>
                    <a:p>
                      <a:pPr marL="68580">
                        <a:lnSpc>
                          <a:spcPts val="1170"/>
                        </a:lnSpc>
                      </a:pPr>
                      <a:r>
                        <a:rPr sz="1000">
                          <a:latin typeface="Microsoft Sans Serif"/>
                          <a:cs typeface="Microsoft Sans Serif"/>
                        </a:rPr>
                        <a:t>Steering</a:t>
                      </a:r>
                      <a:r>
                        <a:rPr sz="1000" spc="-45">
                          <a:latin typeface="Microsoft Sans Serif"/>
                          <a:cs typeface="Microsoft Sans Serif"/>
                        </a:rPr>
                        <a:t> </a:t>
                      </a:r>
                      <a:r>
                        <a:rPr sz="1000">
                          <a:latin typeface="Microsoft Sans Serif"/>
                          <a:cs typeface="Microsoft Sans Serif"/>
                        </a:rPr>
                        <a:t>&amp;</a:t>
                      </a:r>
                      <a:r>
                        <a:rPr sz="1000" spc="-15">
                          <a:latin typeface="Microsoft Sans Serif"/>
                          <a:cs typeface="Microsoft Sans Serif"/>
                        </a:rPr>
                        <a:t> </a:t>
                      </a:r>
                      <a:r>
                        <a:rPr sz="1000">
                          <a:latin typeface="Microsoft Sans Serif"/>
                          <a:cs typeface="Microsoft Sans Serif"/>
                        </a:rPr>
                        <a:t>Suspension</a:t>
                      </a:r>
                      <a:r>
                        <a:rPr sz="1000" spc="-55">
                          <a:latin typeface="Microsoft Sans Serif"/>
                          <a:cs typeface="Microsoft Sans Serif"/>
                        </a:rPr>
                        <a:t> </a:t>
                      </a:r>
                      <a:r>
                        <a:rPr sz="1000" spc="-10">
                          <a:latin typeface="Microsoft Sans Serif"/>
                          <a:cs typeface="Microsoft Sans Serif"/>
                        </a:rPr>
                        <a:t>Systems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162560">
                <a:tc>
                  <a:txBody>
                    <a:bodyPr/>
                    <a:lstStyle/>
                    <a:p>
                      <a:pPr marL="68580">
                        <a:lnSpc>
                          <a:spcPts val="1170"/>
                        </a:lnSpc>
                      </a:pPr>
                      <a:r>
                        <a:rPr sz="1000" spc="-10">
                          <a:latin typeface="Microsoft Sans Serif"/>
                          <a:cs typeface="Microsoft Sans Serif"/>
                        </a:rPr>
                        <a:t>Components</a:t>
                      </a:r>
                      <a:r>
                        <a:rPr sz="1000" spc="25">
                          <a:latin typeface="Microsoft Sans Serif"/>
                          <a:cs typeface="Microsoft Sans Serif"/>
                        </a:rPr>
                        <a:t> </a:t>
                      </a:r>
                      <a:r>
                        <a:rPr sz="1000" spc="-10">
                          <a:latin typeface="Microsoft Sans Serif"/>
                          <a:cs typeface="Microsoft Sans Serif"/>
                        </a:rPr>
                        <a:t>Capstone</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3" name="object 13"/>
          <p:cNvGraphicFramePr>
            <a:graphicFrameLocks noGrp="1"/>
          </p:cNvGraphicFramePr>
          <p:nvPr/>
        </p:nvGraphicFramePr>
        <p:xfrm>
          <a:off x="2100326" y="5300979"/>
          <a:ext cx="3825240" cy="1089025"/>
        </p:xfrm>
        <a:graphic>
          <a:graphicData uri="http://schemas.openxmlformats.org/drawingml/2006/table">
            <a:tbl>
              <a:tblPr firstRow="1" bandRow="1">
                <a:tableStyleId>{2D5ABB26-0587-4C30-8999-92F81FD0307C}</a:tableStyleId>
              </a:tblPr>
              <a:tblGrid>
                <a:gridCol w="3825240">
                  <a:extLst>
                    <a:ext uri="{9D8B030D-6E8A-4147-A177-3AD203B41FA5}">
                      <a16:colId xmlns:a16="http://schemas.microsoft.com/office/drawing/2014/main" val="20000"/>
                    </a:ext>
                  </a:extLst>
                </a:gridCol>
              </a:tblGrid>
              <a:tr h="391160">
                <a:tc>
                  <a:txBody>
                    <a:bodyPr/>
                    <a:lstStyle/>
                    <a:p>
                      <a:pPr algn="ctr">
                        <a:lnSpc>
                          <a:spcPts val="1405"/>
                        </a:lnSpc>
                      </a:pPr>
                      <a:r>
                        <a:rPr sz="1200">
                          <a:solidFill>
                            <a:srgbClr val="FFFFFF"/>
                          </a:solidFill>
                          <a:latin typeface="Microsoft Sans Serif"/>
                          <a:cs typeface="Microsoft Sans Serif"/>
                        </a:rPr>
                        <a:t>Module</a:t>
                      </a:r>
                      <a:r>
                        <a:rPr sz="1200" spc="-40">
                          <a:solidFill>
                            <a:srgbClr val="FFFFFF"/>
                          </a:solidFill>
                          <a:latin typeface="Microsoft Sans Serif"/>
                          <a:cs typeface="Microsoft Sans Serif"/>
                        </a:rPr>
                        <a:t> </a:t>
                      </a:r>
                      <a:r>
                        <a:rPr sz="1200">
                          <a:solidFill>
                            <a:srgbClr val="FFFFFF"/>
                          </a:solidFill>
                          <a:latin typeface="Microsoft Sans Serif"/>
                          <a:cs typeface="Microsoft Sans Serif"/>
                        </a:rPr>
                        <a:t>3:</a:t>
                      </a:r>
                      <a:r>
                        <a:rPr sz="1200" spc="-10">
                          <a:solidFill>
                            <a:srgbClr val="FFFFFF"/>
                          </a:solidFill>
                          <a:latin typeface="Microsoft Sans Serif"/>
                          <a:cs typeface="Microsoft Sans Serif"/>
                        </a:rPr>
                        <a:t> </a:t>
                      </a:r>
                      <a:r>
                        <a:rPr sz="1200">
                          <a:solidFill>
                            <a:srgbClr val="FFFFFF"/>
                          </a:solidFill>
                          <a:latin typeface="Microsoft Sans Serif"/>
                          <a:cs typeface="Microsoft Sans Serif"/>
                        </a:rPr>
                        <a:t>Electric</a:t>
                      </a:r>
                      <a:r>
                        <a:rPr sz="1200" spc="-20">
                          <a:solidFill>
                            <a:srgbClr val="FFFFFF"/>
                          </a:solidFill>
                          <a:latin typeface="Microsoft Sans Serif"/>
                          <a:cs typeface="Microsoft Sans Serif"/>
                        </a:rPr>
                        <a:t> </a:t>
                      </a:r>
                      <a:r>
                        <a:rPr sz="1200">
                          <a:solidFill>
                            <a:srgbClr val="FFFFFF"/>
                          </a:solidFill>
                          <a:latin typeface="Microsoft Sans Serif"/>
                          <a:cs typeface="Microsoft Sans Serif"/>
                        </a:rPr>
                        <a:t>Vehicle</a:t>
                      </a:r>
                      <a:r>
                        <a:rPr sz="1200" spc="-45">
                          <a:solidFill>
                            <a:srgbClr val="FFFFFF"/>
                          </a:solidFill>
                          <a:latin typeface="Microsoft Sans Serif"/>
                          <a:cs typeface="Microsoft Sans Serif"/>
                        </a:rPr>
                        <a:t> </a:t>
                      </a:r>
                      <a:r>
                        <a:rPr sz="1200">
                          <a:solidFill>
                            <a:srgbClr val="FFFFFF"/>
                          </a:solidFill>
                          <a:latin typeface="Microsoft Sans Serif"/>
                          <a:cs typeface="Microsoft Sans Serif"/>
                        </a:rPr>
                        <a:t>(EV)</a:t>
                      </a:r>
                      <a:r>
                        <a:rPr sz="1200" spc="-10">
                          <a:solidFill>
                            <a:srgbClr val="FFFFFF"/>
                          </a:solidFill>
                          <a:latin typeface="Microsoft Sans Serif"/>
                          <a:cs typeface="Microsoft Sans Serif"/>
                        </a:rPr>
                        <a:t> Software/Firmware</a:t>
                      </a:r>
                      <a:endParaRPr sz="1200">
                        <a:latin typeface="Microsoft Sans Serif"/>
                        <a:cs typeface="Microsoft Sans Serif"/>
                      </a:endParaRPr>
                    </a:p>
                    <a:p>
                      <a:pPr algn="ctr">
                        <a:lnSpc>
                          <a:spcPct val="100000"/>
                        </a:lnSpc>
                        <a:spcBef>
                          <a:spcPts val="105"/>
                        </a:spcBef>
                      </a:pPr>
                      <a:r>
                        <a:rPr sz="1200">
                          <a:solidFill>
                            <a:srgbClr val="FFFFFF"/>
                          </a:solidFill>
                          <a:latin typeface="Microsoft Sans Serif"/>
                          <a:cs typeface="Microsoft Sans Serif"/>
                        </a:rPr>
                        <a:t>Diagnostics</a:t>
                      </a:r>
                      <a:r>
                        <a:rPr sz="1200" spc="-60">
                          <a:solidFill>
                            <a:srgbClr val="FFFFFF"/>
                          </a:solidFill>
                          <a:latin typeface="Microsoft Sans Serif"/>
                          <a:cs typeface="Microsoft Sans Serif"/>
                        </a:rPr>
                        <a:t> </a:t>
                      </a:r>
                      <a:r>
                        <a:rPr sz="1200" spc="-10">
                          <a:solidFill>
                            <a:srgbClr val="FFFFFF"/>
                          </a:solidFill>
                          <a:latin typeface="Microsoft Sans Serif"/>
                          <a:cs typeface="Microsoft Sans Serif"/>
                        </a:rPr>
                        <a:t>Certificate</a:t>
                      </a:r>
                      <a:endParaRPr sz="12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1796C"/>
                    </a:solidFill>
                  </a:tcPr>
                </a:tc>
                <a:extLst>
                  <a:ext uri="{0D108BD9-81ED-4DB2-BD59-A6C34878D82A}">
                    <a16:rowId xmlns:a16="http://schemas.microsoft.com/office/drawing/2014/main" val="10000"/>
                  </a:ext>
                </a:extLst>
              </a:tr>
              <a:tr h="165100">
                <a:tc>
                  <a:txBody>
                    <a:bodyPr/>
                    <a:lstStyle/>
                    <a:p>
                      <a:pPr algn="ctr">
                        <a:lnSpc>
                          <a:spcPts val="1170"/>
                        </a:lnSpc>
                      </a:pPr>
                      <a:r>
                        <a:rPr sz="1000" spc="-10">
                          <a:latin typeface="Microsoft Sans Serif"/>
                          <a:cs typeface="Microsoft Sans Serif"/>
                        </a:rPr>
                        <a:t>Topics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B48B"/>
                    </a:solidFill>
                  </a:tcPr>
                </a:tc>
                <a:extLst>
                  <a:ext uri="{0D108BD9-81ED-4DB2-BD59-A6C34878D82A}">
                    <a16:rowId xmlns:a16="http://schemas.microsoft.com/office/drawing/2014/main" val="10001"/>
                  </a:ext>
                </a:extLst>
              </a:tr>
              <a:tr h="162560">
                <a:tc>
                  <a:txBody>
                    <a:bodyPr/>
                    <a:lstStyle/>
                    <a:p>
                      <a:pPr marL="68580">
                        <a:lnSpc>
                          <a:spcPts val="1170"/>
                        </a:lnSpc>
                      </a:pPr>
                      <a:r>
                        <a:rPr sz="1000">
                          <a:latin typeface="Microsoft Sans Serif"/>
                          <a:cs typeface="Microsoft Sans Serif"/>
                        </a:rPr>
                        <a:t>Electrical</a:t>
                      </a:r>
                      <a:r>
                        <a:rPr sz="1000" spc="-35">
                          <a:latin typeface="Microsoft Sans Serif"/>
                          <a:cs typeface="Microsoft Sans Serif"/>
                        </a:rPr>
                        <a:t> </a:t>
                      </a:r>
                      <a:r>
                        <a:rPr sz="1000">
                          <a:latin typeface="Microsoft Sans Serif"/>
                          <a:cs typeface="Microsoft Sans Serif"/>
                        </a:rPr>
                        <a:t>&amp; Chassis</a:t>
                      </a:r>
                      <a:r>
                        <a:rPr sz="1000" spc="-15">
                          <a:latin typeface="Microsoft Sans Serif"/>
                          <a:cs typeface="Microsoft Sans Serif"/>
                        </a:rPr>
                        <a:t> </a:t>
                      </a:r>
                      <a:r>
                        <a:rPr sz="1000">
                          <a:latin typeface="Microsoft Sans Serif"/>
                          <a:cs typeface="Microsoft Sans Serif"/>
                        </a:rPr>
                        <a:t>Control </a:t>
                      </a:r>
                      <a:r>
                        <a:rPr sz="1000" spc="-10">
                          <a:latin typeface="Microsoft Sans Serif"/>
                          <a:cs typeface="Microsoft Sans Serif"/>
                        </a:rPr>
                        <a:t>Systems-Advanced</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6530">
                <a:tc>
                  <a:txBody>
                    <a:bodyPr/>
                    <a:lstStyle/>
                    <a:p>
                      <a:pPr marL="68580">
                        <a:lnSpc>
                          <a:spcPts val="1170"/>
                        </a:lnSpc>
                      </a:pPr>
                      <a:r>
                        <a:rPr sz="1000">
                          <a:latin typeface="Microsoft Sans Serif"/>
                          <a:cs typeface="Microsoft Sans Serif"/>
                        </a:rPr>
                        <a:t>Climate</a:t>
                      </a:r>
                      <a:r>
                        <a:rPr sz="1000" spc="-55">
                          <a:latin typeface="Microsoft Sans Serif"/>
                          <a:cs typeface="Microsoft Sans Serif"/>
                        </a:rPr>
                        <a:t> </a:t>
                      </a:r>
                      <a:r>
                        <a:rPr sz="1000">
                          <a:latin typeface="Microsoft Sans Serif"/>
                          <a:cs typeface="Microsoft Sans Serif"/>
                        </a:rPr>
                        <a:t>Control</a:t>
                      </a:r>
                      <a:r>
                        <a:rPr sz="1000" spc="-20">
                          <a:latin typeface="Microsoft Sans Serif"/>
                          <a:cs typeface="Microsoft Sans Serif"/>
                        </a:rPr>
                        <a:t> </a:t>
                      </a:r>
                      <a:r>
                        <a:rPr sz="1000">
                          <a:latin typeface="Microsoft Sans Serif"/>
                          <a:cs typeface="Microsoft Sans Serif"/>
                        </a:rPr>
                        <a:t>&amp;</a:t>
                      </a:r>
                      <a:r>
                        <a:rPr sz="1000" spc="-30">
                          <a:latin typeface="Microsoft Sans Serif"/>
                          <a:cs typeface="Microsoft Sans Serif"/>
                        </a:rPr>
                        <a:t> </a:t>
                      </a:r>
                      <a:r>
                        <a:rPr sz="1000">
                          <a:latin typeface="Microsoft Sans Serif"/>
                          <a:cs typeface="Microsoft Sans Serif"/>
                        </a:rPr>
                        <a:t>Thermal</a:t>
                      </a:r>
                      <a:r>
                        <a:rPr sz="1000" spc="-20">
                          <a:latin typeface="Microsoft Sans Serif"/>
                          <a:cs typeface="Microsoft Sans Serif"/>
                        </a:rPr>
                        <a:t> </a:t>
                      </a:r>
                      <a:r>
                        <a:rPr sz="1000" spc="-10">
                          <a:latin typeface="Microsoft Sans Serif"/>
                          <a:cs typeface="Microsoft Sans Serif"/>
                        </a:rPr>
                        <a:t>Management</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93675">
                <a:tc>
                  <a:txBody>
                    <a:bodyPr/>
                    <a:lstStyle/>
                    <a:p>
                      <a:pPr marL="68580">
                        <a:lnSpc>
                          <a:spcPts val="1175"/>
                        </a:lnSpc>
                      </a:pPr>
                      <a:r>
                        <a:rPr sz="1000">
                          <a:latin typeface="Microsoft Sans Serif"/>
                          <a:cs typeface="Microsoft Sans Serif"/>
                        </a:rPr>
                        <a:t>Diagnostics</a:t>
                      </a:r>
                      <a:r>
                        <a:rPr sz="1000" spc="-65">
                          <a:latin typeface="Microsoft Sans Serif"/>
                          <a:cs typeface="Microsoft Sans Serif"/>
                        </a:rPr>
                        <a:t> </a:t>
                      </a:r>
                      <a:r>
                        <a:rPr sz="1000" spc="-10">
                          <a:latin typeface="Microsoft Sans Serif"/>
                          <a:cs typeface="Microsoft Sans Serif"/>
                        </a:rPr>
                        <a:t>Capstone</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14" name="object 14"/>
          <p:cNvGraphicFramePr>
            <a:graphicFrameLocks noGrp="1"/>
          </p:cNvGraphicFramePr>
          <p:nvPr/>
        </p:nvGraphicFramePr>
        <p:xfrm>
          <a:off x="6219825" y="2319147"/>
          <a:ext cx="3825240" cy="954404"/>
        </p:xfrm>
        <a:graphic>
          <a:graphicData uri="http://schemas.openxmlformats.org/drawingml/2006/table">
            <a:tbl>
              <a:tblPr firstRow="1" bandRow="1">
                <a:tableStyleId>{2D5ABB26-0587-4C30-8999-92F81FD0307C}</a:tableStyleId>
              </a:tblPr>
              <a:tblGrid>
                <a:gridCol w="3825240">
                  <a:extLst>
                    <a:ext uri="{9D8B030D-6E8A-4147-A177-3AD203B41FA5}">
                      <a16:colId xmlns:a16="http://schemas.microsoft.com/office/drawing/2014/main" val="20000"/>
                    </a:ext>
                  </a:extLst>
                </a:gridCol>
              </a:tblGrid>
              <a:tr h="234950">
                <a:tc>
                  <a:txBody>
                    <a:bodyPr/>
                    <a:lstStyle/>
                    <a:p>
                      <a:pPr marL="76835">
                        <a:lnSpc>
                          <a:spcPts val="1395"/>
                        </a:lnSpc>
                      </a:pPr>
                      <a:r>
                        <a:rPr sz="1200">
                          <a:solidFill>
                            <a:srgbClr val="FFFFFF"/>
                          </a:solidFill>
                          <a:latin typeface="Microsoft Sans Serif"/>
                          <a:cs typeface="Microsoft Sans Serif"/>
                        </a:rPr>
                        <a:t>Module</a:t>
                      </a:r>
                      <a:r>
                        <a:rPr sz="1200" spc="-40">
                          <a:solidFill>
                            <a:srgbClr val="FFFFFF"/>
                          </a:solidFill>
                          <a:latin typeface="Microsoft Sans Serif"/>
                          <a:cs typeface="Microsoft Sans Serif"/>
                        </a:rPr>
                        <a:t> </a:t>
                      </a:r>
                      <a:r>
                        <a:rPr sz="1200">
                          <a:solidFill>
                            <a:srgbClr val="FFFFFF"/>
                          </a:solidFill>
                          <a:latin typeface="Microsoft Sans Serif"/>
                          <a:cs typeface="Microsoft Sans Serif"/>
                        </a:rPr>
                        <a:t>4:</a:t>
                      </a:r>
                      <a:r>
                        <a:rPr sz="1200" spc="-10">
                          <a:solidFill>
                            <a:srgbClr val="FFFFFF"/>
                          </a:solidFill>
                          <a:latin typeface="Microsoft Sans Serif"/>
                          <a:cs typeface="Microsoft Sans Serif"/>
                        </a:rPr>
                        <a:t> </a:t>
                      </a:r>
                      <a:r>
                        <a:rPr sz="1200">
                          <a:solidFill>
                            <a:srgbClr val="FFFFFF"/>
                          </a:solidFill>
                          <a:latin typeface="Microsoft Sans Serif"/>
                          <a:cs typeface="Microsoft Sans Serif"/>
                        </a:rPr>
                        <a:t>Advanced</a:t>
                      </a:r>
                      <a:r>
                        <a:rPr sz="1200" spc="-50">
                          <a:solidFill>
                            <a:srgbClr val="FFFFFF"/>
                          </a:solidFill>
                          <a:latin typeface="Microsoft Sans Serif"/>
                          <a:cs typeface="Microsoft Sans Serif"/>
                        </a:rPr>
                        <a:t> </a:t>
                      </a:r>
                      <a:r>
                        <a:rPr sz="1200">
                          <a:solidFill>
                            <a:srgbClr val="FFFFFF"/>
                          </a:solidFill>
                          <a:latin typeface="Microsoft Sans Serif"/>
                          <a:cs typeface="Microsoft Sans Serif"/>
                        </a:rPr>
                        <a:t>Electric</a:t>
                      </a:r>
                      <a:r>
                        <a:rPr sz="1200" spc="-15">
                          <a:solidFill>
                            <a:srgbClr val="FFFFFF"/>
                          </a:solidFill>
                          <a:latin typeface="Microsoft Sans Serif"/>
                          <a:cs typeface="Microsoft Sans Serif"/>
                        </a:rPr>
                        <a:t> </a:t>
                      </a:r>
                      <a:r>
                        <a:rPr sz="1200">
                          <a:solidFill>
                            <a:srgbClr val="FFFFFF"/>
                          </a:solidFill>
                          <a:latin typeface="Microsoft Sans Serif"/>
                          <a:cs typeface="Microsoft Sans Serif"/>
                        </a:rPr>
                        <a:t>Vehicle</a:t>
                      </a:r>
                      <a:r>
                        <a:rPr sz="1200" spc="-40">
                          <a:solidFill>
                            <a:srgbClr val="FFFFFF"/>
                          </a:solidFill>
                          <a:latin typeface="Microsoft Sans Serif"/>
                          <a:cs typeface="Microsoft Sans Serif"/>
                        </a:rPr>
                        <a:t> </a:t>
                      </a:r>
                      <a:r>
                        <a:rPr sz="1200">
                          <a:solidFill>
                            <a:srgbClr val="FFFFFF"/>
                          </a:solidFill>
                          <a:latin typeface="Microsoft Sans Serif"/>
                          <a:cs typeface="Microsoft Sans Serif"/>
                        </a:rPr>
                        <a:t>Safety</a:t>
                      </a:r>
                      <a:r>
                        <a:rPr sz="1200" spc="-30">
                          <a:solidFill>
                            <a:srgbClr val="FFFFFF"/>
                          </a:solidFill>
                          <a:latin typeface="Microsoft Sans Serif"/>
                          <a:cs typeface="Microsoft Sans Serif"/>
                        </a:rPr>
                        <a:t> </a:t>
                      </a:r>
                      <a:r>
                        <a:rPr sz="1200" spc="-10">
                          <a:solidFill>
                            <a:srgbClr val="FFFFFF"/>
                          </a:solidFill>
                          <a:latin typeface="Microsoft Sans Serif"/>
                          <a:cs typeface="Microsoft Sans Serif"/>
                        </a:rPr>
                        <a:t>Certificate</a:t>
                      </a:r>
                      <a:endParaRPr sz="12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682B4"/>
                    </a:solidFill>
                  </a:tcPr>
                </a:tc>
                <a:extLst>
                  <a:ext uri="{0D108BD9-81ED-4DB2-BD59-A6C34878D82A}">
                    <a16:rowId xmlns:a16="http://schemas.microsoft.com/office/drawing/2014/main" val="10000"/>
                  </a:ext>
                </a:extLst>
              </a:tr>
              <a:tr h="162560">
                <a:tc>
                  <a:txBody>
                    <a:bodyPr/>
                    <a:lstStyle/>
                    <a:p>
                      <a:pPr algn="ctr">
                        <a:lnSpc>
                          <a:spcPts val="1165"/>
                        </a:lnSpc>
                      </a:pPr>
                      <a:r>
                        <a:rPr sz="1000" spc="-10">
                          <a:latin typeface="Microsoft Sans Serif"/>
                          <a:cs typeface="Microsoft Sans Serif"/>
                        </a:rPr>
                        <a:t>Topics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B48B"/>
                    </a:solidFill>
                  </a:tcPr>
                </a:tc>
                <a:extLst>
                  <a:ext uri="{0D108BD9-81ED-4DB2-BD59-A6C34878D82A}">
                    <a16:rowId xmlns:a16="http://schemas.microsoft.com/office/drawing/2014/main" val="10001"/>
                  </a:ext>
                </a:extLst>
              </a:tr>
              <a:tr h="205104">
                <a:tc>
                  <a:txBody>
                    <a:bodyPr/>
                    <a:lstStyle/>
                    <a:p>
                      <a:pPr marL="69215">
                        <a:lnSpc>
                          <a:spcPts val="1155"/>
                        </a:lnSpc>
                      </a:pPr>
                      <a:r>
                        <a:rPr sz="1000" spc="-10">
                          <a:latin typeface="Microsoft Sans Serif"/>
                          <a:cs typeface="Microsoft Sans Serif"/>
                        </a:rPr>
                        <a:t>Electronics-Advanced</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5895">
                <a:tc>
                  <a:txBody>
                    <a:bodyPr/>
                    <a:lstStyle/>
                    <a:p>
                      <a:pPr marL="69215">
                        <a:lnSpc>
                          <a:spcPts val="1165"/>
                        </a:lnSpc>
                      </a:pPr>
                      <a:r>
                        <a:rPr sz="1000">
                          <a:latin typeface="Microsoft Sans Serif"/>
                          <a:cs typeface="Microsoft Sans Serif"/>
                        </a:rPr>
                        <a:t>High</a:t>
                      </a:r>
                      <a:r>
                        <a:rPr sz="1000" spc="-30">
                          <a:latin typeface="Microsoft Sans Serif"/>
                          <a:cs typeface="Microsoft Sans Serif"/>
                        </a:rPr>
                        <a:t> </a:t>
                      </a:r>
                      <a:r>
                        <a:rPr sz="1000">
                          <a:latin typeface="Microsoft Sans Serif"/>
                          <a:cs typeface="Microsoft Sans Serif"/>
                        </a:rPr>
                        <a:t>Voltage</a:t>
                      </a:r>
                      <a:r>
                        <a:rPr sz="1000" spc="-40">
                          <a:latin typeface="Microsoft Sans Serif"/>
                          <a:cs typeface="Microsoft Sans Serif"/>
                        </a:rPr>
                        <a:t> </a:t>
                      </a:r>
                      <a:r>
                        <a:rPr sz="1000" spc="-10">
                          <a:latin typeface="Microsoft Sans Serif"/>
                          <a:cs typeface="Microsoft Sans Serif"/>
                        </a:rPr>
                        <a:t>Architecture</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75895">
                <a:tc>
                  <a:txBody>
                    <a:bodyPr/>
                    <a:lstStyle/>
                    <a:p>
                      <a:pPr marL="69215">
                        <a:lnSpc>
                          <a:spcPts val="1165"/>
                        </a:lnSpc>
                      </a:pPr>
                      <a:r>
                        <a:rPr sz="1000">
                          <a:latin typeface="Microsoft Sans Serif"/>
                          <a:cs typeface="Microsoft Sans Serif"/>
                        </a:rPr>
                        <a:t>Advanced</a:t>
                      </a:r>
                      <a:r>
                        <a:rPr sz="1000" spc="-45">
                          <a:latin typeface="Microsoft Sans Serif"/>
                          <a:cs typeface="Microsoft Sans Serif"/>
                        </a:rPr>
                        <a:t> </a:t>
                      </a:r>
                      <a:r>
                        <a:rPr sz="1000">
                          <a:latin typeface="Microsoft Sans Serif"/>
                          <a:cs typeface="Microsoft Sans Serif"/>
                        </a:rPr>
                        <a:t>Safety</a:t>
                      </a:r>
                      <a:r>
                        <a:rPr sz="1000" spc="-35">
                          <a:latin typeface="Microsoft Sans Serif"/>
                          <a:cs typeface="Microsoft Sans Serif"/>
                        </a:rPr>
                        <a:t> </a:t>
                      </a:r>
                      <a:r>
                        <a:rPr sz="1000" spc="-10">
                          <a:latin typeface="Microsoft Sans Serif"/>
                          <a:cs typeface="Microsoft Sans Serif"/>
                        </a:rPr>
                        <a:t>Capstone</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15" name="object 15"/>
          <p:cNvGraphicFramePr>
            <a:graphicFrameLocks noGrp="1"/>
          </p:cNvGraphicFramePr>
          <p:nvPr/>
        </p:nvGraphicFramePr>
        <p:xfrm>
          <a:off x="6219825" y="3801871"/>
          <a:ext cx="3825240" cy="1413510"/>
        </p:xfrm>
        <a:graphic>
          <a:graphicData uri="http://schemas.openxmlformats.org/drawingml/2006/table">
            <a:tbl>
              <a:tblPr firstRow="1" bandRow="1">
                <a:tableStyleId>{2D5ABB26-0587-4C30-8999-92F81FD0307C}</a:tableStyleId>
              </a:tblPr>
              <a:tblGrid>
                <a:gridCol w="3825240">
                  <a:extLst>
                    <a:ext uri="{9D8B030D-6E8A-4147-A177-3AD203B41FA5}">
                      <a16:colId xmlns:a16="http://schemas.microsoft.com/office/drawing/2014/main" val="20000"/>
                    </a:ext>
                  </a:extLst>
                </a:gridCol>
              </a:tblGrid>
              <a:tr h="391160">
                <a:tc>
                  <a:txBody>
                    <a:bodyPr/>
                    <a:lstStyle/>
                    <a:p>
                      <a:pPr algn="ctr">
                        <a:lnSpc>
                          <a:spcPts val="1400"/>
                        </a:lnSpc>
                      </a:pPr>
                      <a:r>
                        <a:rPr sz="1200">
                          <a:solidFill>
                            <a:srgbClr val="FFFFFF"/>
                          </a:solidFill>
                          <a:latin typeface="Microsoft Sans Serif"/>
                          <a:cs typeface="Microsoft Sans Serif"/>
                        </a:rPr>
                        <a:t>Module</a:t>
                      </a:r>
                      <a:r>
                        <a:rPr sz="1200" spc="-45">
                          <a:solidFill>
                            <a:srgbClr val="FFFFFF"/>
                          </a:solidFill>
                          <a:latin typeface="Microsoft Sans Serif"/>
                          <a:cs typeface="Microsoft Sans Serif"/>
                        </a:rPr>
                        <a:t> </a:t>
                      </a:r>
                      <a:r>
                        <a:rPr sz="1200">
                          <a:solidFill>
                            <a:srgbClr val="FFFFFF"/>
                          </a:solidFill>
                          <a:latin typeface="Microsoft Sans Serif"/>
                          <a:cs typeface="Microsoft Sans Serif"/>
                        </a:rPr>
                        <a:t>5:</a:t>
                      </a:r>
                      <a:r>
                        <a:rPr sz="1200" spc="-5">
                          <a:solidFill>
                            <a:srgbClr val="FFFFFF"/>
                          </a:solidFill>
                          <a:latin typeface="Microsoft Sans Serif"/>
                          <a:cs typeface="Microsoft Sans Serif"/>
                        </a:rPr>
                        <a:t> </a:t>
                      </a:r>
                      <a:r>
                        <a:rPr sz="1200">
                          <a:solidFill>
                            <a:srgbClr val="FFFFFF"/>
                          </a:solidFill>
                          <a:latin typeface="Microsoft Sans Serif"/>
                          <a:cs typeface="Microsoft Sans Serif"/>
                        </a:rPr>
                        <a:t>Advanced</a:t>
                      </a:r>
                      <a:r>
                        <a:rPr sz="1200" spc="-55">
                          <a:solidFill>
                            <a:srgbClr val="FFFFFF"/>
                          </a:solidFill>
                          <a:latin typeface="Microsoft Sans Serif"/>
                          <a:cs typeface="Microsoft Sans Serif"/>
                        </a:rPr>
                        <a:t> </a:t>
                      </a:r>
                      <a:r>
                        <a:rPr sz="1200">
                          <a:solidFill>
                            <a:srgbClr val="FFFFFF"/>
                          </a:solidFill>
                          <a:latin typeface="Microsoft Sans Serif"/>
                          <a:cs typeface="Microsoft Sans Serif"/>
                        </a:rPr>
                        <a:t>Electric</a:t>
                      </a:r>
                      <a:r>
                        <a:rPr sz="1200" spc="-10">
                          <a:solidFill>
                            <a:srgbClr val="FFFFFF"/>
                          </a:solidFill>
                          <a:latin typeface="Microsoft Sans Serif"/>
                          <a:cs typeface="Microsoft Sans Serif"/>
                        </a:rPr>
                        <a:t> </a:t>
                      </a:r>
                      <a:r>
                        <a:rPr sz="1200">
                          <a:solidFill>
                            <a:srgbClr val="FFFFFF"/>
                          </a:solidFill>
                          <a:latin typeface="Microsoft Sans Serif"/>
                          <a:cs typeface="Microsoft Sans Serif"/>
                        </a:rPr>
                        <a:t>Vehicle</a:t>
                      </a:r>
                      <a:r>
                        <a:rPr sz="1200" spc="-40">
                          <a:solidFill>
                            <a:srgbClr val="FFFFFF"/>
                          </a:solidFill>
                          <a:latin typeface="Microsoft Sans Serif"/>
                          <a:cs typeface="Microsoft Sans Serif"/>
                        </a:rPr>
                        <a:t> </a:t>
                      </a:r>
                      <a:r>
                        <a:rPr sz="1200" spc="-20">
                          <a:solidFill>
                            <a:srgbClr val="FFFFFF"/>
                          </a:solidFill>
                          <a:latin typeface="Microsoft Sans Serif"/>
                          <a:cs typeface="Microsoft Sans Serif"/>
                        </a:rPr>
                        <a:t>(EV)</a:t>
                      </a:r>
                      <a:endParaRPr sz="1200">
                        <a:latin typeface="Microsoft Sans Serif"/>
                        <a:cs typeface="Microsoft Sans Serif"/>
                      </a:endParaRPr>
                    </a:p>
                    <a:p>
                      <a:pPr algn="ctr">
                        <a:lnSpc>
                          <a:spcPct val="100000"/>
                        </a:lnSpc>
                        <a:spcBef>
                          <a:spcPts val="110"/>
                        </a:spcBef>
                      </a:pPr>
                      <a:r>
                        <a:rPr sz="1200">
                          <a:solidFill>
                            <a:srgbClr val="FFFFFF"/>
                          </a:solidFill>
                          <a:latin typeface="Microsoft Sans Serif"/>
                          <a:cs typeface="Microsoft Sans Serif"/>
                        </a:rPr>
                        <a:t>Components</a:t>
                      </a:r>
                      <a:r>
                        <a:rPr sz="1200" spc="-65">
                          <a:solidFill>
                            <a:srgbClr val="FFFFFF"/>
                          </a:solidFill>
                          <a:latin typeface="Microsoft Sans Serif"/>
                          <a:cs typeface="Microsoft Sans Serif"/>
                        </a:rPr>
                        <a:t> </a:t>
                      </a:r>
                      <a:r>
                        <a:rPr sz="1200" spc="-10">
                          <a:solidFill>
                            <a:srgbClr val="FFFFFF"/>
                          </a:solidFill>
                          <a:latin typeface="Microsoft Sans Serif"/>
                          <a:cs typeface="Microsoft Sans Serif"/>
                        </a:rPr>
                        <a:t>Certificate</a:t>
                      </a:r>
                      <a:endParaRPr sz="12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682B4"/>
                    </a:solidFill>
                  </a:tcPr>
                </a:tc>
                <a:extLst>
                  <a:ext uri="{0D108BD9-81ED-4DB2-BD59-A6C34878D82A}">
                    <a16:rowId xmlns:a16="http://schemas.microsoft.com/office/drawing/2014/main" val="10000"/>
                  </a:ext>
                </a:extLst>
              </a:tr>
              <a:tr h="165100">
                <a:tc>
                  <a:txBody>
                    <a:bodyPr/>
                    <a:lstStyle/>
                    <a:p>
                      <a:pPr algn="ctr">
                        <a:lnSpc>
                          <a:spcPts val="1170"/>
                        </a:lnSpc>
                      </a:pPr>
                      <a:r>
                        <a:rPr sz="1000" spc="-10">
                          <a:latin typeface="Microsoft Sans Serif"/>
                          <a:cs typeface="Microsoft Sans Serif"/>
                        </a:rPr>
                        <a:t>Topics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B48B"/>
                    </a:solidFill>
                  </a:tcPr>
                </a:tc>
                <a:extLst>
                  <a:ext uri="{0D108BD9-81ED-4DB2-BD59-A6C34878D82A}">
                    <a16:rowId xmlns:a16="http://schemas.microsoft.com/office/drawing/2014/main" val="10001"/>
                  </a:ext>
                </a:extLst>
              </a:tr>
              <a:tr h="162560">
                <a:tc>
                  <a:txBody>
                    <a:bodyPr/>
                    <a:lstStyle/>
                    <a:p>
                      <a:pPr marL="69215">
                        <a:lnSpc>
                          <a:spcPts val="1170"/>
                        </a:lnSpc>
                      </a:pPr>
                      <a:r>
                        <a:rPr sz="1000">
                          <a:latin typeface="Microsoft Sans Serif"/>
                          <a:cs typeface="Microsoft Sans Serif"/>
                        </a:rPr>
                        <a:t>Battery</a:t>
                      </a:r>
                      <a:r>
                        <a:rPr sz="1000" spc="65">
                          <a:latin typeface="Microsoft Sans Serif"/>
                          <a:cs typeface="Microsoft Sans Serif"/>
                        </a:rPr>
                        <a:t> </a:t>
                      </a:r>
                      <a:r>
                        <a:rPr sz="1000" spc="-10">
                          <a:latin typeface="Microsoft Sans Serif"/>
                          <a:cs typeface="Microsoft Sans Serif"/>
                        </a:rPr>
                        <a:t>Technologies-Advanced</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5895">
                <a:tc>
                  <a:txBody>
                    <a:bodyPr/>
                    <a:lstStyle/>
                    <a:p>
                      <a:pPr marL="69215">
                        <a:lnSpc>
                          <a:spcPts val="1170"/>
                        </a:lnSpc>
                      </a:pPr>
                      <a:r>
                        <a:rPr sz="1000">
                          <a:latin typeface="Microsoft Sans Serif"/>
                          <a:cs typeface="Microsoft Sans Serif"/>
                        </a:rPr>
                        <a:t>Braking</a:t>
                      </a:r>
                      <a:r>
                        <a:rPr sz="1000" spc="10">
                          <a:latin typeface="Microsoft Sans Serif"/>
                          <a:cs typeface="Microsoft Sans Serif"/>
                        </a:rPr>
                        <a:t> </a:t>
                      </a:r>
                      <a:r>
                        <a:rPr sz="1000" spc="-10">
                          <a:latin typeface="Microsoft Sans Serif"/>
                          <a:cs typeface="Microsoft Sans Serif"/>
                        </a:rPr>
                        <a:t>Systems-Advanced</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93675">
                <a:tc>
                  <a:txBody>
                    <a:bodyPr/>
                    <a:lstStyle/>
                    <a:p>
                      <a:pPr marL="69215">
                        <a:lnSpc>
                          <a:spcPts val="1170"/>
                        </a:lnSpc>
                      </a:pPr>
                      <a:r>
                        <a:rPr sz="1000">
                          <a:latin typeface="Microsoft Sans Serif"/>
                          <a:cs typeface="Microsoft Sans Serif"/>
                        </a:rPr>
                        <a:t>Steering</a:t>
                      </a:r>
                      <a:r>
                        <a:rPr sz="1000" spc="-25">
                          <a:latin typeface="Microsoft Sans Serif"/>
                          <a:cs typeface="Microsoft Sans Serif"/>
                        </a:rPr>
                        <a:t> </a:t>
                      </a:r>
                      <a:r>
                        <a:rPr sz="1000">
                          <a:latin typeface="Microsoft Sans Serif"/>
                          <a:cs typeface="Microsoft Sans Serif"/>
                        </a:rPr>
                        <a:t>&amp; Suspension</a:t>
                      </a:r>
                      <a:r>
                        <a:rPr sz="1000" spc="-40">
                          <a:latin typeface="Microsoft Sans Serif"/>
                          <a:cs typeface="Microsoft Sans Serif"/>
                        </a:rPr>
                        <a:t> </a:t>
                      </a:r>
                      <a:r>
                        <a:rPr sz="1000" spc="-10">
                          <a:latin typeface="Microsoft Sans Serif"/>
                          <a:cs typeface="Microsoft Sans Serif"/>
                        </a:rPr>
                        <a:t>Systems-Advanced</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62560">
                <a:tc>
                  <a:txBody>
                    <a:bodyPr/>
                    <a:lstStyle/>
                    <a:p>
                      <a:pPr marL="69215">
                        <a:lnSpc>
                          <a:spcPts val="1170"/>
                        </a:lnSpc>
                      </a:pPr>
                      <a:r>
                        <a:rPr sz="1000">
                          <a:latin typeface="Microsoft Sans Serif"/>
                          <a:cs typeface="Microsoft Sans Serif"/>
                        </a:rPr>
                        <a:t>Digital</a:t>
                      </a:r>
                      <a:r>
                        <a:rPr sz="1000" spc="-45">
                          <a:latin typeface="Microsoft Sans Serif"/>
                          <a:cs typeface="Microsoft Sans Serif"/>
                        </a:rPr>
                        <a:t> </a:t>
                      </a:r>
                      <a:r>
                        <a:rPr sz="1000">
                          <a:latin typeface="Microsoft Sans Serif"/>
                          <a:cs typeface="Microsoft Sans Serif"/>
                        </a:rPr>
                        <a:t>Electronics</a:t>
                      </a:r>
                      <a:r>
                        <a:rPr sz="1000" spc="-45">
                          <a:latin typeface="Microsoft Sans Serif"/>
                          <a:cs typeface="Microsoft Sans Serif"/>
                        </a:rPr>
                        <a:t> </a:t>
                      </a:r>
                      <a:r>
                        <a:rPr sz="1000">
                          <a:latin typeface="Microsoft Sans Serif"/>
                          <a:cs typeface="Microsoft Sans Serif"/>
                        </a:rPr>
                        <a:t>&amp;</a:t>
                      </a:r>
                      <a:r>
                        <a:rPr sz="1000" spc="-5">
                          <a:latin typeface="Microsoft Sans Serif"/>
                          <a:cs typeface="Microsoft Sans Serif"/>
                        </a:rPr>
                        <a:t> </a:t>
                      </a:r>
                      <a:r>
                        <a:rPr sz="1000" spc="-10">
                          <a:latin typeface="Microsoft Sans Serif"/>
                          <a:cs typeface="Microsoft Sans Serif"/>
                        </a:rPr>
                        <a:t>Microprocessors</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162560">
                <a:tc>
                  <a:txBody>
                    <a:bodyPr/>
                    <a:lstStyle/>
                    <a:p>
                      <a:pPr marL="69215">
                        <a:lnSpc>
                          <a:spcPts val="1170"/>
                        </a:lnSpc>
                      </a:pPr>
                      <a:r>
                        <a:rPr sz="1000">
                          <a:latin typeface="Microsoft Sans Serif"/>
                          <a:cs typeface="Microsoft Sans Serif"/>
                        </a:rPr>
                        <a:t>Advanced</a:t>
                      </a:r>
                      <a:r>
                        <a:rPr sz="1000" spc="-20">
                          <a:latin typeface="Microsoft Sans Serif"/>
                          <a:cs typeface="Microsoft Sans Serif"/>
                        </a:rPr>
                        <a:t> </a:t>
                      </a:r>
                      <a:r>
                        <a:rPr sz="1000" spc="-10">
                          <a:latin typeface="Microsoft Sans Serif"/>
                          <a:cs typeface="Microsoft Sans Serif"/>
                        </a:rPr>
                        <a:t>Components</a:t>
                      </a:r>
                      <a:r>
                        <a:rPr sz="1000" spc="-5">
                          <a:latin typeface="Microsoft Sans Serif"/>
                          <a:cs typeface="Microsoft Sans Serif"/>
                        </a:rPr>
                        <a:t> </a:t>
                      </a:r>
                      <a:r>
                        <a:rPr sz="1000" spc="-10">
                          <a:latin typeface="Microsoft Sans Serif"/>
                          <a:cs typeface="Microsoft Sans Serif"/>
                        </a:rPr>
                        <a:t>Capstone</a:t>
                      </a:r>
                      <a:endParaRPr sz="1000">
                        <a:latin typeface="Microsoft Sans Serif"/>
                        <a:cs typeface="Microsoft Sans Serif"/>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bl>
          </a:graphicData>
        </a:graphic>
      </p:graphicFrame>
      <p:sp>
        <p:nvSpPr>
          <p:cNvPr id="16" name="object 16"/>
          <p:cNvSpPr txBox="1"/>
          <p:nvPr/>
        </p:nvSpPr>
        <p:spPr>
          <a:xfrm>
            <a:off x="3075558" y="1629918"/>
            <a:ext cx="1887220" cy="635635"/>
          </a:xfrm>
          <a:prstGeom prst="rect">
            <a:avLst/>
          </a:prstGeom>
        </p:spPr>
        <p:txBody>
          <a:bodyPr vert="horz" wrap="square" lIns="0" tIns="13335" rIns="0" bIns="0" rtlCol="0">
            <a:spAutoFit/>
          </a:bodyPr>
          <a:lstStyle/>
          <a:p>
            <a:pPr marL="288290" marR="5080" indent="-276225">
              <a:lnSpc>
                <a:spcPct val="100000"/>
              </a:lnSpc>
              <a:spcBef>
                <a:spcPts val="105"/>
              </a:spcBef>
            </a:pPr>
            <a:r>
              <a:rPr sz="2000" b="1">
                <a:solidFill>
                  <a:srgbClr val="31796C"/>
                </a:solidFill>
                <a:latin typeface="Arial"/>
                <a:cs typeface="Arial"/>
              </a:rPr>
              <a:t>Electric</a:t>
            </a:r>
            <a:r>
              <a:rPr sz="2000" b="1" spc="-40">
                <a:solidFill>
                  <a:srgbClr val="31796C"/>
                </a:solidFill>
                <a:latin typeface="Arial"/>
                <a:cs typeface="Arial"/>
              </a:rPr>
              <a:t> </a:t>
            </a:r>
            <a:r>
              <a:rPr sz="2000" b="1" spc="-20">
                <a:solidFill>
                  <a:srgbClr val="31796C"/>
                </a:solidFill>
                <a:latin typeface="Arial"/>
                <a:cs typeface="Arial"/>
              </a:rPr>
              <a:t>Vehicle </a:t>
            </a:r>
            <a:r>
              <a:rPr sz="2000" b="1" spc="-10">
                <a:solidFill>
                  <a:srgbClr val="31796C"/>
                </a:solidFill>
                <a:latin typeface="Arial"/>
                <a:cs typeface="Arial"/>
              </a:rPr>
              <a:t>Technician</a:t>
            </a:r>
            <a:endParaRPr sz="2000">
              <a:latin typeface="Arial"/>
              <a:cs typeface="Arial"/>
            </a:endParaRPr>
          </a:p>
        </p:txBody>
      </p:sp>
      <p:sp>
        <p:nvSpPr>
          <p:cNvPr id="17" name="object 17"/>
          <p:cNvSpPr txBox="1"/>
          <p:nvPr/>
        </p:nvSpPr>
        <p:spPr>
          <a:xfrm>
            <a:off x="7195566" y="1629918"/>
            <a:ext cx="1887220" cy="635635"/>
          </a:xfrm>
          <a:prstGeom prst="rect">
            <a:avLst/>
          </a:prstGeom>
        </p:spPr>
        <p:txBody>
          <a:bodyPr vert="horz" wrap="square" lIns="0" tIns="13335" rIns="0" bIns="0" rtlCol="0">
            <a:spAutoFit/>
          </a:bodyPr>
          <a:lstStyle/>
          <a:p>
            <a:pPr marL="184785" marR="5080" indent="-172720">
              <a:lnSpc>
                <a:spcPct val="100000"/>
              </a:lnSpc>
              <a:spcBef>
                <a:spcPts val="105"/>
              </a:spcBef>
            </a:pPr>
            <a:r>
              <a:rPr sz="2000" b="1">
                <a:solidFill>
                  <a:srgbClr val="4682B4"/>
                </a:solidFill>
                <a:latin typeface="Arial"/>
                <a:cs typeface="Arial"/>
              </a:rPr>
              <a:t>Electric</a:t>
            </a:r>
            <a:r>
              <a:rPr sz="2000" b="1" spc="-40">
                <a:solidFill>
                  <a:srgbClr val="4682B4"/>
                </a:solidFill>
                <a:latin typeface="Arial"/>
                <a:cs typeface="Arial"/>
              </a:rPr>
              <a:t> </a:t>
            </a:r>
            <a:r>
              <a:rPr sz="2000" b="1" spc="-20">
                <a:solidFill>
                  <a:srgbClr val="4682B4"/>
                </a:solidFill>
                <a:latin typeface="Arial"/>
                <a:cs typeface="Arial"/>
              </a:rPr>
              <a:t>Vehicle </a:t>
            </a:r>
            <a:r>
              <a:rPr sz="2000" b="1" spc="-10">
                <a:solidFill>
                  <a:srgbClr val="4682B4"/>
                </a:solidFill>
                <a:latin typeface="Arial"/>
                <a:cs typeface="Arial"/>
              </a:rPr>
              <a:t>Technician</a:t>
            </a:r>
            <a:r>
              <a:rPr sz="2000" b="1" spc="-95">
                <a:solidFill>
                  <a:srgbClr val="4682B4"/>
                </a:solidFill>
                <a:latin typeface="Arial"/>
                <a:cs typeface="Arial"/>
              </a:rPr>
              <a:t> </a:t>
            </a:r>
            <a:r>
              <a:rPr sz="2000" b="1" spc="-25">
                <a:solidFill>
                  <a:srgbClr val="4682B4"/>
                </a:solidFill>
                <a:latin typeface="Arial"/>
                <a:cs typeface="Arial"/>
              </a:rPr>
              <a:t>II</a:t>
            </a:r>
            <a:endParaRPr sz="2000">
              <a:latin typeface="Arial"/>
              <a:cs typeface="Arial"/>
            </a:endParaRPr>
          </a:p>
        </p:txBody>
      </p:sp>
      <p:sp>
        <p:nvSpPr>
          <p:cNvPr id="18" name="object 18"/>
          <p:cNvSpPr txBox="1"/>
          <p:nvPr/>
        </p:nvSpPr>
        <p:spPr>
          <a:xfrm>
            <a:off x="8093964" y="411480"/>
            <a:ext cx="3827145" cy="870585"/>
          </a:xfrm>
          <a:prstGeom prst="rect">
            <a:avLst/>
          </a:prstGeom>
          <a:solidFill>
            <a:srgbClr val="F1F1F1"/>
          </a:solidFill>
          <a:ln w="12192">
            <a:solidFill>
              <a:srgbClr val="21574E"/>
            </a:solidFill>
          </a:ln>
        </p:spPr>
        <p:txBody>
          <a:bodyPr vert="horz" wrap="square" lIns="0" tIns="95885" rIns="0" bIns="0" rtlCol="0">
            <a:spAutoFit/>
          </a:bodyPr>
          <a:lstStyle/>
          <a:p>
            <a:pPr marL="640080" marR="633730" indent="2540" algn="ctr">
              <a:lnSpc>
                <a:spcPct val="100000"/>
              </a:lnSpc>
              <a:spcBef>
                <a:spcPts val="755"/>
              </a:spcBef>
            </a:pPr>
            <a:r>
              <a:rPr sz="1100" u="sng" spc="-10">
                <a:solidFill>
                  <a:srgbClr val="17222E"/>
                </a:solidFill>
                <a:uFill>
                  <a:solidFill>
                    <a:srgbClr val="17222E"/>
                  </a:solidFill>
                </a:uFill>
                <a:latin typeface="Arial"/>
                <a:cs typeface="Arial"/>
              </a:rPr>
              <a:t>Prerequisite:</a:t>
            </a:r>
            <a:r>
              <a:rPr sz="1100" u="sng" spc="-25">
                <a:solidFill>
                  <a:srgbClr val="17222E"/>
                </a:solidFill>
                <a:uFill>
                  <a:solidFill>
                    <a:srgbClr val="17222E"/>
                  </a:solidFill>
                </a:uFill>
                <a:latin typeface="Arial"/>
                <a:cs typeface="Arial"/>
              </a:rPr>
              <a:t> </a:t>
            </a:r>
            <a:r>
              <a:rPr sz="1100" u="sng">
                <a:solidFill>
                  <a:srgbClr val="17222E"/>
                </a:solidFill>
                <a:uFill>
                  <a:solidFill>
                    <a:srgbClr val="17222E"/>
                  </a:solidFill>
                </a:uFill>
                <a:latin typeface="Arial"/>
                <a:cs typeface="Arial"/>
              </a:rPr>
              <a:t>EV Fundamental</a:t>
            </a:r>
            <a:r>
              <a:rPr sz="1100" u="sng" spc="-5">
                <a:solidFill>
                  <a:srgbClr val="17222E"/>
                </a:solidFill>
                <a:uFill>
                  <a:solidFill>
                    <a:srgbClr val="17222E"/>
                  </a:solidFill>
                </a:uFill>
                <a:latin typeface="Arial"/>
                <a:cs typeface="Arial"/>
              </a:rPr>
              <a:t> </a:t>
            </a:r>
            <a:r>
              <a:rPr sz="1100" u="sng" spc="-10">
                <a:solidFill>
                  <a:srgbClr val="17222E"/>
                </a:solidFill>
                <a:uFill>
                  <a:solidFill>
                    <a:srgbClr val="17222E"/>
                  </a:solidFill>
                </a:uFill>
                <a:latin typeface="Arial"/>
                <a:cs typeface="Arial"/>
              </a:rPr>
              <a:t>Skills</a:t>
            </a:r>
            <a:r>
              <a:rPr sz="1100" spc="-10">
                <a:solidFill>
                  <a:srgbClr val="17222E"/>
                </a:solidFill>
                <a:latin typeface="Arial"/>
                <a:cs typeface="Arial"/>
              </a:rPr>
              <a:t> </a:t>
            </a:r>
            <a:r>
              <a:rPr sz="1100">
                <a:solidFill>
                  <a:srgbClr val="17222E"/>
                </a:solidFill>
                <a:latin typeface="Arial"/>
                <a:cs typeface="Arial"/>
              </a:rPr>
              <a:t>Develop</a:t>
            </a:r>
            <a:r>
              <a:rPr sz="1100" spc="-5">
                <a:solidFill>
                  <a:srgbClr val="17222E"/>
                </a:solidFill>
                <a:latin typeface="Arial"/>
                <a:cs typeface="Arial"/>
              </a:rPr>
              <a:t> </a:t>
            </a:r>
            <a:r>
              <a:rPr sz="1100">
                <a:solidFill>
                  <a:srgbClr val="17222E"/>
                </a:solidFill>
                <a:latin typeface="Arial"/>
                <a:cs typeface="Arial"/>
              </a:rPr>
              <a:t>soft</a:t>
            </a:r>
            <a:r>
              <a:rPr sz="1100" spc="-55">
                <a:solidFill>
                  <a:srgbClr val="17222E"/>
                </a:solidFill>
                <a:latin typeface="Arial"/>
                <a:cs typeface="Arial"/>
              </a:rPr>
              <a:t> </a:t>
            </a:r>
            <a:r>
              <a:rPr sz="1100">
                <a:solidFill>
                  <a:srgbClr val="17222E"/>
                </a:solidFill>
                <a:latin typeface="Arial"/>
                <a:cs typeface="Arial"/>
              </a:rPr>
              <a:t>skills</a:t>
            </a:r>
            <a:r>
              <a:rPr sz="1100" spc="-10">
                <a:solidFill>
                  <a:srgbClr val="17222E"/>
                </a:solidFill>
                <a:latin typeface="Arial"/>
                <a:cs typeface="Arial"/>
              </a:rPr>
              <a:t> </a:t>
            </a:r>
            <a:r>
              <a:rPr sz="1100">
                <a:solidFill>
                  <a:srgbClr val="17222E"/>
                </a:solidFill>
                <a:latin typeface="Arial"/>
                <a:cs typeface="Arial"/>
              </a:rPr>
              <a:t>for</a:t>
            </a:r>
            <a:r>
              <a:rPr sz="1100" spc="-40">
                <a:solidFill>
                  <a:srgbClr val="17222E"/>
                </a:solidFill>
                <a:latin typeface="Arial"/>
                <a:cs typeface="Arial"/>
              </a:rPr>
              <a:t> </a:t>
            </a:r>
            <a:r>
              <a:rPr sz="1100">
                <a:solidFill>
                  <a:srgbClr val="17222E"/>
                </a:solidFill>
                <a:latin typeface="Arial"/>
                <a:cs typeface="Arial"/>
              </a:rPr>
              <a:t>workforce</a:t>
            </a:r>
            <a:r>
              <a:rPr sz="1100" spc="-50">
                <a:solidFill>
                  <a:srgbClr val="17222E"/>
                </a:solidFill>
                <a:latin typeface="Arial"/>
                <a:cs typeface="Arial"/>
              </a:rPr>
              <a:t> </a:t>
            </a:r>
            <a:r>
              <a:rPr sz="1100" spc="-10">
                <a:solidFill>
                  <a:srgbClr val="17222E"/>
                </a:solidFill>
                <a:latin typeface="Arial"/>
                <a:cs typeface="Arial"/>
              </a:rPr>
              <a:t>success.</a:t>
            </a:r>
            <a:endParaRPr sz="1100">
              <a:latin typeface="Arial"/>
              <a:cs typeface="Arial"/>
            </a:endParaRPr>
          </a:p>
          <a:p>
            <a:pPr marL="210820" marR="200025" algn="ctr">
              <a:lnSpc>
                <a:spcPct val="100000"/>
              </a:lnSpc>
            </a:pPr>
            <a:r>
              <a:rPr sz="1100">
                <a:solidFill>
                  <a:srgbClr val="17222E"/>
                </a:solidFill>
                <a:latin typeface="Arial"/>
                <a:cs typeface="Arial"/>
              </a:rPr>
              <a:t>Demonstrate</a:t>
            </a:r>
            <a:r>
              <a:rPr sz="1100" spc="-60">
                <a:solidFill>
                  <a:srgbClr val="17222E"/>
                </a:solidFill>
                <a:latin typeface="Arial"/>
                <a:cs typeface="Arial"/>
              </a:rPr>
              <a:t> </a:t>
            </a:r>
            <a:r>
              <a:rPr sz="1100">
                <a:solidFill>
                  <a:srgbClr val="17222E"/>
                </a:solidFill>
                <a:latin typeface="Arial"/>
                <a:cs typeface="Arial"/>
              </a:rPr>
              <a:t>basic</a:t>
            </a:r>
            <a:r>
              <a:rPr sz="1100" spc="-10">
                <a:solidFill>
                  <a:srgbClr val="17222E"/>
                </a:solidFill>
                <a:latin typeface="Arial"/>
                <a:cs typeface="Arial"/>
              </a:rPr>
              <a:t> </a:t>
            </a:r>
            <a:r>
              <a:rPr sz="1100">
                <a:solidFill>
                  <a:srgbClr val="17222E"/>
                </a:solidFill>
                <a:latin typeface="Arial"/>
                <a:cs typeface="Arial"/>
              </a:rPr>
              <a:t>math</a:t>
            </a:r>
            <a:r>
              <a:rPr sz="1100" spc="-45">
                <a:solidFill>
                  <a:srgbClr val="17222E"/>
                </a:solidFill>
                <a:latin typeface="Arial"/>
                <a:cs typeface="Arial"/>
              </a:rPr>
              <a:t> </a:t>
            </a:r>
            <a:r>
              <a:rPr sz="1100">
                <a:solidFill>
                  <a:srgbClr val="17222E"/>
                </a:solidFill>
                <a:latin typeface="Arial"/>
                <a:cs typeface="Arial"/>
              </a:rPr>
              <a:t>formulas,</a:t>
            </a:r>
            <a:r>
              <a:rPr sz="1100" spc="-55">
                <a:solidFill>
                  <a:srgbClr val="17222E"/>
                </a:solidFill>
                <a:latin typeface="Arial"/>
                <a:cs typeface="Arial"/>
              </a:rPr>
              <a:t> </a:t>
            </a:r>
            <a:r>
              <a:rPr sz="1100">
                <a:solidFill>
                  <a:srgbClr val="17222E"/>
                </a:solidFill>
                <a:latin typeface="Arial"/>
                <a:cs typeface="Arial"/>
              </a:rPr>
              <a:t>functions,</a:t>
            </a:r>
            <a:r>
              <a:rPr sz="1100" spc="-65">
                <a:solidFill>
                  <a:srgbClr val="17222E"/>
                </a:solidFill>
                <a:latin typeface="Arial"/>
                <a:cs typeface="Arial"/>
              </a:rPr>
              <a:t> </a:t>
            </a:r>
            <a:r>
              <a:rPr sz="1100">
                <a:solidFill>
                  <a:srgbClr val="17222E"/>
                </a:solidFill>
                <a:latin typeface="Arial"/>
                <a:cs typeface="Arial"/>
              </a:rPr>
              <a:t>and</a:t>
            </a:r>
            <a:r>
              <a:rPr sz="1100" spc="-15">
                <a:solidFill>
                  <a:srgbClr val="17222E"/>
                </a:solidFill>
                <a:latin typeface="Arial"/>
                <a:cs typeface="Arial"/>
              </a:rPr>
              <a:t> </a:t>
            </a:r>
            <a:r>
              <a:rPr sz="1100" spc="-20">
                <a:solidFill>
                  <a:srgbClr val="17222E"/>
                </a:solidFill>
                <a:latin typeface="Arial"/>
                <a:cs typeface="Arial"/>
              </a:rPr>
              <a:t>Excel </a:t>
            </a:r>
            <a:r>
              <a:rPr sz="1100" spc="-10">
                <a:solidFill>
                  <a:srgbClr val="17222E"/>
                </a:solidFill>
                <a:latin typeface="Arial"/>
                <a:cs typeface="Arial"/>
              </a:rPr>
              <a:t>skills.</a:t>
            </a:r>
            <a:endParaRPr sz="1100">
              <a:latin typeface="Arial"/>
              <a:cs typeface="Arial"/>
            </a:endParaRPr>
          </a:p>
        </p:txBody>
      </p:sp>
    </p:spTree>
    <p:extLst>
      <p:ext uri="{BB962C8B-B14F-4D97-AF65-F5344CB8AC3E}">
        <p14:creationId xmlns:p14="http://schemas.microsoft.com/office/powerpoint/2010/main" val="760430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6095" y="6480047"/>
            <a:ext cx="11998960" cy="378460"/>
            <a:chOff x="6095" y="6480047"/>
            <a:chExt cx="11998960" cy="378460"/>
          </a:xfrm>
        </p:grpSpPr>
        <p:pic>
          <p:nvPicPr>
            <p:cNvPr id="5" name="object 5"/>
            <p:cNvPicPr/>
            <p:nvPr/>
          </p:nvPicPr>
          <p:blipFill>
            <a:blip r:embed="rId3" cstate="print"/>
            <a:stretch>
              <a:fillRect/>
            </a:stretch>
          </p:blipFill>
          <p:spPr>
            <a:xfrm>
              <a:off x="11612879"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grpSp>
      <p:sp>
        <p:nvSpPr>
          <p:cNvPr id="7" name="object 7"/>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5"/>
              </a:rPr>
              <a:t>www.zoomlionghana.com</a:t>
            </a:r>
            <a:endParaRPr sz="1050">
              <a:latin typeface="Microsoft Sans Serif"/>
              <a:cs typeface="Microsoft Sans Serif"/>
            </a:endParaRPr>
          </a:p>
        </p:txBody>
      </p:sp>
      <p:grpSp>
        <p:nvGrpSpPr>
          <p:cNvPr id="8" name="object 8"/>
          <p:cNvGrpSpPr/>
          <p:nvPr/>
        </p:nvGrpSpPr>
        <p:grpSpPr>
          <a:xfrm>
            <a:off x="169163" y="25"/>
            <a:ext cx="12018645" cy="6430010"/>
            <a:chOff x="169163" y="25"/>
            <a:chExt cx="12018645" cy="6430010"/>
          </a:xfrm>
        </p:grpSpPr>
        <p:pic>
          <p:nvPicPr>
            <p:cNvPr id="9" name="object 9"/>
            <p:cNvPicPr/>
            <p:nvPr/>
          </p:nvPicPr>
          <p:blipFill>
            <a:blip r:embed="rId6" cstate="print"/>
            <a:stretch>
              <a:fillRect/>
            </a:stretch>
          </p:blipFill>
          <p:spPr>
            <a:xfrm>
              <a:off x="298818" y="25"/>
              <a:ext cx="11888597" cy="6429868"/>
            </a:xfrm>
            <a:prstGeom prst="rect">
              <a:avLst/>
            </a:prstGeom>
          </p:spPr>
        </p:pic>
        <p:sp>
          <p:nvSpPr>
            <p:cNvPr id="10" name="object 10"/>
            <p:cNvSpPr/>
            <p:nvPr/>
          </p:nvSpPr>
          <p:spPr>
            <a:xfrm>
              <a:off x="169164" y="4899660"/>
              <a:ext cx="12018645" cy="480059"/>
            </a:xfrm>
            <a:custGeom>
              <a:avLst/>
              <a:gdLst/>
              <a:ahLst/>
              <a:cxnLst/>
              <a:rect l="l" t="t" r="r" b="b"/>
              <a:pathLst>
                <a:path w="12018644" h="480060">
                  <a:moveTo>
                    <a:pt x="12018264" y="163068"/>
                  </a:moveTo>
                  <a:lnTo>
                    <a:pt x="466940" y="163068"/>
                  </a:lnTo>
                  <a:lnTo>
                    <a:pt x="461327" y="146735"/>
                  </a:lnTo>
                  <a:lnTo>
                    <a:pt x="447281" y="118872"/>
                  </a:lnTo>
                  <a:lnTo>
                    <a:pt x="409740" y="70294"/>
                  </a:lnTo>
                  <a:lnTo>
                    <a:pt x="361162" y="32766"/>
                  </a:lnTo>
                  <a:lnTo>
                    <a:pt x="303822" y="8585"/>
                  </a:lnTo>
                  <a:lnTo>
                    <a:pt x="240030" y="0"/>
                  </a:lnTo>
                  <a:lnTo>
                    <a:pt x="207327" y="2336"/>
                  </a:lnTo>
                  <a:lnTo>
                    <a:pt x="146761" y="18719"/>
                  </a:lnTo>
                  <a:lnTo>
                    <a:pt x="93230" y="50152"/>
                  </a:lnTo>
                  <a:lnTo>
                    <a:pt x="50165" y="93205"/>
                  </a:lnTo>
                  <a:lnTo>
                    <a:pt x="18719" y="146735"/>
                  </a:lnTo>
                  <a:lnTo>
                    <a:pt x="2324" y="207314"/>
                  </a:lnTo>
                  <a:lnTo>
                    <a:pt x="0" y="240030"/>
                  </a:lnTo>
                  <a:lnTo>
                    <a:pt x="2324" y="272757"/>
                  </a:lnTo>
                  <a:lnTo>
                    <a:pt x="18719" y="333336"/>
                  </a:lnTo>
                  <a:lnTo>
                    <a:pt x="50165" y="386867"/>
                  </a:lnTo>
                  <a:lnTo>
                    <a:pt x="93230" y="429920"/>
                  </a:lnTo>
                  <a:lnTo>
                    <a:pt x="146761" y="461352"/>
                  </a:lnTo>
                  <a:lnTo>
                    <a:pt x="207327" y="477735"/>
                  </a:lnTo>
                  <a:lnTo>
                    <a:pt x="240030" y="480060"/>
                  </a:lnTo>
                  <a:lnTo>
                    <a:pt x="272732" y="477735"/>
                  </a:lnTo>
                  <a:lnTo>
                    <a:pt x="333298" y="461352"/>
                  </a:lnTo>
                  <a:lnTo>
                    <a:pt x="386829" y="429920"/>
                  </a:lnTo>
                  <a:lnTo>
                    <a:pt x="429882" y="386867"/>
                  </a:lnTo>
                  <a:lnTo>
                    <a:pt x="461327" y="333336"/>
                  </a:lnTo>
                  <a:lnTo>
                    <a:pt x="466940" y="316992"/>
                  </a:lnTo>
                  <a:lnTo>
                    <a:pt x="12018264" y="316992"/>
                  </a:lnTo>
                  <a:lnTo>
                    <a:pt x="12018264" y="163068"/>
                  </a:lnTo>
                  <a:close/>
                </a:path>
              </a:pathLst>
            </a:custGeom>
            <a:solidFill>
              <a:srgbClr val="3E3E3E"/>
            </a:solidFill>
          </p:spPr>
          <p:txBody>
            <a:bodyPr wrap="square" lIns="0" tIns="0" rIns="0" bIns="0" rtlCol="0"/>
            <a:lstStyle/>
            <a:p>
              <a:endParaRPr/>
            </a:p>
          </p:txBody>
        </p:sp>
      </p:grpSp>
      <p:sp>
        <p:nvSpPr>
          <p:cNvPr id="11" name="object 11"/>
          <p:cNvSpPr txBox="1"/>
          <p:nvPr/>
        </p:nvSpPr>
        <p:spPr>
          <a:xfrm>
            <a:off x="552704" y="5630367"/>
            <a:ext cx="1151255" cy="756920"/>
          </a:xfrm>
          <a:prstGeom prst="rect">
            <a:avLst/>
          </a:prstGeom>
        </p:spPr>
        <p:txBody>
          <a:bodyPr vert="horz" wrap="square" lIns="0" tIns="12065" rIns="0" bIns="0" rtlCol="0">
            <a:spAutoFit/>
          </a:bodyPr>
          <a:lstStyle/>
          <a:p>
            <a:pPr marL="12700" marR="5080" indent="7620" algn="just">
              <a:lnSpc>
                <a:spcPct val="100000"/>
              </a:lnSpc>
              <a:spcBef>
                <a:spcPts val="95"/>
              </a:spcBef>
            </a:pPr>
            <a:r>
              <a:rPr sz="1600" b="1">
                <a:solidFill>
                  <a:srgbClr val="3E3E3E"/>
                </a:solidFill>
                <a:latin typeface="Ebrima"/>
                <a:cs typeface="Ebrima"/>
              </a:rPr>
              <a:t>Pilot</a:t>
            </a:r>
            <a:r>
              <a:rPr sz="1600" b="1" spc="-95">
                <a:solidFill>
                  <a:srgbClr val="3E3E3E"/>
                </a:solidFill>
                <a:latin typeface="Ebrima"/>
                <a:cs typeface="Ebrima"/>
              </a:rPr>
              <a:t> </a:t>
            </a:r>
            <a:r>
              <a:rPr sz="1600" b="1" spc="-10">
                <a:solidFill>
                  <a:srgbClr val="3E3E3E"/>
                </a:solidFill>
                <a:latin typeface="Ebrima"/>
                <a:cs typeface="Ebrima"/>
              </a:rPr>
              <a:t>Trucks </a:t>
            </a:r>
            <a:r>
              <a:rPr sz="1600" b="1">
                <a:solidFill>
                  <a:srgbClr val="3E3E3E"/>
                </a:solidFill>
                <a:latin typeface="Ebrima"/>
                <a:cs typeface="Ebrima"/>
              </a:rPr>
              <a:t>Received</a:t>
            </a:r>
            <a:r>
              <a:rPr sz="1600" b="1" spc="260">
                <a:solidFill>
                  <a:srgbClr val="3E3E3E"/>
                </a:solidFill>
                <a:latin typeface="Ebrima"/>
                <a:cs typeface="Ebrima"/>
              </a:rPr>
              <a:t> </a:t>
            </a:r>
            <a:r>
              <a:rPr sz="1600" b="1" spc="-25">
                <a:solidFill>
                  <a:srgbClr val="3E3E3E"/>
                </a:solidFill>
                <a:latin typeface="Ebrima"/>
                <a:cs typeface="Ebrima"/>
              </a:rPr>
              <a:t>in </a:t>
            </a:r>
            <a:r>
              <a:rPr sz="1600" b="1" spc="-10">
                <a:solidFill>
                  <a:srgbClr val="3E3E3E"/>
                </a:solidFill>
                <a:latin typeface="Ebrima"/>
                <a:cs typeface="Ebrima"/>
              </a:rPr>
              <a:t>California</a:t>
            </a:r>
            <a:endParaRPr sz="1600">
              <a:latin typeface="Ebrima"/>
              <a:cs typeface="Ebrima"/>
            </a:endParaRPr>
          </a:p>
        </p:txBody>
      </p:sp>
      <p:grpSp>
        <p:nvGrpSpPr>
          <p:cNvPr id="12" name="object 12"/>
          <p:cNvGrpSpPr/>
          <p:nvPr/>
        </p:nvGrpSpPr>
        <p:grpSpPr>
          <a:xfrm>
            <a:off x="524255" y="3566159"/>
            <a:ext cx="1016635" cy="1788160"/>
            <a:chOff x="524255" y="3566159"/>
            <a:chExt cx="1016635" cy="1788160"/>
          </a:xfrm>
        </p:grpSpPr>
        <p:sp>
          <p:nvSpPr>
            <p:cNvPr id="13" name="object 13"/>
            <p:cNvSpPr/>
            <p:nvPr/>
          </p:nvSpPr>
          <p:spPr>
            <a:xfrm>
              <a:off x="1034033" y="4549901"/>
              <a:ext cx="0" cy="590550"/>
            </a:xfrm>
            <a:custGeom>
              <a:avLst/>
              <a:gdLst/>
              <a:ahLst/>
              <a:cxnLst/>
              <a:rect l="l" t="t" r="r" b="b"/>
              <a:pathLst>
                <a:path h="590550">
                  <a:moveTo>
                    <a:pt x="0" y="0"/>
                  </a:moveTo>
                  <a:lnTo>
                    <a:pt x="0" y="590169"/>
                  </a:lnTo>
                </a:path>
              </a:pathLst>
            </a:custGeom>
            <a:ln w="28956">
              <a:solidFill>
                <a:srgbClr val="9DC3E6"/>
              </a:solidFill>
            </a:ln>
          </p:spPr>
          <p:txBody>
            <a:bodyPr wrap="square" lIns="0" tIns="0" rIns="0" bIns="0" rtlCol="0"/>
            <a:lstStyle/>
            <a:p>
              <a:endParaRPr/>
            </a:p>
          </p:txBody>
        </p:sp>
        <p:sp>
          <p:nvSpPr>
            <p:cNvPr id="14" name="object 14"/>
            <p:cNvSpPr/>
            <p:nvPr/>
          </p:nvSpPr>
          <p:spPr>
            <a:xfrm>
              <a:off x="524255" y="3566159"/>
              <a:ext cx="1016635" cy="1045844"/>
            </a:xfrm>
            <a:custGeom>
              <a:avLst/>
              <a:gdLst/>
              <a:ahLst/>
              <a:cxnLst/>
              <a:rect l="l" t="t" r="r" b="b"/>
              <a:pathLst>
                <a:path w="1016635" h="1045845">
                  <a:moveTo>
                    <a:pt x="508253" y="0"/>
                  </a:moveTo>
                  <a:lnTo>
                    <a:pt x="452580" y="3399"/>
                  </a:lnTo>
                  <a:lnTo>
                    <a:pt x="399097" y="12230"/>
                  </a:lnTo>
                  <a:lnTo>
                    <a:pt x="347803" y="26499"/>
                  </a:lnTo>
                  <a:lnTo>
                    <a:pt x="298697" y="46211"/>
                  </a:lnTo>
                  <a:lnTo>
                    <a:pt x="251777" y="71373"/>
                  </a:lnTo>
                  <a:lnTo>
                    <a:pt x="207822" y="101184"/>
                  </a:lnTo>
                  <a:lnTo>
                    <a:pt x="167609" y="134841"/>
                  </a:lnTo>
                  <a:lnTo>
                    <a:pt x="131137" y="172351"/>
                  </a:lnTo>
                  <a:lnTo>
                    <a:pt x="98407" y="213719"/>
                  </a:lnTo>
                  <a:lnTo>
                    <a:pt x="69418" y="258952"/>
                  </a:lnTo>
                  <a:lnTo>
                    <a:pt x="44945" y="307185"/>
                  </a:lnTo>
                  <a:lnTo>
                    <a:pt x="25767" y="357691"/>
                  </a:lnTo>
                  <a:lnTo>
                    <a:pt x="11884" y="410459"/>
                  </a:lnTo>
                  <a:lnTo>
                    <a:pt x="3294" y="465477"/>
                  </a:lnTo>
                  <a:lnTo>
                    <a:pt x="0" y="522731"/>
                  </a:lnTo>
                  <a:lnTo>
                    <a:pt x="3294" y="579986"/>
                  </a:lnTo>
                  <a:lnTo>
                    <a:pt x="11884" y="635004"/>
                  </a:lnTo>
                  <a:lnTo>
                    <a:pt x="25767" y="687772"/>
                  </a:lnTo>
                  <a:lnTo>
                    <a:pt x="44945" y="738278"/>
                  </a:lnTo>
                  <a:lnTo>
                    <a:pt x="69418" y="786510"/>
                  </a:lnTo>
                  <a:lnTo>
                    <a:pt x="98407" y="831744"/>
                  </a:lnTo>
                  <a:lnTo>
                    <a:pt x="131137" y="873112"/>
                  </a:lnTo>
                  <a:lnTo>
                    <a:pt x="167609" y="910622"/>
                  </a:lnTo>
                  <a:lnTo>
                    <a:pt x="207822" y="944279"/>
                  </a:lnTo>
                  <a:lnTo>
                    <a:pt x="251777" y="974089"/>
                  </a:lnTo>
                  <a:lnTo>
                    <a:pt x="298697" y="999252"/>
                  </a:lnTo>
                  <a:lnTo>
                    <a:pt x="347803" y="1018964"/>
                  </a:lnTo>
                  <a:lnTo>
                    <a:pt x="399097" y="1033233"/>
                  </a:lnTo>
                  <a:lnTo>
                    <a:pt x="452580" y="1042064"/>
                  </a:lnTo>
                  <a:lnTo>
                    <a:pt x="508253" y="1045463"/>
                  </a:lnTo>
                  <a:lnTo>
                    <a:pt x="563929" y="1042064"/>
                  </a:lnTo>
                  <a:lnTo>
                    <a:pt x="617418" y="1033233"/>
                  </a:lnTo>
                  <a:lnTo>
                    <a:pt x="668723" y="1018964"/>
                  </a:lnTo>
                  <a:lnTo>
                    <a:pt x="717848" y="999252"/>
                  </a:lnTo>
                  <a:lnTo>
                    <a:pt x="764794" y="974089"/>
                  </a:lnTo>
                  <a:lnTo>
                    <a:pt x="808728" y="944279"/>
                  </a:lnTo>
                  <a:lnTo>
                    <a:pt x="848933" y="910622"/>
                  </a:lnTo>
                  <a:lnTo>
                    <a:pt x="885394" y="873112"/>
                  </a:lnTo>
                  <a:lnTo>
                    <a:pt x="918100" y="831744"/>
                  </a:lnTo>
                  <a:lnTo>
                    <a:pt x="947038" y="786510"/>
                  </a:lnTo>
                  <a:lnTo>
                    <a:pt x="971527" y="738278"/>
                  </a:lnTo>
                  <a:lnTo>
                    <a:pt x="990731" y="687772"/>
                  </a:lnTo>
                  <a:lnTo>
                    <a:pt x="1004637" y="635004"/>
                  </a:lnTo>
                  <a:lnTo>
                    <a:pt x="1013233" y="579986"/>
                  </a:lnTo>
                  <a:lnTo>
                    <a:pt x="1016507" y="522731"/>
                  </a:lnTo>
                  <a:lnTo>
                    <a:pt x="1013233" y="465477"/>
                  </a:lnTo>
                  <a:lnTo>
                    <a:pt x="1004637" y="410459"/>
                  </a:lnTo>
                  <a:lnTo>
                    <a:pt x="990731" y="357691"/>
                  </a:lnTo>
                  <a:lnTo>
                    <a:pt x="971527" y="307185"/>
                  </a:lnTo>
                  <a:lnTo>
                    <a:pt x="947038" y="258952"/>
                  </a:lnTo>
                  <a:lnTo>
                    <a:pt x="918100" y="213719"/>
                  </a:lnTo>
                  <a:lnTo>
                    <a:pt x="885394" y="172351"/>
                  </a:lnTo>
                  <a:lnTo>
                    <a:pt x="848933" y="134841"/>
                  </a:lnTo>
                  <a:lnTo>
                    <a:pt x="808728" y="101184"/>
                  </a:lnTo>
                  <a:lnTo>
                    <a:pt x="764794" y="71373"/>
                  </a:lnTo>
                  <a:lnTo>
                    <a:pt x="717848" y="46211"/>
                  </a:lnTo>
                  <a:lnTo>
                    <a:pt x="668723" y="26499"/>
                  </a:lnTo>
                  <a:lnTo>
                    <a:pt x="617418" y="12230"/>
                  </a:lnTo>
                  <a:lnTo>
                    <a:pt x="563929" y="3399"/>
                  </a:lnTo>
                  <a:lnTo>
                    <a:pt x="508253" y="0"/>
                  </a:lnTo>
                  <a:close/>
                </a:path>
              </a:pathLst>
            </a:custGeom>
            <a:solidFill>
              <a:srgbClr val="9DC3E6"/>
            </a:solidFill>
          </p:spPr>
          <p:txBody>
            <a:bodyPr wrap="square" lIns="0" tIns="0" rIns="0" bIns="0" rtlCol="0"/>
            <a:lstStyle/>
            <a:p>
              <a:endParaRPr/>
            </a:p>
          </p:txBody>
        </p:sp>
        <p:sp>
          <p:nvSpPr>
            <p:cNvPr id="15" name="object 15"/>
            <p:cNvSpPr/>
            <p:nvPr/>
          </p:nvSpPr>
          <p:spPr>
            <a:xfrm>
              <a:off x="858011" y="4965191"/>
              <a:ext cx="349250" cy="350520"/>
            </a:xfrm>
            <a:custGeom>
              <a:avLst/>
              <a:gdLst/>
              <a:ahLst/>
              <a:cxnLst/>
              <a:rect l="l" t="t" r="r" b="b"/>
              <a:pathLst>
                <a:path w="349250" h="350520">
                  <a:moveTo>
                    <a:pt x="174497" y="0"/>
                  </a:moveTo>
                  <a:lnTo>
                    <a:pt x="128119" y="6270"/>
                  </a:lnTo>
                  <a:lnTo>
                    <a:pt x="86436" y="23875"/>
                  </a:lnTo>
                  <a:lnTo>
                    <a:pt x="51122" y="51323"/>
                  </a:lnTo>
                  <a:lnTo>
                    <a:pt x="23837" y="86867"/>
                  </a:lnTo>
                  <a:lnTo>
                    <a:pt x="6237" y="128682"/>
                  </a:lnTo>
                  <a:lnTo>
                    <a:pt x="0" y="175259"/>
                  </a:lnTo>
                  <a:lnTo>
                    <a:pt x="1697" y="199143"/>
                  </a:lnTo>
                  <a:lnTo>
                    <a:pt x="13617" y="243339"/>
                  </a:lnTo>
                  <a:lnTo>
                    <a:pt x="36474" y="282442"/>
                  </a:lnTo>
                  <a:lnTo>
                    <a:pt x="67777" y="313926"/>
                  </a:lnTo>
                  <a:lnTo>
                    <a:pt x="106691" y="336857"/>
                  </a:lnTo>
                  <a:lnTo>
                    <a:pt x="150721" y="348807"/>
                  </a:lnTo>
                  <a:lnTo>
                    <a:pt x="174497" y="350519"/>
                  </a:lnTo>
                  <a:lnTo>
                    <a:pt x="198274" y="348807"/>
                  </a:lnTo>
                  <a:lnTo>
                    <a:pt x="242304" y="336857"/>
                  </a:lnTo>
                  <a:lnTo>
                    <a:pt x="281218" y="313926"/>
                  </a:lnTo>
                  <a:lnTo>
                    <a:pt x="312526" y="282442"/>
                  </a:lnTo>
                  <a:lnTo>
                    <a:pt x="335383" y="243339"/>
                  </a:lnTo>
                  <a:lnTo>
                    <a:pt x="347298" y="199143"/>
                  </a:lnTo>
                  <a:lnTo>
                    <a:pt x="348996" y="175259"/>
                  </a:lnTo>
                  <a:lnTo>
                    <a:pt x="347298" y="151376"/>
                  </a:lnTo>
                  <a:lnTo>
                    <a:pt x="335383" y="107180"/>
                  </a:lnTo>
                  <a:lnTo>
                    <a:pt x="312526" y="68077"/>
                  </a:lnTo>
                  <a:lnTo>
                    <a:pt x="281218" y="36593"/>
                  </a:lnTo>
                  <a:lnTo>
                    <a:pt x="242304" y="13662"/>
                  </a:lnTo>
                  <a:lnTo>
                    <a:pt x="198274" y="1712"/>
                  </a:lnTo>
                  <a:lnTo>
                    <a:pt x="174497" y="0"/>
                  </a:lnTo>
                  <a:close/>
                </a:path>
              </a:pathLst>
            </a:custGeom>
            <a:solidFill>
              <a:srgbClr val="BCD6ED"/>
            </a:solidFill>
          </p:spPr>
          <p:txBody>
            <a:bodyPr wrap="square" lIns="0" tIns="0" rIns="0" bIns="0" rtlCol="0"/>
            <a:lstStyle/>
            <a:p>
              <a:endParaRPr/>
            </a:p>
          </p:txBody>
        </p:sp>
        <p:sp>
          <p:nvSpPr>
            <p:cNvPr id="16" name="object 16"/>
            <p:cNvSpPr/>
            <p:nvPr/>
          </p:nvSpPr>
          <p:spPr>
            <a:xfrm>
              <a:off x="858011" y="4965191"/>
              <a:ext cx="349250" cy="350520"/>
            </a:xfrm>
            <a:custGeom>
              <a:avLst/>
              <a:gdLst/>
              <a:ahLst/>
              <a:cxnLst/>
              <a:rect l="l" t="t" r="r" b="b"/>
              <a:pathLst>
                <a:path w="349250" h="350520">
                  <a:moveTo>
                    <a:pt x="174497" y="350519"/>
                  </a:moveTo>
                  <a:lnTo>
                    <a:pt x="220876" y="344249"/>
                  </a:lnTo>
                  <a:lnTo>
                    <a:pt x="262559" y="326643"/>
                  </a:lnTo>
                  <a:lnTo>
                    <a:pt x="297875" y="299196"/>
                  </a:lnTo>
                  <a:lnTo>
                    <a:pt x="325170" y="263651"/>
                  </a:lnTo>
                  <a:lnTo>
                    <a:pt x="342760" y="221837"/>
                  </a:lnTo>
                  <a:lnTo>
                    <a:pt x="348996" y="175259"/>
                  </a:lnTo>
                  <a:lnTo>
                    <a:pt x="347298" y="151376"/>
                  </a:lnTo>
                  <a:lnTo>
                    <a:pt x="335383" y="107180"/>
                  </a:lnTo>
                  <a:lnTo>
                    <a:pt x="312526" y="68077"/>
                  </a:lnTo>
                  <a:lnTo>
                    <a:pt x="281218" y="36593"/>
                  </a:lnTo>
                  <a:lnTo>
                    <a:pt x="242304" y="13662"/>
                  </a:lnTo>
                  <a:lnTo>
                    <a:pt x="198274" y="1712"/>
                  </a:lnTo>
                  <a:lnTo>
                    <a:pt x="174497" y="0"/>
                  </a:lnTo>
                  <a:lnTo>
                    <a:pt x="150721" y="1712"/>
                  </a:lnTo>
                  <a:lnTo>
                    <a:pt x="106691" y="13662"/>
                  </a:lnTo>
                  <a:lnTo>
                    <a:pt x="67777" y="36593"/>
                  </a:lnTo>
                  <a:lnTo>
                    <a:pt x="36474" y="68077"/>
                  </a:lnTo>
                  <a:lnTo>
                    <a:pt x="13617" y="107180"/>
                  </a:lnTo>
                  <a:lnTo>
                    <a:pt x="1697" y="151376"/>
                  </a:lnTo>
                  <a:lnTo>
                    <a:pt x="0" y="175259"/>
                  </a:lnTo>
                  <a:lnTo>
                    <a:pt x="1697" y="199143"/>
                  </a:lnTo>
                  <a:lnTo>
                    <a:pt x="13617" y="243339"/>
                  </a:lnTo>
                  <a:lnTo>
                    <a:pt x="36474" y="282442"/>
                  </a:lnTo>
                  <a:lnTo>
                    <a:pt x="67777" y="313926"/>
                  </a:lnTo>
                  <a:lnTo>
                    <a:pt x="106691" y="336857"/>
                  </a:lnTo>
                  <a:lnTo>
                    <a:pt x="150721" y="348807"/>
                  </a:lnTo>
                  <a:lnTo>
                    <a:pt x="174497" y="350519"/>
                  </a:lnTo>
                  <a:close/>
                </a:path>
              </a:pathLst>
            </a:custGeom>
            <a:ln w="76200">
              <a:solidFill>
                <a:srgbClr val="FFFFFF"/>
              </a:solidFill>
            </a:ln>
          </p:spPr>
          <p:txBody>
            <a:bodyPr wrap="square" lIns="0" tIns="0" rIns="0" bIns="0" rtlCol="0"/>
            <a:lstStyle/>
            <a:p>
              <a:endParaRPr/>
            </a:p>
          </p:txBody>
        </p:sp>
      </p:grpSp>
      <p:sp>
        <p:nvSpPr>
          <p:cNvPr id="17" name="object 17"/>
          <p:cNvSpPr txBox="1"/>
          <p:nvPr/>
        </p:nvSpPr>
        <p:spPr>
          <a:xfrm>
            <a:off x="703884" y="3685159"/>
            <a:ext cx="678180" cy="681990"/>
          </a:xfrm>
          <a:prstGeom prst="rect">
            <a:avLst/>
          </a:prstGeom>
        </p:spPr>
        <p:txBody>
          <a:bodyPr vert="horz" wrap="square" lIns="0" tIns="17145" rIns="0" bIns="0" rtlCol="0">
            <a:spAutoFit/>
          </a:bodyPr>
          <a:lstStyle/>
          <a:p>
            <a:pPr marL="94615">
              <a:lnSpc>
                <a:spcPct val="100000"/>
              </a:lnSpc>
              <a:spcBef>
                <a:spcPts val="135"/>
              </a:spcBef>
            </a:pPr>
            <a:r>
              <a:rPr sz="2100" b="1" spc="-25">
                <a:solidFill>
                  <a:srgbClr val="FFFFFF"/>
                </a:solidFill>
                <a:latin typeface="Courier New"/>
                <a:cs typeface="Courier New"/>
              </a:rPr>
              <a:t>Jan</a:t>
            </a:r>
            <a:endParaRPr sz="2100">
              <a:latin typeface="Courier New"/>
              <a:cs typeface="Courier New"/>
            </a:endParaRPr>
          </a:p>
          <a:p>
            <a:pPr marL="12700">
              <a:lnSpc>
                <a:spcPct val="100000"/>
              </a:lnSpc>
              <a:spcBef>
                <a:spcPts val="85"/>
              </a:spcBef>
            </a:pPr>
            <a:r>
              <a:rPr sz="2100" spc="-20">
                <a:solidFill>
                  <a:srgbClr val="FFFFFF"/>
                </a:solidFill>
                <a:latin typeface="Courier New"/>
                <a:cs typeface="Courier New"/>
              </a:rPr>
              <a:t>2023</a:t>
            </a:r>
            <a:endParaRPr sz="2100">
              <a:latin typeface="Courier New"/>
              <a:cs typeface="Courier New"/>
            </a:endParaRPr>
          </a:p>
        </p:txBody>
      </p:sp>
      <p:grpSp>
        <p:nvGrpSpPr>
          <p:cNvPr id="18" name="object 18"/>
          <p:cNvGrpSpPr/>
          <p:nvPr/>
        </p:nvGrpSpPr>
        <p:grpSpPr>
          <a:xfrm>
            <a:off x="2599944" y="3566159"/>
            <a:ext cx="1016635" cy="1788160"/>
            <a:chOff x="2599944" y="3566159"/>
            <a:chExt cx="1016635" cy="1788160"/>
          </a:xfrm>
        </p:grpSpPr>
        <p:sp>
          <p:nvSpPr>
            <p:cNvPr id="19" name="object 19"/>
            <p:cNvSpPr/>
            <p:nvPr/>
          </p:nvSpPr>
          <p:spPr>
            <a:xfrm>
              <a:off x="3109722" y="4549901"/>
              <a:ext cx="0" cy="590550"/>
            </a:xfrm>
            <a:custGeom>
              <a:avLst/>
              <a:gdLst/>
              <a:ahLst/>
              <a:cxnLst/>
              <a:rect l="l" t="t" r="r" b="b"/>
              <a:pathLst>
                <a:path h="590550">
                  <a:moveTo>
                    <a:pt x="0" y="0"/>
                  </a:moveTo>
                  <a:lnTo>
                    <a:pt x="0" y="590169"/>
                  </a:lnTo>
                </a:path>
              </a:pathLst>
            </a:custGeom>
            <a:ln w="28956">
              <a:solidFill>
                <a:srgbClr val="5B9BD4"/>
              </a:solidFill>
            </a:ln>
          </p:spPr>
          <p:txBody>
            <a:bodyPr wrap="square" lIns="0" tIns="0" rIns="0" bIns="0" rtlCol="0"/>
            <a:lstStyle/>
            <a:p>
              <a:endParaRPr/>
            </a:p>
          </p:txBody>
        </p:sp>
        <p:sp>
          <p:nvSpPr>
            <p:cNvPr id="20" name="object 20"/>
            <p:cNvSpPr/>
            <p:nvPr/>
          </p:nvSpPr>
          <p:spPr>
            <a:xfrm>
              <a:off x="2599944" y="3566159"/>
              <a:ext cx="1016635" cy="1045844"/>
            </a:xfrm>
            <a:custGeom>
              <a:avLst/>
              <a:gdLst/>
              <a:ahLst/>
              <a:cxnLst/>
              <a:rect l="l" t="t" r="r" b="b"/>
              <a:pathLst>
                <a:path w="1016635" h="1045845">
                  <a:moveTo>
                    <a:pt x="508254" y="0"/>
                  </a:moveTo>
                  <a:lnTo>
                    <a:pt x="452582" y="3399"/>
                  </a:lnTo>
                  <a:lnTo>
                    <a:pt x="399105" y="12230"/>
                  </a:lnTo>
                  <a:lnTo>
                    <a:pt x="347822" y="26499"/>
                  </a:lnTo>
                  <a:lnTo>
                    <a:pt x="298734" y="46211"/>
                  </a:lnTo>
                  <a:lnTo>
                    <a:pt x="251841" y="71373"/>
                  </a:lnTo>
                  <a:lnTo>
                    <a:pt x="207844" y="101184"/>
                  </a:lnTo>
                  <a:lnTo>
                    <a:pt x="167602" y="134841"/>
                  </a:lnTo>
                  <a:lnTo>
                    <a:pt x="131121" y="172351"/>
                  </a:lnTo>
                  <a:lnTo>
                    <a:pt x="98408" y="213719"/>
                  </a:lnTo>
                  <a:lnTo>
                    <a:pt x="69468" y="258952"/>
                  </a:lnTo>
                  <a:lnTo>
                    <a:pt x="44980" y="307185"/>
                  </a:lnTo>
                  <a:lnTo>
                    <a:pt x="25776" y="357691"/>
                  </a:lnTo>
                  <a:lnTo>
                    <a:pt x="11870" y="410459"/>
                  </a:lnTo>
                  <a:lnTo>
                    <a:pt x="3274" y="465477"/>
                  </a:lnTo>
                  <a:lnTo>
                    <a:pt x="0" y="522731"/>
                  </a:lnTo>
                  <a:lnTo>
                    <a:pt x="3274" y="579986"/>
                  </a:lnTo>
                  <a:lnTo>
                    <a:pt x="11870" y="635004"/>
                  </a:lnTo>
                  <a:lnTo>
                    <a:pt x="25776" y="687772"/>
                  </a:lnTo>
                  <a:lnTo>
                    <a:pt x="44980" y="738278"/>
                  </a:lnTo>
                  <a:lnTo>
                    <a:pt x="69468" y="786510"/>
                  </a:lnTo>
                  <a:lnTo>
                    <a:pt x="98408" y="831744"/>
                  </a:lnTo>
                  <a:lnTo>
                    <a:pt x="131121" y="873112"/>
                  </a:lnTo>
                  <a:lnTo>
                    <a:pt x="167602" y="910622"/>
                  </a:lnTo>
                  <a:lnTo>
                    <a:pt x="207844" y="944279"/>
                  </a:lnTo>
                  <a:lnTo>
                    <a:pt x="251841" y="974089"/>
                  </a:lnTo>
                  <a:lnTo>
                    <a:pt x="298734" y="999252"/>
                  </a:lnTo>
                  <a:lnTo>
                    <a:pt x="347822" y="1018964"/>
                  </a:lnTo>
                  <a:lnTo>
                    <a:pt x="399105" y="1033233"/>
                  </a:lnTo>
                  <a:lnTo>
                    <a:pt x="452582" y="1042064"/>
                  </a:lnTo>
                  <a:lnTo>
                    <a:pt x="508254" y="1045463"/>
                  </a:lnTo>
                  <a:lnTo>
                    <a:pt x="563926" y="1042064"/>
                  </a:lnTo>
                  <a:lnTo>
                    <a:pt x="617411" y="1033233"/>
                  </a:lnTo>
                  <a:lnTo>
                    <a:pt x="668712" y="1018964"/>
                  </a:lnTo>
                  <a:lnTo>
                    <a:pt x="717838" y="999252"/>
                  </a:lnTo>
                  <a:lnTo>
                    <a:pt x="764794" y="974089"/>
                  </a:lnTo>
                  <a:lnTo>
                    <a:pt x="808728" y="944279"/>
                  </a:lnTo>
                  <a:lnTo>
                    <a:pt x="848933" y="910622"/>
                  </a:lnTo>
                  <a:lnTo>
                    <a:pt x="885394" y="873112"/>
                  </a:lnTo>
                  <a:lnTo>
                    <a:pt x="918100" y="831744"/>
                  </a:lnTo>
                  <a:lnTo>
                    <a:pt x="947039" y="786510"/>
                  </a:lnTo>
                  <a:lnTo>
                    <a:pt x="971527" y="738278"/>
                  </a:lnTo>
                  <a:lnTo>
                    <a:pt x="990731" y="687772"/>
                  </a:lnTo>
                  <a:lnTo>
                    <a:pt x="1004637" y="635004"/>
                  </a:lnTo>
                  <a:lnTo>
                    <a:pt x="1013233" y="579986"/>
                  </a:lnTo>
                  <a:lnTo>
                    <a:pt x="1016507" y="522731"/>
                  </a:lnTo>
                  <a:lnTo>
                    <a:pt x="1013233" y="465477"/>
                  </a:lnTo>
                  <a:lnTo>
                    <a:pt x="1004637" y="410459"/>
                  </a:lnTo>
                  <a:lnTo>
                    <a:pt x="990731" y="357691"/>
                  </a:lnTo>
                  <a:lnTo>
                    <a:pt x="971527" y="307185"/>
                  </a:lnTo>
                  <a:lnTo>
                    <a:pt x="947039" y="258952"/>
                  </a:lnTo>
                  <a:lnTo>
                    <a:pt x="918100" y="213719"/>
                  </a:lnTo>
                  <a:lnTo>
                    <a:pt x="885394" y="172351"/>
                  </a:lnTo>
                  <a:lnTo>
                    <a:pt x="848933" y="134841"/>
                  </a:lnTo>
                  <a:lnTo>
                    <a:pt x="808728" y="101184"/>
                  </a:lnTo>
                  <a:lnTo>
                    <a:pt x="764794" y="71373"/>
                  </a:lnTo>
                  <a:lnTo>
                    <a:pt x="717838" y="46211"/>
                  </a:lnTo>
                  <a:lnTo>
                    <a:pt x="668712" y="26499"/>
                  </a:lnTo>
                  <a:lnTo>
                    <a:pt x="617411" y="12230"/>
                  </a:lnTo>
                  <a:lnTo>
                    <a:pt x="563926" y="3399"/>
                  </a:lnTo>
                  <a:lnTo>
                    <a:pt x="508254" y="0"/>
                  </a:lnTo>
                  <a:close/>
                </a:path>
              </a:pathLst>
            </a:custGeom>
            <a:solidFill>
              <a:srgbClr val="5B9BD4"/>
            </a:solidFill>
          </p:spPr>
          <p:txBody>
            <a:bodyPr wrap="square" lIns="0" tIns="0" rIns="0" bIns="0" rtlCol="0"/>
            <a:lstStyle/>
            <a:p>
              <a:endParaRPr/>
            </a:p>
          </p:txBody>
        </p:sp>
        <p:sp>
          <p:nvSpPr>
            <p:cNvPr id="21" name="object 21"/>
            <p:cNvSpPr/>
            <p:nvPr/>
          </p:nvSpPr>
          <p:spPr>
            <a:xfrm>
              <a:off x="2933700" y="4965191"/>
              <a:ext cx="350520" cy="350520"/>
            </a:xfrm>
            <a:custGeom>
              <a:avLst/>
              <a:gdLst/>
              <a:ahLst/>
              <a:cxnLst/>
              <a:rect l="l" t="t" r="r" b="b"/>
              <a:pathLst>
                <a:path w="350520" h="350520">
                  <a:moveTo>
                    <a:pt x="175260" y="0"/>
                  </a:moveTo>
                  <a:lnTo>
                    <a:pt x="128682" y="6270"/>
                  </a:lnTo>
                  <a:lnTo>
                    <a:pt x="86868" y="23875"/>
                  </a:lnTo>
                  <a:lnTo>
                    <a:pt x="51323" y="51323"/>
                  </a:lnTo>
                  <a:lnTo>
                    <a:pt x="23875" y="86867"/>
                  </a:lnTo>
                  <a:lnTo>
                    <a:pt x="6270" y="128682"/>
                  </a:lnTo>
                  <a:lnTo>
                    <a:pt x="0" y="175259"/>
                  </a:lnTo>
                  <a:lnTo>
                    <a:pt x="1712" y="199143"/>
                  </a:lnTo>
                  <a:lnTo>
                    <a:pt x="13662" y="243339"/>
                  </a:lnTo>
                  <a:lnTo>
                    <a:pt x="36593" y="282442"/>
                  </a:lnTo>
                  <a:lnTo>
                    <a:pt x="68077" y="313926"/>
                  </a:lnTo>
                  <a:lnTo>
                    <a:pt x="107180" y="336857"/>
                  </a:lnTo>
                  <a:lnTo>
                    <a:pt x="151376" y="348807"/>
                  </a:lnTo>
                  <a:lnTo>
                    <a:pt x="175260" y="350519"/>
                  </a:lnTo>
                  <a:lnTo>
                    <a:pt x="199143" y="348807"/>
                  </a:lnTo>
                  <a:lnTo>
                    <a:pt x="243339" y="336857"/>
                  </a:lnTo>
                  <a:lnTo>
                    <a:pt x="282442" y="313926"/>
                  </a:lnTo>
                  <a:lnTo>
                    <a:pt x="313926" y="282442"/>
                  </a:lnTo>
                  <a:lnTo>
                    <a:pt x="336857" y="243339"/>
                  </a:lnTo>
                  <a:lnTo>
                    <a:pt x="348807" y="199143"/>
                  </a:lnTo>
                  <a:lnTo>
                    <a:pt x="350520" y="175259"/>
                  </a:lnTo>
                  <a:lnTo>
                    <a:pt x="348807" y="151376"/>
                  </a:lnTo>
                  <a:lnTo>
                    <a:pt x="336857" y="107180"/>
                  </a:lnTo>
                  <a:lnTo>
                    <a:pt x="313926" y="68077"/>
                  </a:lnTo>
                  <a:lnTo>
                    <a:pt x="282442" y="36593"/>
                  </a:lnTo>
                  <a:lnTo>
                    <a:pt x="243339" y="13662"/>
                  </a:lnTo>
                  <a:lnTo>
                    <a:pt x="199143" y="1712"/>
                  </a:lnTo>
                  <a:lnTo>
                    <a:pt x="175260" y="0"/>
                  </a:lnTo>
                  <a:close/>
                </a:path>
              </a:pathLst>
            </a:custGeom>
            <a:solidFill>
              <a:srgbClr val="2D75B6"/>
            </a:solidFill>
          </p:spPr>
          <p:txBody>
            <a:bodyPr wrap="square" lIns="0" tIns="0" rIns="0" bIns="0" rtlCol="0"/>
            <a:lstStyle/>
            <a:p>
              <a:endParaRPr/>
            </a:p>
          </p:txBody>
        </p:sp>
        <p:sp>
          <p:nvSpPr>
            <p:cNvPr id="22" name="object 22"/>
            <p:cNvSpPr/>
            <p:nvPr/>
          </p:nvSpPr>
          <p:spPr>
            <a:xfrm>
              <a:off x="2933700" y="4965191"/>
              <a:ext cx="350520" cy="350520"/>
            </a:xfrm>
            <a:custGeom>
              <a:avLst/>
              <a:gdLst/>
              <a:ahLst/>
              <a:cxnLst/>
              <a:rect l="l" t="t" r="r" b="b"/>
              <a:pathLst>
                <a:path w="350520" h="350520">
                  <a:moveTo>
                    <a:pt x="175260" y="350519"/>
                  </a:moveTo>
                  <a:lnTo>
                    <a:pt x="221837" y="344249"/>
                  </a:lnTo>
                  <a:lnTo>
                    <a:pt x="263651" y="326643"/>
                  </a:lnTo>
                  <a:lnTo>
                    <a:pt x="299196" y="299196"/>
                  </a:lnTo>
                  <a:lnTo>
                    <a:pt x="326644" y="263651"/>
                  </a:lnTo>
                  <a:lnTo>
                    <a:pt x="344249" y="221837"/>
                  </a:lnTo>
                  <a:lnTo>
                    <a:pt x="350520" y="175259"/>
                  </a:lnTo>
                  <a:lnTo>
                    <a:pt x="348807" y="151376"/>
                  </a:lnTo>
                  <a:lnTo>
                    <a:pt x="336857" y="107180"/>
                  </a:lnTo>
                  <a:lnTo>
                    <a:pt x="313926" y="68077"/>
                  </a:lnTo>
                  <a:lnTo>
                    <a:pt x="282442" y="36593"/>
                  </a:lnTo>
                  <a:lnTo>
                    <a:pt x="243339" y="13662"/>
                  </a:lnTo>
                  <a:lnTo>
                    <a:pt x="199143" y="1712"/>
                  </a:lnTo>
                  <a:lnTo>
                    <a:pt x="175260" y="0"/>
                  </a:lnTo>
                  <a:lnTo>
                    <a:pt x="151376" y="1712"/>
                  </a:lnTo>
                  <a:lnTo>
                    <a:pt x="107180" y="13662"/>
                  </a:lnTo>
                  <a:lnTo>
                    <a:pt x="68077" y="36593"/>
                  </a:lnTo>
                  <a:lnTo>
                    <a:pt x="36593" y="68077"/>
                  </a:lnTo>
                  <a:lnTo>
                    <a:pt x="13662" y="107180"/>
                  </a:lnTo>
                  <a:lnTo>
                    <a:pt x="1712" y="151376"/>
                  </a:lnTo>
                  <a:lnTo>
                    <a:pt x="0" y="175259"/>
                  </a:lnTo>
                  <a:lnTo>
                    <a:pt x="1712" y="199143"/>
                  </a:lnTo>
                  <a:lnTo>
                    <a:pt x="13662" y="243339"/>
                  </a:lnTo>
                  <a:lnTo>
                    <a:pt x="36593" y="282442"/>
                  </a:lnTo>
                  <a:lnTo>
                    <a:pt x="68077" y="313926"/>
                  </a:lnTo>
                  <a:lnTo>
                    <a:pt x="107180" y="336857"/>
                  </a:lnTo>
                  <a:lnTo>
                    <a:pt x="151376" y="348807"/>
                  </a:lnTo>
                  <a:lnTo>
                    <a:pt x="175260" y="350519"/>
                  </a:lnTo>
                  <a:close/>
                </a:path>
              </a:pathLst>
            </a:custGeom>
            <a:ln w="76200">
              <a:solidFill>
                <a:srgbClr val="FFFFFF"/>
              </a:solidFill>
            </a:ln>
          </p:spPr>
          <p:txBody>
            <a:bodyPr wrap="square" lIns="0" tIns="0" rIns="0" bIns="0" rtlCol="0"/>
            <a:lstStyle/>
            <a:p>
              <a:endParaRPr/>
            </a:p>
          </p:txBody>
        </p:sp>
      </p:grpSp>
      <p:sp>
        <p:nvSpPr>
          <p:cNvPr id="23" name="object 23"/>
          <p:cNvSpPr txBox="1"/>
          <p:nvPr/>
        </p:nvSpPr>
        <p:spPr>
          <a:xfrm>
            <a:off x="2699130" y="3685159"/>
            <a:ext cx="840740" cy="681990"/>
          </a:xfrm>
          <a:prstGeom prst="rect">
            <a:avLst/>
          </a:prstGeom>
        </p:spPr>
        <p:txBody>
          <a:bodyPr vert="horz" wrap="square" lIns="0" tIns="17145" rIns="0" bIns="0" rtlCol="0">
            <a:spAutoFit/>
          </a:bodyPr>
          <a:lstStyle/>
          <a:p>
            <a:pPr marL="12700">
              <a:lnSpc>
                <a:spcPct val="100000"/>
              </a:lnSpc>
              <a:spcBef>
                <a:spcPts val="135"/>
              </a:spcBef>
            </a:pPr>
            <a:r>
              <a:rPr sz="2100" b="1" spc="-10">
                <a:solidFill>
                  <a:srgbClr val="FFFFFF"/>
                </a:solidFill>
                <a:latin typeface="Courier New"/>
                <a:cs typeface="Courier New"/>
              </a:rPr>
              <a:t>April</a:t>
            </a:r>
            <a:endParaRPr sz="2100">
              <a:latin typeface="Courier New"/>
              <a:cs typeface="Courier New"/>
            </a:endParaRPr>
          </a:p>
          <a:p>
            <a:pPr marL="93345">
              <a:lnSpc>
                <a:spcPct val="100000"/>
              </a:lnSpc>
              <a:spcBef>
                <a:spcPts val="85"/>
              </a:spcBef>
            </a:pPr>
            <a:r>
              <a:rPr sz="2100" spc="-20">
                <a:solidFill>
                  <a:srgbClr val="FFFFFF"/>
                </a:solidFill>
                <a:latin typeface="Courier New"/>
                <a:cs typeface="Courier New"/>
              </a:rPr>
              <a:t>2023</a:t>
            </a:r>
            <a:endParaRPr sz="2100">
              <a:latin typeface="Courier New"/>
              <a:cs typeface="Courier New"/>
            </a:endParaRPr>
          </a:p>
        </p:txBody>
      </p:sp>
      <p:sp>
        <p:nvSpPr>
          <p:cNvPr id="24" name="object 24"/>
          <p:cNvSpPr txBox="1"/>
          <p:nvPr/>
        </p:nvSpPr>
        <p:spPr>
          <a:xfrm>
            <a:off x="2240026" y="5631891"/>
            <a:ext cx="1754505" cy="513080"/>
          </a:xfrm>
          <a:prstGeom prst="rect">
            <a:avLst/>
          </a:prstGeom>
        </p:spPr>
        <p:txBody>
          <a:bodyPr vert="horz" wrap="square" lIns="0" tIns="12065" rIns="0" bIns="0" rtlCol="0">
            <a:spAutoFit/>
          </a:bodyPr>
          <a:lstStyle/>
          <a:p>
            <a:pPr marL="12700" marR="5080" indent="396240">
              <a:lnSpc>
                <a:spcPct val="100000"/>
              </a:lnSpc>
              <a:spcBef>
                <a:spcPts val="95"/>
              </a:spcBef>
            </a:pPr>
            <a:r>
              <a:rPr sz="1600" b="1" spc="-10">
                <a:solidFill>
                  <a:srgbClr val="3E3E3E"/>
                </a:solidFill>
                <a:latin typeface="Ebrima"/>
                <a:cs typeface="Ebrima"/>
              </a:rPr>
              <a:t>California </a:t>
            </a:r>
            <a:r>
              <a:rPr sz="1600" b="1">
                <a:solidFill>
                  <a:srgbClr val="3E3E3E"/>
                </a:solidFill>
                <a:latin typeface="Ebrima"/>
                <a:cs typeface="Ebrima"/>
              </a:rPr>
              <a:t>Galvanizing</a:t>
            </a:r>
            <a:r>
              <a:rPr sz="1600" b="1" spc="20">
                <a:solidFill>
                  <a:srgbClr val="3E3E3E"/>
                </a:solidFill>
                <a:latin typeface="Ebrima"/>
                <a:cs typeface="Ebrima"/>
              </a:rPr>
              <a:t> </a:t>
            </a:r>
            <a:r>
              <a:rPr sz="1600" b="1" spc="-10">
                <a:solidFill>
                  <a:srgbClr val="3E3E3E"/>
                </a:solidFill>
                <a:latin typeface="Ebrima"/>
                <a:cs typeface="Ebrima"/>
              </a:rPr>
              <a:t>Event</a:t>
            </a:r>
            <a:endParaRPr sz="1600">
              <a:latin typeface="Ebrima"/>
              <a:cs typeface="Ebrima"/>
            </a:endParaRPr>
          </a:p>
        </p:txBody>
      </p:sp>
      <p:grpSp>
        <p:nvGrpSpPr>
          <p:cNvPr id="25" name="object 25"/>
          <p:cNvGrpSpPr/>
          <p:nvPr/>
        </p:nvGrpSpPr>
        <p:grpSpPr>
          <a:xfrm>
            <a:off x="4669282" y="3568953"/>
            <a:ext cx="1029335" cy="1792605"/>
            <a:chOff x="4669282" y="3568953"/>
            <a:chExt cx="1029335" cy="1792605"/>
          </a:xfrm>
        </p:grpSpPr>
        <p:sp>
          <p:nvSpPr>
            <p:cNvPr id="26" name="object 26"/>
            <p:cNvSpPr/>
            <p:nvPr/>
          </p:nvSpPr>
          <p:spPr>
            <a:xfrm>
              <a:off x="5185410" y="4559045"/>
              <a:ext cx="0" cy="590550"/>
            </a:xfrm>
            <a:custGeom>
              <a:avLst/>
              <a:gdLst/>
              <a:ahLst/>
              <a:cxnLst/>
              <a:rect l="l" t="t" r="r" b="b"/>
              <a:pathLst>
                <a:path h="590550">
                  <a:moveTo>
                    <a:pt x="0" y="0"/>
                  </a:moveTo>
                  <a:lnTo>
                    <a:pt x="0" y="590168"/>
                  </a:lnTo>
                </a:path>
              </a:pathLst>
            </a:custGeom>
            <a:ln w="28956">
              <a:solidFill>
                <a:srgbClr val="2D75B6"/>
              </a:solidFill>
            </a:ln>
          </p:spPr>
          <p:txBody>
            <a:bodyPr wrap="square" lIns="0" tIns="0" rIns="0" bIns="0" rtlCol="0"/>
            <a:lstStyle/>
            <a:p>
              <a:endParaRPr/>
            </a:p>
          </p:txBody>
        </p:sp>
        <p:sp>
          <p:nvSpPr>
            <p:cNvPr id="27" name="object 27"/>
            <p:cNvSpPr/>
            <p:nvPr/>
          </p:nvSpPr>
          <p:spPr>
            <a:xfrm>
              <a:off x="4675632" y="3575303"/>
              <a:ext cx="1016635" cy="1043940"/>
            </a:xfrm>
            <a:custGeom>
              <a:avLst/>
              <a:gdLst/>
              <a:ahLst/>
              <a:cxnLst/>
              <a:rect l="l" t="t" r="r" b="b"/>
              <a:pathLst>
                <a:path w="1016635" h="1043939">
                  <a:moveTo>
                    <a:pt x="508253" y="0"/>
                  </a:moveTo>
                  <a:lnTo>
                    <a:pt x="452582" y="3398"/>
                  </a:lnTo>
                  <a:lnTo>
                    <a:pt x="399105" y="12222"/>
                  </a:lnTo>
                  <a:lnTo>
                    <a:pt x="347822" y="26471"/>
                  </a:lnTo>
                  <a:lnTo>
                    <a:pt x="298734" y="46146"/>
                  </a:lnTo>
                  <a:lnTo>
                    <a:pt x="251840" y="71247"/>
                  </a:lnTo>
                  <a:lnTo>
                    <a:pt x="207844" y="101043"/>
                  </a:lnTo>
                  <a:lnTo>
                    <a:pt x="167602" y="134661"/>
                  </a:lnTo>
                  <a:lnTo>
                    <a:pt x="131121" y="172114"/>
                  </a:lnTo>
                  <a:lnTo>
                    <a:pt x="98408" y="213413"/>
                  </a:lnTo>
                  <a:lnTo>
                    <a:pt x="69468" y="258572"/>
                  </a:lnTo>
                  <a:lnTo>
                    <a:pt x="44980" y="306777"/>
                  </a:lnTo>
                  <a:lnTo>
                    <a:pt x="25776" y="357213"/>
                  </a:lnTo>
                  <a:lnTo>
                    <a:pt x="11870" y="409886"/>
                  </a:lnTo>
                  <a:lnTo>
                    <a:pt x="3274" y="464803"/>
                  </a:lnTo>
                  <a:lnTo>
                    <a:pt x="0" y="521970"/>
                  </a:lnTo>
                  <a:lnTo>
                    <a:pt x="3274" y="579136"/>
                  </a:lnTo>
                  <a:lnTo>
                    <a:pt x="11870" y="634053"/>
                  </a:lnTo>
                  <a:lnTo>
                    <a:pt x="25776" y="686726"/>
                  </a:lnTo>
                  <a:lnTo>
                    <a:pt x="44980" y="737162"/>
                  </a:lnTo>
                  <a:lnTo>
                    <a:pt x="69468" y="785368"/>
                  </a:lnTo>
                  <a:lnTo>
                    <a:pt x="98408" y="830526"/>
                  </a:lnTo>
                  <a:lnTo>
                    <a:pt x="131121" y="871825"/>
                  </a:lnTo>
                  <a:lnTo>
                    <a:pt x="167602" y="909278"/>
                  </a:lnTo>
                  <a:lnTo>
                    <a:pt x="207844" y="942896"/>
                  </a:lnTo>
                  <a:lnTo>
                    <a:pt x="251840" y="972693"/>
                  </a:lnTo>
                  <a:lnTo>
                    <a:pt x="298734" y="997793"/>
                  </a:lnTo>
                  <a:lnTo>
                    <a:pt x="347822" y="1017468"/>
                  </a:lnTo>
                  <a:lnTo>
                    <a:pt x="399105" y="1031717"/>
                  </a:lnTo>
                  <a:lnTo>
                    <a:pt x="452582" y="1040541"/>
                  </a:lnTo>
                  <a:lnTo>
                    <a:pt x="508253" y="1043940"/>
                  </a:lnTo>
                  <a:lnTo>
                    <a:pt x="563926" y="1040541"/>
                  </a:lnTo>
                  <a:lnTo>
                    <a:pt x="617411" y="1031717"/>
                  </a:lnTo>
                  <a:lnTo>
                    <a:pt x="668712" y="1017468"/>
                  </a:lnTo>
                  <a:lnTo>
                    <a:pt x="717838" y="997793"/>
                  </a:lnTo>
                  <a:lnTo>
                    <a:pt x="764793" y="972693"/>
                  </a:lnTo>
                  <a:lnTo>
                    <a:pt x="808728" y="942896"/>
                  </a:lnTo>
                  <a:lnTo>
                    <a:pt x="848933" y="909278"/>
                  </a:lnTo>
                  <a:lnTo>
                    <a:pt x="885394" y="871825"/>
                  </a:lnTo>
                  <a:lnTo>
                    <a:pt x="918100" y="830526"/>
                  </a:lnTo>
                  <a:lnTo>
                    <a:pt x="947038" y="785368"/>
                  </a:lnTo>
                  <a:lnTo>
                    <a:pt x="971515" y="737162"/>
                  </a:lnTo>
                  <a:lnTo>
                    <a:pt x="990694" y="686726"/>
                  </a:lnTo>
                  <a:lnTo>
                    <a:pt x="1004582" y="634053"/>
                  </a:lnTo>
                  <a:lnTo>
                    <a:pt x="1013184" y="579136"/>
                  </a:lnTo>
                  <a:lnTo>
                    <a:pt x="1016507" y="521970"/>
                  </a:lnTo>
                  <a:lnTo>
                    <a:pt x="1013184" y="464803"/>
                  </a:lnTo>
                  <a:lnTo>
                    <a:pt x="1004582" y="409886"/>
                  </a:lnTo>
                  <a:lnTo>
                    <a:pt x="990694" y="357213"/>
                  </a:lnTo>
                  <a:lnTo>
                    <a:pt x="971515" y="306777"/>
                  </a:lnTo>
                  <a:lnTo>
                    <a:pt x="947038" y="258572"/>
                  </a:lnTo>
                  <a:lnTo>
                    <a:pt x="918100" y="213413"/>
                  </a:lnTo>
                  <a:lnTo>
                    <a:pt x="885394" y="172114"/>
                  </a:lnTo>
                  <a:lnTo>
                    <a:pt x="848933" y="134661"/>
                  </a:lnTo>
                  <a:lnTo>
                    <a:pt x="808728" y="101043"/>
                  </a:lnTo>
                  <a:lnTo>
                    <a:pt x="764793" y="71247"/>
                  </a:lnTo>
                  <a:lnTo>
                    <a:pt x="717838" y="46146"/>
                  </a:lnTo>
                  <a:lnTo>
                    <a:pt x="668712" y="26471"/>
                  </a:lnTo>
                  <a:lnTo>
                    <a:pt x="617411" y="12222"/>
                  </a:lnTo>
                  <a:lnTo>
                    <a:pt x="563926" y="3398"/>
                  </a:lnTo>
                  <a:lnTo>
                    <a:pt x="508253" y="0"/>
                  </a:lnTo>
                  <a:close/>
                </a:path>
              </a:pathLst>
            </a:custGeom>
            <a:solidFill>
              <a:srgbClr val="2D75B6"/>
            </a:solidFill>
          </p:spPr>
          <p:txBody>
            <a:bodyPr wrap="square" lIns="0" tIns="0" rIns="0" bIns="0" rtlCol="0"/>
            <a:lstStyle/>
            <a:p>
              <a:endParaRPr/>
            </a:p>
          </p:txBody>
        </p:sp>
        <p:sp>
          <p:nvSpPr>
            <p:cNvPr id="28" name="object 28"/>
            <p:cNvSpPr/>
            <p:nvPr/>
          </p:nvSpPr>
          <p:spPr>
            <a:xfrm>
              <a:off x="4675632" y="3575303"/>
              <a:ext cx="1016635" cy="1043940"/>
            </a:xfrm>
            <a:custGeom>
              <a:avLst/>
              <a:gdLst/>
              <a:ahLst/>
              <a:cxnLst/>
              <a:rect l="l" t="t" r="r" b="b"/>
              <a:pathLst>
                <a:path w="1016635" h="1043939">
                  <a:moveTo>
                    <a:pt x="508253" y="0"/>
                  </a:moveTo>
                  <a:lnTo>
                    <a:pt x="563926" y="3398"/>
                  </a:lnTo>
                  <a:lnTo>
                    <a:pt x="617411" y="12222"/>
                  </a:lnTo>
                  <a:lnTo>
                    <a:pt x="668712" y="26471"/>
                  </a:lnTo>
                  <a:lnTo>
                    <a:pt x="717838" y="46146"/>
                  </a:lnTo>
                  <a:lnTo>
                    <a:pt x="764793" y="71247"/>
                  </a:lnTo>
                  <a:lnTo>
                    <a:pt x="808728" y="101043"/>
                  </a:lnTo>
                  <a:lnTo>
                    <a:pt x="848933" y="134661"/>
                  </a:lnTo>
                  <a:lnTo>
                    <a:pt x="885394" y="172114"/>
                  </a:lnTo>
                  <a:lnTo>
                    <a:pt x="918100" y="213413"/>
                  </a:lnTo>
                  <a:lnTo>
                    <a:pt x="947038" y="258572"/>
                  </a:lnTo>
                  <a:lnTo>
                    <a:pt x="971515" y="306777"/>
                  </a:lnTo>
                  <a:lnTo>
                    <a:pt x="990694" y="357213"/>
                  </a:lnTo>
                  <a:lnTo>
                    <a:pt x="1004582" y="409886"/>
                  </a:lnTo>
                  <a:lnTo>
                    <a:pt x="1013184" y="464803"/>
                  </a:lnTo>
                  <a:lnTo>
                    <a:pt x="1016507" y="521970"/>
                  </a:lnTo>
                  <a:lnTo>
                    <a:pt x="1013184" y="579136"/>
                  </a:lnTo>
                  <a:lnTo>
                    <a:pt x="1004582" y="634053"/>
                  </a:lnTo>
                  <a:lnTo>
                    <a:pt x="990694" y="686726"/>
                  </a:lnTo>
                  <a:lnTo>
                    <a:pt x="971515" y="737162"/>
                  </a:lnTo>
                  <a:lnTo>
                    <a:pt x="947038" y="785368"/>
                  </a:lnTo>
                  <a:lnTo>
                    <a:pt x="918100" y="830526"/>
                  </a:lnTo>
                  <a:lnTo>
                    <a:pt x="885394" y="871825"/>
                  </a:lnTo>
                  <a:lnTo>
                    <a:pt x="848933" y="909278"/>
                  </a:lnTo>
                  <a:lnTo>
                    <a:pt x="808728" y="942896"/>
                  </a:lnTo>
                  <a:lnTo>
                    <a:pt x="764793" y="972693"/>
                  </a:lnTo>
                  <a:lnTo>
                    <a:pt x="717838" y="997793"/>
                  </a:lnTo>
                  <a:lnTo>
                    <a:pt x="668712" y="1017468"/>
                  </a:lnTo>
                  <a:lnTo>
                    <a:pt x="617411" y="1031717"/>
                  </a:lnTo>
                  <a:lnTo>
                    <a:pt x="563926" y="1040541"/>
                  </a:lnTo>
                  <a:lnTo>
                    <a:pt x="508253" y="1043940"/>
                  </a:lnTo>
                  <a:lnTo>
                    <a:pt x="452582" y="1040541"/>
                  </a:lnTo>
                  <a:lnTo>
                    <a:pt x="399105" y="1031717"/>
                  </a:lnTo>
                  <a:lnTo>
                    <a:pt x="347822" y="1017468"/>
                  </a:lnTo>
                  <a:lnTo>
                    <a:pt x="298734" y="997793"/>
                  </a:lnTo>
                  <a:lnTo>
                    <a:pt x="251840" y="972693"/>
                  </a:lnTo>
                  <a:lnTo>
                    <a:pt x="207844" y="942896"/>
                  </a:lnTo>
                  <a:lnTo>
                    <a:pt x="167602" y="909278"/>
                  </a:lnTo>
                  <a:lnTo>
                    <a:pt x="131121" y="871825"/>
                  </a:lnTo>
                  <a:lnTo>
                    <a:pt x="98408" y="830526"/>
                  </a:lnTo>
                  <a:lnTo>
                    <a:pt x="69468" y="785368"/>
                  </a:lnTo>
                  <a:lnTo>
                    <a:pt x="44980" y="737162"/>
                  </a:lnTo>
                  <a:lnTo>
                    <a:pt x="25776" y="686726"/>
                  </a:lnTo>
                  <a:lnTo>
                    <a:pt x="11870" y="634053"/>
                  </a:lnTo>
                  <a:lnTo>
                    <a:pt x="3274" y="579136"/>
                  </a:lnTo>
                  <a:lnTo>
                    <a:pt x="0" y="521970"/>
                  </a:lnTo>
                  <a:lnTo>
                    <a:pt x="3274" y="464803"/>
                  </a:lnTo>
                  <a:lnTo>
                    <a:pt x="11870" y="409886"/>
                  </a:lnTo>
                  <a:lnTo>
                    <a:pt x="25776" y="357213"/>
                  </a:lnTo>
                  <a:lnTo>
                    <a:pt x="44980" y="306777"/>
                  </a:lnTo>
                  <a:lnTo>
                    <a:pt x="69468" y="258572"/>
                  </a:lnTo>
                  <a:lnTo>
                    <a:pt x="98408" y="213413"/>
                  </a:lnTo>
                  <a:lnTo>
                    <a:pt x="131121" y="172114"/>
                  </a:lnTo>
                  <a:lnTo>
                    <a:pt x="167602" y="134661"/>
                  </a:lnTo>
                  <a:lnTo>
                    <a:pt x="207844" y="101043"/>
                  </a:lnTo>
                  <a:lnTo>
                    <a:pt x="251840" y="71247"/>
                  </a:lnTo>
                  <a:lnTo>
                    <a:pt x="298734" y="46146"/>
                  </a:lnTo>
                  <a:lnTo>
                    <a:pt x="347822" y="26471"/>
                  </a:lnTo>
                  <a:lnTo>
                    <a:pt x="399105" y="12222"/>
                  </a:lnTo>
                  <a:lnTo>
                    <a:pt x="452582" y="3398"/>
                  </a:lnTo>
                  <a:lnTo>
                    <a:pt x="508253" y="0"/>
                  </a:lnTo>
                  <a:close/>
                </a:path>
              </a:pathLst>
            </a:custGeom>
            <a:ln w="12192">
              <a:solidFill>
                <a:srgbClr val="44536A"/>
              </a:solidFill>
            </a:ln>
          </p:spPr>
          <p:txBody>
            <a:bodyPr wrap="square" lIns="0" tIns="0" rIns="0" bIns="0" rtlCol="0"/>
            <a:lstStyle/>
            <a:p>
              <a:endParaRPr/>
            </a:p>
          </p:txBody>
        </p:sp>
        <p:sp>
          <p:nvSpPr>
            <p:cNvPr id="29" name="object 29"/>
            <p:cNvSpPr/>
            <p:nvPr/>
          </p:nvSpPr>
          <p:spPr>
            <a:xfrm>
              <a:off x="5009388" y="4974335"/>
              <a:ext cx="350520" cy="349250"/>
            </a:xfrm>
            <a:custGeom>
              <a:avLst/>
              <a:gdLst/>
              <a:ahLst/>
              <a:cxnLst/>
              <a:rect l="l" t="t" r="r" b="b"/>
              <a:pathLst>
                <a:path w="350520" h="349250">
                  <a:moveTo>
                    <a:pt x="175260" y="0"/>
                  </a:moveTo>
                  <a:lnTo>
                    <a:pt x="128682" y="6223"/>
                  </a:lnTo>
                  <a:lnTo>
                    <a:pt x="86867" y="23875"/>
                  </a:lnTo>
                  <a:lnTo>
                    <a:pt x="51323" y="51133"/>
                  </a:lnTo>
                  <a:lnTo>
                    <a:pt x="23875" y="86487"/>
                  </a:lnTo>
                  <a:lnTo>
                    <a:pt x="6270" y="128111"/>
                  </a:lnTo>
                  <a:lnTo>
                    <a:pt x="0" y="174497"/>
                  </a:lnTo>
                  <a:lnTo>
                    <a:pt x="1712" y="198286"/>
                  </a:lnTo>
                  <a:lnTo>
                    <a:pt x="13662" y="242292"/>
                  </a:lnTo>
                  <a:lnTo>
                    <a:pt x="36593" y="281203"/>
                  </a:lnTo>
                  <a:lnTo>
                    <a:pt x="68077" y="312497"/>
                  </a:lnTo>
                  <a:lnTo>
                    <a:pt x="107180" y="335387"/>
                  </a:lnTo>
                  <a:lnTo>
                    <a:pt x="151376" y="347301"/>
                  </a:lnTo>
                  <a:lnTo>
                    <a:pt x="175260" y="348995"/>
                  </a:lnTo>
                  <a:lnTo>
                    <a:pt x="199143" y="347301"/>
                  </a:lnTo>
                  <a:lnTo>
                    <a:pt x="243339" y="335387"/>
                  </a:lnTo>
                  <a:lnTo>
                    <a:pt x="282442" y="312497"/>
                  </a:lnTo>
                  <a:lnTo>
                    <a:pt x="313926" y="281203"/>
                  </a:lnTo>
                  <a:lnTo>
                    <a:pt x="336857" y="242292"/>
                  </a:lnTo>
                  <a:lnTo>
                    <a:pt x="348807" y="198286"/>
                  </a:lnTo>
                  <a:lnTo>
                    <a:pt x="350520" y="174497"/>
                  </a:lnTo>
                  <a:lnTo>
                    <a:pt x="348807" y="150709"/>
                  </a:lnTo>
                  <a:lnTo>
                    <a:pt x="336857" y="106703"/>
                  </a:lnTo>
                  <a:lnTo>
                    <a:pt x="313926" y="67792"/>
                  </a:lnTo>
                  <a:lnTo>
                    <a:pt x="282442" y="36498"/>
                  </a:lnTo>
                  <a:lnTo>
                    <a:pt x="243339" y="13608"/>
                  </a:lnTo>
                  <a:lnTo>
                    <a:pt x="199143" y="1694"/>
                  </a:lnTo>
                  <a:lnTo>
                    <a:pt x="175260" y="0"/>
                  </a:lnTo>
                  <a:close/>
                </a:path>
              </a:pathLst>
            </a:custGeom>
            <a:solidFill>
              <a:srgbClr val="006FC0"/>
            </a:solidFill>
          </p:spPr>
          <p:txBody>
            <a:bodyPr wrap="square" lIns="0" tIns="0" rIns="0" bIns="0" rtlCol="0"/>
            <a:lstStyle/>
            <a:p>
              <a:endParaRPr/>
            </a:p>
          </p:txBody>
        </p:sp>
        <p:sp>
          <p:nvSpPr>
            <p:cNvPr id="30" name="object 30"/>
            <p:cNvSpPr/>
            <p:nvPr/>
          </p:nvSpPr>
          <p:spPr>
            <a:xfrm>
              <a:off x="5009388" y="4974335"/>
              <a:ext cx="350520" cy="349250"/>
            </a:xfrm>
            <a:custGeom>
              <a:avLst/>
              <a:gdLst/>
              <a:ahLst/>
              <a:cxnLst/>
              <a:rect l="l" t="t" r="r" b="b"/>
              <a:pathLst>
                <a:path w="350520" h="349250">
                  <a:moveTo>
                    <a:pt x="175260" y="348995"/>
                  </a:moveTo>
                  <a:lnTo>
                    <a:pt x="221837" y="342772"/>
                  </a:lnTo>
                  <a:lnTo>
                    <a:pt x="263651" y="325119"/>
                  </a:lnTo>
                  <a:lnTo>
                    <a:pt x="299196" y="297862"/>
                  </a:lnTo>
                  <a:lnTo>
                    <a:pt x="326644" y="262508"/>
                  </a:lnTo>
                  <a:lnTo>
                    <a:pt x="344249" y="220884"/>
                  </a:lnTo>
                  <a:lnTo>
                    <a:pt x="350520" y="174497"/>
                  </a:lnTo>
                  <a:lnTo>
                    <a:pt x="348807" y="150709"/>
                  </a:lnTo>
                  <a:lnTo>
                    <a:pt x="336857" y="106703"/>
                  </a:lnTo>
                  <a:lnTo>
                    <a:pt x="313926" y="67792"/>
                  </a:lnTo>
                  <a:lnTo>
                    <a:pt x="282442" y="36498"/>
                  </a:lnTo>
                  <a:lnTo>
                    <a:pt x="243339" y="13608"/>
                  </a:lnTo>
                  <a:lnTo>
                    <a:pt x="199143" y="1694"/>
                  </a:lnTo>
                  <a:lnTo>
                    <a:pt x="175260" y="0"/>
                  </a:lnTo>
                  <a:lnTo>
                    <a:pt x="151376" y="1694"/>
                  </a:lnTo>
                  <a:lnTo>
                    <a:pt x="107180" y="13608"/>
                  </a:lnTo>
                  <a:lnTo>
                    <a:pt x="68077" y="36498"/>
                  </a:lnTo>
                  <a:lnTo>
                    <a:pt x="36593" y="67792"/>
                  </a:lnTo>
                  <a:lnTo>
                    <a:pt x="13662" y="106703"/>
                  </a:lnTo>
                  <a:lnTo>
                    <a:pt x="1712" y="150709"/>
                  </a:lnTo>
                  <a:lnTo>
                    <a:pt x="0" y="174497"/>
                  </a:lnTo>
                  <a:lnTo>
                    <a:pt x="1712" y="198286"/>
                  </a:lnTo>
                  <a:lnTo>
                    <a:pt x="13662" y="242292"/>
                  </a:lnTo>
                  <a:lnTo>
                    <a:pt x="36593" y="281203"/>
                  </a:lnTo>
                  <a:lnTo>
                    <a:pt x="68077" y="312497"/>
                  </a:lnTo>
                  <a:lnTo>
                    <a:pt x="107180" y="335387"/>
                  </a:lnTo>
                  <a:lnTo>
                    <a:pt x="151376" y="347301"/>
                  </a:lnTo>
                  <a:lnTo>
                    <a:pt x="175260" y="348995"/>
                  </a:lnTo>
                  <a:close/>
                </a:path>
              </a:pathLst>
            </a:custGeom>
            <a:ln w="76200">
              <a:solidFill>
                <a:srgbClr val="FFFFFF"/>
              </a:solidFill>
            </a:ln>
          </p:spPr>
          <p:txBody>
            <a:bodyPr wrap="square" lIns="0" tIns="0" rIns="0" bIns="0" rtlCol="0"/>
            <a:lstStyle/>
            <a:p>
              <a:endParaRPr/>
            </a:p>
          </p:txBody>
        </p:sp>
      </p:grpSp>
      <p:sp>
        <p:nvSpPr>
          <p:cNvPr id="31" name="object 31"/>
          <p:cNvSpPr txBox="1"/>
          <p:nvPr/>
        </p:nvSpPr>
        <p:spPr>
          <a:xfrm>
            <a:off x="4855845" y="3693922"/>
            <a:ext cx="678180" cy="681990"/>
          </a:xfrm>
          <a:prstGeom prst="rect">
            <a:avLst/>
          </a:prstGeom>
        </p:spPr>
        <p:txBody>
          <a:bodyPr vert="horz" wrap="square" lIns="0" tIns="17145" rIns="0" bIns="0" rtlCol="0">
            <a:spAutoFit/>
          </a:bodyPr>
          <a:lstStyle/>
          <a:p>
            <a:pPr marL="94615">
              <a:lnSpc>
                <a:spcPct val="100000"/>
              </a:lnSpc>
              <a:spcBef>
                <a:spcPts val="135"/>
              </a:spcBef>
            </a:pPr>
            <a:r>
              <a:rPr sz="2100" b="1" spc="-25">
                <a:solidFill>
                  <a:srgbClr val="FFFFFF"/>
                </a:solidFill>
                <a:latin typeface="Courier New"/>
                <a:cs typeface="Courier New"/>
              </a:rPr>
              <a:t>Oct</a:t>
            </a:r>
            <a:endParaRPr sz="2100">
              <a:latin typeface="Courier New"/>
              <a:cs typeface="Courier New"/>
            </a:endParaRPr>
          </a:p>
          <a:p>
            <a:pPr marL="12700">
              <a:lnSpc>
                <a:spcPct val="100000"/>
              </a:lnSpc>
              <a:spcBef>
                <a:spcPts val="85"/>
              </a:spcBef>
            </a:pPr>
            <a:r>
              <a:rPr sz="2100" spc="-20">
                <a:solidFill>
                  <a:srgbClr val="FFFFFF"/>
                </a:solidFill>
                <a:latin typeface="Courier New"/>
                <a:cs typeface="Courier New"/>
              </a:rPr>
              <a:t>2023</a:t>
            </a:r>
            <a:endParaRPr sz="2100">
              <a:latin typeface="Courier New"/>
              <a:cs typeface="Courier New"/>
            </a:endParaRPr>
          </a:p>
        </p:txBody>
      </p:sp>
      <p:sp>
        <p:nvSpPr>
          <p:cNvPr id="32" name="object 32"/>
          <p:cNvSpPr txBox="1"/>
          <p:nvPr/>
        </p:nvSpPr>
        <p:spPr>
          <a:xfrm>
            <a:off x="4294759" y="5637987"/>
            <a:ext cx="1799589" cy="513080"/>
          </a:xfrm>
          <a:prstGeom prst="rect">
            <a:avLst/>
          </a:prstGeom>
        </p:spPr>
        <p:txBody>
          <a:bodyPr vert="horz" wrap="square" lIns="0" tIns="12065" rIns="0" bIns="0" rtlCol="0">
            <a:spAutoFit/>
          </a:bodyPr>
          <a:lstStyle/>
          <a:p>
            <a:pPr algn="ctr">
              <a:lnSpc>
                <a:spcPct val="100000"/>
              </a:lnSpc>
              <a:spcBef>
                <a:spcPts val="95"/>
              </a:spcBef>
            </a:pPr>
            <a:r>
              <a:rPr sz="1600" b="1">
                <a:solidFill>
                  <a:srgbClr val="3E3E3E"/>
                </a:solidFill>
                <a:latin typeface="Ebrima"/>
                <a:cs typeface="Ebrima"/>
              </a:rPr>
              <a:t>Pilot</a:t>
            </a:r>
            <a:r>
              <a:rPr sz="1600" b="1" spc="-80">
                <a:solidFill>
                  <a:srgbClr val="3E3E3E"/>
                </a:solidFill>
                <a:latin typeface="Ebrima"/>
                <a:cs typeface="Ebrima"/>
              </a:rPr>
              <a:t> </a:t>
            </a:r>
            <a:r>
              <a:rPr sz="1600" b="1">
                <a:solidFill>
                  <a:srgbClr val="3E3E3E"/>
                </a:solidFill>
                <a:latin typeface="Ebrima"/>
                <a:cs typeface="Ebrima"/>
              </a:rPr>
              <a:t>Trucks</a:t>
            </a:r>
            <a:r>
              <a:rPr sz="1600" b="1" spc="20">
                <a:solidFill>
                  <a:srgbClr val="3E3E3E"/>
                </a:solidFill>
                <a:latin typeface="Ebrima"/>
                <a:cs typeface="Ebrima"/>
              </a:rPr>
              <a:t> </a:t>
            </a:r>
            <a:r>
              <a:rPr sz="1600" b="1" spc="-10">
                <a:solidFill>
                  <a:srgbClr val="3E3E3E"/>
                </a:solidFill>
                <a:latin typeface="Ebrima"/>
                <a:cs typeface="Ebrima"/>
              </a:rPr>
              <a:t>Ready</a:t>
            </a:r>
            <a:endParaRPr sz="1600">
              <a:latin typeface="Ebrima"/>
              <a:cs typeface="Ebrima"/>
            </a:endParaRPr>
          </a:p>
          <a:p>
            <a:pPr algn="ctr">
              <a:lnSpc>
                <a:spcPct val="100000"/>
              </a:lnSpc>
              <a:spcBef>
                <a:spcPts val="5"/>
              </a:spcBef>
            </a:pPr>
            <a:r>
              <a:rPr sz="1600" b="1">
                <a:solidFill>
                  <a:srgbClr val="3E3E3E"/>
                </a:solidFill>
                <a:latin typeface="Ebrima"/>
                <a:cs typeface="Ebrima"/>
              </a:rPr>
              <a:t>for</a:t>
            </a:r>
            <a:r>
              <a:rPr sz="1600" b="1" spc="-30">
                <a:solidFill>
                  <a:srgbClr val="3E3E3E"/>
                </a:solidFill>
                <a:latin typeface="Ebrima"/>
                <a:cs typeface="Ebrima"/>
              </a:rPr>
              <a:t> </a:t>
            </a:r>
            <a:r>
              <a:rPr sz="1600" b="1" spc="-25">
                <a:solidFill>
                  <a:srgbClr val="3E3E3E"/>
                </a:solidFill>
                <a:latin typeface="Ebrima"/>
                <a:cs typeface="Ebrima"/>
              </a:rPr>
              <a:t>UAT</a:t>
            </a:r>
            <a:endParaRPr sz="1600">
              <a:latin typeface="Ebrima"/>
              <a:cs typeface="Ebrima"/>
            </a:endParaRPr>
          </a:p>
        </p:txBody>
      </p:sp>
      <p:grpSp>
        <p:nvGrpSpPr>
          <p:cNvPr id="33" name="object 33"/>
          <p:cNvGrpSpPr/>
          <p:nvPr/>
        </p:nvGrpSpPr>
        <p:grpSpPr>
          <a:xfrm>
            <a:off x="6746493" y="3559809"/>
            <a:ext cx="1028065" cy="1794510"/>
            <a:chOff x="6746493" y="3559809"/>
            <a:chExt cx="1028065" cy="1794510"/>
          </a:xfrm>
        </p:grpSpPr>
        <p:sp>
          <p:nvSpPr>
            <p:cNvPr id="34" name="object 34"/>
            <p:cNvSpPr/>
            <p:nvPr/>
          </p:nvSpPr>
          <p:spPr>
            <a:xfrm>
              <a:off x="7261097" y="4549901"/>
              <a:ext cx="0" cy="590550"/>
            </a:xfrm>
            <a:custGeom>
              <a:avLst/>
              <a:gdLst/>
              <a:ahLst/>
              <a:cxnLst/>
              <a:rect l="l" t="t" r="r" b="b"/>
              <a:pathLst>
                <a:path h="590550">
                  <a:moveTo>
                    <a:pt x="0" y="0"/>
                  </a:moveTo>
                  <a:lnTo>
                    <a:pt x="0" y="590169"/>
                  </a:lnTo>
                </a:path>
              </a:pathLst>
            </a:custGeom>
            <a:ln w="28956">
              <a:solidFill>
                <a:srgbClr val="5B9BD4"/>
              </a:solidFill>
            </a:ln>
          </p:spPr>
          <p:txBody>
            <a:bodyPr wrap="square" lIns="0" tIns="0" rIns="0" bIns="0" rtlCol="0"/>
            <a:lstStyle/>
            <a:p>
              <a:endParaRPr/>
            </a:p>
          </p:txBody>
        </p:sp>
        <p:sp>
          <p:nvSpPr>
            <p:cNvPr id="35" name="object 35"/>
            <p:cNvSpPr/>
            <p:nvPr/>
          </p:nvSpPr>
          <p:spPr>
            <a:xfrm>
              <a:off x="6752843" y="3566159"/>
              <a:ext cx="1015365" cy="1045844"/>
            </a:xfrm>
            <a:custGeom>
              <a:avLst/>
              <a:gdLst/>
              <a:ahLst/>
              <a:cxnLst/>
              <a:rect l="l" t="t" r="r" b="b"/>
              <a:pathLst>
                <a:path w="1015365" h="1045845">
                  <a:moveTo>
                    <a:pt x="507491" y="0"/>
                  </a:moveTo>
                  <a:lnTo>
                    <a:pt x="451896" y="3399"/>
                  </a:lnTo>
                  <a:lnTo>
                    <a:pt x="398495" y="12230"/>
                  </a:lnTo>
                  <a:lnTo>
                    <a:pt x="347289" y="26499"/>
                  </a:lnTo>
                  <a:lnTo>
                    <a:pt x="298277" y="46211"/>
                  </a:lnTo>
                  <a:lnTo>
                    <a:pt x="251459" y="71373"/>
                  </a:lnTo>
                  <a:lnTo>
                    <a:pt x="207538" y="101184"/>
                  </a:lnTo>
                  <a:lnTo>
                    <a:pt x="167365" y="134841"/>
                  </a:lnTo>
                  <a:lnTo>
                    <a:pt x="130942" y="172351"/>
                  </a:lnTo>
                  <a:lnTo>
                    <a:pt x="98267" y="213719"/>
                  </a:lnTo>
                  <a:lnTo>
                    <a:pt x="69341" y="258952"/>
                  </a:lnTo>
                  <a:lnTo>
                    <a:pt x="44866" y="307185"/>
                  </a:lnTo>
                  <a:lnTo>
                    <a:pt x="25694" y="357691"/>
                  </a:lnTo>
                  <a:lnTo>
                    <a:pt x="11826" y="410459"/>
                  </a:lnTo>
                  <a:lnTo>
                    <a:pt x="3261" y="465477"/>
                  </a:lnTo>
                  <a:lnTo>
                    <a:pt x="0" y="522731"/>
                  </a:lnTo>
                  <a:lnTo>
                    <a:pt x="3261" y="579986"/>
                  </a:lnTo>
                  <a:lnTo>
                    <a:pt x="11826" y="635004"/>
                  </a:lnTo>
                  <a:lnTo>
                    <a:pt x="25694" y="687772"/>
                  </a:lnTo>
                  <a:lnTo>
                    <a:pt x="44866" y="738278"/>
                  </a:lnTo>
                  <a:lnTo>
                    <a:pt x="69341" y="786510"/>
                  </a:lnTo>
                  <a:lnTo>
                    <a:pt x="98267" y="831744"/>
                  </a:lnTo>
                  <a:lnTo>
                    <a:pt x="130942" y="873112"/>
                  </a:lnTo>
                  <a:lnTo>
                    <a:pt x="167365" y="910622"/>
                  </a:lnTo>
                  <a:lnTo>
                    <a:pt x="207538" y="944279"/>
                  </a:lnTo>
                  <a:lnTo>
                    <a:pt x="251459" y="974089"/>
                  </a:lnTo>
                  <a:lnTo>
                    <a:pt x="298277" y="999252"/>
                  </a:lnTo>
                  <a:lnTo>
                    <a:pt x="347289" y="1018964"/>
                  </a:lnTo>
                  <a:lnTo>
                    <a:pt x="398495" y="1033233"/>
                  </a:lnTo>
                  <a:lnTo>
                    <a:pt x="451896" y="1042064"/>
                  </a:lnTo>
                  <a:lnTo>
                    <a:pt x="507491" y="1045463"/>
                  </a:lnTo>
                  <a:lnTo>
                    <a:pt x="563088" y="1042064"/>
                  </a:lnTo>
                  <a:lnTo>
                    <a:pt x="616496" y="1033233"/>
                  </a:lnTo>
                  <a:lnTo>
                    <a:pt x="667722" y="1018964"/>
                  </a:lnTo>
                  <a:lnTo>
                    <a:pt x="716771" y="999252"/>
                  </a:lnTo>
                  <a:lnTo>
                    <a:pt x="763651" y="974089"/>
                  </a:lnTo>
                  <a:lnTo>
                    <a:pt x="807510" y="944279"/>
                  </a:lnTo>
                  <a:lnTo>
                    <a:pt x="847645" y="910622"/>
                  </a:lnTo>
                  <a:lnTo>
                    <a:pt x="884050" y="873112"/>
                  </a:lnTo>
                  <a:lnTo>
                    <a:pt x="916717" y="831744"/>
                  </a:lnTo>
                  <a:lnTo>
                    <a:pt x="945641" y="786510"/>
                  </a:lnTo>
                  <a:lnTo>
                    <a:pt x="970117" y="738278"/>
                  </a:lnTo>
                  <a:lnTo>
                    <a:pt x="989289" y="687772"/>
                  </a:lnTo>
                  <a:lnTo>
                    <a:pt x="1003157" y="635004"/>
                  </a:lnTo>
                  <a:lnTo>
                    <a:pt x="1011722" y="579986"/>
                  </a:lnTo>
                  <a:lnTo>
                    <a:pt x="1014983" y="522731"/>
                  </a:lnTo>
                  <a:lnTo>
                    <a:pt x="1011722" y="465477"/>
                  </a:lnTo>
                  <a:lnTo>
                    <a:pt x="1003157" y="410459"/>
                  </a:lnTo>
                  <a:lnTo>
                    <a:pt x="989289" y="357691"/>
                  </a:lnTo>
                  <a:lnTo>
                    <a:pt x="970117" y="307185"/>
                  </a:lnTo>
                  <a:lnTo>
                    <a:pt x="945641" y="258952"/>
                  </a:lnTo>
                  <a:lnTo>
                    <a:pt x="916717" y="213719"/>
                  </a:lnTo>
                  <a:lnTo>
                    <a:pt x="884050" y="172351"/>
                  </a:lnTo>
                  <a:lnTo>
                    <a:pt x="847645" y="134841"/>
                  </a:lnTo>
                  <a:lnTo>
                    <a:pt x="807510" y="101184"/>
                  </a:lnTo>
                  <a:lnTo>
                    <a:pt x="763651" y="71373"/>
                  </a:lnTo>
                  <a:lnTo>
                    <a:pt x="716771" y="46211"/>
                  </a:lnTo>
                  <a:lnTo>
                    <a:pt x="667722" y="26499"/>
                  </a:lnTo>
                  <a:lnTo>
                    <a:pt x="616496" y="12230"/>
                  </a:lnTo>
                  <a:lnTo>
                    <a:pt x="563088" y="3399"/>
                  </a:lnTo>
                  <a:lnTo>
                    <a:pt x="507491" y="0"/>
                  </a:lnTo>
                  <a:close/>
                </a:path>
              </a:pathLst>
            </a:custGeom>
            <a:solidFill>
              <a:srgbClr val="2E5496"/>
            </a:solidFill>
          </p:spPr>
          <p:txBody>
            <a:bodyPr wrap="square" lIns="0" tIns="0" rIns="0" bIns="0" rtlCol="0"/>
            <a:lstStyle/>
            <a:p>
              <a:endParaRPr/>
            </a:p>
          </p:txBody>
        </p:sp>
        <p:sp>
          <p:nvSpPr>
            <p:cNvPr id="36" name="object 36"/>
            <p:cNvSpPr/>
            <p:nvPr/>
          </p:nvSpPr>
          <p:spPr>
            <a:xfrm>
              <a:off x="6752843" y="3566159"/>
              <a:ext cx="1015365" cy="1045844"/>
            </a:xfrm>
            <a:custGeom>
              <a:avLst/>
              <a:gdLst/>
              <a:ahLst/>
              <a:cxnLst/>
              <a:rect l="l" t="t" r="r" b="b"/>
              <a:pathLst>
                <a:path w="1015365" h="1045845">
                  <a:moveTo>
                    <a:pt x="507491" y="0"/>
                  </a:moveTo>
                  <a:lnTo>
                    <a:pt x="563088" y="3399"/>
                  </a:lnTo>
                  <a:lnTo>
                    <a:pt x="616496" y="12230"/>
                  </a:lnTo>
                  <a:lnTo>
                    <a:pt x="667722" y="26499"/>
                  </a:lnTo>
                  <a:lnTo>
                    <a:pt x="716771" y="46211"/>
                  </a:lnTo>
                  <a:lnTo>
                    <a:pt x="763651" y="71373"/>
                  </a:lnTo>
                  <a:lnTo>
                    <a:pt x="807510" y="101184"/>
                  </a:lnTo>
                  <a:lnTo>
                    <a:pt x="847645" y="134841"/>
                  </a:lnTo>
                  <a:lnTo>
                    <a:pt x="884050" y="172351"/>
                  </a:lnTo>
                  <a:lnTo>
                    <a:pt x="916717" y="213719"/>
                  </a:lnTo>
                  <a:lnTo>
                    <a:pt x="945641" y="258952"/>
                  </a:lnTo>
                  <a:lnTo>
                    <a:pt x="970117" y="307185"/>
                  </a:lnTo>
                  <a:lnTo>
                    <a:pt x="989289" y="357691"/>
                  </a:lnTo>
                  <a:lnTo>
                    <a:pt x="1003157" y="410459"/>
                  </a:lnTo>
                  <a:lnTo>
                    <a:pt x="1011722" y="465477"/>
                  </a:lnTo>
                  <a:lnTo>
                    <a:pt x="1014983" y="522731"/>
                  </a:lnTo>
                  <a:lnTo>
                    <a:pt x="1011722" y="579986"/>
                  </a:lnTo>
                  <a:lnTo>
                    <a:pt x="1003157" y="635004"/>
                  </a:lnTo>
                  <a:lnTo>
                    <a:pt x="989289" y="687772"/>
                  </a:lnTo>
                  <a:lnTo>
                    <a:pt x="970117" y="738278"/>
                  </a:lnTo>
                  <a:lnTo>
                    <a:pt x="945641" y="786510"/>
                  </a:lnTo>
                  <a:lnTo>
                    <a:pt x="916717" y="831744"/>
                  </a:lnTo>
                  <a:lnTo>
                    <a:pt x="884050" y="873112"/>
                  </a:lnTo>
                  <a:lnTo>
                    <a:pt x="847645" y="910622"/>
                  </a:lnTo>
                  <a:lnTo>
                    <a:pt x="807510" y="944279"/>
                  </a:lnTo>
                  <a:lnTo>
                    <a:pt x="763651" y="974089"/>
                  </a:lnTo>
                  <a:lnTo>
                    <a:pt x="716771" y="999252"/>
                  </a:lnTo>
                  <a:lnTo>
                    <a:pt x="667722" y="1018964"/>
                  </a:lnTo>
                  <a:lnTo>
                    <a:pt x="616496" y="1033233"/>
                  </a:lnTo>
                  <a:lnTo>
                    <a:pt x="563088" y="1042064"/>
                  </a:lnTo>
                  <a:lnTo>
                    <a:pt x="507491" y="1045463"/>
                  </a:lnTo>
                  <a:lnTo>
                    <a:pt x="451896" y="1042064"/>
                  </a:lnTo>
                  <a:lnTo>
                    <a:pt x="398495" y="1033233"/>
                  </a:lnTo>
                  <a:lnTo>
                    <a:pt x="347289" y="1018964"/>
                  </a:lnTo>
                  <a:lnTo>
                    <a:pt x="298277" y="999252"/>
                  </a:lnTo>
                  <a:lnTo>
                    <a:pt x="251459" y="974089"/>
                  </a:lnTo>
                  <a:lnTo>
                    <a:pt x="207538" y="944279"/>
                  </a:lnTo>
                  <a:lnTo>
                    <a:pt x="167365" y="910622"/>
                  </a:lnTo>
                  <a:lnTo>
                    <a:pt x="130942" y="873112"/>
                  </a:lnTo>
                  <a:lnTo>
                    <a:pt x="98267" y="831744"/>
                  </a:lnTo>
                  <a:lnTo>
                    <a:pt x="69341" y="786510"/>
                  </a:lnTo>
                  <a:lnTo>
                    <a:pt x="44866" y="738278"/>
                  </a:lnTo>
                  <a:lnTo>
                    <a:pt x="25694" y="687772"/>
                  </a:lnTo>
                  <a:lnTo>
                    <a:pt x="11826" y="635004"/>
                  </a:lnTo>
                  <a:lnTo>
                    <a:pt x="3261" y="579986"/>
                  </a:lnTo>
                  <a:lnTo>
                    <a:pt x="0" y="522731"/>
                  </a:lnTo>
                  <a:lnTo>
                    <a:pt x="3261" y="465477"/>
                  </a:lnTo>
                  <a:lnTo>
                    <a:pt x="11826" y="410459"/>
                  </a:lnTo>
                  <a:lnTo>
                    <a:pt x="25694" y="357691"/>
                  </a:lnTo>
                  <a:lnTo>
                    <a:pt x="44866" y="307185"/>
                  </a:lnTo>
                  <a:lnTo>
                    <a:pt x="69341" y="258952"/>
                  </a:lnTo>
                  <a:lnTo>
                    <a:pt x="98267" y="213719"/>
                  </a:lnTo>
                  <a:lnTo>
                    <a:pt x="130942" y="172351"/>
                  </a:lnTo>
                  <a:lnTo>
                    <a:pt x="167365" y="134841"/>
                  </a:lnTo>
                  <a:lnTo>
                    <a:pt x="207538" y="101184"/>
                  </a:lnTo>
                  <a:lnTo>
                    <a:pt x="251459" y="71373"/>
                  </a:lnTo>
                  <a:lnTo>
                    <a:pt x="298277" y="46211"/>
                  </a:lnTo>
                  <a:lnTo>
                    <a:pt x="347289" y="26499"/>
                  </a:lnTo>
                  <a:lnTo>
                    <a:pt x="398495" y="12230"/>
                  </a:lnTo>
                  <a:lnTo>
                    <a:pt x="451896" y="3399"/>
                  </a:lnTo>
                  <a:lnTo>
                    <a:pt x="507491" y="0"/>
                  </a:lnTo>
                  <a:close/>
                </a:path>
              </a:pathLst>
            </a:custGeom>
            <a:ln w="12192">
              <a:solidFill>
                <a:srgbClr val="44536A"/>
              </a:solidFill>
            </a:ln>
          </p:spPr>
          <p:txBody>
            <a:bodyPr wrap="square" lIns="0" tIns="0" rIns="0" bIns="0" rtlCol="0"/>
            <a:lstStyle/>
            <a:p>
              <a:endParaRPr/>
            </a:p>
          </p:txBody>
        </p:sp>
        <p:sp>
          <p:nvSpPr>
            <p:cNvPr id="37" name="object 37"/>
            <p:cNvSpPr/>
            <p:nvPr/>
          </p:nvSpPr>
          <p:spPr>
            <a:xfrm>
              <a:off x="7085075" y="4965191"/>
              <a:ext cx="350520" cy="350520"/>
            </a:xfrm>
            <a:custGeom>
              <a:avLst/>
              <a:gdLst/>
              <a:ahLst/>
              <a:cxnLst/>
              <a:rect l="l" t="t" r="r" b="b"/>
              <a:pathLst>
                <a:path w="350520" h="350520">
                  <a:moveTo>
                    <a:pt x="175259" y="0"/>
                  </a:moveTo>
                  <a:lnTo>
                    <a:pt x="128682" y="6270"/>
                  </a:lnTo>
                  <a:lnTo>
                    <a:pt x="86868" y="23875"/>
                  </a:lnTo>
                  <a:lnTo>
                    <a:pt x="51323" y="51323"/>
                  </a:lnTo>
                  <a:lnTo>
                    <a:pt x="23875" y="86867"/>
                  </a:lnTo>
                  <a:lnTo>
                    <a:pt x="6270" y="128682"/>
                  </a:lnTo>
                  <a:lnTo>
                    <a:pt x="0" y="175259"/>
                  </a:lnTo>
                  <a:lnTo>
                    <a:pt x="1712" y="199143"/>
                  </a:lnTo>
                  <a:lnTo>
                    <a:pt x="13662" y="243339"/>
                  </a:lnTo>
                  <a:lnTo>
                    <a:pt x="36593" y="282442"/>
                  </a:lnTo>
                  <a:lnTo>
                    <a:pt x="68077" y="313926"/>
                  </a:lnTo>
                  <a:lnTo>
                    <a:pt x="107180" y="336857"/>
                  </a:lnTo>
                  <a:lnTo>
                    <a:pt x="151376" y="348807"/>
                  </a:lnTo>
                  <a:lnTo>
                    <a:pt x="175259" y="350519"/>
                  </a:lnTo>
                  <a:lnTo>
                    <a:pt x="199143" y="348807"/>
                  </a:lnTo>
                  <a:lnTo>
                    <a:pt x="243339" y="336857"/>
                  </a:lnTo>
                  <a:lnTo>
                    <a:pt x="282442" y="313926"/>
                  </a:lnTo>
                  <a:lnTo>
                    <a:pt x="313926" y="282442"/>
                  </a:lnTo>
                  <a:lnTo>
                    <a:pt x="336857" y="243339"/>
                  </a:lnTo>
                  <a:lnTo>
                    <a:pt x="348807" y="199143"/>
                  </a:lnTo>
                  <a:lnTo>
                    <a:pt x="350520" y="175259"/>
                  </a:lnTo>
                  <a:lnTo>
                    <a:pt x="348807" y="151376"/>
                  </a:lnTo>
                  <a:lnTo>
                    <a:pt x="336857" y="107180"/>
                  </a:lnTo>
                  <a:lnTo>
                    <a:pt x="313926" y="68077"/>
                  </a:lnTo>
                  <a:lnTo>
                    <a:pt x="282442" y="36593"/>
                  </a:lnTo>
                  <a:lnTo>
                    <a:pt x="243339" y="13662"/>
                  </a:lnTo>
                  <a:lnTo>
                    <a:pt x="199143" y="1712"/>
                  </a:lnTo>
                  <a:lnTo>
                    <a:pt x="175259" y="0"/>
                  </a:lnTo>
                  <a:close/>
                </a:path>
              </a:pathLst>
            </a:custGeom>
            <a:solidFill>
              <a:srgbClr val="2E5496"/>
            </a:solidFill>
          </p:spPr>
          <p:txBody>
            <a:bodyPr wrap="square" lIns="0" tIns="0" rIns="0" bIns="0" rtlCol="0"/>
            <a:lstStyle/>
            <a:p>
              <a:endParaRPr/>
            </a:p>
          </p:txBody>
        </p:sp>
        <p:sp>
          <p:nvSpPr>
            <p:cNvPr id="38" name="object 38"/>
            <p:cNvSpPr/>
            <p:nvPr/>
          </p:nvSpPr>
          <p:spPr>
            <a:xfrm>
              <a:off x="7085075" y="4965191"/>
              <a:ext cx="350520" cy="350520"/>
            </a:xfrm>
            <a:custGeom>
              <a:avLst/>
              <a:gdLst/>
              <a:ahLst/>
              <a:cxnLst/>
              <a:rect l="l" t="t" r="r" b="b"/>
              <a:pathLst>
                <a:path w="350520" h="350520">
                  <a:moveTo>
                    <a:pt x="175259" y="350519"/>
                  </a:moveTo>
                  <a:lnTo>
                    <a:pt x="221837" y="344249"/>
                  </a:lnTo>
                  <a:lnTo>
                    <a:pt x="263651" y="326643"/>
                  </a:lnTo>
                  <a:lnTo>
                    <a:pt x="299196" y="299196"/>
                  </a:lnTo>
                  <a:lnTo>
                    <a:pt x="326644" y="263651"/>
                  </a:lnTo>
                  <a:lnTo>
                    <a:pt x="344249" y="221837"/>
                  </a:lnTo>
                  <a:lnTo>
                    <a:pt x="350520" y="175259"/>
                  </a:lnTo>
                  <a:lnTo>
                    <a:pt x="348807" y="151376"/>
                  </a:lnTo>
                  <a:lnTo>
                    <a:pt x="336857" y="107180"/>
                  </a:lnTo>
                  <a:lnTo>
                    <a:pt x="313926" y="68077"/>
                  </a:lnTo>
                  <a:lnTo>
                    <a:pt x="282442" y="36593"/>
                  </a:lnTo>
                  <a:lnTo>
                    <a:pt x="243339" y="13662"/>
                  </a:lnTo>
                  <a:lnTo>
                    <a:pt x="199143" y="1712"/>
                  </a:lnTo>
                  <a:lnTo>
                    <a:pt x="175259" y="0"/>
                  </a:lnTo>
                  <a:lnTo>
                    <a:pt x="151376" y="1712"/>
                  </a:lnTo>
                  <a:lnTo>
                    <a:pt x="107180" y="13662"/>
                  </a:lnTo>
                  <a:lnTo>
                    <a:pt x="68077" y="36593"/>
                  </a:lnTo>
                  <a:lnTo>
                    <a:pt x="36593" y="68077"/>
                  </a:lnTo>
                  <a:lnTo>
                    <a:pt x="13662" y="107180"/>
                  </a:lnTo>
                  <a:lnTo>
                    <a:pt x="1712" y="151376"/>
                  </a:lnTo>
                  <a:lnTo>
                    <a:pt x="0" y="175259"/>
                  </a:lnTo>
                  <a:lnTo>
                    <a:pt x="1712" y="199143"/>
                  </a:lnTo>
                  <a:lnTo>
                    <a:pt x="13662" y="243339"/>
                  </a:lnTo>
                  <a:lnTo>
                    <a:pt x="36593" y="282442"/>
                  </a:lnTo>
                  <a:lnTo>
                    <a:pt x="68077" y="313926"/>
                  </a:lnTo>
                  <a:lnTo>
                    <a:pt x="107180" y="336857"/>
                  </a:lnTo>
                  <a:lnTo>
                    <a:pt x="151376" y="348807"/>
                  </a:lnTo>
                  <a:lnTo>
                    <a:pt x="175259" y="350519"/>
                  </a:lnTo>
                  <a:close/>
                </a:path>
              </a:pathLst>
            </a:custGeom>
            <a:ln w="76200">
              <a:solidFill>
                <a:srgbClr val="FFFFFF"/>
              </a:solidFill>
            </a:ln>
          </p:spPr>
          <p:txBody>
            <a:bodyPr wrap="square" lIns="0" tIns="0" rIns="0" bIns="0" rtlCol="0"/>
            <a:lstStyle/>
            <a:p>
              <a:endParaRPr/>
            </a:p>
          </p:txBody>
        </p:sp>
      </p:grpSp>
      <p:sp>
        <p:nvSpPr>
          <p:cNvPr id="39" name="object 39"/>
          <p:cNvSpPr txBox="1"/>
          <p:nvPr/>
        </p:nvSpPr>
        <p:spPr>
          <a:xfrm>
            <a:off x="6931914" y="3685159"/>
            <a:ext cx="678180" cy="681990"/>
          </a:xfrm>
          <a:prstGeom prst="rect">
            <a:avLst/>
          </a:prstGeom>
        </p:spPr>
        <p:txBody>
          <a:bodyPr vert="horz" wrap="square" lIns="0" tIns="17145" rIns="0" bIns="0" rtlCol="0">
            <a:spAutoFit/>
          </a:bodyPr>
          <a:lstStyle/>
          <a:p>
            <a:pPr marL="94615">
              <a:lnSpc>
                <a:spcPct val="100000"/>
              </a:lnSpc>
              <a:spcBef>
                <a:spcPts val="135"/>
              </a:spcBef>
            </a:pPr>
            <a:r>
              <a:rPr sz="2100" b="1" spc="-25">
                <a:solidFill>
                  <a:srgbClr val="FFFFFF"/>
                </a:solidFill>
                <a:latin typeface="Courier New"/>
                <a:cs typeface="Courier New"/>
              </a:rPr>
              <a:t>Nov</a:t>
            </a:r>
            <a:endParaRPr sz="2100">
              <a:latin typeface="Courier New"/>
              <a:cs typeface="Courier New"/>
            </a:endParaRPr>
          </a:p>
          <a:p>
            <a:pPr marL="12700">
              <a:lnSpc>
                <a:spcPct val="100000"/>
              </a:lnSpc>
              <a:spcBef>
                <a:spcPts val="85"/>
              </a:spcBef>
            </a:pPr>
            <a:r>
              <a:rPr sz="2100" spc="-20">
                <a:solidFill>
                  <a:srgbClr val="FFFFFF"/>
                </a:solidFill>
                <a:latin typeface="Courier New"/>
                <a:cs typeface="Courier New"/>
              </a:rPr>
              <a:t>2023</a:t>
            </a:r>
            <a:endParaRPr sz="2100">
              <a:latin typeface="Courier New"/>
              <a:cs typeface="Courier New"/>
            </a:endParaRPr>
          </a:p>
        </p:txBody>
      </p:sp>
      <p:sp>
        <p:nvSpPr>
          <p:cNvPr id="40" name="object 40"/>
          <p:cNvSpPr txBox="1"/>
          <p:nvPr/>
        </p:nvSpPr>
        <p:spPr>
          <a:xfrm>
            <a:off x="6392036" y="5628843"/>
            <a:ext cx="1754505" cy="513080"/>
          </a:xfrm>
          <a:prstGeom prst="rect">
            <a:avLst/>
          </a:prstGeom>
        </p:spPr>
        <p:txBody>
          <a:bodyPr vert="horz" wrap="square" lIns="0" tIns="12065" rIns="0" bIns="0" rtlCol="0">
            <a:spAutoFit/>
          </a:bodyPr>
          <a:lstStyle/>
          <a:p>
            <a:pPr marL="12700" marR="5080" indent="95885">
              <a:lnSpc>
                <a:spcPct val="100000"/>
              </a:lnSpc>
              <a:spcBef>
                <a:spcPts val="95"/>
              </a:spcBef>
            </a:pPr>
            <a:r>
              <a:rPr sz="1600" b="1">
                <a:solidFill>
                  <a:srgbClr val="3E3E3E"/>
                </a:solidFill>
                <a:latin typeface="Ebrima"/>
                <a:cs typeface="Ebrima"/>
              </a:rPr>
              <a:t>Ghana</a:t>
            </a:r>
            <a:r>
              <a:rPr sz="1600" b="1" spc="165">
                <a:solidFill>
                  <a:srgbClr val="3E3E3E"/>
                </a:solidFill>
                <a:latin typeface="Ebrima"/>
                <a:cs typeface="Ebrima"/>
              </a:rPr>
              <a:t> </a:t>
            </a:r>
            <a:r>
              <a:rPr sz="1600" b="1">
                <a:solidFill>
                  <a:srgbClr val="3E3E3E"/>
                </a:solidFill>
                <a:latin typeface="Ebrima"/>
                <a:cs typeface="Ebrima"/>
              </a:rPr>
              <a:t>Launch</a:t>
            </a:r>
            <a:r>
              <a:rPr sz="1600" b="1" spc="145">
                <a:solidFill>
                  <a:srgbClr val="3E3E3E"/>
                </a:solidFill>
                <a:latin typeface="Ebrima"/>
                <a:cs typeface="Ebrima"/>
              </a:rPr>
              <a:t> </a:t>
            </a:r>
            <a:r>
              <a:rPr sz="1600" b="1" spc="-50">
                <a:solidFill>
                  <a:srgbClr val="3E3E3E"/>
                </a:solidFill>
                <a:latin typeface="Ebrima"/>
                <a:cs typeface="Ebrima"/>
              </a:rPr>
              <a:t>/ </a:t>
            </a:r>
            <a:r>
              <a:rPr sz="1600" b="1">
                <a:solidFill>
                  <a:srgbClr val="3E3E3E"/>
                </a:solidFill>
                <a:latin typeface="Ebrima"/>
                <a:cs typeface="Ebrima"/>
              </a:rPr>
              <a:t>Galvanizing</a:t>
            </a:r>
            <a:r>
              <a:rPr sz="1600" b="1" spc="20">
                <a:solidFill>
                  <a:srgbClr val="3E3E3E"/>
                </a:solidFill>
                <a:latin typeface="Ebrima"/>
                <a:cs typeface="Ebrima"/>
              </a:rPr>
              <a:t> </a:t>
            </a:r>
            <a:r>
              <a:rPr sz="1600" b="1" spc="-10">
                <a:solidFill>
                  <a:srgbClr val="3E3E3E"/>
                </a:solidFill>
                <a:latin typeface="Ebrima"/>
                <a:cs typeface="Ebrima"/>
              </a:rPr>
              <a:t>Event</a:t>
            </a:r>
            <a:endParaRPr sz="1600">
              <a:latin typeface="Ebrima"/>
              <a:cs typeface="Ebrima"/>
            </a:endParaRPr>
          </a:p>
        </p:txBody>
      </p:sp>
      <p:grpSp>
        <p:nvGrpSpPr>
          <p:cNvPr id="41" name="object 41"/>
          <p:cNvGrpSpPr/>
          <p:nvPr/>
        </p:nvGrpSpPr>
        <p:grpSpPr>
          <a:xfrm>
            <a:off x="2316226" y="2054098"/>
            <a:ext cx="7535545" cy="3307715"/>
            <a:chOff x="2316226" y="2054098"/>
            <a:chExt cx="7535545" cy="3307715"/>
          </a:xfrm>
        </p:grpSpPr>
        <p:sp>
          <p:nvSpPr>
            <p:cNvPr id="42" name="object 42"/>
            <p:cNvSpPr/>
            <p:nvPr/>
          </p:nvSpPr>
          <p:spPr>
            <a:xfrm>
              <a:off x="2341626" y="2079498"/>
              <a:ext cx="4817745" cy="1321435"/>
            </a:xfrm>
            <a:custGeom>
              <a:avLst/>
              <a:gdLst/>
              <a:ahLst/>
              <a:cxnLst/>
              <a:rect l="l" t="t" r="r" b="b"/>
              <a:pathLst>
                <a:path w="4817745" h="1321435">
                  <a:moveTo>
                    <a:pt x="0" y="0"/>
                  </a:moveTo>
                  <a:lnTo>
                    <a:pt x="42006" y="14647"/>
                  </a:lnTo>
                  <a:lnTo>
                    <a:pt x="84018" y="29293"/>
                  </a:lnTo>
                  <a:lnTo>
                    <a:pt x="126037" y="43938"/>
                  </a:lnTo>
                  <a:lnTo>
                    <a:pt x="168068" y="58581"/>
                  </a:lnTo>
                  <a:lnTo>
                    <a:pt x="210116" y="73220"/>
                  </a:lnTo>
                  <a:lnTo>
                    <a:pt x="252185" y="87856"/>
                  </a:lnTo>
                  <a:lnTo>
                    <a:pt x="294278" y="102487"/>
                  </a:lnTo>
                  <a:lnTo>
                    <a:pt x="336399" y="117113"/>
                  </a:lnTo>
                  <a:lnTo>
                    <a:pt x="378553" y="131732"/>
                  </a:lnTo>
                  <a:lnTo>
                    <a:pt x="420744" y="146344"/>
                  </a:lnTo>
                  <a:lnTo>
                    <a:pt x="462976" y="160948"/>
                  </a:lnTo>
                  <a:lnTo>
                    <a:pt x="505252" y="175543"/>
                  </a:lnTo>
                  <a:lnTo>
                    <a:pt x="547578" y="190129"/>
                  </a:lnTo>
                  <a:lnTo>
                    <a:pt x="589956" y="204705"/>
                  </a:lnTo>
                  <a:lnTo>
                    <a:pt x="632391" y="219269"/>
                  </a:lnTo>
                  <a:lnTo>
                    <a:pt x="674888" y="233822"/>
                  </a:lnTo>
                  <a:lnTo>
                    <a:pt x="717450" y="248361"/>
                  </a:lnTo>
                  <a:lnTo>
                    <a:pt x="760081" y="262888"/>
                  </a:lnTo>
                  <a:lnTo>
                    <a:pt x="802786" y="277400"/>
                  </a:lnTo>
                  <a:lnTo>
                    <a:pt x="845567" y="291897"/>
                  </a:lnTo>
                  <a:lnTo>
                    <a:pt x="888431" y="306378"/>
                  </a:lnTo>
                  <a:lnTo>
                    <a:pt x="931380" y="320842"/>
                  </a:lnTo>
                  <a:lnTo>
                    <a:pt x="974419" y="335289"/>
                  </a:lnTo>
                  <a:lnTo>
                    <a:pt x="1017551" y="349718"/>
                  </a:lnTo>
                  <a:lnTo>
                    <a:pt x="1060781" y="364127"/>
                  </a:lnTo>
                  <a:lnTo>
                    <a:pt x="1104113" y="378517"/>
                  </a:lnTo>
                  <a:lnTo>
                    <a:pt x="1147551" y="392886"/>
                  </a:lnTo>
                  <a:lnTo>
                    <a:pt x="1191099" y="407233"/>
                  </a:lnTo>
                  <a:lnTo>
                    <a:pt x="1234761" y="421558"/>
                  </a:lnTo>
                  <a:lnTo>
                    <a:pt x="1278541" y="435860"/>
                  </a:lnTo>
                  <a:lnTo>
                    <a:pt x="1322443" y="450139"/>
                  </a:lnTo>
                  <a:lnTo>
                    <a:pt x="1366472" y="464392"/>
                  </a:lnTo>
                  <a:lnTo>
                    <a:pt x="1410631" y="478620"/>
                  </a:lnTo>
                  <a:lnTo>
                    <a:pt x="1454924" y="492822"/>
                  </a:lnTo>
                  <a:lnTo>
                    <a:pt x="1499356" y="506997"/>
                  </a:lnTo>
                  <a:lnTo>
                    <a:pt x="1543931" y="521143"/>
                  </a:lnTo>
                  <a:lnTo>
                    <a:pt x="1588652" y="535261"/>
                  </a:lnTo>
                  <a:lnTo>
                    <a:pt x="1633523" y="549350"/>
                  </a:lnTo>
                  <a:lnTo>
                    <a:pt x="1678550" y="563409"/>
                  </a:lnTo>
                  <a:lnTo>
                    <a:pt x="1723736" y="577436"/>
                  </a:lnTo>
                  <a:lnTo>
                    <a:pt x="1769084" y="591431"/>
                  </a:lnTo>
                  <a:lnTo>
                    <a:pt x="1814599" y="605394"/>
                  </a:lnTo>
                  <a:lnTo>
                    <a:pt x="1860286" y="619323"/>
                  </a:lnTo>
                  <a:lnTo>
                    <a:pt x="1906147" y="633218"/>
                  </a:lnTo>
                  <a:lnTo>
                    <a:pt x="1952188" y="647078"/>
                  </a:lnTo>
                  <a:lnTo>
                    <a:pt x="1998412" y="660902"/>
                  </a:lnTo>
                  <a:lnTo>
                    <a:pt x="2044823" y="674690"/>
                  </a:lnTo>
                  <a:lnTo>
                    <a:pt x="2091426" y="688440"/>
                  </a:lnTo>
                  <a:lnTo>
                    <a:pt x="2138225" y="702152"/>
                  </a:lnTo>
                  <a:lnTo>
                    <a:pt x="2185222" y="715824"/>
                  </a:lnTo>
                  <a:lnTo>
                    <a:pt x="2232424" y="729457"/>
                  </a:lnTo>
                  <a:lnTo>
                    <a:pt x="2279833" y="743049"/>
                  </a:lnTo>
                  <a:lnTo>
                    <a:pt x="2327454" y="756600"/>
                  </a:lnTo>
                  <a:lnTo>
                    <a:pt x="2375291" y="770108"/>
                  </a:lnTo>
                  <a:lnTo>
                    <a:pt x="2423348" y="783574"/>
                  </a:lnTo>
                  <a:lnTo>
                    <a:pt x="2471628" y="796995"/>
                  </a:lnTo>
                  <a:lnTo>
                    <a:pt x="2520137" y="810372"/>
                  </a:lnTo>
                  <a:lnTo>
                    <a:pt x="2568878" y="823704"/>
                  </a:lnTo>
                  <a:lnTo>
                    <a:pt x="2617855" y="836989"/>
                  </a:lnTo>
                  <a:lnTo>
                    <a:pt x="2667073" y="850227"/>
                  </a:lnTo>
                  <a:lnTo>
                    <a:pt x="2716534" y="863417"/>
                  </a:lnTo>
                  <a:lnTo>
                    <a:pt x="2766245" y="876559"/>
                  </a:lnTo>
                  <a:lnTo>
                    <a:pt x="2816207" y="889651"/>
                  </a:lnTo>
                  <a:lnTo>
                    <a:pt x="2866426" y="902693"/>
                  </a:lnTo>
                  <a:lnTo>
                    <a:pt x="2916906" y="915684"/>
                  </a:lnTo>
                  <a:lnTo>
                    <a:pt x="2967651" y="928623"/>
                  </a:lnTo>
                  <a:lnTo>
                    <a:pt x="3018664" y="941510"/>
                  </a:lnTo>
                  <a:lnTo>
                    <a:pt x="3069950" y="954343"/>
                  </a:lnTo>
                  <a:lnTo>
                    <a:pt x="3121513" y="967122"/>
                  </a:lnTo>
                  <a:lnTo>
                    <a:pt x="3173357" y="979846"/>
                  </a:lnTo>
                  <a:lnTo>
                    <a:pt x="3225487" y="992514"/>
                  </a:lnTo>
                  <a:lnTo>
                    <a:pt x="3277905" y="1005125"/>
                  </a:lnTo>
                  <a:lnTo>
                    <a:pt x="3330616" y="1017679"/>
                  </a:lnTo>
                  <a:lnTo>
                    <a:pt x="3383625" y="1030175"/>
                  </a:lnTo>
                  <a:lnTo>
                    <a:pt x="3436935" y="1042611"/>
                  </a:lnTo>
                  <a:lnTo>
                    <a:pt x="3490550" y="1054988"/>
                  </a:lnTo>
                  <a:lnTo>
                    <a:pt x="3544475" y="1067304"/>
                  </a:lnTo>
                  <a:lnTo>
                    <a:pt x="3598714" y="1079559"/>
                  </a:lnTo>
                  <a:lnTo>
                    <a:pt x="3653270" y="1091752"/>
                  </a:lnTo>
                  <a:lnTo>
                    <a:pt x="3708148" y="1103881"/>
                  </a:lnTo>
                  <a:lnTo>
                    <a:pt x="3763351" y="1115947"/>
                  </a:lnTo>
                  <a:lnTo>
                    <a:pt x="3818885" y="1127948"/>
                  </a:lnTo>
                  <a:lnTo>
                    <a:pt x="3874752" y="1139884"/>
                  </a:lnTo>
                  <a:lnTo>
                    <a:pt x="3930958" y="1151753"/>
                  </a:lnTo>
                  <a:lnTo>
                    <a:pt x="3987505" y="1163556"/>
                  </a:lnTo>
                  <a:lnTo>
                    <a:pt x="4044398" y="1175291"/>
                  </a:lnTo>
                  <a:lnTo>
                    <a:pt x="4101642" y="1186957"/>
                  </a:lnTo>
                  <a:lnTo>
                    <a:pt x="4159240" y="1198553"/>
                  </a:lnTo>
                  <a:lnTo>
                    <a:pt x="4217196" y="1210080"/>
                  </a:lnTo>
                  <a:lnTo>
                    <a:pt x="4275515" y="1221535"/>
                  </a:lnTo>
                  <a:lnTo>
                    <a:pt x="4334200" y="1232919"/>
                  </a:lnTo>
                  <a:lnTo>
                    <a:pt x="4393256" y="1244230"/>
                  </a:lnTo>
                  <a:lnTo>
                    <a:pt x="4452686" y="1255468"/>
                  </a:lnTo>
                  <a:lnTo>
                    <a:pt x="4512495" y="1266631"/>
                  </a:lnTo>
                  <a:lnTo>
                    <a:pt x="4572687" y="1277720"/>
                  </a:lnTo>
                  <a:lnTo>
                    <a:pt x="4633266" y="1288732"/>
                  </a:lnTo>
                  <a:lnTo>
                    <a:pt x="4694235" y="1299668"/>
                  </a:lnTo>
                  <a:lnTo>
                    <a:pt x="4755600" y="1310527"/>
                  </a:lnTo>
                  <a:lnTo>
                    <a:pt x="4817364" y="1321307"/>
                  </a:lnTo>
                </a:path>
              </a:pathLst>
            </a:custGeom>
            <a:ln w="50292">
              <a:solidFill>
                <a:srgbClr val="41709C"/>
              </a:solidFill>
              <a:prstDash val="sysDot"/>
            </a:ln>
          </p:spPr>
          <p:txBody>
            <a:bodyPr wrap="square" lIns="0" tIns="0" rIns="0" bIns="0" rtlCol="0"/>
            <a:lstStyle/>
            <a:p>
              <a:endParaRPr/>
            </a:p>
          </p:txBody>
        </p:sp>
        <p:pic>
          <p:nvPicPr>
            <p:cNvPr id="43" name="object 43"/>
            <p:cNvPicPr/>
            <p:nvPr/>
          </p:nvPicPr>
          <p:blipFill>
            <a:blip r:embed="rId7" cstate="print"/>
            <a:stretch>
              <a:fillRect/>
            </a:stretch>
          </p:blipFill>
          <p:spPr>
            <a:xfrm>
              <a:off x="4623435" y="2465324"/>
              <a:ext cx="547963" cy="547963"/>
            </a:xfrm>
            <a:prstGeom prst="rect">
              <a:avLst/>
            </a:prstGeom>
          </p:spPr>
        </p:pic>
        <p:sp>
          <p:nvSpPr>
            <p:cNvPr id="44" name="object 44"/>
            <p:cNvSpPr/>
            <p:nvPr/>
          </p:nvSpPr>
          <p:spPr>
            <a:xfrm>
              <a:off x="9336785" y="4559046"/>
              <a:ext cx="0" cy="590550"/>
            </a:xfrm>
            <a:custGeom>
              <a:avLst/>
              <a:gdLst/>
              <a:ahLst/>
              <a:cxnLst/>
              <a:rect l="l" t="t" r="r" b="b"/>
              <a:pathLst>
                <a:path h="590550">
                  <a:moveTo>
                    <a:pt x="0" y="0"/>
                  </a:moveTo>
                  <a:lnTo>
                    <a:pt x="0" y="590168"/>
                  </a:lnTo>
                </a:path>
              </a:pathLst>
            </a:custGeom>
            <a:ln w="28956">
              <a:solidFill>
                <a:srgbClr val="44536A"/>
              </a:solidFill>
            </a:ln>
          </p:spPr>
          <p:txBody>
            <a:bodyPr wrap="square" lIns="0" tIns="0" rIns="0" bIns="0" rtlCol="0"/>
            <a:lstStyle/>
            <a:p>
              <a:endParaRPr/>
            </a:p>
          </p:txBody>
        </p:sp>
        <p:sp>
          <p:nvSpPr>
            <p:cNvPr id="45" name="object 45"/>
            <p:cNvSpPr/>
            <p:nvPr/>
          </p:nvSpPr>
          <p:spPr>
            <a:xfrm>
              <a:off x="8828532" y="3575304"/>
              <a:ext cx="1016635" cy="1043940"/>
            </a:xfrm>
            <a:custGeom>
              <a:avLst/>
              <a:gdLst/>
              <a:ahLst/>
              <a:cxnLst/>
              <a:rect l="l" t="t" r="r" b="b"/>
              <a:pathLst>
                <a:path w="1016634" h="1043939">
                  <a:moveTo>
                    <a:pt x="508253" y="0"/>
                  </a:moveTo>
                  <a:lnTo>
                    <a:pt x="452581" y="3398"/>
                  </a:lnTo>
                  <a:lnTo>
                    <a:pt x="399096" y="12222"/>
                  </a:lnTo>
                  <a:lnTo>
                    <a:pt x="347795" y="26471"/>
                  </a:lnTo>
                  <a:lnTo>
                    <a:pt x="298669" y="46146"/>
                  </a:lnTo>
                  <a:lnTo>
                    <a:pt x="251714" y="71247"/>
                  </a:lnTo>
                  <a:lnTo>
                    <a:pt x="207779" y="101043"/>
                  </a:lnTo>
                  <a:lnTo>
                    <a:pt x="167574" y="134661"/>
                  </a:lnTo>
                  <a:lnTo>
                    <a:pt x="131113" y="172114"/>
                  </a:lnTo>
                  <a:lnTo>
                    <a:pt x="98407" y="213413"/>
                  </a:lnTo>
                  <a:lnTo>
                    <a:pt x="69469" y="258572"/>
                  </a:lnTo>
                  <a:lnTo>
                    <a:pt x="44980" y="306777"/>
                  </a:lnTo>
                  <a:lnTo>
                    <a:pt x="25776" y="357213"/>
                  </a:lnTo>
                  <a:lnTo>
                    <a:pt x="11870" y="409886"/>
                  </a:lnTo>
                  <a:lnTo>
                    <a:pt x="3274" y="464803"/>
                  </a:lnTo>
                  <a:lnTo>
                    <a:pt x="0" y="521970"/>
                  </a:lnTo>
                  <a:lnTo>
                    <a:pt x="3274" y="579136"/>
                  </a:lnTo>
                  <a:lnTo>
                    <a:pt x="11870" y="634053"/>
                  </a:lnTo>
                  <a:lnTo>
                    <a:pt x="25776" y="686726"/>
                  </a:lnTo>
                  <a:lnTo>
                    <a:pt x="44980" y="737162"/>
                  </a:lnTo>
                  <a:lnTo>
                    <a:pt x="69469" y="785368"/>
                  </a:lnTo>
                  <a:lnTo>
                    <a:pt x="98407" y="830526"/>
                  </a:lnTo>
                  <a:lnTo>
                    <a:pt x="131113" y="871825"/>
                  </a:lnTo>
                  <a:lnTo>
                    <a:pt x="167574" y="909278"/>
                  </a:lnTo>
                  <a:lnTo>
                    <a:pt x="207779" y="942896"/>
                  </a:lnTo>
                  <a:lnTo>
                    <a:pt x="251714" y="972693"/>
                  </a:lnTo>
                  <a:lnTo>
                    <a:pt x="298669" y="997793"/>
                  </a:lnTo>
                  <a:lnTo>
                    <a:pt x="347795" y="1017468"/>
                  </a:lnTo>
                  <a:lnTo>
                    <a:pt x="399096" y="1031717"/>
                  </a:lnTo>
                  <a:lnTo>
                    <a:pt x="452581" y="1040541"/>
                  </a:lnTo>
                  <a:lnTo>
                    <a:pt x="508253" y="1043940"/>
                  </a:lnTo>
                  <a:lnTo>
                    <a:pt x="563926" y="1040541"/>
                  </a:lnTo>
                  <a:lnTo>
                    <a:pt x="617411" y="1031717"/>
                  </a:lnTo>
                  <a:lnTo>
                    <a:pt x="668712" y="1017468"/>
                  </a:lnTo>
                  <a:lnTo>
                    <a:pt x="717838" y="997793"/>
                  </a:lnTo>
                  <a:lnTo>
                    <a:pt x="764794" y="972693"/>
                  </a:lnTo>
                  <a:lnTo>
                    <a:pt x="808728" y="942896"/>
                  </a:lnTo>
                  <a:lnTo>
                    <a:pt x="848933" y="909278"/>
                  </a:lnTo>
                  <a:lnTo>
                    <a:pt x="885394" y="871825"/>
                  </a:lnTo>
                  <a:lnTo>
                    <a:pt x="918100" y="830526"/>
                  </a:lnTo>
                  <a:lnTo>
                    <a:pt x="947039" y="785368"/>
                  </a:lnTo>
                  <a:lnTo>
                    <a:pt x="971515" y="737162"/>
                  </a:lnTo>
                  <a:lnTo>
                    <a:pt x="990694" y="686726"/>
                  </a:lnTo>
                  <a:lnTo>
                    <a:pt x="1004582" y="634053"/>
                  </a:lnTo>
                  <a:lnTo>
                    <a:pt x="1013184" y="579136"/>
                  </a:lnTo>
                  <a:lnTo>
                    <a:pt x="1016508" y="521970"/>
                  </a:lnTo>
                  <a:lnTo>
                    <a:pt x="1013184" y="464803"/>
                  </a:lnTo>
                  <a:lnTo>
                    <a:pt x="1004582" y="409886"/>
                  </a:lnTo>
                  <a:lnTo>
                    <a:pt x="990694" y="357213"/>
                  </a:lnTo>
                  <a:lnTo>
                    <a:pt x="971515" y="306777"/>
                  </a:lnTo>
                  <a:lnTo>
                    <a:pt x="947039" y="258572"/>
                  </a:lnTo>
                  <a:lnTo>
                    <a:pt x="918100" y="213413"/>
                  </a:lnTo>
                  <a:lnTo>
                    <a:pt x="885394" y="172114"/>
                  </a:lnTo>
                  <a:lnTo>
                    <a:pt x="848933" y="134661"/>
                  </a:lnTo>
                  <a:lnTo>
                    <a:pt x="808728" y="101043"/>
                  </a:lnTo>
                  <a:lnTo>
                    <a:pt x="764794" y="71247"/>
                  </a:lnTo>
                  <a:lnTo>
                    <a:pt x="717838" y="46146"/>
                  </a:lnTo>
                  <a:lnTo>
                    <a:pt x="668712" y="26471"/>
                  </a:lnTo>
                  <a:lnTo>
                    <a:pt x="617411" y="12222"/>
                  </a:lnTo>
                  <a:lnTo>
                    <a:pt x="563926" y="3398"/>
                  </a:lnTo>
                  <a:lnTo>
                    <a:pt x="508253" y="0"/>
                  </a:lnTo>
                  <a:close/>
                </a:path>
              </a:pathLst>
            </a:custGeom>
            <a:solidFill>
              <a:srgbClr val="1E4A74"/>
            </a:solidFill>
          </p:spPr>
          <p:txBody>
            <a:bodyPr wrap="square" lIns="0" tIns="0" rIns="0" bIns="0" rtlCol="0"/>
            <a:lstStyle/>
            <a:p>
              <a:endParaRPr/>
            </a:p>
          </p:txBody>
        </p:sp>
        <p:sp>
          <p:nvSpPr>
            <p:cNvPr id="46" name="object 46"/>
            <p:cNvSpPr/>
            <p:nvPr/>
          </p:nvSpPr>
          <p:spPr>
            <a:xfrm>
              <a:off x="8828532" y="3575304"/>
              <a:ext cx="1016635" cy="1043940"/>
            </a:xfrm>
            <a:custGeom>
              <a:avLst/>
              <a:gdLst/>
              <a:ahLst/>
              <a:cxnLst/>
              <a:rect l="l" t="t" r="r" b="b"/>
              <a:pathLst>
                <a:path w="1016634" h="1043939">
                  <a:moveTo>
                    <a:pt x="508253" y="0"/>
                  </a:moveTo>
                  <a:lnTo>
                    <a:pt x="563926" y="3398"/>
                  </a:lnTo>
                  <a:lnTo>
                    <a:pt x="617411" y="12222"/>
                  </a:lnTo>
                  <a:lnTo>
                    <a:pt x="668712" y="26471"/>
                  </a:lnTo>
                  <a:lnTo>
                    <a:pt x="717838" y="46146"/>
                  </a:lnTo>
                  <a:lnTo>
                    <a:pt x="764794" y="71247"/>
                  </a:lnTo>
                  <a:lnTo>
                    <a:pt x="808728" y="101043"/>
                  </a:lnTo>
                  <a:lnTo>
                    <a:pt x="848933" y="134661"/>
                  </a:lnTo>
                  <a:lnTo>
                    <a:pt x="885394" y="172114"/>
                  </a:lnTo>
                  <a:lnTo>
                    <a:pt x="918100" y="213413"/>
                  </a:lnTo>
                  <a:lnTo>
                    <a:pt x="947039" y="258572"/>
                  </a:lnTo>
                  <a:lnTo>
                    <a:pt x="971515" y="306777"/>
                  </a:lnTo>
                  <a:lnTo>
                    <a:pt x="990694" y="357213"/>
                  </a:lnTo>
                  <a:lnTo>
                    <a:pt x="1004582" y="409886"/>
                  </a:lnTo>
                  <a:lnTo>
                    <a:pt x="1013184" y="464803"/>
                  </a:lnTo>
                  <a:lnTo>
                    <a:pt x="1016508" y="521970"/>
                  </a:lnTo>
                  <a:lnTo>
                    <a:pt x="1013184" y="579136"/>
                  </a:lnTo>
                  <a:lnTo>
                    <a:pt x="1004582" y="634053"/>
                  </a:lnTo>
                  <a:lnTo>
                    <a:pt x="990694" y="686726"/>
                  </a:lnTo>
                  <a:lnTo>
                    <a:pt x="971515" y="737162"/>
                  </a:lnTo>
                  <a:lnTo>
                    <a:pt x="947039" y="785368"/>
                  </a:lnTo>
                  <a:lnTo>
                    <a:pt x="918100" y="830526"/>
                  </a:lnTo>
                  <a:lnTo>
                    <a:pt x="885394" y="871825"/>
                  </a:lnTo>
                  <a:lnTo>
                    <a:pt x="848933" y="909278"/>
                  </a:lnTo>
                  <a:lnTo>
                    <a:pt x="808728" y="942896"/>
                  </a:lnTo>
                  <a:lnTo>
                    <a:pt x="764794" y="972693"/>
                  </a:lnTo>
                  <a:lnTo>
                    <a:pt x="717838" y="997793"/>
                  </a:lnTo>
                  <a:lnTo>
                    <a:pt x="668712" y="1017468"/>
                  </a:lnTo>
                  <a:lnTo>
                    <a:pt x="617411" y="1031717"/>
                  </a:lnTo>
                  <a:lnTo>
                    <a:pt x="563926" y="1040541"/>
                  </a:lnTo>
                  <a:lnTo>
                    <a:pt x="508253" y="1043940"/>
                  </a:lnTo>
                  <a:lnTo>
                    <a:pt x="452581" y="1040541"/>
                  </a:lnTo>
                  <a:lnTo>
                    <a:pt x="399096" y="1031717"/>
                  </a:lnTo>
                  <a:lnTo>
                    <a:pt x="347795" y="1017468"/>
                  </a:lnTo>
                  <a:lnTo>
                    <a:pt x="298669" y="997793"/>
                  </a:lnTo>
                  <a:lnTo>
                    <a:pt x="251714" y="972693"/>
                  </a:lnTo>
                  <a:lnTo>
                    <a:pt x="207779" y="942896"/>
                  </a:lnTo>
                  <a:lnTo>
                    <a:pt x="167574" y="909278"/>
                  </a:lnTo>
                  <a:lnTo>
                    <a:pt x="131113" y="871825"/>
                  </a:lnTo>
                  <a:lnTo>
                    <a:pt x="98407" y="830526"/>
                  </a:lnTo>
                  <a:lnTo>
                    <a:pt x="69469" y="785368"/>
                  </a:lnTo>
                  <a:lnTo>
                    <a:pt x="44980" y="737162"/>
                  </a:lnTo>
                  <a:lnTo>
                    <a:pt x="25776" y="686726"/>
                  </a:lnTo>
                  <a:lnTo>
                    <a:pt x="11870" y="634053"/>
                  </a:lnTo>
                  <a:lnTo>
                    <a:pt x="3274" y="579136"/>
                  </a:lnTo>
                  <a:lnTo>
                    <a:pt x="0" y="521970"/>
                  </a:lnTo>
                  <a:lnTo>
                    <a:pt x="3274" y="464803"/>
                  </a:lnTo>
                  <a:lnTo>
                    <a:pt x="11870" y="409886"/>
                  </a:lnTo>
                  <a:lnTo>
                    <a:pt x="25776" y="357213"/>
                  </a:lnTo>
                  <a:lnTo>
                    <a:pt x="44980" y="306777"/>
                  </a:lnTo>
                  <a:lnTo>
                    <a:pt x="69469" y="258572"/>
                  </a:lnTo>
                  <a:lnTo>
                    <a:pt x="98407" y="213413"/>
                  </a:lnTo>
                  <a:lnTo>
                    <a:pt x="131113" y="172114"/>
                  </a:lnTo>
                  <a:lnTo>
                    <a:pt x="167574" y="134661"/>
                  </a:lnTo>
                  <a:lnTo>
                    <a:pt x="207779" y="101043"/>
                  </a:lnTo>
                  <a:lnTo>
                    <a:pt x="251714" y="71247"/>
                  </a:lnTo>
                  <a:lnTo>
                    <a:pt x="298669" y="46146"/>
                  </a:lnTo>
                  <a:lnTo>
                    <a:pt x="347795" y="26471"/>
                  </a:lnTo>
                  <a:lnTo>
                    <a:pt x="399096" y="12222"/>
                  </a:lnTo>
                  <a:lnTo>
                    <a:pt x="452581" y="3398"/>
                  </a:lnTo>
                  <a:lnTo>
                    <a:pt x="508253" y="0"/>
                  </a:lnTo>
                  <a:close/>
                </a:path>
              </a:pathLst>
            </a:custGeom>
            <a:ln w="12191">
              <a:solidFill>
                <a:srgbClr val="44536A"/>
              </a:solidFill>
            </a:ln>
          </p:spPr>
          <p:txBody>
            <a:bodyPr wrap="square" lIns="0" tIns="0" rIns="0" bIns="0" rtlCol="0"/>
            <a:lstStyle/>
            <a:p>
              <a:endParaRPr/>
            </a:p>
          </p:txBody>
        </p:sp>
        <p:sp>
          <p:nvSpPr>
            <p:cNvPr id="47" name="object 47"/>
            <p:cNvSpPr/>
            <p:nvPr/>
          </p:nvSpPr>
          <p:spPr>
            <a:xfrm>
              <a:off x="9160764" y="4974336"/>
              <a:ext cx="350520" cy="349250"/>
            </a:xfrm>
            <a:custGeom>
              <a:avLst/>
              <a:gdLst/>
              <a:ahLst/>
              <a:cxnLst/>
              <a:rect l="l" t="t" r="r" b="b"/>
              <a:pathLst>
                <a:path w="350520" h="349250">
                  <a:moveTo>
                    <a:pt x="175259" y="0"/>
                  </a:moveTo>
                  <a:lnTo>
                    <a:pt x="128682" y="6223"/>
                  </a:lnTo>
                  <a:lnTo>
                    <a:pt x="86867" y="23875"/>
                  </a:lnTo>
                  <a:lnTo>
                    <a:pt x="51323" y="51133"/>
                  </a:lnTo>
                  <a:lnTo>
                    <a:pt x="23875" y="86487"/>
                  </a:lnTo>
                  <a:lnTo>
                    <a:pt x="6270" y="128111"/>
                  </a:lnTo>
                  <a:lnTo>
                    <a:pt x="0" y="174497"/>
                  </a:lnTo>
                  <a:lnTo>
                    <a:pt x="1712" y="198286"/>
                  </a:lnTo>
                  <a:lnTo>
                    <a:pt x="13662" y="242292"/>
                  </a:lnTo>
                  <a:lnTo>
                    <a:pt x="36593" y="281203"/>
                  </a:lnTo>
                  <a:lnTo>
                    <a:pt x="68077" y="312497"/>
                  </a:lnTo>
                  <a:lnTo>
                    <a:pt x="107180" y="335387"/>
                  </a:lnTo>
                  <a:lnTo>
                    <a:pt x="151376" y="347301"/>
                  </a:lnTo>
                  <a:lnTo>
                    <a:pt x="175259" y="348995"/>
                  </a:lnTo>
                  <a:lnTo>
                    <a:pt x="199143" y="347301"/>
                  </a:lnTo>
                  <a:lnTo>
                    <a:pt x="243339" y="335387"/>
                  </a:lnTo>
                  <a:lnTo>
                    <a:pt x="282442" y="312497"/>
                  </a:lnTo>
                  <a:lnTo>
                    <a:pt x="313926" y="281203"/>
                  </a:lnTo>
                  <a:lnTo>
                    <a:pt x="336857" y="242292"/>
                  </a:lnTo>
                  <a:lnTo>
                    <a:pt x="348807" y="198286"/>
                  </a:lnTo>
                  <a:lnTo>
                    <a:pt x="350519" y="174497"/>
                  </a:lnTo>
                  <a:lnTo>
                    <a:pt x="348807" y="150709"/>
                  </a:lnTo>
                  <a:lnTo>
                    <a:pt x="336857" y="106703"/>
                  </a:lnTo>
                  <a:lnTo>
                    <a:pt x="313926" y="67792"/>
                  </a:lnTo>
                  <a:lnTo>
                    <a:pt x="282442" y="36498"/>
                  </a:lnTo>
                  <a:lnTo>
                    <a:pt x="243339" y="13608"/>
                  </a:lnTo>
                  <a:lnTo>
                    <a:pt x="199143" y="1694"/>
                  </a:lnTo>
                  <a:lnTo>
                    <a:pt x="175259" y="0"/>
                  </a:lnTo>
                  <a:close/>
                </a:path>
              </a:pathLst>
            </a:custGeom>
            <a:solidFill>
              <a:srgbClr val="1E4A74"/>
            </a:solidFill>
          </p:spPr>
          <p:txBody>
            <a:bodyPr wrap="square" lIns="0" tIns="0" rIns="0" bIns="0" rtlCol="0"/>
            <a:lstStyle/>
            <a:p>
              <a:endParaRPr/>
            </a:p>
          </p:txBody>
        </p:sp>
        <p:sp>
          <p:nvSpPr>
            <p:cNvPr id="48" name="object 48"/>
            <p:cNvSpPr/>
            <p:nvPr/>
          </p:nvSpPr>
          <p:spPr>
            <a:xfrm>
              <a:off x="9160764" y="4974336"/>
              <a:ext cx="350520" cy="349250"/>
            </a:xfrm>
            <a:custGeom>
              <a:avLst/>
              <a:gdLst/>
              <a:ahLst/>
              <a:cxnLst/>
              <a:rect l="l" t="t" r="r" b="b"/>
              <a:pathLst>
                <a:path w="350520" h="349250">
                  <a:moveTo>
                    <a:pt x="175259" y="348995"/>
                  </a:moveTo>
                  <a:lnTo>
                    <a:pt x="221837" y="342772"/>
                  </a:lnTo>
                  <a:lnTo>
                    <a:pt x="263651" y="325119"/>
                  </a:lnTo>
                  <a:lnTo>
                    <a:pt x="299196" y="297862"/>
                  </a:lnTo>
                  <a:lnTo>
                    <a:pt x="326643" y="262508"/>
                  </a:lnTo>
                  <a:lnTo>
                    <a:pt x="344249" y="220884"/>
                  </a:lnTo>
                  <a:lnTo>
                    <a:pt x="350519" y="174497"/>
                  </a:lnTo>
                  <a:lnTo>
                    <a:pt x="348807" y="150709"/>
                  </a:lnTo>
                  <a:lnTo>
                    <a:pt x="336857" y="106703"/>
                  </a:lnTo>
                  <a:lnTo>
                    <a:pt x="313926" y="67792"/>
                  </a:lnTo>
                  <a:lnTo>
                    <a:pt x="282442" y="36498"/>
                  </a:lnTo>
                  <a:lnTo>
                    <a:pt x="243339" y="13608"/>
                  </a:lnTo>
                  <a:lnTo>
                    <a:pt x="199143" y="1694"/>
                  </a:lnTo>
                  <a:lnTo>
                    <a:pt x="175259" y="0"/>
                  </a:lnTo>
                  <a:lnTo>
                    <a:pt x="151376" y="1694"/>
                  </a:lnTo>
                  <a:lnTo>
                    <a:pt x="107180" y="13608"/>
                  </a:lnTo>
                  <a:lnTo>
                    <a:pt x="68077" y="36498"/>
                  </a:lnTo>
                  <a:lnTo>
                    <a:pt x="36593" y="67792"/>
                  </a:lnTo>
                  <a:lnTo>
                    <a:pt x="13662" y="106703"/>
                  </a:lnTo>
                  <a:lnTo>
                    <a:pt x="1712" y="150709"/>
                  </a:lnTo>
                  <a:lnTo>
                    <a:pt x="0" y="174497"/>
                  </a:lnTo>
                  <a:lnTo>
                    <a:pt x="1712" y="198286"/>
                  </a:lnTo>
                  <a:lnTo>
                    <a:pt x="13662" y="242292"/>
                  </a:lnTo>
                  <a:lnTo>
                    <a:pt x="36593" y="281203"/>
                  </a:lnTo>
                  <a:lnTo>
                    <a:pt x="68077" y="312497"/>
                  </a:lnTo>
                  <a:lnTo>
                    <a:pt x="107180" y="335387"/>
                  </a:lnTo>
                  <a:lnTo>
                    <a:pt x="151376" y="347301"/>
                  </a:lnTo>
                  <a:lnTo>
                    <a:pt x="175259" y="348995"/>
                  </a:lnTo>
                  <a:close/>
                </a:path>
              </a:pathLst>
            </a:custGeom>
            <a:ln w="76200">
              <a:solidFill>
                <a:srgbClr val="FFFFFF"/>
              </a:solidFill>
            </a:ln>
          </p:spPr>
          <p:txBody>
            <a:bodyPr wrap="square" lIns="0" tIns="0" rIns="0" bIns="0" rtlCol="0"/>
            <a:lstStyle/>
            <a:p>
              <a:endParaRPr/>
            </a:p>
          </p:txBody>
        </p:sp>
      </p:grpSp>
      <p:sp>
        <p:nvSpPr>
          <p:cNvPr id="49" name="object 49"/>
          <p:cNvSpPr txBox="1"/>
          <p:nvPr/>
        </p:nvSpPr>
        <p:spPr>
          <a:xfrm>
            <a:off x="9007856" y="3693922"/>
            <a:ext cx="678180" cy="681990"/>
          </a:xfrm>
          <a:prstGeom prst="rect">
            <a:avLst/>
          </a:prstGeom>
        </p:spPr>
        <p:txBody>
          <a:bodyPr vert="horz" wrap="square" lIns="0" tIns="17145" rIns="0" bIns="0" rtlCol="0">
            <a:spAutoFit/>
          </a:bodyPr>
          <a:lstStyle/>
          <a:p>
            <a:pPr marL="94615">
              <a:lnSpc>
                <a:spcPct val="100000"/>
              </a:lnSpc>
              <a:spcBef>
                <a:spcPts val="135"/>
              </a:spcBef>
            </a:pPr>
            <a:r>
              <a:rPr sz="2100" b="1" spc="-25">
                <a:solidFill>
                  <a:srgbClr val="FFFFFF"/>
                </a:solidFill>
                <a:latin typeface="Courier New"/>
                <a:cs typeface="Courier New"/>
              </a:rPr>
              <a:t>Dec</a:t>
            </a:r>
            <a:endParaRPr sz="2100">
              <a:latin typeface="Courier New"/>
              <a:cs typeface="Courier New"/>
            </a:endParaRPr>
          </a:p>
          <a:p>
            <a:pPr marL="12700">
              <a:lnSpc>
                <a:spcPct val="100000"/>
              </a:lnSpc>
              <a:spcBef>
                <a:spcPts val="85"/>
              </a:spcBef>
            </a:pPr>
            <a:r>
              <a:rPr sz="2100" spc="-20">
                <a:solidFill>
                  <a:srgbClr val="FFFFFF"/>
                </a:solidFill>
                <a:latin typeface="Courier New"/>
                <a:cs typeface="Courier New"/>
              </a:rPr>
              <a:t>2023</a:t>
            </a:r>
            <a:endParaRPr sz="2100">
              <a:latin typeface="Courier New"/>
              <a:cs typeface="Courier New"/>
            </a:endParaRPr>
          </a:p>
        </p:txBody>
      </p:sp>
      <p:sp>
        <p:nvSpPr>
          <p:cNvPr id="50" name="object 50"/>
          <p:cNvSpPr txBox="1"/>
          <p:nvPr/>
        </p:nvSpPr>
        <p:spPr>
          <a:xfrm>
            <a:off x="8672321" y="5637682"/>
            <a:ext cx="1347470" cy="513080"/>
          </a:xfrm>
          <a:prstGeom prst="rect">
            <a:avLst/>
          </a:prstGeom>
        </p:spPr>
        <p:txBody>
          <a:bodyPr vert="horz" wrap="square" lIns="0" tIns="12065" rIns="0" bIns="0" rtlCol="0">
            <a:spAutoFit/>
          </a:bodyPr>
          <a:lstStyle/>
          <a:p>
            <a:pPr marL="144780" marR="5080" indent="-132715">
              <a:lnSpc>
                <a:spcPct val="100000"/>
              </a:lnSpc>
              <a:spcBef>
                <a:spcPts val="95"/>
              </a:spcBef>
            </a:pPr>
            <a:r>
              <a:rPr sz="1600" b="1">
                <a:solidFill>
                  <a:srgbClr val="3E3E3E"/>
                </a:solidFill>
                <a:latin typeface="Ebrima"/>
                <a:cs typeface="Ebrima"/>
              </a:rPr>
              <a:t>Pilot</a:t>
            </a:r>
            <a:r>
              <a:rPr sz="1600" b="1" spc="-95">
                <a:solidFill>
                  <a:srgbClr val="3E3E3E"/>
                </a:solidFill>
                <a:latin typeface="Ebrima"/>
                <a:cs typeface="Ebrima"/>
              </a:rPr>
              <a:t> </a:t>
            </a:r>
            <a:r>
              <a:rPr sz="1600" b="1" spc="-10">
                <a:solidFill>
                  <a:srgbClr val="3E3E3E"/>
                </a:solidFill>
                <a:latin typeface="Ebrima"/>
                <a:cs typeface="Ebrima"/>
              </a:rPr>
              <a:t>Program Completed</a:t>
            </a:r>
            <a:endParaRPr sz="1600">
              <a:latin typeface="Ebrima"/>
              <a:cs typeface="Ebrima"/>
            </a:endParaRPr>
          </a:p>
        </p:txBody>
      </p:sp>
      <p:grpSp>
        <p:nvGrpSpPr>
          <p:cNvPr id="51" name="object 51"/>
          <p:cNvGrpSpPr/>
          <p:nvPr/>
        </p:nvGrpSpPr>
        <p:grpSpPr>
          <a:xfrm>
            <a:off x="10904219" y="3579876"/>
            <a:ext cx="1016635" cy="1788160"/>
            <a:chOff x="10904219" y="3579876"/>
            <a:chExt cx="1016635" cy="1788160"/>
          </a:xfrm>
        </p:grpSpPr>
        <p:sp>
          <p:nvSpPr>
            <p:cNvPr id="52" name="object 52"/>
            <p:cNvSpPr/>
            <p:nvPr/>
          </p:nvSpPr>
          <p:spPr>
            <a:xfrm>
              <a:off x="11412473" y="4565142"/>
              <a:ext cx="0" cy="590550"/>
            </a:xfrm>
            <a:custGeom>
              <a:avLst/>
              <a:gdLst/>
              <a:ahLst/>
              <a:cxnLst/>
              <a:rect l="l" t="t" r="r" b="b"/>
              <a:pathLst>
                <a:path h="590550">
                  <a:moveTo>
                    <a:pt x="0" y="0"/>
                  </a:moveTo>
                  <a:lnTo>
                    <a:pt x="0" y="590168"/>
                  </a:lnTo>
                </a:path>
              </a:pathLst>
            </a:custGeom>
            <a:ln w="28956">
              <a:solidFill>
                <a:srgbClr val="FFC000"/>
              </a:solidFill>
            </a:ln>
          </p:spPr>
          <p:txBody>
            <a:bodyPr wrap="square" lIns="0" tIns="0" rIns="0" bIns="0" rtlCol="0"/>
            <a:lstStyle/>
            <a:p>
              <a:endParaRPr/>
            </a:p>
          </p:txBody>
        </p:sp>
        <p:sp>
          <p:nvSpPr>
            <p:cNvPr id="53" name="object 53"/>
            <p:cNvSpPr/>
            <p:nvPr/>
          </p:nvSpPr>
          <p:spPr>
            <a:xfrm>
              <a:off x="10904220" y="3579875"/>
              <a:ext cx="1016635" cy="1750060"/>
            </a:xfrm>
            <a:custGeom>
              <a:avLst/>
              <a:gdLst/>
              <a:ahLst/>
              <a:cxnLst/>
              <a:rect l="l" t="t" r="r" b="b"/>
              <a:pathLst>
                <a:path w="1016634" h="1750060">
                  <a:moveTo>
                    <a:pt x="682752" y="1574292"/>
                  </a:moveTo>
                  <a:lnTo>
                    <a:pt x="676478" y="1527721"/>
                  </a:lnTo>
                  <a:lnTo>
                    <a:pt x="658876" y="1485900"/>
                  </a:lnTo>
                  <a:lnTo>
                    <a:pt x="631418" y="1450365"/>
                  </a:lnTo>
                  <a:lnTo>
                    <a:pt x="595884" y="1422908"/>
                  </a:lnTo>
                  <a:lnTo>
                    <a:pt x="554062" y="1405305"/>
                  </a:lnTo>
                  <a:lnTo>
                    <a:pt x="507492" y="1399032"/>
                  </a:lnTo>
                  <a:lnTo>
                    <a:pt x="483603" y="1400746"/>
                  </a:lnTo>
                  <a:lnTo>
                    <a:pt x="439407" y="1412697"/>
                  </a:lnTo>
                  <a:lnTo>
                    <a:pt x="400304" y="1435633"/>
                  </a:lnTo>
                  <a:lnTo>
                    <a:pt x="368820" y="1467116"/>
                  </a:lnTo>
                  <a:lnTo>
                    <a:pt x="345884" y="1506220"/>
                  </a:lnTo>
                  <a:lnTo>
                    <a:pt x="333933" y="1550416"/>
                  </a:lnTo>
                  <a:lnTo>
                    <a:pt x="332232" y="1574292"/>
                  </a:lnTo>
                  <a:lnTo>
                    <a:pt x="333933" y="1598180"/>
                  </a:lnTo>
                  <a:lnTo>
                    <a:pt x="345884" y="1642376"/>
                  </a:lnTo>
                  <a:lnTo>
                    <a:pt x="368820" y="1681480"/>
                  </a:lnTo>
                  <a:lnTo>
                    <a:pt x="400304" y="1712963"/>
                  </a:lnTo>
                  <a:lnTo>
                    <a:pt x="439407" y="1735899"/>
                  </a:lnTo>
                  <a:lnTo>
                    <a:pt x="483603" y="1747850"/>
                  </a:lnTo>
                  <a:lnTo>
                    <a:pt x="507492" y="1749552"/>
                  </a:lnTo>
                  <a:lnTo>
                    <a:pt x="531368" y="1747850"/>
                  </a:lnTo>
                  <a:lnTo>
                    <a:pt x="575564" y="1735899"/>
                  </a:lnTo>
                  <a:lnTo>
                    <a:pt x="614667" y="1712963"/>
                  </a:lnTo>
                  <a:lnTo>
                    <a:pt x="646150" y="1681480"/>
                  </a:lnTo>
                  <a:lnTo>
                    <a:pt x="669086" y="1642376"/>
                  </a:lnTo>
                  <a:lnTo>
                    <a:pt x="681037" y="1598180"/>
                  </a:lnTo>
                  <a:lnTo>
                    <a:pt x="682752" y="1574292"/>
                  </a:lnTo>
                  <a:close/>
                </a:path>
                <a:path w="1016634" h="1750060">
                  <a:moveTo>
                    <a:pt x="1016508" y="522732"/>
                  </a:moveTo>
                  <a:lnTo>
                    <a:pt x="1013180" y="465480"/>
                  </a:lnTo>
                  <a:lnTo>
                    <a:pt x="1004570" y="410464"/>
                  </a:lnTo>
                  <a:lnTo>
                    <a:pt x="990688" y="357695"/>
                  </a:lnTo>
                  <a:lnTo>
                    <a:pt x="971511" y="307187"/>
                  </a:lnTo>
                  <a:lnTo>
                    <a:pt x="947039" y="258953"/>
                  </a:lnTo>
                  <a:lnTo>
                    <a:pt x="918095" y="213728"/>
                  </a:lnTo>
                  <a:lnTo>
                    <a:pt x="885393" y="172351"/>
                  </a:lnTo>
                  <a:lnTo>
                    <a:pt x="848931" y="134848"/>
                  </a:lnTo>
                  <a:lnTo>
                    <a:pt x="808723" y="101193"/>
                  </a:lnTo>
                  <a:lnTo>
                    <a:pt x="764794" y="71374"/>
                  </a:lnTo>
                  <a:lnTo>
                    <a:pt x="717829" y="46215"/>
                  </a:lnTo>
                  <a:lnTo>
                    <a:pt x="668705" y="26504"/>
                  </a:lnTo>
                  <a:lnTo>
                    <a:pt x="617410" y="12242"/>
                  </a:lnTo>
                  <a:lnTo>
                    <a:pt x="563918" y="3403"/>
                  </a:lnTo>
                  <a:lnTo>
                    <a:pt x="508254" y="0"/>
                  </a:lnTo>
                  <a:lnTo>
                    <a:pt x="452577" y="3403"/>
                  </a:lnTo>
                  <a:lnTo>
                    <a:pt x="399084" y="12242"/>
                  </a:lnTo>
                  <a:lnTo>
                    <a:pt x="347789" y="26504"/>
                  </a:lnTo>
                  <a:lnTo>
                    <a:pt x="298665" y="46215"/>
                  </a:lnTo>
                  <a:lnTo>
                    <a:pt x="251714" y="71374"/>
                  </a:lnTo>
                  <a:lnTo>
                    <a:pt x="207772" y="101193"/>
                  </a:lnTo>
                  <a:lnTo>
                    <a:pt x="167563" y="134848"/>
                  </a:lnTo>
                  <a:lnTo>
                    <a:pt x="131102" y="172351"/>
                  </a:lnTo>
                  <a:lnTo>
                    <a:pt x="98399" y="213728"/>
                  </a:lnTo>
                  <a:lnTo>
                    <a:pt x="69469" y="258953"/>
                  </a:lnTo>
                  <a:lnTo>
                    <a:pt x="44970" y="307187"/>
                  </a:lnTo>
                  <a:lnTo>
                    <a:pt x="25768" y="357695"/>
                  </a:lnTo>
                  <a:lnTo>
                    <a:pt x="11861" y="410464"/>
                  </a:lnTo>
                  <a:lnTo>
                    <a:pt x="3263" y="465480"/>
                  </a:lnTo>
                  <a:lnTo>
                    <a:pt x="0" y="522732"/>
                  </a:lnTo>
                  <a:lnTo>
                    <a:pt x="3263" y="579996"/>
                  </a:lnTo>
                  <a:lnTo>
                    <a:pt x="11861" y="635012"/>
                  </a:lnTo>
                  <a:lnTo>
                    <a:pt x="25768" y="687781"/>
                  </a:lnTo>
                  <a:lnTo>
                    <a:pt x="44970" y="738289"/>
                  </a:lnTo>
                  <a:lnTo>
                    <a:pt x="69469" y="786511"/>
                  </a:lnTo>
                  <a:lnTo>
                    <a:pt x="98399" y="831748"/>
                  </a:lnTo>
                  <a:lnTo>
                    <a:pt x="131102" y="873125"/>
                  </a:lnTo>
                  <a:lnTo>
                    <a:pt x="167563" y="910628"/>
                  </a:lnTo>
                  <a:lnTo>
                    <a:pt x="207772" y="944283"/>
                  </a:lnTo>
                  <a:lnTo>
                    <a:pt x="251714" y="974090"/>
                  </a:lnTo>
                  <a:lnTo>
                    <a:pt x="298665" y="999261"/>
                  </a:lnTo>
                  <a:lnTo>
                    <a:pt x="347789" y="1018971"/>
                  </a:lnTo>
                  <a:lnTo>
                    <a:pt x="399084" y="1033233"/>
                  </a:lnTo>
                  <a:lnTo>
                    <a:pt x="452577" y="1042073"/>
                  </a:lnTo>
                  <a:lnTo>
                    <a:pt x="508254" y="1045464"/>
                  </a:lnTo>
                  <a:lnTo>
                    <a:pt x="563918" y="1042073"/>
                  </a:lnTo>
                  <a:lnTo>
                    <a:pt x="617410" y="1033233"/>
                  </a:lnTo>
                  <a:lnTo>
                    <a:pt x="668705" y="1018971"/>
                  </a:lnTo>
                  <a:lnTo>
                    <a:pt x="717829" y="999261"/>
                  </a:lnTo>
                  <a:lnTo>
                    <a:pt x="764794" y="974090"/>
                  </a:lnTo>
                  <a:lnTo>
                    <a:pt x="808723" y="944283"/>
                  </a:lnTo>
                  <a:lnTo>
                    <a:pt x="848931" y="910628"/>
                  </a:lnTo>
                  <a:lnTo>
                    <a:pt x="885393" y="873125"/>
                  </a:lnTo>
                  <a:lnTo>
                    <a:pt x="918095" y="831748"/>
                  </a:lnTo>
                  <a:lnTo>
                    <a:pt x="947039" y="786511"/>
                  </a:lnTo>
                  <a:lnTo>
                    <a:pt x="971511" y="738289"/>
                  </a:lnTo>
                  <a:lnTo>
                    <a:pt x="990688" y="687781"/>
                  </a:lnTo>
                  <a:lnTo>
                    <a:pt x="1004570" y="635012"/>
                  </a:lnTo>
                  <a:lnTo>
                    <a:pt x="1013180" y="579996"/>
                  </a:lnTo>
                  <a:lnTo>
                    <a:pt x="1016508" y="522732"/>
                  </a:lnTo>
                  <a:close/>
                </a:path>
              </a:pathLst>
            </a:custGeom>
            <a:solidFill>
              <a:srgbClr val="FFC000"/>
            </a:solidFill>
          </p:spPr>
          <p:txBody>
            <a:bodyPr wrap="square" lIns="0" tIns="0" rIns="0" bIns="0" rtlCol="0"/>
            <a:lstStyle/>
            <a:p>
              <a:endParaRPr/>
            </a:p>
          </p:txBody>
        </p:sp>
        <p:sp>
          <p:nvSpPr>
            <p:cNvPr id="54" name="object 54"/>
            <p:cNvSpPr/>
            <p:nvPr/>
          </p:nvSpPr>
          <p:spPr>
            <a:xfrm>
              <a:off x="11236451" y="4978908"/>
              <a:ext cx="350520" cy="350520"/>
            </a:xfrm>
            <a:custGeom>
              <a:avLst/>
              <a:gdLst/>
              <a:ahLst/>
              <a:cxnLst/>
              <a:rect l="l" t="t" r="r" b="b"/>
              <a:pathLst>
                <a:path w="350520" h="350520">
                  <a:moveTo>
                    <a:pt x="175259" y="350520"/>
                  </a:moveTo>
                  <a:lnTo>
                    <a:pt x="221837" y="344249"/>
                  </a:lnTo>
                  <a:lnTo>
                    <a:pt x="263651" y="326644"/>
                  </a:lnTo>
                  <a:lnTo>
                    <a:pt x="299196" y="299196"/>
                  </a:lnTo>
                  <a:lnTo>
                    <a:pt x="326644" y="263652"/>
                  </a:lnTo>
                  <a:lnTo>
                    <a:pt x="344249" y="221837"/>
                  </a:lnTo>
                  <a:lnTo>
                    <a:pt x="350520" y="175260"/>
                  </a:lnTo>
                  <a:lnTo>
                    <a:pt x="348807" y="151376"/>
                  </a:lnTo>
                  <a:lnTo>
                    <a:pt x="336857" y="107180"/>
                  </a:lnTo>
                  <a:lnTo>
                    <a:pt x="313926" y="68077"/>
                  </a:lnTo>
                  <a:lnTo>
                    <a:pt x="282442" y="36593"/>
                  </a:lnTo>
                  <a:lnTo>
                    <a:pt x="243339" y="13662"/>
                  </a:lnTo>
                  <a:lnTo>
                    <a:pt x="199143" y="1712"/>
                  </a:lnTo>
                  <a:lnTo>
                    <a:pt x="175259" y="0"/>
                  </a:lnTo>
                  <a:lnTo>
                    <a:pt x="151376" y="1712"/>
                  </a:lnTo>
                  <a:lnTo>
                    <a:pt x="107180" y="13662"/>
                  </a:lnTo>
                  <a:lnTo>
                    <a:pt x="68077" y="36593"/>
                  </a:lnTo>
                  <a:lnTo>
                    <a:pt x="36593" y="68077"/>
                  </a:lnTo>
                  <a:lnTo>
                    <a:pt x="13662" y="107180"/>
                  </a:lnTo>
                  <a:lnTo>
                    <a:pt x="1712" y="151376"/>
                  </a:lnTo>
                  <a:lnTo>
                    <a:pt x="0" y="175260"/>
                  </a:lnTo>
                  <a:lnTo>
                    <a:pt x="1712" y="199143"/>
                  </a:lnTo>
                  <a:lnTo>
                    <a:pt x="13662" y="243339"/>
                  </a:lnTo>
                  <a:lnTo>
                    <a:pt x="36593" y="282442"/>
                  </a:lnTo>
                  <a:lnTo>
                    <a:pt x="68077" y="313926"/>
                  </a:lnTo>
                  <a:lnTo>
                    <a:pt x="107180" y="336857"/>
                  </a:lnTo>
                  <a:lnTo>
                    <a:pt x="151376" y="348807"/>
                  </a:lnTo>
                  <a:lnTo>
                    <a:pt x="175259" y="350520"/>
                  </a:lnTo>
                  <a:close/>
                </a:path>
              </a:pathLst>
            </a:custGeom>
            <a:ln w="76200">
              <a:solidFill>
                <a:srgbClr val="FFFFFF"/>
              </a:solidFill>
            </a:ln>
          </p:spPr>
          <p:txBody>
            <a:bodyPr wrap="square" lIns="0" tIns="0" rIns="0" bIns="0" rtlCol="0"/>
            <a:lstStyle/>
            <a:p>
              <a:endParaRPr/>
            </a:p>
          </p:txBody>
        </p:sp>
      </p:grpSp>
      <p:sp>
        <p:nvSpPr>
          <p:cNvPr id="55" name="object 55"/>
          <p:cNvSpPr txBox="1"/>
          <p:nvPr/>
        </p:nvSpPr>
        <p:spPr>
          <a:xfrm>
            <a:off x="11083797" y="3699510"/>
            <a:ext cx="678180" cy="681990"/>
          </a:xfrm>
          <a:prstGeom prst="rect">
            <a:avLst/>
          </a:prstGeom>
        </p:spPr>
        <p:txBody>
          <a:bodyPr vert="horz" wrap="square" lIns="0" tIns="17145" rIns="0" bIns="0" rtlCol="0">
            <a:spAutoFit/>
          </a:bodyPr>
          <a:lstStyle/>
          <a:p>
            <a:pPr algn="ctr">
              <a:lnSpc>
                <a:spcPct val="100000"/>
              </a:lnSpc>
              <a:spcBef>
                <a:spcPts val="135"/>
              </a:spcBef>
            </a:pPr>
            <a:r>
              <a:rPr sz="2100" b="1" spc="-25">
                <a:solidFill>
                  <a:srgbClr val="FFFFFF"/>
                </a:solidFill>
                <a:latin typeface="Courier New"/>
                <a:cs typeface="Courier New"/>
              </a:rPr>
              <a:t>Q1</a:t>
            </a:r>
            <a:endParaRPr sz="2100">
              <a:latin typeface="Courier New"/>
              <a:cs typeface="Courier New"/>
            </a:endParaRPr>
          </a:p>
          <a:p>
            <a:pPr algn="ctr">
              <a:lnSpc>
                <a:spcPct val="100000"/>
              </a:lnSpc>
              <a:spcBef>
                <a:spcPts val="85"/>
              </a:spcBef>
            </a:pPr>
            <a:r>
              <a:rPr sz="2100" spc="-20">
                <a:solidFill>
                  <a:srgbClr val="FFFFFF"/>
                </a:solidFill>
                <a:latin typeface="Courier New"/>
                <a:cs typeface="Courier New"/>
              </a:rPr>
              <a:t>2024</a:t>
            </a:r>
            <a:endParaRPr sz="2100">
              <a:latin typeface="Courier New"/>
              <a:cs typeface="Courier New"/>
            </a:endParaRPr>
          </a:p>
        </p:txBody>
      </p:sp>
      <p:sp>
        <p:nvSpPr>
          <p:cNvPr id="56" name="object 56"/>
          <p:cNvSpPr txBox="1"/>
          <p:nvPr/>
        </p:nvSpPr>
        <p:spPr>
          <a:xfrm>
            <a:off x="10551414" y="5643168"/>
            <a:ext cx="1607820" cy="513080"/>
          </a:xfrm>
          <a:prstGeom prst="rect">
            <a:avLst/>
          </a:prstGeom>
        </p:spPr>
        <p:txBody>
          <a:bodyPr vert="horz" wrap="square" lIns="0" tIns="12065" rIns="0" bIns="0" rtlCol="0">
            <a:spAutoFit/>
          </a:bodyPr>
          <a:lstStyle/>
          <a:p>
            <a:pPr marL="486409" marR="5080" indent="-474345">
              <a:lnSpc>
                <a:spcPct val="100000"/>
              </a:lnSpc>
              <a:spcBef>
                <a:spcPts val="95"/>
              </a:spcBef>
            </a:pPr>
            <a:r>
              <a:rPr sz="1600" b="1" spc="-35">
                <a:solidFill>
                  <a:srgbClr val="3E3E3E"/>
                </a:solidFill>
                <a:latin typeface="Ebrima"/>
                <a:cs typeface="Ebrima"/>
              </a:rPr>
              <a:t>Mass</a:t>
            </a:r>
            <a:r>
              <a:rPr sz="1600" b="1" spc="-50">
                <a:solidFill>
                  <a:srgbClr val="3E3E3E"/>
                </a:solidFill>
                <a:latin typeface="Ebrima"/>
                <a:cs typeface="Ebrima"/>
              </a:rPr>
              <a:t> </a:t>
            </a:r>
            <a:r>
              <a:rPr sz="1600" b="1" spc="-10">
                <a:solidFill>
                  <a:srgbClr val="3E3E3E"/>
                </a:solidFill>
                <a:latin typeface="Ebrima"/>
                <a:cs typeface="Ebrima"/>
              </a:rPr>
              <a:t>Production Begins</a:t>
            </a:r>
            <a:endParaRPr sz="1600">
              <a:latin typeface="Ebrima"/>
              <a:cs typeface="Ebrima"/>
            </a:endParaRPr>
          </a:p>
        </p:txBody>
      </p:sp>
      <p:sp>
        <p:nvSpPr>
          <p:cNvPr id="57" name="object 57"/>
          <p:cNvSpPr txBox="1">
            <a:spLocks noGrp="1"/>
          </p:cNvSpPr>
          <p:nvPr>
            <p:ph type="title"/>
          </p:nvPr>
        </p:nvSpPr>
        <p:spPr>
          <a:prstGeom prst="rect">
            <a:avLst/>
          </a:prstGeom>
        </p:spPr>
        <p:txBody>
          <a:bodyPr vert="horz" wrap="square" lIns="0" tIns="223316" rIns="0" bIns="0" rtlCol="0">
            <a:spAutoFit/>
          </a:bodyPr>
          <a:lstStyle/>
          <a:p>
            <a:pPr marL="92075">
              <a:lnSpc>
                <a:spcPct val="100000"/>
              </a:lnSpc>
              <a:spcBef>
                <a:spcPts val="100"/>
              </a:spcBef>
            </a:pPr>
            <a:r>
              <a:rPr spc="-10"/>
              <a:t>ROADMAP</a:t>
            </a:r>
          </a:p>
        </p:txBody>
      </p:sp>
    </p:spTree>
    <p:extLst>
      <p:ext uri="{BB962C8B-B14F-4D97-AF65-F5344CB8AC3E}">
        <p14:creationId xmlns:p14="http://schemas.microsoft.com/office/powerpoint/2010/main" val="4191222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8"/>
                </a:lnTo>
                <a:lnTo>
                  <a:pt x="12192000" y="6857998"/>
                </a:lnTo>
                <a:lnTo>
                  <a:pt x="12192000" y="0"/>
                </a:lnTo>
                <a:close/>
              </a:path>
            </a:pathLst>
          </a:custGeom>
          <a:solidFill>
            <a:srgbClr val="252525">
              <a:alpha val="87057"/>
            </a:srgbClr>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416940" rIns="0" bIns="0" rtlCol="0">
            <a:spAutoFit/>
          </a:bodyPr>
          <a:lstStyle/>
          <a:p>
            <a:pPr marL="107950">
              <a:lnSpc>
                <a:spcPct val="100000"/>
              </a:lnSpc>
              <a:spcBef>
                <a:spcPts val="100"/>
              </a:spcBef>
            </a:pPr>
            <a:r>
              <a:rPr>
                <a:solidFill>
                  <a:srgbClr val="FFFFFF"/>
                </a:solidFill>
              </a:rPr>
              <a:t>PROJECT</a:t>
            </a:r>
            <a:r>
              <a:rPr spc="-10">
                <a:solidFill>
                  <a:srgbClr val="FFFFFF"/>
                </a:solidFill>
              </a:rPr>
              <a:t> LEADS</a:t>
            </a:r>
          </a:p>
        </p:txBody>
      </p:sp>
      <p:grpSp>
        <p:nvGrpSpPr>
          <p:cNvPr id="4" name="object 4"/>
          <p:cNvGrpSpPr/>
          <p:nvPr/>
        </p:nvGrpSpPr>
        <p:grpSpPr>
          <a:xfrm>
            <a:off x="338074" y="1937004"/>
            <a:ext cx="3612515" cy="3955415"/>
            <a:chOff x="338074" y="1937004"/>
            <a:chExt cx="3612515" cy="3955415"/>
          </a:xfrm>
        </p:grpSpPr>
        <p:sp>
          <p:nvSpPr>
            <p:cNvPr id="5" name="object 5"/>
            <p:cNvSpPr/>
            <p:nvPr/>
          </p:nvSpPr>
          <p:spPr>
            <a:xfrm>
              <a:off x="344424" y="1937004"/>
              <a:ext cx="3599815" cy="3949065"/>
            </a:xfrm>
            <a:custGeom>
              <a:avLst/>
              <a:gdLst/>
              <a:ahLst/>
              <a:cxnLst/>
              <a:rect l="l" t="t" r="r" b="b"/>
              <a:pathLst>
                <a:path w="3599815" h="3949065">
                  <a:moveTo>
                    <a:pt x="3599688" y="0"/>
                  </a:moveTo>
                  <a:lnTo>
                    <a:pt x="0" y="0"/>
                  </a:lnTo>
                  <a:lnTo>
                    <a:pt x="0" y="3948684"/>
                  </a:lnTo>
                  <a:lnTo>
                    <a:pt x="3599688" y="3948684"/>
                  </a:lnTo>
                  <a:lnTo>
                    <a:pt x="3599688" y="0"/>
                  </a:lnTo>
                  <a:close/>
                </a:path>
              </a:pathLst>
            </a:custGeom>
            <a:solidFill>
              <a:srgbClr val="E1EFD9"/>
            </a:solidFill>
          </p:spPr>
          <p:txBody>
            <a:bodyPr wrap="square" lIns="0" tIns="0" rIns="0" bIns="0" rtlCol="0"/>
            <a:lstStyle/>
            <a:p>
              <a:endParaRPr/>
            </a:p>
          </p:txBody>
        </p:sp>
        <p:sp>
          <p:nvSpPr>
            <p:cNvPr id="6" name="object 6"/>
            <p:cNvSpPr/>
            <p:nvPr/>
          </p:nvSpPr>
          <p:spPr>
            <a:xfrm>
              <a:off x="344424" y="5091683"/>
              <a:ext cx="3599815" cy="794385"/>
            </a:xfrm>
            <a:custGeom>
              <a:avLst/>
              <a:gdLst/>
              <a:ahLst/>
              <a:cxnLst/>
              <a:rect l="l" t="t" r="r" b="b"/>
              <a:pathLst>
                <a:path w="3599815" h="794385">
                  <a:moveTo>
                    <a:pt x="3467354" y="0"/>
                  </a:moveTo>
                  <a:lnTo>
                    <a:pt x="132333" y="0"/>
                  </a:lnTo>
                  <a:lnTo>
                    <a:pt x="90505" y="6752"/>
                  </a:lnTo>
                  <a:lnTo>
                    <a:pt x="54178" y="25550"/>
                  </a:lnTo>
                  <a:lnTo>
                    <a:pt x="25532" y="54205"/>
                  </a:lnTo>
                  <a:lnTo>
                    <a:pt x="6746" y="90529"/>
                  </a:lnTo>
                  <a:lnTo>
                    <a:pt x="0" y="132334"/>
                  </a:lnTo>
                  <a:lnTo>
                    <a:pt x="0" y="661670"/>
                  </a:lnTo>
                  <a:lnTo>
                    <a:pt x="6746" y="703498"/>
                  </a:lnTo>
                  <a:lnTo>
                    <a:pt x="25532" y="739825"/>
                  </a:lnTo>
                  <a:lnTo>
                    <a:pt x="54178" y="768471"/>
                  </a:lnTo>
                  <a:lnTo>
                    <a:pt x="90505" y="787257"/>
                  </a:lnTo>
                  <a:lnTo>
                    <a:pt x="132333" y="794004"/>
                  </a:lnTo>
                  <a:lnTo>
                    <a:pt x="3467354" y="794004"/>
                  </a:lnTo>
                  <a:lnTo>
                    <a:pt x="3509158" y="787257"/>
                  </a:lnTo>
                  <a:lnTo>
                    <a:pt x="3545482" y="768471"/>
                  </a:lnTo>
                  <a:lnTo>
                    <a:pt x="3574137" y="739825"/>
                  </a:lnTo>
                  <a:lnTo>
                    <a:pt x="3592935" y="703498"/>
                  </a:lnTo>
                  <a:lnTo>
                    <a:pt x="3599688" y="661670"/>
                  </a:lnTo>
                  <a:lnTo>
                    <a:pt x="3599688" y="132334"/>
                  </a:lnTo>
                  <a:lnTo>
                    <a:pt x="3592935" y="90529"/>
                  </a:lnTo>
                  <a:lnTo>
                    <a:pt x="3574137" y="54205"/>
                  </a:lnTo>
                  <a:lnTo>
                    <a:pt x="3545482" y="25550"/>
                  </a:lnTo>
                  <a:lnTo>
                    <a:pt x="3509158" y="6752"/>
                  </a:lnTo>
                  <a:lnTo>
                    <a:pt x="3467354" y="0"/>
                  </a:lnTo>
                  <a:close/>
                </a:path>
              </a:pathLst>
            </a:custGeom>
            <a:solidFill>
              <a:srgbClr val="333E50"/>
            </a:solidFill>
          </p:spPr>
          <p:txBody>
            <a:bodyPr wrap="square" lIns="0" tIns="0" rIns="0" bIns="0" rtlCol="0"/>
            <a:lstStyle/>
            <a:p>
              <a:endParaRPr/>
            </a:p>
          </p:txBody>
        </p:sp>
        <p:sp>
          <p:nvSpPr>
            <p:cNvPr id="7" name="object 7"/>
            <p:cNvSpPr/>
            <p:nvPr/>
          </p:nvSpPr>
          <p:spPr>
            <a:xfrm>
              <a:off x="344424" y="5091683"/>
              <a:ext cx="3599815" cy="794385"/>
            </a:xfrm>
            <a:custGeom>
              <a:avLst/>
              <a:gdLst/>
              <a:ahLst/>
              <a:cxnLst/>
              <a:rect l="l" t="t" r="r" b="b"/>
              <a:pathLst>
                <a:path w="3599815" h="794385">
                  <a:moveTo>
                    <a:pt x="0" y="132334"/>
                  </a:moveTo>
                  <a:lnTo>
                    <a:pt x="6746" y="90529"/>
                  </a:lnTo>
                  <a:lnTo>
                    <a:pt x="25532" y="54205"/>
                  </a:lnTo>
                  <a:lnTo>
                    <a:pt x="54178" y="25550"/>
                  </a:lnTo>
                  <a:lnTo>
                    <a:pt x="90505" y="6752"/>
                  </a:lnTo>
                  <a:lnTo>
                    <a:pt x="132333" y="0"/>
                  </a:lnTo>
                  <a:lnTo>
                    <a:pt x="3467354" y="0"/>
                  </a:lnTo>
                  <a:lnTo>
                    <a:pt x="3509158" y="6752"/>
                  </a:lnTo>
                  <a:lnTo>
                    <a:pt x="3545482" y="25550"/>
                  </a:lnTo>
                  <a:lnTo>
                    <a:pt x="3574137" y="54205"/>
                  </a:lnTo>
                  <a:lnTo>
                    <a:pt x="3592935" y="90529"/>
                  </a:lnTo>
                  <a:lnTo>
                    <a:pt x="3599688" y="132334"/>
                  </a:lnTo>
                  <a:lnTo>
                    <a:pt x="3599688" y="661670"/>
                  </a:lnTo>
                  <a:lnTo>
                    <a:pt x="3592935" y="703498"/>
                  </a:lnTo>
                  <a:lnTo>
                    <a:pt x="3574137" y="739825"/>
                  </a:lnTo>
                  <a:lnTo>
                    <a:pt x="3545482" y="768471"/>
                  </a:lnTo>
                  <a:lnTo>
                    <a:pt x="3509158" y="787257"/>
                  </a:lnTo>
                  <a:lnTo>
                    <a:pt x="3467354" y="794004"/>
                  </a:lnTo>
                  <a:lnTo>
                    <a:pt x="132333" y="794004"/>
                  </a:lnTo>
                  <a:lnTo>
                    <a:pt x="90505" y="787257"/>
                  </a:lnTo>
                  <a:lnTo>
                    <a:pt x="54178" y="768471"/>
                  </a:lnTo>
                  <a:lnTo>
                    <a:pt x="25532" y="739825"/>
                  </a:lnTo>
                  <a:lnTo>
                    <a:pt x="6746" y="703498"/>
                  </a:lnTo>
                  <a:lnTo>
                    <a:pt x="0" y="661670"/>
                  </a:lnTo>
                  <a:lnTo>
                    <a:pt x="0" y="132334"/>
                  </a:lnTo>
                  <a:close/>
                </a:path>
              </a:pathLst>
            </a:custGeom>
            <a:ln w="12192">
              <a:solidFill>
                <a:srgbClr val="333E50"/>
              </a:solidFill>
            </a:ln>
          </p:spPr>
          <p:txBody>
            <a:bodyPr wrap="square" lIns="0" tIns="0" rIns="0" bIns="0" rtlCol="0"/>
            <a:lstStyle/>
            <a:p>
              <a:endParaRPr/>
            </a:p>
          </p:txBody>
        </p:sp>
      </p:grpSp>
      <p:sp>
        <p:nvSpPr>
          <p:cNvPr id="8" name="object 8"/>
          <p:cNvSpPr txBox="1"/>
          <p:nvPr/>
        </p:nvSpPr>
        <p:spPr>
          <a:xfrm>
            <a:off x="344424" y="1937004"/>
            <a:ext cx="3599815" cy="3949065"/>
          </a:xfrm>
          <a:prstGeom prst="rect">
            <a:avLst/>
          </a:prstGeom>
          <a:ln w="12192">
            <a:solidFill>
              <a:srgbClr val="385622"/>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40"/>
              </a:spcBef>
            </a:pPr>
            <a:endParaRPr sz="1800">
              <a:latin typeface="Times New Roman"/>
              <a:cs typeface="Times New Roman"/>
            </a:endParaRPr>
          </a:p>
          <a:p>
            <a:pPr marL="1270" algn="ctr">
              <a:lnSpc>
                <a:spcPct val="100000"/>
              </a:lnSpc>
            </a:pPr>
            <a:r>
              <a:rPr sz="1800" b="1">
                <a:solidFill>
                  <a:srgbClr val="FFFFFF"/>
                </a:solidFill>
                <a:latin typeface="Century Gothic"/>
                <a:cs typeface="Century Gothic"/>
              </a:rPr>
              <a:t>GLORIA</a:t>
            </a:r>
            <a:r>
              <a:rPr sz="1800" b="1" spc="-70">
                <a:solidFill>
                  <a:srgbClr val="FFFFFF"/>
                </a:solidFill>
                <a:latin typeface="Century Gothic"/>
                <a:cs typeface="Century Gothic"/>
              </a:rPr>
              <a:t> </a:t>
            </a:r>
            <a:r>
              <a:rPr sz="1800" b="1" spc="-20">
                <a:solidFill>
                  <a:srgbClr val="FFFFFF"/>
                </a:solidFill>
                <a:latin typeface="Century Gothic"/>
                <a:cs typeface="Century Gothic"/>
              </a:rPr>
              <a:t>ANTI</a:t>
            </a:r>
            <a:endParaRPr sz="1800">
              <a:latin typeface="Century Gothic"/>
              <a:cs typeface="Century Gothic"/>
            </a:endParaRPr>
          </a:p>
          <a:p>
            <a:pPr marL="1270" algn="ctr">
              <a:lnSpc>
                <a:spcPct val="100000"/>
              </a:lnSpc>
            </a:pPr>
            <a:r>
              <a:rPr sz="1800">
                <a:solidFill>
                  <a:srgbClr val="FFFFFF"/>
                </a:solidFill>
                <a:latin typeface="Century Gothic"/>
                <a:cs typeface="Century Gothic"/>
              </a:rPr>
              <a:t>MD,</a:t>
            </a:r>
            <a:r>
              <a:rPr sz="1800" spc="-15">
                <a:solidFill>
                  <a:srgbClr val="FFFFFF"/>
                </a:solidFill>
                <a:latin typeface="Century Gothic"/>
                <a:cs typeface="Century Gothic"/>
              </a:rPr>
              <a:t> </a:t>
            </a:r>
            <a:r>
              <a:rPr sz="1800" spc="-10">
                <a:solidFill>
                  <a:srgbClr val="FFFFFF"/>
                </a:solidFill>
                <a:latin typeface="Century Gothic"/>
                <a:cs typeface="Century Gothic"/>
              </a:rPr>
              <a:t>ZOOMLION</a:t>
            </a:r>
            <a:endParaRPr sz="1800">
              <a:latin typeface="Century Gothic"/>
              <a:cs typeface="Century Gothic"/>
            </a:endParaRPr>
          </a:p>
        </p:txBody>
      </p:sp>
      <p:grpSp>
        <p:nvGrpSpPr>
          <p:cNvPr id="9" name="object 9"/>
          <p:cNvGrpSpPr/>
          <p:nvPr/>
        </p:nvGrpSpPr>
        <p:grpSpPr>
          <a:xfrm>
            <a:off x="4289805" y="1937004"/>
            <a:ext cx="3611245" cy="3955415"/>
            <a:chOff x="4289805" y="1937004"/>
            <a:chExt cx="3611245" cy="3955415"/>
          </a:xfrm>
        </p:grpSpPr>
        <p:sp>
          <p:nvSpPr>
            <p:cNvPr id="10" name="object 10"/>
            <p:cNvSpPr/>
            <p:nvPr/>
          </p:nvSpPr>
          <p:spPr>
            <a:xfrm>
              <a:off x="4296155" y="1937004"/>
              <a:ext cx="3598545" cy="3949065"/>
            </a:xfrm>
            <a:custGeom>
              <a:avLst/>
              <a:gdLst/>
              <a:ahLst/>
              <a:cxnLst/>
              <a:rect l="l" t="t" r="r" b="b"/>
              <a:pathLst>
                <a:path w="3598545" h="3949065">
                  <a:moveTo>
                    <a:pt x="3598163" y="0"/>
                  </a:moveTo>
                  <a:lnTo>
                    <a:pt x="0" y="0"/>
                  </a:lnTo>
                  <a:lnTo>
                    <a:pt x="0" y="3948684"/>
                  </a:lnTo>
                  <a:lnTo>
                    <a:pt x="3598163" y="3948684"/>
                  </a:lnTo>
                  <a:lnTo>
                    <a:pt x="3598163" y="0"/>
                  </a:lnTo>
                  <a:close/>
                </a:path>
              </a:pathLst>
            </a:custGeom>
            <a:solidFill>
              <a:srgbClr val="E1EFD9"/>
            </a:solidFill>
          </p:spPr>
          <p:txBody>
            <a:bodyPr wrap="square" lIns="0" tIns="0" rIns="0" bIns="0" rtlCol="0"/>
            <a:lstStyle/>
            <a:p>
              <a:endParaRPr/>
            </a:p>
          </p:txBody>
        </p:sp>
        <p:sp>
          <p:nvSpPr>
            <p:cNvPr id="11" name="object 11"/>
            <p:cNvSpPr/>
            <p:nvPr/>
          </p:nvSpPr>
          <p:spPr>
            <a:xfrm>
              <a:off x="4296155" y="5091683"/>
              <a:ext cx="3598545" cy="794385"/>
            </a:xfrm>
            <a:custGeom>
              <a:avLst/>
              <a:gdLst/>
              <a:ahLst/>
              <a:cxnLst/>
              <a:rect l="l" t="t" r="r" b="b"/>
              <a:pathLst>
                <a:path w="3598545" h="794385">
                  <a:moveTo>
                    <a:pt x="3465829" y="0"/>
                  </a:moveTo>
                  <a:lnTo>
                    <a:pt x="132334" y="0"/>
                  </a:lnTo>
                  <a:lnTo>
                    <a:pt x="90529" y="6752"/>
                  </a:lnTo>
                  <a:lnTo>
                    <a:pt x="54205" y="25550"/>
                  </a:lnTo>
                  <a:lnTo>
                    <a:pt x="25550" y="54205"/>
                  </a:lnTo>
                  <a:lnTo>
                    <a:pt x="6752" y="90529"/>
                  </a:lnTo>
                  <a:lnTo>
                    <a:pt x="0" y="132334"/>
                  </a:lnTo>
                  <a:lnTo>
                    <a:pt x="0" y="661670"/>
                  </a:lnTo>
                  <a:lnTo>
                    <a:pt x="6752" y="703498"/>
                  </a:lnTo>
                  <a:lnTo>
                    <a:pt x="25550" y="739825"/>
                  </a:lnTo>
                  <a:lnTo>
                    <a:pt x="54205" y="768471"/>
                  </a:lnTo>
                  <a:lnTo>
                    <a:pt x="90529" y="787257"/>
                  </a:lnTo>
                  <a:lnTo>
                    <a:pt x="132334" y="794004"/>
                  </a:lnTo>
                  <a:lnTo>
                    <a:pt x="3465829" y="794004"/>
                  </a:lnTo>
                  <a:lnTo>
                    <a:pt x="3507634" y="787257"/>
                  </a:lnTo>
                  <a:lnTo>
                    <a:pt x="3543958" y="768471"/>
                  </a:lnTo>
                  <a:lnTo>
                    <a:pt x="3572613" y="739825"/>
                  </a:lnTo>
                  <a:lnTo>
                    <a:pt x="3591411" y="703498"/>
                  </a:lnTo>
                  <a:lnTo>
                    <a:pt x="3598164" y="661670"/>
                  </a:lnTo>
                  <a:lnTo>
                    <a:pt x="3598164" y="132334"/>
                  </a:lnTo>
                  <a:lnTo>
                    <a:pt x="3591411" y="90529"/>
                  </a:lnTo>
                  <a:lnTo>
                    <a:pt x="3572613" y="54205"/>
                  </a:lnTo>
                  <a:lnTo>
                    <a:pt x="3543958" y="25550"/>
                  </a:lnTo>
                  <a:lnTo>
                    <a:pt x="3507634" y="6752"/>
                  </a:lnTo>
                  <a:lnTo>
                    <a:pt x="3465829" y="0"/>
                  </a:lnTo>
                  <a:close/>
                </a:path>
              </a:pathLst>
            </a:custGeom>
            <a:solidFill>
              <a:srgbClr val="333E50"/>
            </a:solidFill>
          </p:spPr>
          <p:txBody>
            <a:bodyPr wrap="square" lIns="0" tIns="0" rIns="0" bIns="0" rtlCol="0"/>
            <a:lstStyle/>
            <a:p>
              <a:endParaRPr/>
            </a:p>
          </p:txBody>
        </p:sp>
        <p:sp>
          <p:nvSpPr>
            <p:cNvPr id="12" name="object 12"/>
            <p:cNvSpPr/>
            <p:nvPr/>
          </p:nvSpPr>
          <p:spPr>
            <a:xfrm>
              <a:off x="4296155" y="5091683"/>
              <a:ext cx="3598545" cy="794385"/>
            </a:xfrm>
            <a:custGeom>
              <a:avLst/>
              <a:gdLst/>
              <a:ahLst/>
              <a:cxnLst/>
              <a:rect l="l" t="t" r="r" b="b"/>
              <a:pathLst>
                <a:path w="3598545" h="794385">
                  <a:moveTo>
                    <a:pt x="0" y="132334"/>
                  </a:moveTo>
                  <a:lnTo>
                    <a:pt x="6752" y="90529"/>
                  </a:lnTo>
                  <a:lnTo>
                    <a:pt x="25550" y="54205"/>
                  </a:lnTo>
                  <a:lnTo>
                    <a:pt x="54205" y="25550"/>
                  </a:lnTo>
                  <a:lnTo>
                    <a:pt x="90529" y="6752"/>
                  </a:lnTo>
                  <a:lnTo>
                    <a:pt x="132334" y="0"/>
                  </a:lnTo>
                  <a:lnTo>
                    <a:pt x="3465829" y="0"/>
                  </a:lnTo>
                  <a:lnTo>
                    <a:pt x="3507634" y="6752"/>
                  </a:lnTo>
                  <a:lnTo>
                    <a:pt x="3543958" y="25550"/>
                  </a:lnTo>
                  <a:lnTo>
                    <a:pt x="3572613" y="54205"/>
                  </a:lnTo>
                  <a:lnTo>
                    <a:pt x="3591411" y="90529"/>
                  </a:lnTo>
                  <a:lnTo>
                    <a:pt x="3598164" y="132334"/>
                  </a:lnTo>
                  <a:lnTo>
                    <a:pt x="3598164" y="661670"/>
                  </a:lnTo>
                  <a:lnTo>
                    <a:pt x="3591411" y="703498"/>
                  </a:lnTo>
                  <a:lnTo>
                    <a:pt x="3572613" y="739825"/>
                  </a:lnTo>
                  <a:lnTo>
                    <a:pt x="3543958" y="768471"/>
                  </a:lnTo>
                  <a:lnTo>
                    <a:pt x="3507634" y="787257"/>
                  </a:lnTo>
                  <a:lnTo>
                    <a:pt x="3465829" y="794004"/>
                  </a:lnTo>
                  <a:lnTo>
                    <a:pt x="132334" y="794004"/>
                  </a:lnTo>
                  <a:lnTo>
                    <a:pt x="90529" y="787257"/>
                  </a:lnTo>
                  <a:lnTo>
                    <a:pt x="54205" y="768471"/>
                  </a:lnTo>
                  <a:lnTo>
                    <a:pt x="25550" y="739825"/>
                  </a:lnTo>
                  <a:lnTo>
                    <a:pt x="6752" y="703498"/>
                  </a:lnTo>
                  <a:lnTo>
                    <a:pt x="0" y="661670"/>
                  </a:lnTo>
                  <a:lnTo>
                    <a:pt x="0" y="132334"/>
                  </a:lnTo>
                  <a:close/>
                </a:path>
              </a:pathLst>
            </a:custGeom>
            <a:ln w="12192">
              <a:solidFill>
                <a:srgbClr val="333E50"/>
              </a:solidFill>
            </a:ln>
          </p:spPr>
          <p:txBody>
            <a:bodyPr wrap="square" lIns="0" tIns="0" rIns="0" bIns="0" rtlCol="0"/>
            <a:lstStyle/>
            <a:p>
              <a:endParaRPr/>
            </a:p>
          </p:txBody>
        </p:sp>
      </p:grpSp>
      <p:sp>
        <p:nvSpPr>
          <p:cNvPr id="13" name="object 13"/>
          <p:cNvSpPr txBox="1"/>
          <p:nvPr/>
        </p:nvSpPr>
        <p:spPr>
          <a:xfrm>
            <a:off x="4296155" y="1937004"/>
            <a:ext cx="3598545" cy="3949065"/>
          </a:xfrm>
          <a:prstGeom prst="rect">
            <a:avLst/>
          </a:prstGeom>
          <a:ln w="12192">
            <a:solidFill>
              <a:srgbClr val="385622"/>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40"/>
              </a:spcBef>
            </a:pPr>
            <a:endParaRPr sz="1800">
              <a:latin typeface="Times New Roman"/>
              <a:cs typeface="Times New Roman"/>
            </a:endParaRPr>
          </a:p>
          <a:p>
            <a:pPr algn="ctr">
              <a:lnSpc>
                <a:spcPct val="100000"/>
              </a:lnSpc>
            </a:pPr>
            <a:r>
              <a:rPr sz="1800" b="1">
                <a:solidFill>
                  <a:srgbClr val="FFFFFF"/>
                </a:solidFill>
                <a:latin typeface="Century Gothic"/>
                <a:cs typeface="Century Gothic"/>
              </a:rPr>
              <a:t>NOAH</a:t>
            </a:r>
            <a:r>
              <a:rPr sz="1800" b="1" spc="-60">
                <a:solidFill>
                  <a:srgbClr val="FFFFFF"/>
                </a:solidFill>
                <a:latin typeface="Century Gothic"/>
                <a:cs typeface="Century Gothic"/>
              </a:rPr>
              <a:t> </a:t>
            </a:r>
            <a:r>
              <a:rPr sz="1800" b="1" spc="-10">
                <a:solidFill>
                  <a:srgbClr val="FFFFFF"/>
                </a:solidFill>
                <a:latin typeface="Century Gothic"/>
                <a:cs typeface="Century Gothic"/>
              </a:rPr>
              <a:t>GYIMAH</a:t>
            </a:r>
            <a:endParaRPr sz="1800">
              <a:latin typeface="Century Gothic"/>
              <a:cs typeface="Century Gothic"/>
            </a:endParaRPr>
          </a:p>
          <a:p>
            <a:pPr marL="635" algn="ctr">
              <a:lnSpc>
                <a:spcPct val="100000"/>
              </a:lnSpc>
            </a:pPr>
            <a:r>
              <a:rPr sz="1800">
                <a:solidFill>
                  <a:srgbClr val="FFFFFF"/>
                </a:solidFill>
                <a:latin typeface="Century Gothic"/>
                <a:cs typeface="Century Gothic"/>
              </a:rPr>
              <a:t>CIO,</a:t>
            </a:r>
            <a:r>
              <a:rPr sz="1800" spc="-85">
                <a:solidFill>
                  <a:srgbClr val="FFFFFF"/>
                </a:solidFill>
                <a:latin typeface="Century Gothic"/>
                <a:cs typeface="Century Gothic"/>
              </a:rPr>
              <a:t> </a:t>
            </a:r>
            <a:r>
              <a:rPr sz="1800">
                <a:solidFill>
                  <a:srgbClr val="FFFFFF"/>
                </a:solidFill>
                <a:latin typeface="Century Gothic"/>
                <a:cs typeface="Century Gothic"/>
              </a:rPr>
              <a:t>JOSPONG</a:t>
            </a:r>
            <a:r>
              <a:rPr sz="1800" spc="-60">
                <a:solidFill>
                  <a:srgbClr val="FFFFFF"/>
                </a:solidFill>
                <a:latin typeface="Century Gothic"/>
                <a:cs typeface="Century Gothic"/>
              </a:rPr>
              <a:t> </a:t>
            </a:r>
            <a:r>
              <a:rPr sz="1800" spc="-20">
                <a:solidFill>
                  <a:srgbClr val="FFFFFF"/>
                </a:solidFill>
                <a:latin typeface="Century Gothic"/>
                <a:cs typeface="Century Gothic"/>
              </a:rPr>
              <a:t>GROUP</a:t>
            </a:r>
            <a:endParaRPr sz="1800">
              <a:latin typeface="Century Gothic"/>
              <a:cs typeface="Century Gothic"/>
            </a:endParaRPr>
          </a:p>
        </p:txBody>
      </p:sp>
      <p:grpSp>
        <p:nvGrpSpPr>
          <p:cNvPr id="14" name="object 14"/>
          <p:cNvGrpSpPr/>
          <p:nvPr/>
        </p:nvGrpSpPr>
        <p:grpSpPr>
          <a:xfrm>
            <a:off x="8240014" y="1937004"/>
            <a:ext cx="3612515" cy="3955415"/>
            <a:chOff x="8240014" y="1937004"/>
            <a:chExt cx="3612515" cy="3955415"/>
          </a:xfrm>
        </p:grpSpPr>
        <p:sp>
          <p:nvSpPr>
            <p:cNvPr id="15" name="object 15"/>
            <p:cNvSpPr/>
            <p:nvPr/>
          </p:nvSpPr>
          <p:spPr>
            <a:xfrm>
              <a:off x="8246364" y="1937004"/>
              <a:ext cx="3599815" cy="3949065"/>
            </a:xfrm>
            <a:custGeom>
              <a:avLst/>
              <a:gdLst/>
              <a:ahLst/>
              <a:cxnLst/>
              <a:rect l="l" t="t" r="r" b="b"/>
              <a:pathLst>
                <a:path w="3599815" h="3949065">
                  <a:moveTo>
                    <a:pt x="3599687" y="0"/>
                  </a:moveTo>
                  <a:lnTo>
                    <a:pt x="0" y="0"/>
                  </a:lnTo>
                  <a:lnTo>
                    <a:pt x="0" y="3948684"/>
                  </a:lnTo>
                  <a:lnTo>
                    <a:pt x="3599687" y="3948684"/>
                  </a:lnTo>
                  <a:lnTo>
                    <a:pt x="3599687" y="0"/>
                  </a:lnTo>
                  <a:close/>
                </a:path>
              </a:pathLst>
            </a:custGeom>
            <a:solidFill>
              <a:srgbClr val="E1EFD9"/>
            </a:solidFill>
          </p:spPr>
          <p:txBody>
            <a:bodyPr wrap="square" lIns="0" tIns="0" rIns="0" bIns="0" rtlCol="0"/>
            <a:lstStyle/>
            <a:p>
              <a:endParaRPr/>
            </a:p>
          </p:txBody>
        </p:sp>
        <p:sp>
          <p:nvSpPr>
            <p:cNvPr id="16" name="object 16"/>
            <p:cNvSpPr/>
            <p:nvPr/>
          </p:nvSpPr>
          <p:spPr>
            <a:xfrm>
              <a:off x="8246364" y="5091683"/>
              <a:ext cx="3599815" cy="794385"/>
            </a:xfrm>
            <a:custGeom>
              <a:avLst/>
              <a:gdLst/>
              <a:ahLst/>
              <a:cxnLst/>
              <a:rect l="l" t="t" r="r" b="b"/>
              <a:pathLst>
                <a:path w="3599815" h="794385">
                  <a:moveTo>
                    <a:pt x="3467354" y="0"/>
                  </a:moveTo>
                  <a:lnTo>
                    <a:pt x="132333" y="0"/>
                  </a:lnTo>
                  <a:lnTo>
                    <a:pt x="90529" y="6752"/>
                  </a:lnTo>
                  <a:lnTo>
                    <a:pt x="54205" y="25550"/>
                  </a:lnTo>
                  <a:lnTo>
                    <a:pt x="25550" y="54205"/>
                  </a:lnTo>
                  <a:lnTo>
                    <a:pt x="6752" y="90529"/>
                  </a:lnTo>
                  <a:lnTo>
                    <a:pt x="0" y="132334"/>
                  </a:lnTo>
                  <a:lnTo>
                    <a:pt x="0" y="661670"/>
                  </a:lnTo>
                  <a:lnTo>
                    <a:pt x="6752" y="703498"/>
                  </a:lnTo>
                  <a:lnTo>
                    <a:pt x="25550" y="739825"/>
                  </a:lnTo>
                  <a:lnTo>
                    <a:pt x="54205" y="768471"/>
                  </a:lnTo>
                  <a:lnTo>
                    <a:pt x="90529" y="787257"/>
                  </a:lnTo>
                  <a:lnTo>
                    <a:pt x="132333" y="794004"/>
                  </a:lnTo>
                  <a:lnTo>
                    <a:pt x="3467354" y="794004"/>
                  </a:lnTo>
                  <a:lnTo>
                    <a:pt x="3509158" y="787257"/>
                  </a:lnTo>
                  <a:lnTo>
                    <a:pt x="3545482" y="768471"/>
                  </a:lnTo>
                  <a:lnTo>
                    <a:pt x="3574137" y="739825"/>
                  </a:lnTo>
                  <a:lnTo>
                    <a:pt x="3592935" y="703498"/>
                  </a:lnTo>
                  <a:lnTo>
                    <a:pt x="3599687" y="661670"/>
                  </a:lnTo>
                  <a:lnTo>
                    <a:pt x="3599687" y="132334"/>
                  </a:lnTo>
                  <a:lnTo>
                    <a:pt x="3592935" y="90529"/>
                  </a:lnTo>
                  <a:lnTo>
                    <a:pt x="3574137" y="54205"/>
                  </a:lnTo>
                  <a:lnTo>
                    <a:pt x="3545482" y="25550"/>
                  </a:lnTo>
                  <a:lnTo>
                    <a:pt x="3509158" y="6752"/>
                  </a:lnTo>
                  <a:lnTo>
                    <a:pt x="3467354" y="0"/>
                  </a:lnTo>
                  <a:close/>
                </a:path>
              </a:pathLst>
            </a:custGeom>
            <a:solidFill>
              <a:srgbClr val="333E50"/>
            </a:solidFill>
          </p:spPr>
          <p:txBody>
            <a:bodyPr wrap="square" lIns="0" tIns="0" rIns="0" bIns="0" rtlCol="0"/>
            <a:lstStyle/>
            <a:p>
              <a:endParaRPr/>
            </a:p>
          </p:txBody>
        </p:sp>
        <p:sp>
          <p:nvSpPr>
            <p:cNvPr id="17" name="object 17"/>
            <p:cNvSpPr/>
            <p:nvPr/>
          </p:nvSpPr>
          <p:spPr>
            <a:xfrm>
              <a:off x="8246364" y="5091683"/>
              <a:ext cx="3599815" cy="794385"/>
            </a:xfrm>
            <a:custGeom>
              <a:avLst/>
              <a:gdLst/>
              <a:ahLst/>
              <a:cxnLst/>
              <a:rect l="l" t="t" r="r" b="b"/>
              <a:pathLst>
                <a:path w="3599815" h="794385">
                  <a:moveTo>
                    <a:pt x="0" y="132334"/>
                  </a:moveTo>
                  <a:lnTo>
                    <a:pt x="6752" y="90529"/>
                  </a:lnTo>
                  <a:lnTo>
                    <a:pt x="25550" y="54205"/>
                  </a:lnTo>
                  <a:lnTo>
                    <a:pt x="54205" y="25550"/>
                  </a:lnTo>
                  <a:lnTo>
                    <a:pt x="90529" y="6752"/>
                  </a:lnTo>
                  <a:lnTo>
                    <a:pt x="132333" y="0"/>
                  </a:lnTo>
                  <a:lnTo>
                    <a:pt x="3467354" y="0"/>
                  </a:lnTo>
                  <a:lnTo>
                    <a:pt x="3509158" y="6752"/>
                  </a:lnTo>
                  <a:lnTo>
                    <a:pt x="3545482" y="25550"/>
                  </a:lnTo>
                  <a:lnTo>
                    <a:pt x="3574137" y="54205"/>
                  </a:lnTo>
                  <a:lnTo>
                    <a:pt x="3592935" y="90529"/>
                  </a:lnTo>
                  <a:lnTo>
                    <a:pt x="3599687" y="132334"/>
                  </a:lnTo>
                  <a:lnTo>
                    <a:pt x="3599687" y="661670"/>
                  </a:lnTo>
                  <a:lnTo>
                    <a:pt x="3592935" y="703498"/>
                  </a:lnTo>
                  <a:lnTo>
                    <a:pt x="3574137" y="739825"/>
                  </a:lnTo>
                  <a:lnTo>
                    <a:pt x="3545482" y="768471"/>
                  </a:lnTo>
                  <a:lnTo>
                    <a:pt x="3509158" y="787257"/>
                  </a:lnTo>
                  <a:lnTo>
                    <a:pt x="3467354" y="794004"/>
                  </a:lnTo>
                  <a:lnTo>
                    <a:pt x="132333" y="794004"/>
                  </a:lnTo>
                  <a:lnTo>
                    <a:pt x="90529" y="787257"/>
                  </a:lnTo>
                  <a:lnTo>
                    <a:pt x="54205" y="768471"/>
                  </a:lnTo>
                  <a:lnTo>
                    <a:pt x="25550" y="739825"/>
                  </a:lnTo>
                  <a:lnTo>
                    <a:pt x="6752" y="703498"/>
                  </a:lnTo>
                  <a:lnTo>
                    <a:pt x="0" y="661670"/>
                  </a:lnTo>
                  <a:lnTo>
                    <a:pt x="0" y="132334"/>
                  </a:lnTo>
                  <a:close/>
                </a:path>
              </a:pathLst>
            </a:custGeom>
            <a:ln w="12192">
              <a:solidFill>
                <a:srgbClr val="333E50"/>
              </a:solidFill>
            </a:ln>
          </p:spPr>
          <p:txBody>
            <a:bodyPr wrap="square" lIns="0" tIns="0" rIns="0" bIns="0" rtlCol="0"/>
            <a:lstStyle/>
            <a:p>
              <a:endParaRPr/>
            </a:p>
          </p:txBody>
        </p:sp>
      </p:grpSp>
      <p:sp>
        <p:nvSpPr>
          <p:cNvPr id="18" name="object 18"/>
          <p:cNvSpPr txBox="1"/>
          <p:nvPr/>
        </p:nvSpPr>
        <p:spPr>
          <a:xfrm>
            <a:off x="8246364" y="1937004"/>
            <a:ext cx="3599815" cy="3949065"/>
          </a:xfrm>
          <a:prstGeom prst="rect">
            <a:avLst/>
          </a:prstGeom>
          <a:ln w="12192">
            <a:solidFill>
              <a:srgbClr val="385622"/>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40"/>
              </a:spcBef>
            </a:pPr>
            <a:endParaRPr sz="1800">
              <a:latin typeface="Times New Roman"/>
              <a:cs typeface="Times New Roman"/>
            </a:endParaRPr>
          </a:p>
          <a:p>
            <a:pPr marL="2540" algn="ctr">
              <a:lnSpc>
                <a:spcPct val="100000"/>
              </a:lnSpc>
            </a:pPr>
            <a:r>
              <a:rPr sz="1800" b="1">
                <a:solidFill>
                  <a:srgbClr val="FFFFFF"/>
                </a:solidFill>
                <a:latin typeface="Century Gothic"/>
                <a:cs typeface="Century Gothic"/>
              </a:rPr>
              <a:t>ROBERT</a:t>
            </a:r>
            <a:r>
              <a:rPr sz="1800" b="1" spc="-55">
                <a:solidFill>
                  <a:srgbClr val="FFFFFF"/>
                </a:solidFill>
                <a:latin typeface="Century Gothic"/>
                <a:cs typeface="Century Gothic"/>
              </a:rPr>
              <a:t> </a:t>
            </a:r>
            <a:r>
              <a:rPr sz="1800" b="1" spc="-10">
                <a:solidFill>
                  <a:srgbClr val="FFFFFF"/>
                </a:solidFill>
                <a:latin typeface="Century Gothic"/>
                <a:cs typeface="Century Gothic"/>
              </a:rPr>
              <a:t>CRUESS</a:t>
            </a:r>
            <a:endParaRPr sz="1800">
              <a:latin typeface="Century Gothic"/>
              <a:cs typeface="Century Gothic"/>
            </a:endParaRPr>
          </a:p>
          <a:p>
            <a:pPr marL="635" algn="ctr">
              <a:lnSpc>
                <a:spcPct val="100000"/>
              </a:lnSpc>
            </a:pPr>
            <a:r>
              <a:rPr sz="1800">
                <a:solidFill>
                  <a:srgbClr val="FFFFFF"/>
                </a:solidFill>
                <a:latin typeface="Century Gothic"/>
                <a:cs typeface="Century Gothic"/>
              </a:rPr>
              <a:t>PRESIDENT,</a:t>
            </a:r>
            <a:r>
              <a:rPr sz="1800" spc="-40">
                <a:solidFill>
                  <a:srgbClr val="FFFFFF"/>
                </a:solidFill>
                <a:latin typeface="Century Gothic"/>
                <a:cs typeface="Century Gothic"/>
              </a:rPr>
              <a:t> </a:t>
            </a:r>
            <a:r>
              <a:rPr sz="1800" spc="-10">
                <a:solidFill>
                  <a:srgbClr val="FFFFFF"/>
                </a:solidFill>
                <a:latin typeface="Century Gothic"/>
                <a:cs typeface="Century Gothic"/>
              </a:rPr>
              <a:t>ZERONOX</a:t>
            </a:r>
            <a:endParaRPr sz="1800">
              <a:latin typeface="Century Gothic"/>
              <a:cs typeface="Century Gothic"/>
            </a:endParaRPr>
          </a:p>
        </p:txBody>
      </p:sp>
      <p:pic>
        <p:nvPicPr>
          <p:cNvPr id="19" name="object 19"/>
          <p:cNvPicPr/>
          <p:nvPr/>
        </p:nvPicPr>
        <p:blipFill>
          <a:blip r:embed="rId2" cstate="print"/>
          <a:stretch>
            <a:fillRect/>
          </a:stretch>
        </p:blipFill>
        <p:spPr>
          <a:xfrm>
            <a:off x="1040891" y="1947672"/>
            <a:ext cx="2410968" cy="3144011"/>
          </a:xfrm>
          <a:prstGeom prst="rect">
            <a:avLst/>
          </a:prstGeom>
        </p:spPr>
      </p:pic>
      <p:pic>
        <p:nvPicPr>
          <p:cNvPr id="20" name="object 20"/>
          <p:cNvPicPr/>
          <p:nvPr/>
        </p:nvPicPr>
        <p:blipFill>
          <a:blip r:embed="rId3" cstate="print"/>
          <a:stretch>
            <a:fillRect/>
          </a:stretch>
        </p:blipFill>
        <p:spPr>
          <a:xfrm>
            <a:off x="8552688" y="1937004"/>
            <a:ext cx="2985516" cy="3154680"/>
          </a:xfrm>
          <a:prstGeom prst="rect">
            <a:avLst/>
          </a:prstGeom>
        </p:spPr>
      </p:pic>
      <p:pic>
        <p:nvPicPr>
          <p:cNvPr id="21" name="object 21"/>
          <p:cNvPicPr/>
          <p:nvPr/>
        </p:nvPicPr>
        <p:blipFill>
          <a:blip r:embed="rId4" cstate="print"/>
          <a:stretch>
            <a:fillRect/>
          </a:stretch>
        </p:blipFill>
        <p:spPr>
          <a:xfrm>
            <a:off x="4786884" y="1982723"/>
            <a:ext cx="2743200" cy="3108960"/>
          </a:xfrm>
          <a:prstGeom prst="rect">
            <a:avLst/>
          </a:prstGeom>
        </p:spPr>
      </p:pic>
    </p:spTree>
    <p:extLst>
      <p:ext uri="{BB962C8B-B14F-4D97-AF65-F5344CB8AC3E}">
        <p14:creationId xmlns:p14="http://schemas.microsoft.com/office/powerpoint/2010/main" val="2856387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6095" y="6480047"/>
            <a:ext cx="11998960" cy="378460"/>
            <a:chOff x="6095" y="6480047"/>
            <a:chExt cx="11998960" cy="378460"/>
          </a:xfrm>
        </p:grpSpPr>
        <p:pic>
          <p:nvPicPr>
            <p:cNvPr id="5" name="object 5"/>
            <p:cNvPicPr/>
            <p:nvPr/>
          </p:nvPicPr>
          <p:blipFill>
            <a:blip r:embed="rId3" cstate="print"/>
            <a:stretch>
              <a:fillRect/>
            </a:stretch>
          </p:blipFill>
          <p:spPr>
            <a:xfrm>
              <a:off x="11612879"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grpSp>
      <p:sp>
        <p:nvSpPr>
          <p:cNvPr id="7" name="object 7"/>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5"/>
              </a:rPr>
              <a:t>www.zoomlionghana.com</a:t>
            </a:r>
            <a:endParaRPr sz="1050">
              <a:latin typeface="Microsoft Sans Serif"/>
              <a:cs typeface="Microsoft Sans Serif"/>
            </a:endParaRPr>
          </a:p>
        </p:txBody>
      </p:sp>
      <p:pic>
        <p:nvPicPr>
          <p:cNvPr id="8" name="object 8"/>
          <p:cNvPicPr/>
          <p:nvPr/>
        </p:nvPicPr>
        <p:blipFill>
          <a:blip r:embed="rId6" cstate="print"/>
          <a:stretch>
            <a:fillRect/>
          </a:stretch>
        </p:blipFill>
        <p:spPr>
          <a:xfrm>
            <a:off x="3561588" y="3938015"/>
            <a:ext cx="1484376" cy="1487423"/>
          </a:xfrm>
          <a:prstGeom prst="rect">
            <a:avLst/>
          </a:prstGeom>
        </p:spPr>
      </p:pic>
      <p:sp>
        <p:nvSpPr>
          <p:cNvPr id="9" name="object 9"/>
          <p:cNvSpPr txBox="1"/>
          <p:nvPr/>
        </p:nvSpPr>
        <p:spPr>
          <a:xfrm>
            <a:off x="3470275" y="5442915"/>
            <a:ext cx="1679575" cy="558800"/>
          </a:xfrm>
          <a:prstGeom prst="rect">
            <a:avLst/>
          </a:prstGeom>
        </p:spPr>
        <p:txBody>
          <a:bodyPr vert="horz" wrap="square" lIns="0" tIns="12700" rIns="0" bIns="0" rtlCol="0">
            <a:spAutoFit/>
          </a:bodyPr>
          <a:lstStyle/>
          <a:p>
            <a:pPr algn="ctr">
              <a:lnSpc>
                <a:spcPct val="100000"/>
              </a:lnSpc>
              <a:spcBef>
                <a:spcPts val="100"/>
              </a:spcBef>
            </a:pPr>
            <a:r>
              <a:rPr sz="1800" b="1">
                <a:solidFill>
                  <a:srgbClr val="31796C"/>
                </a:solidFill>
                <a:latin typeface="Century Gothic"/>
                <a:cs typeface="Century Gothic"/>
              </a:rPr>
              <a:t>Dale</a:t>
            </a:r>
            <a:r>
              <a:rPr sz="1800" b="1" spc="-110">
                <a:solidFill>
                  <a:srgbClr val="31796C"/>
                </a:solidFill>
                <a:latin typeface="Century Gothic"/>
                <a:cs typeface="Century Gothic"/>
              </a:rPr>
              <a:t> </a:t>
            </a:r>
            <a:r>
              <a:rPr sz="1800" b="1" spc="-20">
                <a:solidFill>
                  <a:srgbClr val="31796C"/>
                </a:solidFill>
                <a:latin typeface="Century Gothic"/>
                <a:cs typeface="Century Gothic"/>
              </a:rPr>
              <a:t>Chiu</a:t>
            </a:r>
            <a:endParaRPr sz="1800">
              <a:latin typeface="Century Gothic"/>
              <a:cs typeface="Century Gothic"/>
            </a:endParaRPr>
          </a:p>
          <a:p>
            <a:pPr algn="ctr">
              <a:lnSpc>
                <a:spcPts val="1015"/>
              </a:lnSpc>
              <a:spcBef>
                <a:spcPts val="10"/>
              </a:spcBef>
            </a:pPr>
            <a:r>
              <a:rPr sz="900" b="1" i="1" spc="-10">
                <a:solidFill>
                  <a:srgbClr val="7B7B7B"/>
                </a:solidFill>
                <a:latin typeface="Century Gothic"/>
                <a:cs typeface="Century Gothic"/>
              </a:rPr>
              <a:t>Director</a:t>
            </a:r>
            <a:r>
              <a:rPr sz="900" b="1" i="1" spc="-35">
                <a:solidFill>
                  <a:srgbClr val="7B7B7B"/>
                </a:solidFill>
                <a:latin typeface="Century Gothic"/>
                <a:cs typeface="Century Gothic"/>
              </a:rPr>
              <a:t> </a:t>
            </a:r>
            <a:r>
              <a:rPr sz="900" b="1" i="1">
                <a:solidFill>
                  <a:srgbClr val="7B7B7B"/>
                </a:solidFill>
                <a:latin typeface="Century Gothic"/>
                <a:cs typeface="Century Gothic"/>
              </a:rPr>
              <a:t>of</a:t>
            </a:r>
            <a:r>
              <a:rPr sz="900" b="1" i="1" spc="5">
                <a:solidFill>
                  <a:srgbClr val="7B7B7B"/>
                </a:solidFill>
                <a:latin typeface="Century Gothic"/>
                <a:cs typeface="Century Gothic"/>
              </a:rPr>
              <a:t> </a:t>
            </a:r>
            <a:r>
              <a:rPr sz="900" b="1" i="1" spc="-10">
                <a:solidFill>
                  <a:srgbClr val="7B7B7B"/>
                </a:solidFill>
                <a:latin typeface="Century Gothic"/>
                <a:cs typeface="Century Gothic"/>
              </a:rPr>
              <a:t>Battery</a:t>
            </a:r>
            <a:r>
              <a:rPr sz="900" b="1" i="1" spc="-20">
                <a:solidFill>
                  <a:srgbClr val="7B7B7B"/>
                </a:solidFill>
                <a:latin typeface="Century Gothic"/>
                <a:cs typeface="Century Gothic"/>
              </a:rPr>
              <a:t> </a:t>
            </a:r>
            <a:r>
              <a:rPr sz="900" b="1" i="1" spc="-10">
                <a:solidFill>
                  <a:srgbClr val="7B7B7B"/>
                </a:solidFill>
                <a:latin typeface="Century Gothic"/>
                <a:cs typeface="Century Gothic"/>
              </a:rPr>
              <a:t>Technology</a:t>
            </a:r>
            <a:endParaRPr sz="900">
              <a:latin typeface="Century Gothic"/>
              <a:cs typeface="Century Gothic"/>
            </a:endParaRPr>
          </a:p>
          <a:p>
            <a:pPr algn="ctr">
              <a:lnSpc>
                <a:spcPts val="1015"/>
              </a:lnSpc>
            </a:pPr>
            <a:r>
              <a:rPr sz="900">
                <a:solidFill>
                  <a:srgbClr val="7B7B7B"/>
                </a:solidFill>
                <a:latin typeface="Century Gothic"/>
                <a:cs typeface="Century Gothic"/>
              </a:rPr>
              <a:t>PhD</a:t>
            </a:r>
            <a:r>
              <a:rPr sz="900" spc="-20">
                <a:solidFill>
                  <a:srgbClr val="7B7B7B"/>
                </a:solidFill>
                <a:latin typeface="Century Gothic"/>
                <a:cs typeface="Century Gothic"/>
              </a:rPr>
              <a:t> </a:t>
            </a:r>
            <a:r>
              <a:rPr sz="900">
                <a:solidFill>
                  <a:srgbClr val="7B7B7B"/>
                </a:solidFill>
                <a:latin typeface="Century Gothic"/>
                <a:cs typeface="Century Gothic"/>
              </a:rPr>
              <a:t>|</a:t>
            </a:r>
            <a:r>
              <a:rPr sz="900" spc="215">
                <a:solidFill>
                  <a:srgbClr val="7B7B7B"/>
                </a:solidFill>
                <a:latin typeface="Century Gothic"/>
                <a:cs typeface="Century Gothic"/>
              </a:rPr>
              <a:t> </a:t>
            </a:r>
            <a:r>
              <a:rPr sz="900">
                <a:solidFill>
                  <a:srgbClr val="7B7B7B"/>
                </a:solidFill>
                <a:latin typeface="Century Gothic"/>
                <a:cs typeface="Century Gothic"/>
              </a:rPr>
              <a:t>50+</a:t>
            </a:r>
            <a:r>
              <a:rPr sz="900" spc="-35">
                <a:solidFill>
                  <a:srgbClr val="7B7B7B"/>
                </a:solidFill>
                <a:latin typeface="Century Gothic"/>
                <a:cs typeface="Century Gothic"/>
              </a:rPr>
              <a:t> </a:t>
            </a:r>
            <a:r>
              <a:rPr sz="900" spc="-10">
                <a:solidFill>
                  <a:srgbClr val="7B7B7B"/>
                </a:solidFill>
                <a:latin typeface="Century Gothic"/>
                <a:cs typeface="Century Gothic"/>
              </a:rPr>
              <a:t>Patents</a:t>
            </a:r>
            <a:endParaRPr sz="900">
              <a:latin typeface="Century Gothic"/>
              <a:cs typeface="Century Gothic"/>
            </a:endParaRPr>
          </a:p>
        </p:txBody>
      </p:sp>
      <p:pic>
        <p:nvPicPr>
          <p:cNvPr id="10" name="object 10"/>
          <p:cNvPicPr/>
          <p:nvPr/>
        </p:nvPicPr>
        <p:blipFill>
          <a:blip r:embed="rId7" cstate="print"/>
          <a:stretch>
            <a:fillRect/>
          </a:stretch>
        </p:blipFill>
        <p:spPr>
          <a:xfrm>
            <a:off x="9893807" y="1260347"/>
            <a:ext cx="1484376" cy="1487424"/>
          </a:xfrm>
          <a:prstGeom prst="rect">
            <a:avLst/>
          </a:prstGeom>
        </p:spPr>
      </p:pic>
      <p:sp>
        <p:nvSpPr>
          <p:cNvPr id="11" name="object 11"/>
          <p:cNvSpPr txBox="1"/>
          <p:nvPr/>
        </p:nvSpPr>
        <p:spPr>
          <a:xfrm>
            <a:off x="9433941" y="2764993"/>
            <a:ext cx="2416175" cy="559435"/>
          </a:xfrm>
          <a:prstGeom prst="rect">
            <a:avLst/>
          </a:prstGeom>
        </p:spPr>
        <p:txBody>
          <a:bodyPr vert="horz" wrap="square" lIns="0" tIns="12700" rIns="0" bIns="0" rtlCol="0">
            <a:spAutoFit/>
          </a:bodyPr>
          <a:lstStyle/>
          <a:p>
            <a:pPr marL="3175" algn="ctr">
              <a:lnSpc>
                <a:spcPct val="100000"/>
              </a:lnSpc>
              <a:spcBef>
                <a:spcPts val="100"/>
              </a:spcBef>
            </a:pPr>
            <a:r>
              <a:rPr sz="1800" b="1">
                <a:solidFill>
                  <a:srgbClr val="31796C"/>
                </a:solidFill>
                <a:latin typeface="Century Gothic"/>
                <a:cs typeface="Century Gothic"/>
              </a:rPr>
              <a:t>Jose</a:t>
            </a:r>
            <a:r>
              <a:rPr sz="1800" b="1" spc="-95">
                <a:solidFill>
                  <a:srgbClr val="31796C"/>
                </a:solidFill>
                <a:latin typeface="Century Gothic"/>
                <a:cs typeface="Century Gothic"/>
              </a:rPr>
              <a:t> </a:t>
            </a:r>
            <a:r>
              <a:rPr sz="1800" b="1" spc="-10">
                <a:solidFill>
                  <a:srgbClr val="31796C"/>
                </a:solidFill>
                <a:latin typeface="Century Gothic"/>
                <a:cs typeface="Century Gothic"/>
              </a:rPr>
              <a:t>Daugherty</a:t>
            </a:r>
            <a:endParaRPr sz="1800">
              <a:latin typeface="Century Gothic"/>
              <a:cs typeface="Century Gothic"/>
            </a:endParaRPr>
          </a:p>
          <a:p>
            <a:pPr marL="3175" algn="ctr">
              <a:lnSpc>
                <a:spcPts val="1015"/>
              </a:lnSpc>
              <a:spcBef>
                <a:spcPts val="15"/>
              </a:spcBef>
            </a:pPr>
            <a:r>
              <a:rPr sz="900" b="1" i="1" spc="-10">
                <a:solidFill>
                  <a:srgbClr val="7B7B7B"/>
                </a:solidFill>
                <a:latin typeface="Century Gothic"/>
                <a:cs typeface="Century Gothic"/>
              </a:rPr>
              <a:t>Director</a:t>
            </a:r>
            <a:r>
              <a:rPr sz="900" b="1" i="1" spc="-40">
                <a:solidFill>
                  <a:srgbClr val="7B7B7B"/>
                </a:solidFill>
                <a:latin typeface="Century Gothic"/>
                <a:cs typeface="Century Gothic"/>
              </a:rPr>
              <a:t> </a:t>
            </a:r>
            <a:r>
              <a:rPr sz="900" b="1" i="1">
                <a:solidFill>
                  <a:srgbClr val="7B7B7B"/>
                </a:solidFill>
                <a:latin typeface="Century Gothic"/>
                <a:cs typeface="Century Gothic"/>
              </a:rPr>
              <a:t>of Sales</a:t>
            </a:r>
            <a:r>
              <a:rPr sz="900" b="1" i="1" spc="-25">
                <a:solidFill>
                  <a:srgbClr val="7B7B7B"/>
                </a:solidFill>
                <a:latin typeface="Century Gothic"/>
                <a:cs typeface="Century Gothic"/>
              </a:rPr>
              <a:t> </a:t>
            </a:r>
            <a:r>
              <a:rPr sz="900" b="1" i="1" spc="-10">
                <a:solidFill>
                  <a:srgbClr val="7B7B7B"/>
                </a:solidFill>
                <a:latin typeface="Century Gothic"/>
                <a:cs typeface="Century Gothic"/>
              </a:rPr>
              <a:t>Engineering</a:t>
            </a:r>
            <a:endParaRPr sz="900">
              <a:latin typeface="Century Gothic"/>
              <a:cs typeface="Century Gothic"/>
            </a:endParaRPr>
          </a:p>
          <a:p>
            <a:pPr algn="ctr">
              <a:lnSpc>
                <a:spcPts val="1015"/>
              </a:lnSpc>
            </a:pPr>
            <a:r>
              <a:rPr sz="900">
                <a:solidFill>
                  <a:srgbClr val="7B7B7B"/>
                </a:solidFill>
                <a:latin typeface="Century Gothic"/>
                <a:cs typeface="Century Gothic"/>
              </a:rPr>
              <a:t>Ind.</a:t>
            </a:r>
            <a:r>
              <a:rPr sz="900" spc="-45">
                <a:solidFill>
                  <a:srgbClr val="7B7B7B"/>
                </a:solidFill>
                <a:latin typeface="Century Gothic"/>
                <a:cs typeface="Century Gothic"/>
              </a:rPr>
              <a:t> </a:t>
            </a:r>
            <a:r>
              <a:rPr sz="900">
                <a:solidFill>
                  <a:srgbClr val="7B7B7B"/>
                </a:solidFill>
                <a:latin typeface="Century Gothic"/>
                <a:cs typeface="Century Gothic"/>
              </a:rPr>
              <a:t>Eng.</a:t>
            </a:r>
            <a:r>
              <a:rPr sz="900" spc="-15">
                <a:solidFill>
                  <a:srgbClr val="7B7B7B"/>
                </a:solidFill>
                <a:latin typeface="Century Gothic"/>
                <a:cs typeface="Century Gothic"/>
              </a:rPr>
              <a:t> </a:t>
            </a:r>
            <a:r>
              <a:rPr sz="900">
                <a:solidFill>
                  <a:srgbClr val="7B7B7B"/>
                </a:solidFill>
                <a:latin typeface="Century Gothic"/>
                <a:cs typeface="Century Gothic"/>
              </a:rPr>
              <a:t>|</a:t>
            </a:r>
            <a:r>
              <a:rPr sz="900" spc="-10">
                <a:solidFill>
                  <a:srgbClr val="7B7B7B"/>
                </a:solidFill>
                <a:latin typeface="Century Gothic"/>
                <a:cs typeface="Century Gothic"/>
              </a:rPr>
              <a:t> Johnson</a:t>
            </a:r>
            <a:r>
              <a:rPr sz="900" spc="-30">
                <a:solidFill>
                  <a:srgbClr val="7B7B7B"/>
                </a:solidFill>
                <a:latin typeface="Century Gothic"/>
                <a:cs typeface="Century Gothic"/>
              </a:rPr>
              <a:t> </a:t>
            </a:r>
            <a:r>
              <a:rPr sz="900">
                <a:solidFill>
                  <a:srgbClr val="7B7B7B"/>
                </a:solidFill>
                <a:latin typeface="Century Gothic"/>
                <a:cs typeface="Century Gothic"/>
              </a:rPr>
              <a:t>&amp;</a:t>
            </a:r>
            <a:r>
              <a:rPr sz="900" spc="-15">
                <a:solidFill>
                  <a:srgbClr val="7B7B7B"/>
                </a:solidFill>
                <a:latin typeface="Century Gothic"/>
                <a:cs typeface="Century Gothic"/>
              </a:rPr>
              <a:t> </a:t>
            </a:r>
            <a:r>
              <a:rPr sz="900" spc="-10">
                <a:solidFill>
                  <a:srgbClr val="7B7B7B"/>
                </a:solidFill>
                <a:latin typeface="Century Gothic"/>
                <a:cs typeface="Century Gothic"/>
              </a:rPr>
              <a:t>Johnson</a:t>
            </a:r>
            <a:r>
              <a:rPr sz="900" spc="-30">
                <a:solidFill>
                  <a:srgbClr val="7B7B7B"/>
                </a:solidFill>
                <a:latin typeface="Century Gothic"/>
                <a:cs typeface="Century Gothic"/>
              </a:rPr>
              <a:t> </a:t>
            </a:r>
            <a:r>
              <a:rPr sz="900">
                <a:solidFill>
                  <a:srgbClr val="7B7B7B"/>
                </a:solidFill>
                <a:latin typeface="Century Gothic"/>
                <a:cs typeface="Century Gothic"/>
              </a:rPr>
              <a:t>|</a:t>
            </a:r>
            <a:r>
              <a:rPr sz="900" spc="-10">
                <a:solidFill>
                  <a:srgbClr val="7B7B7B"/>
                </a:solidFill>
                <a:latin typeface="Century Gothic"/>
                <a:cs typeface="Century Gothic"/>
              </a:rPr>
              <a:t> Accenture</a:t>
            </a:r>
            <a:endParaRPr sz="900">
              <a:latin typeface="Century Gothic"/>
              <a:cs typeface="Century Gothic"/>
            </a:endParaRPr>
          </a:p>
        </p:txBody>
      </p:sp>
      <p:pic>
        <p:nvPicPr>
          <p:cNvPr id="12" name="object 12"/>
          <p:cNvPicPr/>
          <p:nvPr/>
        </p:nvPicPr>
        <p:blipFill>
          <a:blip r:embed="rId8" cstate="print"/>
          <a:stretch>
            <a:fillRect/>
          </a:stretch>
        </p:blipFill>
        <p:spPr>
          <a:xfrm>
            <a:off x="3561588" y="1289303"/>
            <a:ext cx="1484376" cy="1487424"/>
          </a:xfrm>
          <a:prstGeom prst="rect">
            <a:avLst/>
          </a:prstGeom>
        </p:spPr>
      </p:pic>
      <p:sp>
        <p:nvSpPr>
          <p:cNvPr id="13" name="object 13"/>
          <p:cNvSpPr txBox="1"/>
          <p:nvPr/>
        </p:nvSpPr>
        <p:spPr>
          <a:xfrm>
            <a:off x="3402329" y="2793872"/>
            <a:ext cx="1818639" cy="558800"/>
          </a:xfrm>
          <a:prstGeom prst="rect">
            <a:avLst/>
          </a:prstGeom>
        </p:spPr>
        <p:txBody>
          <a:bodyPr vert="horz" wrap="square" lIns="0" tIns="12700" rIns="0" bIns="0" rtlCol="0">
            <a:spAutoFit/>
          </a:bodyPr>
          <a:lstStyle/>
          <a:p>
            <a:pPr algn="ctr">
              <a:lnSpc>
                <a:spcPct val="100000"/>
              </a:lnSpc>
              <a:spcBef>
                <a:spcPts val="100"/>
              </a:spcBef>
            </a:pPr>
            <a:r>
              <a:rPr sz="1800" b="1" spc="-10">
                <a:solidFill>
                  <a:srgbClr val="31796C"/>
                </a:solidFill>
                <a:latin typeface="Century Gothic"/>
                <a:cs typeface="Century Gothic"/>
              </a:rPr>
              <a:t>Zakary</a:t>
            </a:r>
            <a:r>
              <a:rPr sz="1800" b="1" spc="-80">
                <a:solidFill>
                  <a:srgbClr val="31796C"/>
                </a:solidFill>
                <a:latin typeface="Century Gothic"/>
                <a:cs typeface="Century Gothic"/>
              </a:rPr>
              <a:t> </a:t>
            </a:r>
            <a:r>
              <a:rPr sz="1800" b="1" spc="-20">
                <a:solidFill>
                  <a:srgbClr val="31796C"/>
                </a:solidFill>
                <a:latin typeface="Century Gothic"/>
                <a:cs typeface="Century Gothic"/>
              </a:rPr>
              <a:t>Smith</a:t>
            </a:r>
            <a:endParaRPr sz="1800">
              <a:latin typeface="Century Gothic"/>
              <a:cs typeface="Century Gothic"/>
            </a:endParaRPr>
          </a:p>
          <a:p>
            <a:pPr algn="ctr">
              <a:lnSpc>
                <a:spcPts val="1015"/>
              </a:lnSpc>
              <a:spcBef>
                <a:spcPts val="10"/>
              </a:spcBef>
            </a:pPr>
            <a:r>
              <a:rPr sz="900" b="1" i="1" spc="-10">
                <a:solidFill>
                  <a:srgbClr val="7B7B7B"/>
                </a:solidFill>
                <a:latin typeface="Century Gothic"/>
                <a:cs typeface="Century Gothic"/>
              </a:rPr>
              <a:t>Director</a:t>
            </a:r>
            <a:r>
              <a:rPr sz="900" b="1" i="1" spc="-30">
                <a:solidFill>
                  <a:srgbClr val="7B7B7B"/>
                </a:solidFill>
                <a:latin typeface="Century Gothic"/>
                <a:cs typeface="Century Gothic"/>
              </a:rPr>
              <a:t> </a:t>
            </a:r>
            <a:r>
              <a:rPr sz="900" b="1" i="1">
                <a:solidFill>
                  <a:srgbClr val="7B7B7B"/>
                </a:solidFill>
                <a:latin typeface="Century Gothic"/>
                <a:cs typeface="Century Gothic"/>
              </a:rPr>
              <a:t>of</a:t>
            </a:r>
            <a:r>
              <a:rPr sz="900" b="1" i="1" spc="10">
                <a:solidFill>
                  <a:srgbClr val="7B7B7B"/>
                </a:solidFill>
                <a:latin typeface="Century Gothic"/>
                <a:cs typeface="Century Gothic"/>
              </a:rPr>
              <a:t> </a:t>
            </a:r>
            <a:r>
              <a:rPr sz="900" b="1" i="1" spc="-10">
                <a:solidFill>
                  <a:srgbClr val="7B7B7B"/>
                </a:solidFill>
                <a:latin typeface="Century Gothic"/>
                <a:cs typeface="Century Gothic"/>
              </a:rPr>
              <a:t>Product</a:t>
            </a:r>
            <a:r>
              <a:rPr sz="900" b="1" i="1" spc="-35">
                <a:solidFill>
                  <a:srgbClr val="7B7B7B"/>
                </a:solidFill>
                <a:latin typeface="Century Gothic"/>
                <a:cs typeface="Century Gothic"/>
              </a:rPr>
              <a:t> </a:t>
            </a:r>
            <a:r>
              <a:rPr sz="900" b="1" i="1" spc="-10">
                <a:solidFill>
                  <a:srgbClr val="7B7B7B"/>
                </a:solidFill>
                <a:latin typeface="Century Gothic"/>
                <a:cs typeface="Century Gothic"/>
              </a:rPr>
              <a:t>Development</a:t>
            </a:r>
            <a:endParaRPr sz="900">
              <a:latin typeface="Century Gothic"/>
              <a:cs typeface="Century Gothic"/>
            </a:endParaRPr>
          </a:p>
          <a:p>
            <a:pPr algn="ctr">
              <a:lnSpc>
                <a:spcPts val="1015"/>
              </a:lnSpc>
            </a:pPr>
            <a:r>
              <a:rPr sz="900" spc="-10">
                <a:solidFill>
                  <a:srgbClr val="7B7B7B"/>
                </a:solidFill>
                <a:latin typeface="Century Gothic"/>
                <a:cs typeface="Century Gothic"/>
              </a:rPr>
              <a:t>Mech.</a:t>
            </a:r>
            <a:r>
              <a:rPr sz="900" spc="-35">
                <a:solidFill>
                  <a:srgbClr val="7B7B7B"/>
                </a:solidFill>
                <a:latin typeface="Century Gothic"/>
                <a:cs typeface="Century Gothic"/>
              </a:rPr>
              <a:t> </a:t>
            </a:r>
            <a:r>
              <a:rPr sz="900">
                <a:solidFill>
                  <a:srgbClr val="7B7B7B"/>
                </a:solidFill>
                <a:latin typeface="Century Gothic"/>
                <a:cs typeface="Century Gothic"/>
              </a:rPr>
              <a:t>Eng.</a:t>
            </a:r>
            <a:r>
              <a:rPr sz="900" spc="-20">
                <a:solidFill>
                  <a:srgbClr val="7B7B7B"/>
                </a:solidFill>
                <a:latin typeface="Century Gothic"/>
                <a:cs typeface="Century Gothic"/>
              </a:rPr>
              <a:t> </a:t>
            </a:r>
            <a:r>
              <a:rPr sz="900">
                <a:solidFill>
                  <a:srgbClr val="7B7B7B"/>
                </a:solidFill>
                <a:latin typeface="Century Gothic"/>
                <a:cs typeface="Century Gothic"/>
              </a:rPr>
              <a:t>|</a:t>
            </a:r>
            <a:r>
              <a:rPr sz="900" spc="-15">
                <a:solidFill>
                  <a:srgbClr val="7B7B7B"/>
                </a:solidFill>
                <a:latin typeface="Century Gothic"/>
                <a:cs typeface="Century Gothic"/>
              </a:rPr>
              <a:t> </a:t>
            </a:r>
            <a:r>
              <a:rPr sz="900" spc="-10">
                <a:solidFill>
                  <a:srgbClr val="7B7B7B"/>
                </a:solidFill>
                <a:latin typeface="Century Gothic"/>
                <a:cs typeface="Century Gothic"/>
              </a:rPr>
              <a:t>Tesla</a:t>
            </a:r>
            <a:r>
              <a:rPr sz="900" spc="-30">
                <a:solidFill>
                  <a:srgbClr val="7B7B7B"/>
                </a:solidFill>
                <a:latin typeface="Century Gothic"/>
                <a:cs typeface="Century Gothic"/>
              </a:rPr>
              <a:t> </a:t>
            </a:r>
            <a:r>
              <a:rPr sz="900">
                <a:solidFill>
                  <a:srgbClr val="7B7B7B"/>
                </a:solidFill>
                <a:latin typeface="Century Gothic"/>
                <a:cs typeface="Century Gothic"/>
              </a:rPr>
              <a:t>|</a:t>
            </a:r>
            <a:r>
              <a:rPr sz="900" spc="-15">
                <a:solidFill>
                  <a:srgbClr val="7B7B7B"/>
                </a:solidFill>
                <a:latin typeface="Century Gothic"/>
                <a:cs typeface="Century Gothic"/>
              </a:rPr>
              <a:t> </a:t>
            </a:r>
            <a:r>
              <a:rPr sz="900" spc="-10">
                <a:solidFill>
                  <a:srgbClr val="7B7B7B"/>
                </a:solidFill>
                <a:latin typeface="Century Gothic"/>
                <a:cs typeface="Century Gothic"/>
              </a:rPr>
              <a:t>Google</a:t>
            </a:r>
            <a:endParaRPr sz="900">
              <a:latin typeface="Century Gothic"/>
              <a:cs typeface="Century Gothic"/>
            </a:endParaRPr>
          </a:p>
        </p:txBody>
      </p:sp>
      <p:pic>
        <p:nvPicPr>
          <p:cNvPr id="14" name="object 14"/>
          <p:cNvPicPr/>
          <p:nvPr/>
        </p:nvPicPr>
        <p:blipFill>
          <a:blip r:embed="rId9" cstate="print"/>
          <a:stretch>
            <a:fillRect/>
          </a:stretch>
        </p:blipFill>
        <p:spPr>
          <a:xfrm>
            <a:off x="731519" y="1260347"/>
            <a:ext cx="1484376" cy="1487424"/>
          </a:xfrm>
          <a:prstGeom prst="rect">
            <a:avLst/>
          </a:prstGeom>
        </p:spPr>
      </p:pic>
      <p:sp>
        <p:nvSpPr>
          <p:cNvPr id="15" name="object 15"/>
          <p:cNvSpPr txBox="1"/>
          <p:nvPr/>
        </p:nvSpPr>
        <p:spPr>
          <a:xfrm>
            <a:off x="631037" y="2764993"/>
            <a:ext cx="1700530" cy="559435"/>
          </a:xfrm>
          <a:prstGeom prst="rect">
            <a:avLst/>
          </a:prstGeom>
        </p:spPr>
        <p:txBody>
          <a:bodyPr vert="horz" wrap="square" lIns="0" tIns="12700" rIns="0" bIns="0" rtlCol="0">
            <a:spAutoFit/>
          </a:bodyPr>
          <a:lstStyle/>
          <a:p>
            <a:pPr algn="ctr">
              <a:lnSpc>
                <a:spcPct val="100000"/>
              </a:lnSpc>
              <a:spcBef>
                <a:spcPts val="100"/>
              </a:spcBef>
            </a:pPr>
            <a:r>
              <a:rPr sz="1800" b="1">
                <a:solidFill>
                  <a:srgbClr val="31796C"/>
                </a:solidFill>
                <a:latin typeface="Century Gothic"/>
                <a:cs typeface="Century Gothic"/>
              </a:rPr>
              <a:t>Jacob</a:t>
            </a:r>
            <a:r>
              <a:rPr sz="1800" b="1" spc="-110">
                <a:solidFill>
                  <a:srgbClr val="31796C"/>
                </a:solidFill>
                <a:latin typeface="Century Gothic"/>
                <a:cs typeface="Century Gothic"/>
              </a:rPr>
              <a:t> </a:t>
            </a:r>
            <a:r>
              <a:rPr sz="1800" b="1" spc="-10">
                <a:solidFill>
                  <a:srgbClr val="31796C"/>
                </a:solidFill>
                <a:latin typeface="Century Gothic"/>
                <a:cs typeface="Century Gothic"/>
              </a:rPr>
              <a:t>Gotberg</a:t>
            </a:r>
            <a:endParaRPr sz="1800">
              <a:latin typeface="Century Gothic"/>
              <a:cs typeface="Century Gothic"/>
            </a:endParaRPr>
          </a:p>
          <a:p>
            <a:pPr algn="ctr">
              <a:lnSpc>
                <a:spcPts val="1015"/>
              </a:lnSpc>
              <a:spcBef>
                <a:spcPts val="15"/>
              </a:spcBef>
            </a:pPr>
            <a:r>
              <a:rPr sz="900" b="1" i="1" spc="-10">
                <a:solidFill>
                  <a:srgbClr val="7B7B7B"/>
                </a:solidFill>
                <a:latin typeface="Century Gothic"/>
                <a:cs typeface="Century Gothic"/>
              </a:rPr>
              <a:t>Director</a:t>
            </a:r>
            <a:r>
              <a:rPr sz="900" b="1" i="1" spc="-35">
                <a:solidFill>
                  <a:srgbClr val="7B7B7B"/>
                </a:solidFill>
                <a:latin typeface="Century Gothic"/>
                <a:cs typeface="Century Gothic"/>
              </a:rPr>
              <a:t> </a:t>
            </a:r>
            <a:r>
              <a:rPr sz="900" b="1" i="1">
                <a:solidFill>
                  <a:srgbClr val="7B7B7B"/>
                </a:solidFill>
                <a:latin typeface="Century Gothic"/>
                <a:cs typeface="Century Gothic"/>
              </a:rPr>
              <a:t>of</a:t>
            </a:r>
            <a:r>
              <a:rPr sz="900" b="1" i="1" spc="10">
                <a:solidFill>
                  <a:srgbClr val="7B7B7B"/>
                </a:solidFill>
                <a:latin typeface="Century Gothic"/>
                <a:cs typeface="Century Gothic"/>
              </a:rPr>
              <a:t> </a:t>
            </a:r>
            <a:r>
              <a:rPr sz="900" b="1" i="1" spc="-10">
                <a:solidFill>
                  <a:srgbClr val="7B7B7B"/>
                </a:solidFill>
                <a:latin typeface="Century Gothic"/>
                <a:cs typeface="Century Gothic"/>
              </a:rPr>
              <a:t>Engineering</a:t>
            </a:r>
            <a:endParaRPr sz="900">
              <a:latin typeface="Century Gothic"/>
              <a:cs typeface="Century Gothic"/>
            </a:endParaRPr>
          </a:p>
          <a:p>
            <a:pPr algn="ctr">
              <a:lnSpc>
                <a:spcPts val="1015"/>
              </a:lnSpc>
            </a:pPr>
            <a:r>
              <a:rPr sz="900">
                <a:solidFill>
                  <a:srgbClr val="7B7B7B"/>
                </a:solidFill>
                <a:latin typeface="Century Gothic"/>
                <a:cs typeface="Century Gothic"/>
              </a:rPr>
              <a:t>Aero.</a:t>
            </a:r>
            <a:r>
              <a:rPr sz="900" spc="-5">
                <a:solidFill>
                  <a:srgbClr val="7B7B7B"/>
                </a:solidFill>
                <a:latin typeface="Century Gothic"/>
                <a:cs typeface="Century Gothic"/>
              </a:rPr>
              <a:t> </a:t>
            </a:r>
            <a:r>
              <a:rPr sz="900">
                <a:solidFill>
                  <a:srgbClr val="7B7B7B"/>
                </a:solidFill>
                <a:latin typeface="Century Gothic"/>
                <a:cs typeface="Century Gothic"/>
              </a:rPr>
              <a:t>Eng.</a:t>
            </a:r>
            <a:r>
              <a:rPr sz="900" spc="-35">
                <a:solidFill>
                  <a:srgbClr val="7B7B7B"/>
                </a:solidFill>
                <a:latin typeface="Century Gothic"/>
                <a:cs typeface="Century Gothic"/>
              </a:rPr>
              <a:t> </a:t>
            </a:r>
            <a:r>
              <a:rPr sz="900">
                <a:solidFill>
                  <a:srgbClr val="7B7B7B"/>
                </a:solidFill>
                <a:latin typeface="Century Gothic"/>
                <a:cs typeface="Century Gothic"/>
              </a:rPr>
              <a:t>|</a:t>
            </a:r>
            <a:r>
              <a:rPr sz="900" spc="-25">
                <a:solidFill>
                  <a:srgbClr val="7B7B7B"/>
                </a:solidFill>
                <a:latin typeface="Century Gothic"/>
                <a:cs typeface="Century Gothic"/>
              </a:rPr>
              <a:t> </a:t>
            </a:r>
            <a:r>
              <a:rPr sz="900" spc="-10">
                <a:solidFill>
                  <a:srgbClr val="7B7B7B"/>
                </a:solidFill>
                <a:latin typeface="Century Gothic"/>
                <a:cs typeface="Century Gothic"/>
              </a:rPr>
              <a:t>SpaceX</a:t>
            </a:r>
            <a:r>
              <a:rPr sz="900" spc="-45">
                <a:solidFill>
                  <a:srgbClr val="7B7B7B"/>
                </a:solidFill>
                <a:latin typeface="Century Gothic"/>
                <a:cs typeface="Century Gothic"/>
              </a:rPr>
              <a:t> </a:t>
            </a:r>
            <a:r>
              <a:rPr sz="900">
                <a:solidFill>
                  <a:srgbClr val="7B7B7B"/>
                </a:solidFill>
                <a:latin typeface="Century Gothic"/>
                <a:cs typeface="Century Gothic"/>
              </a:rPr>
              <a:t>|</a:t>
            </a:r>
            <a:r>
              <a:rPr sz="900" spc="-30">
                <a:solidFill>
                  <a:srgbClr val="7B7B7B"/>
                </a:solidFill>
                <a:latin typeface="Century Gothic"/>
                <a:cs typeface="Century Gothic"/>
              </a:rPr>
              <a:t> </a:t>
            </a:r>
            <a:r>
              <a:rPr sz="900" spc="-25">
                <a:solidFill>
                  <a:srgbClr val="7B7B7B"/>
                </a:solidFill>
                <a:latin typeface="Century Gothic"/>
                <a:cs typeface="Century Gothic"/>
              </a:rPr>
              <a:t>GE</a:t>
            </a:r>
            <a:endParaRPr sz="900">
              <a:latin typeface="Century Gothic"/>
              <a:cs typeface="Century Gothic"/>
            </a:endParaRPr>
          </a:p>
        </p:txBody>
      </p:sp>
      <p:pic>
        <p:nvPicPr>
          <p:cNvPr id="16" name="object 16"/>
          <p:cNvPicPr/>
          <p:nvPr/>
        </p:nvPicPr>
        <p:blipFill>
          <a:blip r:embed="rId10" cstate="print"/>
          <a:stretch>
            <a:fillRect/>
          </a:stretch>
        </p:blipFill>
        <p:spPr>
          <a:xfrm>
            <a:off x="6623304" y="3922776"/>
            <a:ext cx="1487424" cy="1487424"/>
          </a:xfrm>
          <a:prstGeom prst="rect">
            <a:avLst/>
          </a:prstGeom>
        </p:spPr>
      </p:pic>
      <p:sp>
        <p:nvSpPr>
          <p:cNvPr id="17" name="object 17"/>
          <p:cNvSpPr txBox="1"/>
          <p:nvPr/>
        </p:nvSpPr>
        <p:spPr>
          <a:xfrm>
            <a:off x="6621526" y="5427065"/>
            <a:ext cx="1504315" cy="559435"/>
          </a:xfrm>
          <a:prstGeom prst="rect">
            <a:avLst/>
          </a:prstGeom>
        </p:spPr>
        <p:txBody>
          <a:bodyPr vert="horz" wrap="square" lIns="0" tIns="12700" rIns="0" bIns="0" rtlCol="0">
            <a:spAutoFit/>
          </a:bodyPr>
          <a:lstStyle/>
          <a:p>
            <a:pPr algn="ctr">
              <a:lnSpc>
                <a:spcPct val="100000"/>
              </a:lnSpc>
              <a:spcBef>
                <a:spcPts val="100"/>
              </a:spcBef>
            </a:pPr>
            <a:r>
              <a:rPr sz="1800" b="1">
                <a:solidFill>
                  <a:srgbClr val="31796C"/>
                </a:solidFill>
                <a:latin typeface="Century Gothic"/>
                <a:cs typeface="Century Gothic"/>
              </a:rPr>
              <a:t>James</a:t>
            </a:r>
            <a:r>
              <a:rPr sz="1800" b="1" spc="-125">
                <a:solidFill>
                  <a:srgbClr val="31796C"/>
                </a:solidFill>
                <a:latin typeface="Century Gothic"/>
                <a:cs typeface="Century Gothic"/>
              </a:rPr>
              <a:t> </a:t>
            </a:r>
            <a:r>
              <a:rPr sz="1800" b="1" spc="-10">
                <a:solidFill>
                  <a:srgbClr val="31796C"/>
                </a:solidFill>
                <a:latin typeface="Century Gothic"/>
                <a:cs typeface="Century Gothic"/>
              </a:rPr>
              <a:t>Kerton</a:t>
            </a:r>
            <a:endParaRPr sz="1800">
              <a:latin typeface="Century Gothic"/>
              <a:cs typeface="Century Gothic"/>
            </a:endParaRPr>
          </a:p>
          <a:p>
            <a:pPr algn="ctr">
              <a:lnSpc>
                <a:spcPts val="1015"/>
              </a:lnSpc>
              <a:spcBef>
                <a:spcPts val="15"/>
              </a:spcBef>
            </a:pPr>
            <a:r>
              <a:rPr sz="900" b="1" i="1">
                <a:solidFill>
                  <a:srgbClr val="7B7B7B"/>
                </a:solidFill>
                <a:latin typeface="Century Gothic"/>
                <a:cs typeface="Century Gothic"/>
              </a:rPr>
              <a:t>Senior</a:t>
            </a:r>
            <a:r>
              <a:rPr sz="900" b="1" i="1" spc="-50">
                <a:solidFill>
                  <a:srgbClr val="7B7B7B"/>
                </a:solidFill>
                <a:latin typeface="Century Gothic"/>
                <a:cs typeface="Century Gothic"/>
              </a:rPr>
              <a:t> </a:t>
            </a:r>
            <a:r>
              <a:rPr sz="900" b="1" i="1" spc="-10">
                <a:solidFill>
                  <a:srgbClr val="7B7B7B"/>
                </a:solidFill>
                <a:latin typeface="Century Gothic"/>
                <a:cs typeface="Century Gothic"/>
              </a:rPr>
              <a:t>Engineer</a:t>
            </a:r>
            <a:endParaRPr sz="900">
              <a:latin typeface="Century Gothic"/>
              <a:cs typeface="Century Gothic"/>
            </a:endParaRPr>
          </a:p>
          <a:p>
            <a:pPr algn="ctr">
              <a:lnSpc>
                <a:spcPts val="1015"/>
              </a:lnSpc>
            </a:pPr>
            <a:r>
              <a:rPr sz="900" spc="-10">
                <a:solidFill>
                  <a:srgbClr val="7B7B7B"/>
                </a:solidFill>
                <a:latin typeface="Century Gothic"/>
                <a:cs typeface="Century Gothic"/>
              </a:rPr>
              <a:t>Inventor</a:t>
            </a:r>
            <a:r>
              <a:rPr sz="900" spc="-40">
                <a:solidFill>
                  <a:srgbClr val="7B7B7B"/>
                </a:solidFill>
                <a:latin typeface="Century Gothic"/>
                <a:cs typeface="Century Gothic"/>
              </a:rPr>
              <a:t> </a:t>
            </a:r>
            <a:r>
              <a:rPr sz="900">
                <a:solidFill>
                  <a:srgbClr val="7B7B7B"/>
                </a:solidFill>
                <a:latin typeface="Century Gothic"/>
                <a:cs typeface="Century Gothic"/>
              </a:rPr>
              <a:t>|</a:t>
            </a:r>
            <a:r>
              <a:rPr sz="900" spc="-10">
                <a:solidFill>
                  <a:srgbClr val="7B7B7B"/>
                </a:solidFill>
                <a:latin typeface="Century Gothic"/>
                <a:cs typeface="Century Gothic"/>
              </a:rPr>
              <a:t> </a:t>
            </a:r>
            <a:r>
              <a:rPr sz="900">
                <a:solidFill>
                  <a:srgbClr val="7B7B7B"/>
                </a:solidFill>
                <a:latin typeface="Century Gothic"/>
                <a:cs typeface="Century Gothic"/>
              </a:rPr>
              <a:t>10+</a:t>
            </a:r>
            <a:r>
              <a:rPr sz="900" spc="-25">
                <a:solidFill>
                  <a:srgbClr val="7B7B7B"/>
                </a:solidFill>
                <a:latin typeface="Century Gothic"/>
                <a:cs typeface="Century Gothic"/>
              </a:rPr>
              <a:t> </a:t>
            </a:r>
            <a:r>
              <a:rPr sz="900" spc="-10">
                <a:solidFill>
                  <a:srgbClr val="7B7B7B"/>
                </a:solidFill>
                <a:latin typeface="Century Gothic"/>
                <a:cs typeface="Century Gothic"/>
              </a:rPr>
              <a:t>patents</a:t>
            </a:r>
            <a:endParaRPr sz="900">
              <a:latin typeface="Century Gothic"/>
              <a:cs typeface="Century Gothic"/>
            </a:endParaRPr>
          </a:p>
        </p:txBody>
      </p:sp>
      <p:pic>
        <p:nvPicPr>
          <p:cNvPr id="18" name="object 18"/>
          <p:cNvPicPr/>
          <p:nvPr/>
        </p:nvPicPr>
        <p:blipFill>
          <a:blip r:embed="rId11" cstate="print"/>
          <a:stretch>
            <a:fillRect/>
          </a:stretch>
        </p:blipFill>
        <p:spPr>
          <a:xfrm>
            <a:off x="6623304" y="1260347"/>
            <a:ext cx="1487424" cy="1487424"/>
          </a:xfrm>
          <a:prstGeom prst="rect">
            <a:avLst/>
          </a:prstGeom>
        </p:spPr>
      </p:pic>
      <p:sp>
        <p:nvSpPr>
          <p:cNvPr id="19" name="object 19"/>
          <p:cNvSpPr txBox="1"/>
          <p:nvPr/>
        </p:nvSpPr>
        <p:spPr>
          <a:xfrm>
            <a:off x="6397497" y="2764993"/>
            <a:ext cx="1955800" cy="559435"/>
          </a:xfrm>
          <a:prstGeom prst="rect">
            <a:avLst/>
          </a:prstGeom>
        </p:spPr>
        <p:txBody>
          <a:bodyPr vert="horz" wrap="square" lIns="0" tIns="12700" rIns="0" bIns="0" rtlCol="0">
            <a:spAutoFit/>
          </a:bodyPr>
          <a:lstStyle/>
          <a:p>
            <a:pPr marL="12700">
              <a:lnSpc>
                <a:spcPct val="100000"/>
              </a:lnSpc>
              <a:spcBef>
                <a:spcPts val="100"/>
              </a:spcBef>
            </a:pPr>
            <a:r>
              <a:rPr sz="1800" b="1" spc="-10">
                <a:solidFill>
                  <a:srgbClr val="31796C"/>
                </a:solidFill>
                <a:latin typeface="Century Gothic"/>
                <a:cs typeface="Century Gothic"/>
              </a:rPr>
              <a:t>Andrew</a:t>
            </a:r>
            <a:r>
              <a:rPr sz="1800" b="1" spc="-90">
                <a:solidFill>
                  <a:srgbClr val="31796C"/>
                </a:solidFill>
                <a:latin typeface="Century Gothic"/>
                <a:cs typeface="Century Gothic"/>
              </a:rPr>
              <a:t> </a:t>
            </a:r>
            <a:r>
              <a:rPr sz="1800" b="1" spc="-10">
                <a:solidFill>
                  <a:srgbClr val="31796C"/>
                </a:solidFill>
                <a:latin typeface="Century Gothic"/>
                <a:cs typeface="Century Gothic"/>
              </a:rPr>
              <a:t>Chandler</a:t>
            </a:r>
            <a:endParaRPr sz="1800">
              <a:latin typeface="Century Gothic"/>
              <a:cs typeface="Century Gothic"/>
            </a:endParaRPr>
          </a:p>
          <a:p>
            <a:pPr marL="29209">
              <a:lnSpc>
                <a:spcPts val="1015"/>
              </a:lnSpc>
              <a:spcBef>
                <a:spcPts val="15"/>
              </a:spcBef>
            </a:pPr>
            <a:r>
              <a:rPr sz="900" b="1" i="1" spc="-10">
                <a:solidFill>
                  <a:srgbClr val="7B7B7B"/>
                </a:solidFill>
                <a:latin typeface="Century Gothic"/>
                <a:cs typeface="Century Gothic"/>
              </a:rPr>
              <a:t>Director</a:t>
            </a:r>
            <a:r>
              <a:rPr sz="900" b="1" i="1" spc="-20">
                <a:solidFill>
                  <a:srgbClr val="7B7B7B"/>
                </a:solidFill>
                <a:latin typeface="Century Gothic"/>
                <a:cs typeface="Century Gothic"/>
              </a:rPr>
              <a:t> </a:t>
            </a:r>
            <a:r>
              <a:rPr sz="900" b="1" i="1">
                <a:solidFill>
                  <a:srgbClr val="7B7B7B"/>
                </a:solidFill>
                <a:latin typeface="Century Gothic"/>
                <a:cs typeface="Century Gothic"/>
              </a:rPr>
              <a:t>of</a:t>
            </a:r>
            <a:r>
              <a:rPr sz="900" b="1" i="1" spc="20">
                <a:solidFill>
                  <a:srgbClr val="7B7B7B"/>
                </a:solidFill>
                <a:latin typeface="Century Gothic"/>
                <a:cs typeface="Century Gothic"/>
              </a:rPr>
              <a:t> </a:t>
            </a:r>
            <a:r>
              <a:rPr sz="900" b="1" i="1" spc="-10">
                <a:solidFill>
                  <a:srgbClr val="7B7B7B"/>
                </a:solidFill>
                <a:latin typeface="Century Gothic"/>
                <a:cs typeface="Century Gothic"/>
              </a:rPr>
              <a:t>Information</a:t>
            </a:r>
            <a:r>
              <a:rPr sz="900" b="1" i="1" spc="-20">
                <a:solidFill>
                  <a:srgbClr val="7B7B7B"/>
                </a:solidFill>
                <a:latin typeface="Century Gothic"/>
                <a:cs typeface="Century Gothic"/>
              </a:rPr>
              <a:t> </a:t>
            </a:r>
            <a:r>
              <a:rPr sz="900" b="1" i="1" spc="-10">
                <a:solidFill>
                  <a:srgbClr val="7B7B7B"/>
                </a:solidFill>
                <a:latin typeface="Century Gothic"/>
                <a:cs typeface="Century Gothic"/>
              </a:rPr>
              <a:t>Technology</a:t>
            </a:r>
            <a:endParaRPr sz="900">
              <a:latin typeface="Century Gothic"/>
              <a:cs typeface="Century Gothic"/>
            </a:endParaRPr>
          </a:p>
          <a:p>
            <a:pPr marL="80010">
              <a:lnSpc>
                <a:spcPts val="1015"/>
              </a:lnSpc>
            </a:pPr>
            <a:r>
              <a:rPr sz="900">
                <a:solidFill>
                  <a:srgbClr val="7B7B7B"/>
                </a:solidFill>
                <a:latin typeface="Century Gothic"/>
                <a:cs typeface="Century Gothic"/>
              </a:rPr>
              <a:t>Data</a:t>
            </a:r>
            <a:r>
              <a:rPr sz="900" spc="-25">
                <a:solidFill>
                  <a:srgbClr val="7B7B7B"/>
                </a:solidFill>
                <a:latin typeface="Century Gothic"/>
                <a:cs typeface="Century Gothic"/>
              </a:rPr>
              <a:t> </a:t>
            </a:r>
            <a:r>
              <a:rPr sz="900" spc="-10">
                <a:solidFill>
                  <a:srgbClr val="7B7B7B"/>
                </a:solidFill>
                <a:latin typeface="Century Gothic"/>
                <a:cs typeface="Century Gothic"/>
              </a:rPr>
              <a:t>Scientist</a:t>
            </a:r>
            <a:r>
              <a:rPr sz="900" spc="-55">
                <a:solidFill>
                  <a:srgbClr val="7B7B7B"/>
                </a:solidFill>
                <a:latin typeface="Century Gothic"/>
                <a:cs typeface="Century Gothic"/>
              </a:rPr>
              <a:t> </a:t>
            </a:r>
            <a:r>
              <a:rPr sz="900">
                <a:solidFill>
                  <a:srgbClr val="7B7B7B"/>
                </a:solidFill>
                <a:latin typeface="Century Gothic"/>
                <a:cs typeface="Century Gothic"/>
              </a:rPr>
              <a:t>|</a:t>
            </a:r>
            <a:r>
              <a:rPr sz="900" spc="-10">
                <a:solidFill>
                  <a:srgbClr val="7B7B7B"/>
                </a:solidFill>
                <a:latin typeface="Century Gothic"/>
                <a:cs typeface="Century Gothic"/>
              </a:rPr>
              <a:t> </a:t>
            </a:r>
            <a:r>
              <a:rPr sz="900">
                <a:solidFill>
                  <a:srgbClr val="7B7B7B"/>
                </a:solidFill>
                <a:latin typeface="Century Gothic"/>
                <a:cs typeface="Century Gothic"/>
              </a:rPr>
              <a:t>Bank</a:t>
            </a:r>
            <a:r>
              <a:rPr sz="900" spc="-30">
                <a:solidFill>
                  <a:srgbClr val="7B7B7B"/>
                </a:solidFill>
                <a:latin typeface="Century Gothic"/>
                <a:cs typeface="Century Gothic"/>
              </a:rPr>
              <a:t> </a:t>
            </a:r>
            <a:r>
              <a:rPr sz="900">
                <a:solidFill>
                  <a:srgbClr val="7B7B7B"/>
                </a:solidFill>
                <a:latin typeface="Century Gothic"/>
                <a:cs typeface="Century Gothic"/>
              </a:rPr>
              <a:t>of</a:t>
            </a:r>
            <a:r>
              <a:rPr sz="900" spc="-10">
                <a:solidFill>
                  <a:srgbClr val="7B7B7B"/>
                </a:solidFill>
                <a:latin typeface="Century Gothic"/>
                <a:cs typeface="Century Gothic"/>
              </a:rPr>
              <a:t> America</a:t>
            </a:r>
            <a:endParaRPr sz="900">
              <a:latin typeface="Century Gothic"/>
              <a:cs typeface="Century Gothic"/>
            </a:endParaRPr>
          </a:p>
        </p:txBody>
      </p:sp>
      <p:sp>
        <p:nvSpPr>
          <p:cNvPr id="20" name="object 20"/>
          <p:cNvSpPr txBox="1"/>
          <p:nvPr/>
        </p:nvSpPr>
        <p:spPr>
          <a:xfrm>
            <a:off x="839825" y="5467908"/>
            <a:ext cx="1279525" cy="558800"/>
          </a:xfrm>
          <a:prstGeom prst="rect">
            <a:avLst/>
          </a:prstGeom>
        </p:spPr>
        <p:txBody>
          <a:bodyPr vert="horz" wrap="square" lIns="0" tIns="12700" rIns="0" bIns="0" rtlCol="0">
            <a:spAutoFit/>
          </a:bodyPr>
          <a:lstStyle/>
          <a:p>
            <a:pPr marL="635" algn="ctr">
              <a:lnSpc>
                <a:spcPct val="100000"/>
              </a:lnSpc>
              <a:spcBef>
                <a:spcPts val="100"/>
              </a:spcBef>
            </a:pPr>
            <a:r>
              <a:rPr sz="1800" b="1">
                <a:solidFill>
                  <a:srgbClr val="31796C"/>
                </a:solidFill>
                <a:latin typeface="Century Gothic"/>
                <a:cs typeface="Century Gothic"/>
              </a:rPr>
              <a:t>Ash</a:t>
            </a:r>
            <a:r>
              <a:rPr sz="1800" b="1" spc="-95">
                <a:solidFill>
                  <a:srgbClr val="31796C"/>
                </a:solidFill>
                <a:latin typeface="Century Gothic"/>
                <a:cs typeface="Century Gothic"/>
              </a:rPr>
              <a:t> </a:t>
            </a:r>
            <a:r>
              <a:rPr sz="1800" b="1" spc="-20">
                <a:solidFill>
                  <a:srgbClr val="31796C"/>
                </a:solidFill>
                <a:latin typeface="Century Gothic"/>
                <a:cs typeface="Century Gothic"/>
              </a:rPr>
              <a:t>Dalal</a:t>
            </a:r>
            <a:endParaRPr sz="1800">
              <a:latin typeface="Century Gothic"/>
              <a:cs typeface="Century Gothic"/>
            </a:endParaRPr>
          </a:p>
          <a:p>
            <a:pPr algn="ctr">
              <a:lnSpc>
                <a:spcPts val="1015"/>
              </a:lnSpc>
              <a:spcBef>
                <a:spcPts val="10"/>
              </a:spcBef>
            </a:pPr>
            <a:r>
              <a:rPr sz="900" b="1" i="1">
                <a:solidFill>
                  <a:srgbClr val="7B7B7B"/>
                </a:solidFill>
                <a:latin typeface="Century Gothic"/>
                <a:cs typeface="Century Gothic"/>
              </a:rPr>
              <a:t>EV</a:t>
            </a:r>
            <a:r>
              <a:rPr sz="900" b="1" i="1" spc="-15">
                <a:solidFill>
                  <a:srgbClr val="7B7B7B"/>
                </a:solidFill>
                <a:latin typeface="Century Gothic"/>
                <a:cs typeface="Century Gothic"/>
              </a:rPr>
              <a:t> </a:t>
            </a:r>
            <a:r>
              <a:rPr sz="900" b="1" i="1" spc="-10">
                <a:solidFill>
                  <a:srgbClr val="7B7B7B"/>
                </a:solidFill>
                <a:latin typeface="Century Gothic"/>
                <a:cs typeface="Century Gothic"/>
              </a:rPr>
              <a:t>Powertrain</a:t>
            </a:r>
            <a:r>
              <a:rPr sz="900" b="1" i="1" spc="-30">
                <a:solidFill>
                  <a:srgbClr val="7B7B7B"/>
                </a:solidFill>
                <a:latin typeface="Century Gothic"/>
                <a:cs typeface="Century Gothic"/>
              </a:rPr>
              <a:t> </a:t>
            </a:r>
            <a:r>
              <a:rPr sz="900" b="1" i="1" spc="-10">
                <a:solidFill>
                  <a:srgbClr val="7B7B7B"/>
                </a:solidFill>
                <a:latin typeface="Century Gothic"/>
                <a:cs typeface="Century Gothic"/>
              </a:rPr>
              <a:t>Engineer</a:t>
            </a:r>
            <a:endParaRPr sz="900">
              <a:latin typeface="Century Gothic"/>
              <a:cs typeface="Century Gothic"/>
            </a:endParaRPr>
          </a:p>
          <a:p>
            <a:pPr marL="1905" algn="ctr">
              <a:lnSpc>
                <a:spcPts val="1015"/>
              </a:lnSpc>
            </a:pPr>
            <a:r>
              <a:rPr sz="900" spc="-10">
                <a:solidFill>
                  <a:srgbClr val="7B7B7B"/>
                </a:solidFill>
                <a:latin typeface="Century Gothic"/>
                <a:cs typeface="Century Gothic"/>
              </a:rPr>
              <a:t>Tesla</a:t>
            </a:r>
            <a:r>
              <a:rPr sz="900" spc="-25">
                <a:solidFill>
                  <a:srgbClr val="7B7B7B"/>
                </a:solidFill>
                <a:latin typeface="Century Gothic"/>
                <a:cs typeface="Century Gothic"/>
              </a:rPr>
              <a:t> </a:t>
            </a:r>
            <a:r>
              <a:rPr sz="900">
                <a:solidFill>
                  <a:srgbClr val="7B7B7B"/>
                </a:solidFill>
                <a:latin typeface="Century Gothic"/>
                <a:cs typeface="Century Gothic"/>
              </a:rPr>
              <a:t>|</a:t>
            </a:r>
            <a:r>
              <a:rPr sz="900" spc="-10">
                <a:solidFill>
                  <a:srgbClr val="7B7B7B"/>
                </a:solidFill>
                <a:latin typeface="Century Gothic"/>
                <a:cs typeface="Century Gothic"/>
              </a:rPr>
              <a:t> </a:t>
            </a:r>
            <a:r>
              <a:rPr sz="900" spc="-25">
                <a:solidFill>
                  <a:srgbClr val="7B7B7B"/>
                </a:solidFill>
                <a:latin typeface="Century Gothic"/>
                <a:cs typeface="Century Gothic"/>
              </a:rPr>
              <a:t>BAE</a:t>
            </a:r>
            <a:endParaRPr sz="900">
              <a:latin typeface="Century Gothic"/>
              <a:cs typeface="Century Gothic"/>
            </a:endParaRPr>
          </a:p>
        </p:txBody>
      </p:sp>
      <p:pic>
        <p:nvPicPr>
          <p:cNvPr id="21" name="object 21"/>
          <p:cNvPicPr/>
          <p:nvPr/>
        </p:nvPicPr>
        <p:blipFill>
          <a:blip r:embed="rId12" cstate="print"/>
          <a:stretch>
            <a:fillRect/>
          </a:stretch>
        </p:blipFill>
        <p:spPr>
          <a:xfrm>
            <a:off x="729995" y="3986784"/>
            <a:ext cx="1487424" cy="1487423"/>
          </a:xfrm>
          <a:prstGeom prst="rect">
            <a:avLst/>
          </a:prstGeom>
        </p:spPr>
      </p:pic>
      <p:sp>
        <p:nvSpPr>
          <p:cNvPr id="22" name="object 22"/>
          <p:cNvSpPr txBox="1"/>
          <p:nvPr/>
        </p:nvSpPr>
        <p:spPr>
          <a:xfrm>
            <a:off x="9540620" y="5418835"/>
            <a:ext cx="2204085" cy="559435"/>
          </a:xfrm>
          <a:prstGeom prst="rect">
            <a:avLst/>
          </a:prstGeom>
        </p:spPr>
        <p:txBody>
          <a:bodyPr vert="horz" wrap="square" lIns="0" tIns="12700" rIns="0" bIns="0" rtlCol="0">
            <a:spAutoFit/>
          </a:bodyPr>
          <a:lstStyle/>
          <a:p>
            <a:pPr marL="5080" algn="ctr">
              <a:lnSpc>
                <a:spcPct val="100000"/>
              </a:lnSpc>
              <a:spcBef>
                <a:spcPts val="100"/>
              </a:spcBef>
            </a:pPr>
            <a:r>
              <a:rPr sz="1800" b="1">
                <a:solidFill>
                  <a:srgbClr val="31796C"/>
                </a:solidFill>
                <a:latin typeface="Century Gothic"/>
                <a:cs typeface="Century Gothic"/>
              </a:rPr>
              <a:t>Dr.</a:t>
            </a:r>
            <a:r>
              <a:rPr sz="1800" b="1" spc="-90">
                <a:solidFill>
                  <a:srgbClr val="31796C"/>
                </a:solidFill>
                <a:latin typeface="Century Gothic"/>
                <a:cs typeface="Century Gothic"/>
              </a:rPr>
              <a:t> </a:t>
            </a:r>
            <a:r>
              <a:rPr sz="1800" b="1">
                <a:solidFill>
                  <a:srgbClr val="31796C"/>
                </a:solidFill>
                <a:latin typeface="Century Gothic"/>
                <a:cs typeface="Century Gothic"/>
              </a:rPr>
              <a:t>Yen</a:t>
            </a:r>
            <a:r>
              <a:rPr sz="1800" b="1" spc="-85">
                <a:solidFill>
                  <a:srgbClr val="31796C"/>
                </a:solidFill>
                <a:latin typeface="Century Gothic"/>
                <a:cs typeface="Century Gothic"/>
              </a:rPr>
              <a:t> </a:t>
            </a:r>
            <a:r>
              <a:rPr sz="1800" b="1" spc="-20">
                <a:solidFill>
                  <a:srgbClr val="31796C"/>
                </a:solidFill>
                <a:latin typeface="Century Gothic"/>
                <a:cs typeface="Century Gothic"/>
              </a:rPr>
              <a:t>Chang</a:t>
            </a:r>
            <a:endParaRPr sz="1800">
              <a:latin typeface="Century Gothic"/>
              <a:cs typeface="Century Gothic"/>
            </a:endParaRPr>
          </a:p>
          <a:p>
            <a:pPr algn="ctr">
              <a:lnSpc>
                <a:spcPts val="1015"/>
              </a:lnSpc>
              <a:spcBef>
                <a:spcPts val="15"/>
              </a:spcBef>
            </a:pPr>
            <a:r>
              <a:rPr sz="900" b="1" i="1">
                <a:solidFill>
                  <a:srgbClr val="7B7B7B"/>
                </a:solidFill>
                <a:latin typeface="Century Gothic"/>
                <a:cs typeface="Century Gothic"/>
              </a:rPr>
              <a:t>IOT</a:t>
            </a:r>
            <a:r>
              <a:rPr sz="900" b="1" i="1" spc="-25">
                <a:solidFill>
                  <a:srgbClr val="7B7B7B"/>
                </a:solidFill>
                <a:latin typeface="Century Gothic"/>
                <a:cs typeface="Century Gothic"/>
              </a:rPr>
              <a:t> </a:t>
            </a:r>
            <a:r>
              <a:rPr sz="900" b="1" i="1" spc="-10">
                <a:solidFill>
                  <a:srgbClr val="7B7B7B"/>
                </a:solidFill>
                <a:latin typeface="Century Gothic"/>
                <a:cs typeface="Century Gothic"/>
              </a:rPr>
              <a:t>Engineer</a:t>
            </a:r>
            <a:endParaRPr sz="900">
              <a:latin typeface="Century Gothic"/>
              <a:cs typeface="Century Gothic"/>
            </a:endParaRPr>
          </a:p>
          <a:p>
            <a:pPr algn="ctr">
              <a:lnSpc>
                <a:spcPts val="1015"/>
              </a:lnSpc>
            </a:pPr>
            <a:r>
              <a:rPr sz="900">
                <a:solidFill>
                  <a:srgbClr val="7B7B7B"/>
                </a:solidFill>
                <a:latin typeface="Century Gothic"/>
                <a:cs typeface="Century Gothic"/>
              </a:rPr>
              <a:t>UCLA</a:t>
            </a:r>
            <a:r>
              <a:rPr sz="900" spc="-30">
                <a:solidFill>
                  <a:srgbClr val="7B7B7B"/>
                </a:solidFill>
                <a:latin typeface="Century Gothic"/>
                <a:cs typeface="Century Gothic"/>
              </a:rPr>
              <a:t> </a:t>
            </a:r>
            <a:r>
              <a:rPr sz="900">
                <a:solidFill>
                  <a:srgbClr val="7B7B7B"/>
                </a:solidFill>
                <a:latin typeface="Century Gothic"/>
                <a:cs typeface="Century Gothic"/>
              </a:rPr>
              <a:t>|</a:t>
            </a:r>
            <a:r>
              <a:rPr sz="900" spc="-15">
                <a:solidFill>
                  <a:srgbClr val="7B7B7B"/>
                </a:solidFill>
                <a:latin typeface="Century Gothic"/>
                <a:cs typeface="Century Gothic"/>
              </a:rPr>
              <a:t> </a:t>
            </a:r>
            <a:r>
              <a:rPr sz="900" spc="-10">
                <a:solidFill>
                  <a:srgbClr val="7B7B7B"/>
                </a:solidFill>
                <a:latin typeface="Century Gothic"/>
                <a:cs typeface="Century Gothic"/>
              </a:rPr>
              <a:t>Applied Materials</a:t>
            </a:r>
            <a:r>
              <a:rPr sz="900" spc="-50">
                <a:solidFill>
                  <a:srgbClr val="7B7B7B"/>
                </a:solidFill>
                <a:latin typeface="Century Gothic"/>
                <a:cs typeface="Century Gothic"/>
              </a:rPr>
              <a:t> </a:t>
            </a:r>
            <a:r>
              <a:rPr sz="900">
                <a:solidFill>
                  <a:srgbClr val="7B7B7B"/>
                </a:solidFill>
                <a:latin typeface="Century Gothic"/>
                <a:cs typeface="Century Gothic"/>
              </a:rPr>
              <a:t>|</a:t>
            </a:r>
            <a:r>
              <a:rPr sz="900" spc="-15">
                <a:solidFill>
                  <a:srgbClr val="7B7B7B"/>
                </a:solidFill>
                <a:latin typeface="Century Gothic"/>
                <a:cs typeface="Century Gothic"/>
              </a:rPr>
              <a:t> </a:t>
            </a:r>
            <a:r>
              <a:rPr sz="900">
                <a:solidFill>
                  <a:srgbClr val="7B7B7B"/>
                </a:solidFill>
                <a:latin typeface="Century Gothic"/>
                <a:cs typeface="Century Gothic"/>
              </a:rPr>
              <a:t>10+</a:t>
            </a:r>
            <a:r>
              <a:rPr sz="900" spc="-20">
                <a:solidFill>
                  <a:srgbClr val="7B7B7B"/>
                </a:solidFill>
                <a:latin typeface="Century Gothic"/>
                <a:cs typeface="Century Gothic"/>
              </a:rPr>
              <a:t> </a:t>
            </a:r>
            <a:r>
              <a:rPr sz="900" spc="-10">
                <a:solidFill>
                  <a:srgbClr val="7B7B7B"/>
                </a:solidFill>
                <a:latin typeface="Century Gothic"/>
                <a:cs typeface="Century Gothic"/>
              </a:rPr>
              <a:t>patents</a:t>
            </a:r>
            <a:endParaRPr sz="900">
              <a:latin typeface="Century Gothic"/>
              <a:cs typeface="Century Gothic"/>
            </a:endParaRPr>
          </a:p>
        </p:txBody>
      </p:sp>
      <p:pic>
        <p:nvPicPr>
          <p:cNvPr id="23" name="object 23"/>
          <p:cNvPicPr/>
          <p:nvPr/>
        </p:nvPicPr>
        <p:blipFill>
          <a:blip r:embed="rId13" cstate="print"/>
          <a:stretch>
            <a:fillRect/>
          </a:stretch>
        </p:blipFill>
        <p:spPr>
          <a:xfrm>
            <a:off x="9892283" y="3934967"/>
            <a:ext cx="1487424" cy="1487423"/>
          </a:xfrm>
          <a:prstGeom prst="rect">
            <a:avLst/>
          </a:prstGeom>
        </p:spPr>
      </p:pic>
      <p:sp>
        <p:nvSpPr>
          <p:cNvPr id="24" name="object 24"/>
          <p:cNvSpPr txBox="1">
            <a:spLocks noGrp="1"/>
          </p:cNvSpPr>
          <p:nvPr>
            <p:ph type="title"/>
          </p:nvPr>
        </p:nvSpPr>
        <p:spPr>
          <a:prstGeom prst="rect">
            <a:avLst/>
          </a:prstGeom>
        </p:spPr>
        <p:txBody>
          <a:bodyPr vert="horz" wrap="square" lIns="0" tIns="223316" rIns="0" bIns="0" rtlCol="0">
            <a:spAutoFit/>
          </a:bodyPr>
          <a:lstStyle/>
          <a:p>
            <a:pPr marL="92075">
              <a:lnSpc>
                <a:spcPct val="100000"/>
              </a:lnSpc>
              <a:spcBef>
                <a:spcPts val="100"/>
              </a:spcBef>
            </a:pPr>
            <a:r>
              <a:t>ZERONOX</a:t>
            </a:r>
            <a:r>
              <a:rPr spc="-70"/>
              <a:t> </a:t>
            </a:r>
            <a:r>
              <a:t>ENGINEERING</a:t>
            </a:r>
            <a:r>
              <a:rPr spc="-90"/>
              <a:t> </a:t>
            </a:r>
            <a:r>
              <a:rPr spc="-20"/>
              <a:t>TEAM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6095" y="4658867"/>
            <a:ext cx="11998960" cy="2199640"/>
            <a:chOff x="6095" y="4658867"/>
            <a:chExt cx="11998960" cy="2199640"/>
          </a:xfrm>
        </p:grpSpPr>
        <p:pic>
          <p:nvPicPr>
            <p:cNvPr id="5" name="object 5"/>
            <p:cNvPicPr/>
            <p:nvPr/>
          </p:nvPicPr>
          <p:blipFill>
            <a:blip r:embed="rId3" cstate="print"/>
            <a:stretch>
              <a:fillRect/>
            </a:stretch>
          </p:blipFill>
          <p:spPr>
            <a:xfrm>
              <a:off x="11612879" y="6480047"/>
              <a:ext cx="391668" cy="377950"/>
            </a:xfrm>
            <a:prstGeom prst="rect">
              <a:avLst/>
            </a:prstGeom>
          </p:spPr>
        </p:pic>
        <p:pic>
          <p:nvPicPr>
            <p:cNvPr id="6" name="object 6"/>
            <p:cNvPicPr/>
            <p:nvPr/>
          </p:nvPicPr>
          <p:blipFill>
            <a:blip r:embed="rId4" cstate="print"/>
            <a:stretch>
              <a:fillRect/>
            </a:stretch>
          </p:blipFill>
          <p:spPr>
            <a:xfrm>
              <a:off x="6095" y="6541007"/>
              <a:ext cx="1065276" cy="269748"/>
            </a:xfrm>
            <a:prstGeom prst="rect">
              <a:avLst/>
            </a:prstGeom>
          </p:spPr>
        </p:pic>
        <p:pic>
          <p:nvPicPr>
            <p:cNvPr id="7" name="object 7"/>
            <p:cNvPicPr/>
            <p:nvPr/>
          </p:nvPicPr>
          <p:blipFill>
            <a:blip r:embed="rId5" cstate="print"/>
            <a:stretch>
              <a:fillRect/>
            </a:stretch>
          </p:blipFill>
          <p:spPr>
            <a:xfrm>
              <a:off x="9930384" y="4658867"/>
              <a:ext cx="1572768" cy="1562100"/>
            </a:xfrm>
            <a:prstGeom prst="rect">
              <a:avLst/>
            </a:prstGeom>
          </p:spPr>
        </p:pic>
      </p:grpSp>
      <p:sp>
        <p:nvSpPr>
          <p:cNvPr id="8" name="object 8"/>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6"/>
              </a:rPr>
              <a:t>www.zoomlionghana.com</a:t>
            </a:r>
            <a:endParaRPr sz="1050">
              <a:latin typeface="Microsoft Sans Serif"/>
              <a:cs typeface="Microsoft Sans Serif"/>
            </a:endParaRPr>
          </a:p>
        </p:txBody>
      </p:sp>
      <p:pic>
        <p:nvPicPr>
          <p:cNvPr id="9" name="object 9"/>
          <p:cNvPicPr/>
          <p:nvPr/>
        </p:nvPicPr>
        <p:blipFill>
          <a:blip r:embed="rId7" cstate="print"/>
          <a:stretch>
            <a:fillRect/>
          </a:stretch>
        </p:blipFill>
        <p:spPr>
          <a:xfrm>
            <a:off x="337291" y="5419183"/>
            <a:ext cx="753405" cy="685318"/>
          </a:xfrm>
          <a:prstGeom prst="rect">
            <a:avLst/>
          </a:prstGeom>
        </p:spPr>
      </p:pic>
      <p:sp>
        <p:nvSpPr>
          <p:cNvPr id="10" name="object 10"/>
          <p:cNvSpPr txBox="1"/>
          <p:nvPr/>
        </p:nvSpPr>
        <p:spPr>
          <a:xfrm>
            <a:off x="1065072" y="5223154"/>
            <a:ext cx="3078480" cy="1092200"/>
          </a:xfrm>
          <a:prstGeom prst="rect">
            <a:avLst/>
          </a:prstGeom>
        </p:spPr>
        <p:txBody>
          <a:bodyPr vert="horz" wrap="square" lIns="0" tIns="12065" rIns="0" bIns="0" rtlCol="0">
            <a:spAutoFit/>
          </a:bodyPr>
          <a:lstStyle/>
          <a:p>
            <a:pPr marL="12700" marR="5080" algn="just">
              <a:lnSpc>
                <a:spcPct val="145900"/>
              </a:lnSpc>
              <a:spcBef>
                <a:spcPts val="95"/>
              </a:spcBef>
            </a:pPr>
            <a:r>
              <a:rPr sz="1600">
                <a:solidFill>
                  <a:srgbClr val="111B1E"/>
                </a:solidFill>
                <a:latin typeface="Century Gothic"/>
                <a:cs typeface="Century Gothic"/>
              </a:rPr>
              <a:t>Operates</a:t>
            </a:r>
            <a:r>
              <a:rPr sz="1600" spc="300">
                <a:solidFill>
                  <a:srgbClr val="111B1E"/>
                </a:solidFill>
                <a:latin typeface="Century Gothic"/>
                <a:cs typeface="Century Gothic"/>
              </a:rPr>
              <a:t> </a:t>
            </a:r>
            <a:r>
              <a:rPr sz="1600">
                <a:solidFill>
                  <a:srgbClr val="111B1E"/>
                </a:solidFill>
                <a:latin typeface="Century Gothic"/>
                <a:cs typeface="Century Gothic"/>
              </a:rPr>
              <a:t>In</a:t>
            </a:r>
            <a:r>
              <a:rPr sz="1600" spc="290">
                <a:solidFill>
                  <a:srgbClr val="111B1E"/>
                </a:solidFill>
                <a:latin typeface="Century Gothic"/>
                <a:cs typeface="Century Gothic"/>
              </a:rPr>
              <a:t> </a:t>
            </a:r>
            <a:r>
              <a:rPr sz="1600">
                <a:solidFill>
                  <a:srgbClr val="111B1E"/>
                </a:solidFill>
                <a:latin typeface="Century Gothic"/>
                <a:cs typeface="Century Gothic"/>
              </a:rPr>
              <a:t>14</a:t>
            </a:r>
            <a:r>
              <a:rPr sz="1600" spc="295">
                <a:solidFill>
                  <a:srgbClr val="111B1E"/>
                </a:solidFill>
                <a:latin typeface="Century Gothic"/>
                <a:cs typeface="Century Gothic"/>
              </a:rPr>
              <a:t> </a:t>
            </a:r>
            <a:r>
              <a:rPr sz="1600">
                <a:solidFill>
                  <a:srgbClr val="111B1E"/>
                </a:solidFill>
                <a:latin typeface="Century Gothic"/>
                <a:cs typeface="Century Gothic"/>
              </a:rPr>
              <a:t>Sectors</a:t>
            </a:r>
            <a:r>
              <a:rPr sz="1600" spc="320">
                <a:solidFill>
                  <a:srgbClr val="111B1E"/>
                </a:solidFill>
                <a:latin typeface="Century Gothic"/>
                <a:cs typeface="Century Gothic"/>
              </a:rPr>
              <a:t> </a:t>
            </a:r>
            <a:r>
              <a:rPr sz="1600">
                <a:solidFill>
                  <a:srgbClr val="111B1E"/>
                </a:solidFill>
                <a:latin typeface="Century Gothic"/>
                <a:cs typeface="Century Gothic"/>
              </a:rPr>
              <a:t>of</a:t>
            </a:r>
            <a:r>
              <a:rPr sz="1600" spc="305">
                <a:solidFill>
                  <a:srgbClr val="111B1E"/>
                </a:solidFill>
                <a:latin typeface="Century Gothic"/>
                <a:cs typeface="Century Gothic"/>
              </a:rPr>
              <a:t> </a:t>
            </a:r>
            <a:r>
              <a:rPr sz="1600" spc="-25">
                <a:solidFill>
                  <a:srgbClr val="111B1E"/>
                </a:solidFill>
                <a:latin typeface="Century Gothic"/>
                <a:cs typeface="Century Gothic"/>
              </a:rPr>
              <a:t>the </a:t>
            </a:r>
            <a:r>
              <a:rPr sz="1600">
                <a:solidFill>
                  <a:srgbClr val="111B1E"/>
                </a:solidFill>
                <a:latin typeface="Century Gothic"/>
                <a:cs typeface="Century Gothic"/>
              </a:rPr>
              <a:t>Ghanaian</a:t>
            </a:r>
            <a:r>
              <a:rPr sz="1600" spc="425">
                <a:solidFill>
                  <a:srgbClr val="111B1E"/>
                </a:solidFill>
                <a:latin typeface="Century Gothic"/>
                <a:cs typeface="Century Gothic"/>
              </a:rPr>
              <a:t>   </a:t>
            </a:r>
            <a:r>
              <a:rPr sz="1600">
                <a:solidFill>
                  <a:srgbClr val="111B1E"/>
                </a:solidFill>
                <a:latin typeface="Century Gothic"/>
                <a:cs typeface="Century Gothic"/>
              </a:rPr>
              <a:t>economy</a:t>
            </a:r>
            <a:r>
              <a:rPr sz="1600" spc="434">
                <a:solidFill>
                  <a:srgbClr val="111B1E"/>
                </a:solidFill>
                <a:latin typeface="Century Gothic"/>
                <a:cs typeface="Century Gothic"/>
              </a:rPr>
              <a:t>   </a:t>
            </a:r>
            <a:r>
              <a:rPr sz="1600" spc="-25">
                <a:solidFill>
                  <a:srgbClr val="111B1E"/>
                </a:solidFill>
                <a:latin typeface="Century Gothic"/>
                <a:cs typeface="Century Gothic"/>
              </a:rPr>
              <a:t>and </a:t>
            </a:r>
            <a:r>
              <a:rPr sz="1600">
                <a:solidFill>
                  <a:srgbClr val="111B1E"/>
                </a:solidFill>
                <a:latin typeface="Century Gothic"/>
                <a:cs typeface="Century Gothic"/>
              </a:rPr>
              <a:t>some</a:t>
            </a:r>
            <a:r>
              <a:rPr sz="1600" spc="110">
                <a:solidFill>
                  <a:srgbClr val="111B1E"/>
                </a:solidFill>
                <a:latin typeface="Century Gothic"/>
                <a:cs typeface="Century Gothic"/>
              </a:rPr>
              <a:t> </a:t>
            </a:r>
            <a:r>
              <a:rPr sz="1600">
                <a:solidFill>
                  <a:srgbClr val="111B1E"/>
                </a:solidFill>
                <a:latin typeface="Century Gothic"/>
                <a:cs typeface="Century Gothic"/>
              </a:rPr>
              <a:t>African</a:t>
            </a:r>
            <a:r>
              <a:rPr sz="1600" spc="100">
                <a:solidFill>
                  <a:srgbClr val="111B1E"/>
                </a:solidFill>
                <a:latin typeface="Century Gothic"/>
                <a:cs typeface="Century Gothic"/>
              </a:rPr>
              <a:t> </a:t>
            </a:r>
            <a:r>
              <a:rPr sz="1600" spc="-10">
                <a:solidFill>
                  <a:srgbClr val="111B1E"/>
                </a:solidFill>
                <a:latin typeface="Century Gothic"/>
                <a:cs typeface="Century Gothic"/>
              </a:rPr>
              <a:t>countries</a:t>
            </a:r>
            <a:endParaRPr sz="1600">
              <a:latin typeface="Century Gothic"/>
              <a:cs typeface="Century Gothic"/>
            </a:endParaRPr>
          </a:p>
        </p:txBody>
      </p:sp>
      <p:pic>
        <p:nvPicPr>
          <p:cNvPr id="11" name="object 11"/>
          <p:cNvPicPr/>
          <p:nvPr/>
        </p:nvPicPr>
        <p:blipFill>
          <a:blip r:embed="rId8" cstate="print"/>
          <a:stretch>
            <a:fillRect/>
          </a:stretch>
        </p:blipFill>
        <p:spPr>
          <a:xfrm>
            <a:off x="262127" y="1350263"/>
            <a:ext cx="533400" cy="757427"/>
          </a:xfrm>
          <a:prstGeom prst="rect">
            <a:avLst/>
          </a:prstGeom>
        </p:spPr>
      </p:pic>
      <p:sp>
        <p:nvSpPr>
          <p:cNvPr id="12" name="object 12"/>
          <p:cNvSpPr txBox="1"/>
          <p:nvPr/>
        </p:nvSpPr>
        <p:spPr>
          <a:xfrm>
            <a:off x="845311" y="1720037"/>
            <a:ext cx="2703195" cy="269240"/>
          </a:xfrm>
          <a:prstGeom prst="rect">
            <a:avLst/>
          </a:prstGeom>
        </p:spPr>
        <p:txBody>
          <a:bodyPr vert="horz" wrap="square" lIns="0" tIns="12065" rIns="0" bIns="0" rtlCol="0">
            <a:spAutoFit/>
          </a:bodyPr>
          <a:lstStyle/>
          <a:p>
            <a:pPr marL="12700">
              <a:lnSpc>
                <a:spcPct val="100000"/>
              </a:lnSpc>
              <a:spcBef>
                <a:spcPts val="95"/>
              </a:spcBef>
            </a:pPr>
            <a:r>
              <a:rPr sz="1600">
                <a:solidFill>
                  <a:srgbClr val="111B1E"/>
                </a:solidFill>
                <a:latin typeface="Century Gothic"/>
                <a:cs typeface="Century Gothic"/>
              </a:rPr>
              <a:t>The</a:t>
            </a:r>
            <a:r>
              <a:rPr sz="1600" spc="80">
                <a:solidFill>
                  <a:srgbClr val="111B1E"/>
                </a:solidFill>
                <a:latin typeface="Century Gothic"/>
                <a:cs typeface="Century Gothic"/>
              </a:rPr>
              <a:t> </a:t>
            </a:r>
            <a:r>
              <a:rPr sz="1600">
                <a:solidFill>
                  <a:srgbClr val="111B1E"/>
                </a:solidFill>
                <a:latin typeface="Century Gothic"/>
                <a:cs typeface="Century Gothic"/>
              </a:rPr>
              <a:t>Journey</a:t>
            </a:r>
            <a:r>
              <a:rPr sz="1600" spc="90">
                <a:solidFill>
                  <a:srgbClr val="111B1E"/>
                </a:solidFill>
                <a:latin typeface="Century Gothic"/>
                <a:cs typeface="Century Gothic"/>
              </a:rPr>
              <a:t> </a:t>
            </a:r>
            <a:r>
              <a:rPr sz="1600">
                <a:solidFill>
                  <a:srgbClr val="111B1E"/>
                </a:solidFill>
                <a:latin typeface="Century Gothic"/>
                <a:cs typeface="Century Gothic"/>
              </a:rPr>
              <a:t>Began</a:t>
            </a:r>
            <a:r>
              <a:rPr sz="1600" spc="75">
                <a:solidFill>
                  <a:srgbClr val="111B1E"/>
                </a:solidFill>
                <a:latin typeface="Century Gothic"/>
                <a:cs typeface="Century Gothic"/>
              </a:rPr>
              <a:t> </a:t>
            </a:r>
            <a:r>
              <a:rPr sz="1600">
                <a:solidFill>
                  <a:srgbClr val="111B1E"/>
                </a:solidFill>
                <a:latin typeface="Century Gothic"/>
                <a:cs typeface="Century Gothic"/>
              </a:rPr>
              <a:t>in</a:t>
            </a:r>
            <a:r>
              <a:rPr sz="1600" spc="65">
                <a:solidFill>
                  <a:srgbClr val="111B1E"/>
                </a:solidFill>
                <a:latin typeface="Century Gothic"/>
                <a:cs typeface="Century Gothic"/>
              </a:rPr>
              <a:t> </a:t>
            </a:r>
            <a:r>
              <a:rPr sz="1600" spc="-20">
                <a:solidFill>
                  <a:srgbClr val="111B1E"/>
                </a:solidFill>
                <a:latin typeface="Century Gothic"/>
                <a:cs typeface="Century Gothic"/>
              </a:rPr>
              <a:t>1995</a:t>
            </a:r>
            <a:endParaRPr sz="1600">
              <a:latin typeface="Century Gothic"/>
              <a:cs typeface="Century Gothic"/>
            </a:endParaRPr>
          </a:p>
        </p:txBody>
      </p:sp>
      <p:pic>
        <p:nvPicPr>
          <p:cNvPr id="13" name="object 13"/>
          <p:cNvPicPr/>
          <p:nvPr/>
        </p:nvPicPr>
        <p:blipFill>
          <a:blip r:embed="rId9" cstate="print"/>
          <a:stretch>
            <a:fillRect/>
          </a:stretch>
        </p:blipFill>
        <p:spPr>
          <a:xfrm>
            <a:off x="317667" y="2693611"/>
            <a:ext cx="775574" cy="599049"/>
          </a:xfrm>
          <a:prstGeom prst="rect">
            <a:avLst/>
          </a:prstGeom>
        </p:spPr>
      </p:pic>
      <p:sp>
        <p:nvSpPr>
          <p:cNvPr id="14" name="object 14"/>
          <p:cNvSpPr txBox="1"/>
          <p:nvPr/>
        </p:nvSpPr>
        <p:spPr>
          <a:xfrm>
            <a:off x="1156817" y="2680461"/>
            <a:ext cx="2985770" cy="513080"/>
          </a:xfrm>
          <a:prstGeom prst="rect">
            <a:avLst/>
          </a:prstGeom>
        </p:spPr>
        <p:txBody>
          <a:bodyPr vert="horz" wrap="square" lIns="0" tIns="12065" rIns="0" bIns="0" rtlCol="0">
            <a:spAutoFit/>
          </a:bodyPr>
          <a:lstStyle/>
          <a:p>
            <a:pPr marL="12700" marR="5080">
              <a:lnSpc>
                <a:spcPct val="100000"/>
              </a:lnSpc>
              <a:spcBef>
                <a:spcPts val="95"/>
              </a:spcBef>
            </a:pPr>
            <a:r>
              <a:rPr sz="1600">
                <a:solidFill>
                  <a:srgbClr val="111B1E"/>
                </a:solidFill>
                <a:latin typeface="Century Gothic"/>
                <a:cs typeface="Century Gothic"/>
              </a:rPr>
              <a:t>Employ</a:t>
            </a:r>
            <a:r>
              <a:rPr sz="1600" spc="315">
                <a:solidFill>
                  <a:srgbClr val="111B1E"/>
                </a:solidFill>
                <a:latin typeface="Century Gothic"/>
                <a:cs typeface="Century Gothic"/>
              </a:rPr>
              <a:t> </a:t>
            </a:r>
            <a:r>
              <a:rPr sz="1600">
                <a:solidFill>
                  <a:srgbClr val="111B1E"/>
                </a:solidFill>
                <a:latin typeface="Century Gothic"/>
                <a:cs typeface="Century Gothic"/>
              </a:rPr>
              <a:t>over</a:t>
            </a:r>
            <a:r>
              <a:rPr sz="1600" spc="305">
                <a:solidFill>
                  <a:srgbClr val="111B1E"/>
                </a:solidFill>
                <a:latin typeface="Century Gothic"/>
                <a:cs typeface="Century Gothic"/>
              </a:rPr>
              <a:t> </a:t>
            </a:r>
            <a:r>
              <a:rPr sz="1600" b="1">
                <a:solidFill>
                  <a:srgbClr val="111B1E"/>
                </a:solidFill>
                <a:latin typeface="Century Gothic"/>
                <a:cs typeface="Century Gothic"/>
              </a:rPr>
              <a:t>6,000</a:t>
            </a:r>
            <a:r>
              <a:rPr sz="1600" b="1" spc="300">
                <a:solidFill>
                  <a:srgbClr val="111B1E"/>
                </a:solidFill>
                <a:latin typeface="Century Gothic"/>
                <a:cs typeface="Century Gothic"/>
              </a:rPr>
              <a:t> </a:t>
            </a:r>
            <a:r>
              <a:rPr sz="1600">
                <a:solidFill>
                  <a:srgbClr val="111B1E"/>
                </a:solidFill>
                <a:latin typeface="Century Gothic"/>
                <a:cs typeface="Century Gothic"/>
              </a:rPr>
              <a:t>core</a:t>
            </a:r>
            <a:r>
              <a:rPr sz="1600" spc="295">
                <a:solidFill>
                  <a:srgbClr val="111B1E"/>
                </a:solidFill>
                <a:latin typeface="Century Gothic"/>
                <a:cs typeface="Century Gothic"/>
              </a:rPr>
              <a:t> </a:t>
            </a:r>
            <a:r>
              <a:rPr sz="1600" spc="-20">
                <a:solidFill>
                  <a:srgbClr val="111B1E"/>
                </a:solidFill>
                <a:latin typeface="Century Gothic"/>
                <a:cs typeface="Century Gothic"/>
              </a:rPr>
              <a:t>staff </a:t>
            </a:r>
            <a:r>
              <a:rPr sz="1600">
                <a:solidFill>
                  <a:srgbClr val="111B1E"/>
                </a:solidFill>
                <a:latin typeface="Century Gothic"/>
                <a:cs typeface="Century Gothic"/>
              </a:rPr>
              <a:t>and</a:t>
            </a:r>
            <a:r>
              <a:rPr sz="1600" spc="70">
                <a:solidFill>
                  <a:srgbClr val="111B1E"/>
                </a:solidFill>
                <a:latin typeface="Century Gothic"/>
                <a:cs typeface="Century Gothic"/>
              </a:rPr>
              <a:t> </a:t>
            </a:r>
            <a:r>
              <a:rPr sz="1600" b="1">
                <a:solidFill>
                  <a:srgbClr val="111B1E"/>
                </a:solidFill>
                <a:latin typeface="Century Gothic"/>
                <a:cs typeface="Century Gothic"/>
              </a:rPr>
              <a:t>55,000</a:t>
            </a:r>
            <a:r>
              <a:rPr sz="1600" b="1" spc="110">
                <a:solidFill>
                  <a:srgbClr val="111B1E"/>
                </a:solidFill>
                <a:latin typeface="Century Gothic"/>
                <a:cs typeface="Century Gothic"/>
              </a:rPr>
              <a:t> </a:t>
            </a:r>
            <a:r>
              <a:rPr sz="1600">
                <a:solidFill>
                  <a:srgbClr val="111B1E"/>
                </a:solidFill>
                <a:latin typeface="Century Gothic"/>
                <a:cs typeface="Century Gothic"/>
              </a:rPr>
              <a:t>other</a:t>
            </a:r>
            <a:r>
              <a:rPr sz="1600" spc="95">
                <a:solidFill>
                  <a:srgbClr val="111B1E"/>
                </a:solidFill>
                <a:latin typeface="Century Gothic"/>
                <a:cs typeface="Century Gothic"/>
              </a:rPr>
              <a:t> </a:t>
            </a:r>
            <a:r>
              <a:rPr sz="1600" spc="-20">
                <a:solidFill>
                  <a:srgbClr val="111B1E"/>
                </a:solidFill>
                <a:latin typeface="Century Gothic"/>
                <a:cs typeface="Century Gothic"/>
              </a:rPr>
              <a:t>staff</a:t>
            </a:r>
            <a:endParaRPr sz="1600">
              <a:latin typeface="Century Gothic"/>
              <a:cs typeface="Century Gothic"/>
            </a:endParaRPr>
          </a:p>
        </p:txBody>
      </p:sp>
      <p:pic>
        <p:nvPicPr>
          <p:cNvPr id="15" name="object 15"/>
          <p:cNvPicPr/>
          <p:nvPr/>
        </p:nvPicPr>
        <p:blipFill>
          <a:blip r:embed="rId10" cstate="print"/>
          <a:stretch>
            <a:fillRect/>
          </a:stretch>
        </p:blipFill>
        <p:spPr>
          <a:xfrm>
            <a:off x="389623" y="4084394"/>
            <a:ext cx="761516" cy="768995"/>
          </a:xfrm>
          <a:prstGeom prst="rect">
            <a:avLst/>
          </a:prstGeom>
        </p:spPr>
      </p:pic>
      <p:sp>
        <p:nvSpPr>
          <p:cNvPr id="16" name="object 16"/>
          <p:cNvSpPr txBox="1"/>
          <p:nvPr/>
        </p:nvSpPr>
        <p:spPr>
          <a:xfrm>
            <a:off x="1348232" y="3869207"/>
            <a:ext cx="862330" cy="735965"/>
          </a:xfrm>
          <a:prstGeom prst="rect">
            <a:avLst/>
          </a:prstGeom>
        </p:spPr>
        <p:txBody>
          <a:bodyPr vert="horz" wrap="square" lIns="0" tIns="12700" rIns="0" bIns="0" rtlCol="0">
            <a:spAutoFit/>
          </a:bodyPr>
          <a:lstStyle/>
          <a:p>
            <a:pPr marL="12700" marR="5080">
              <a:lnSpc>
                <a:spcPct val="145600"/>
              </a:lnSpc>
              <a:spcBef>
                <a:spcPts val="100"/>
              </a:spcBef>
            </a:pPr>
            <a:r>
              <a:rPr sz="1600" spc="-10">
                <a:solidFill>
                  <a:srgbClr val="111B1E"/>
                </a:solidFill>
                <a:latin typeface="Century Gothic"/>
                <a:cs typeface="Century Gothic"/>
              </a:rPr>
              <a:t>Ghana's business</a:t>
            </a:r>
            <a:endParaRPr sz="1600">
              <a:latin typeface="Century Gothic"/>
              <a:cs typeface="Century Gothic"/>
            </a:endParaRPr>
          </a:p>
        </p:txBody>
      </p:sp>
      <p:sp>
        <p:nvSpPr>
          <p:cNvPr id="17" name="object 17"/>
          <p:cNvSpPr txBox="1"/>
          <p:nvPr/>
        </p:nvSpPr>
        <p:spPr>
          <a:xfrm>
            <a:off x="2360422" y="3869207"/>
            <a:ext cx="629285" cy="735965"/>
          </a:xfrm>
          <a:prstGeom prst="rect">
            <a:avLst/>
          </a:prstGeom>
        </p:spPr>
        <p:txBody>
          <a:bodyPr vert="horz" wrap="square" lIns="0" tIns="12700" rIns="0" bIns="0" rtlCol="0">
            <a:spAutoFit/>
          </a:bodyPr>
          <a:lstStyle/>
          <a:p>
            <a:pPr marL="12700" marR="5080" indent="46990">
              <a:lnSpc>
                <a:spcPct val="145600"/>
              </a:lnSpc>
              <a:spcBef>
                <a:spcPts val="100"/>
              </a:spcBef>
            </a:pPr>
            <a:r>
              <a:rPr sz="1600" spc="-20">
                <a:solidFill>
                  <a:srgbClr val="111B1E"/>
                </a:solidFill>
                <a:latin typeface="Century Gothic"/>
                <a:cs typeface="Century Gothic"/>
              </a:rPr>
              <a:t>most </a:t>
            </a:r>
            <a:r>
              <a:rPr sz="1600" spc="-10">
                <a:solidFill>
                  <a:srgbClr val="111B1E"/>
                </a:solidFill>
                <a:latin typeface="Century Gothic"/>
                <a:cs typeface="Century Gothic"/>
              </a:rPr>
              <a:t>group</a:t>
            </a:r>
            <a:endParaRPr sz="1600">
              <a:latin typeface="Century Gothic"/>
              <a:cs typeface="Century Gothic"/>
            </a:endParaRPr>
          </a:p>
        </p:txBody>
      </p:sp>
      <p:sp>
        <p:nvSpPr>
          <p:cNvPr id="18" name="object 18"/>
          <p:cNvSpPr txBox="1"/>
          <p:nvPr/>
        </p:nvSpPr>
        <p:spPr>
          <a:xfrm>
            <a:off x="3107182" y="3869207"/>
            <a:ext cx="1035685" cy="735965"/>
          </a:xfrm>
          <a:prstGeom prst="rect">
            <a:avLst/>
          </a:prstGeom>
        </p:spPr>
        <p:txBody>
          <a:bodyPr vert="horz" wrap="square" lIns="0" tIns="12700" rIns="0" bIns="0" rtlCol="0">
            <a:spAutoFit/>
          </a:bodyPr>
          <a:lstStyle/>
          <a:p>
            <a:pPr marL="66040" marR="5080" indent="-53340">
              <a:lnSpc>
                <a:spcPct val="145600"/>
              </a:lnSpc>
              <a:spcBef>
                <a:spcPts val="100"/>
              </a:spcBef>
              <a:tabLst>
                <a:tab pos="667385" algn="l"/>
              </a:tabLst>
            </a:pPr>
            <a:r>
              <a:rPr sz="1600" spc="-10">
                <a:solidFill>
                  <a:srgbClr val="111B1E"/>
                </a:solidFill>
                <a:latin typeface="Century Gothic"/>
                <a:cs typeface="Century Gothic"/>
              </a:rPr>
              <a:t>diversified </a:t>
            </a:r>
            <a:r>
              <a:rPr sz="1600" spc="-20">
                <a:solidFill>
                  <a:srgbClr val="111B1E"/>
                </a:solidFill>
                <a:latin typeface="Century Gothic"/>
                <a:cs typeface="Century Gothic"/>
              </a:rPr>
              <a:t>with</a:t>
            </a:r>
            <a:r>
              <a:rPr sz="1600">
                <a:solidFill>
                  <a:srgbClr val="111B1E"/>
                </a:solidFill>
                <a:latin typeface="Century Gothic"/>
                <a:cs typeface="Century Gothic"/>
              </a:rPr>
              <a:t>	</a:t>
            </a:r>
            <a:r>
              <a:rPr sz="1600" spc="-25">
                <a:solidFill>
                  <a:srgbClr val="111B1E"/>
                </a:solidFill>
                <a:latin typeface="Century Gothic"/>
                <a:cs typeface="Century Gothic"/>
              </a:rPr>
              <a:t>60+</a:t>
            </a:r>
            <a:endParaRPr sz="1600">
              <a:latin typeface="Century Gothic"/>
              <a:cs typeface="Century Gothic"/>
            </a:endParaRPr>
          </a:p>
        </p:txBody>
      </p:sp>
      <p:sp>
        <p:nvSpPr>
          <p:cNvPr id="19" name="object 19"/>
          <p:cNvSpPr txBox="1"/>
          <p:nvPr/>
        </p:nvSpPr>
        <p:spPr>
          <a:xfrm>
            <a:off x="1348232" y="4692777"/>
            <a:ext cx="1149350" cy="269240"/>
          </a:xfrm>
          <a:prstGeom prst="rect">
            <a:avLst/>
          </a:prstGeom>
        </p:spPr>
        <p:txBody>
          <a:bodyPr vert="horz" wrap="square" lIns="0" tIns="12065" rIns="0" bIns="0" rtlCol="0">
            <a:spAutoFit/>
          </a:bodyPr>
          <a:lstStyle/>
          <a:p>
            <a:pPr marL="12700">
              <a:lnSpc>
                <a:spcPct val="100000"/>
              </a:lnSpc>
              <a:spcBef>
                <a:spcPts val="95"/>
              </a:spcBef>
            </a:pPr>
            <a:r>
              <a:rPr sz="1600" spc="-10">
                <a:solidFill>
                  <a:srgbClr val="111B1E"/>
                </a:solidFill>
                <a:latin typeface="Century Gothic"/>
                <a:cs typeface="Century Gothic"/>
              </a:rPr>
              <a:t>subsidiaries</a:t>
            </a:r>
            <a:endParaRPr sz="1600">
              <a:latin typeface="Century Gothic"/>
              <a:cs typeface="Century Gothic"/>
            </a:endParaRPr>
          </a:p>
        </p:txBody>
      </p:sp>
      <p:pic>
        <p:nvPicPr>
          <p:cNvPr id="20" name="object 20"/>
          <p:cNvPicPr/>
          <p:nvPr/>
        </p:nvPicPr>
        <p:blipFill>
          <a:blip r:embed="rId11" cstate="print"/>
          <a:stretch>
            <a:fillRect/>
          </a:stretch>
        </p:blipFill>
        <p:spPr>
          <a:xfrm>
            <a:off x="8084819" y="1021080"/>
            <a:ext cx="1389887" cy="1388364"/>
          </a:xfrm>
          <a:prstGeom prst="rect">
            <a:avLst/>
          </a:prstGeom>
        </p:spPr>
      </p:pic>
      <p:pic>
        <p:nvPicPr>
          <p:cNvPr id="21" name="object 21"/>
          <p:cNvPicPr/>
          <p:nvPr/>
        </p:nvPicPr>
        <p:blipFill>
          <a:blip r:embed="rId12" cstate="print"/>
          <a:stretch>
            <a:fillRect/>
          </a:stretch>
        </p:blipFill>
        <p:spPr>
          <a:xfrm>
            <a:off x="9927335" y="1028700"/>
            <a:ext cx="1566672" cy="1566672"/>
          </a:xfrm>
          <a:prstGeom prst="rect">
            <a:avLst/>
          </a:prstGeom>
        </p:spPr>
      </p:pic>
      <p:pic>
        <p:nvPicPr>
          <p:cNvPr id="22" name="object 22"/>
          <p:cNvPicPr/>
          <p:nvPr/>
        </p:nvPicPr>
        <p:blipFill>
          <a:blip r:embed="rId13" cstate="print"/>
          <a:stretch>
            <a:fillRect/>
          </a:stretch>
        </p:blipFill>
        <p:spPr>
          <a:xfrm>
            <a:off x="8145780" y="3014472"/>
            <a:ext cx="1441703" cy="1422608"/>
          </a:xfrm>
          <a:prstGeom prst="rect">
            <a:avLst/>
          </a:prstGeom>
        </p:spPr>
      </p:pic>
      <p:pic>
        <p:nvPicPr>
          <p:cNvPr id="23" name="object 23"/>
          <p:cNvPicPr/>
          <p:nvPr/>
        </p:nvPicPr>
        <p:blipFill>
          <a:blip r:embed="rId14" cstate="print"/>
          <a:stretch>
            <a:fillRect/>
          </a:stretch>
        </p:blipFill>
        <p:spPr>
          <a:xfrm>
            <a:off x="8260567" y="4820909"/>
            <a:ext cx="1241001" cy="1289024"/>
          </a:xfrm>
          <a:prstGeom prst="rect">
            <a:avLst/>
          </a:prstGeom>
        </p:spPr>
      </p:pic>
      <p:pic>
        <p:nvPicPr>
          <p:cNvPr id="24" name="object 24"/>
          <p:cNvPicPr/>
          <p:nvPr/>
        </p:nvPicPr>
        <p:blipFill>
          <a:blip r:embed="rId15" cstate="print"/>
          <a:stretch>
            <a:fillRect/>
          </a:stretch>
        </p:blipFill>
        <p:spPr>
          <a:xfrm>
            <a:off x="9936480" y="2839211"/>
            <a:ext cx="1566672" cy="1568195"/>
          </a:xfrm>
          <a:prstGeom prst="rect">
            <a:avLst/>
          </a:prstGeom>
        </p:spPr>
      </p:pic>
      <p:sp>
        <p:nvSpPr>
          <p:cNvPr id="25" name="object 25"/>
          <p:cNvSpPr txBox="1"/>
          <p:nvPr/>
        </p:nvSpPr>
        <p:spPr>
          <a:xfrm>
            <a:off x="9921240" y="2584704"/>
            <a:ext cx="1572895" cy="254635"/>
          </a:xfrm>
          <a:prstGeom prst="rect">
            <a:avLst/>
          </a:prstGeom>
          <a:solidFill>
            <a:srgbClr val="31796C"/>
          </a:solidFill>
        </p:spPr>
        <p:txBody>
          <a:bodyPr vert="horz" wrap="square" lIns="0" tIns="45720" rIns="0" bIns="0" rtlCol="0">
            <a:spAutoFit/>
          </a:bodyPr>
          <a:lstStyle/>
          <a:p>
            <a:pPr marL="126364">
              <a:lnSpc>
                <a:spcPct val="100000"/>
              </a:lnSpc>
              <a:spcBef>
                <a:spcPts val="360"/>
              </a:spcBef>
            </a:pPr>
            <a:r>
              <a:rPr sz="1050">
                <a:solidFill>
                  <a:srgbClr val="FFFFFF"/>
                </a:solidFill>
                <a:latin typeface="Century Gothic"/>
                <a:cs typeface="Century Gothic"/>
              </a:rPr>
              <a:t>Banking</a:t>
            </a:r>
            <a:r>
              <a:rPr sz="1050" spc="-60">
                <a:solidFill>
                  <a:srgbClr val="FFFFFF"/>
                </a:solidFill>
                <a:latin typeface="Century Gothic"/>
                <a:cs typeface="Century Gothic"/>
              </a:rPr>
              <a:t> </a:t>
            </a:r>
            <a:r>
              <a:rPr sz="1050">
                <a:solidFill>
                  <a:srgbClr val="FFFFFF"/>
                </a:solidFill>
                <a:latin typeface="Century Gothic"/>
                <a:cs typeface="Century Gothic"/>
              </a:rPr>
              <a:t>&amp;</a:t>
            </a:r>
            <a:r>
              <a:rPr sz="1050" spc="-10">
                <a:solidFill>
                  <a:srgbClr val="FFFFFF"/>
                </a:solidFill>
                <a:latin typeface="Century Gothic"/>
                <a:cs typeface="Century Gothic"/>
              </a:rPr>
              <a:t> Insurance</a:t>
            </a:r>
            <a:endParaRPr sz="1050">
              <a:latin typeface="Century Gothic"/>
              <a:cs typeface="Century Gothic"/>
            </a:endParaRPr>
          </a:p>
        </p:txBody>
      </p:sp>
      <p:sp>
        <p:nvSpPr>
          <p:cNvPr id="26" name="object 26"/>
          <p:cNvSpPr txBox="1"/>
          <p:nvPr/>
        </p:nvSpPr>
        <p:spPr>
          <a:xfrm>
            <a:off x="9930383" y="4395215"/>
            <a:ext cx="1572895" cy="254635"/>
          </a:xfrm>
          <a:prstGeom prst="rect">
            <a:avLst/>
          </a:prstGeom>
          <a:solidFill>
            <a:srgbClr val="31796C"/>
          </a:solidFill>
        </p:spPr>
        <p:txBody>
          <a:bodyPr vert="horz" wrap="square" lIns="0" tIns="46355" rIns="0" bIns="0" rtlCol="0">
            <a:spAutoFit/>
          </a:bodyPr>
          <a:lstStyle/>
          <a:p>
            <a:pPr marL="397510">
              <a:lnSpc>
                <a:spcPct val="100000"/>
              </a:lnSpc>
              <a:spcBef>
                <a:spcPts val="365"/>
              </a:spcBef>
            </a:pPr>
            <a:r>
              <a:rPr sz="1050" spc="-10">
                <a:solidFill>
                  <a:srgbClr val="FFFFFF"/>
                </a:solidFill>
                <a:latin typeface="Century Gothic"/>
                <a:cs typeface="Century Gothic"/>
              </a:rPr>
              <a:t>Agribusiness</a:t>
            </a:r>
            <a:endParaRPr sz="1050">
              <a:latin typeface="Century Gothic"/>
              <a:cs typeface="Century Gothic"/>
            </a:endParaRPr>
          </a:p>
        </p:txBody>
      </p:sp>
      <p:sp>
        <p:nvSpPr>
          <p:cNvPr id="27" name="object 27"/>
          <p:cNvSpPr/>
          <p:nvPr/>
        </p:nvSpPr>
        <p:spPr>
          <a:xfrm>
            <a:off x="9921240" y="6205728"/>
            <a:ext cx="1572895" cy="256540"/>
          </a:xfrm>
          <a:custGeom>
            <a:avLst/>
            <a:gdLst/>
            <a:ahLst/>
            <a:cxnLst/>
            <a:rect l="l" t="t" r="r" b="b"/>
            <a:pathLst>
              <a:path w="1572895" h="256539">
                <a:moveTo>
                  <a:pt x="1572768" y="0"/>
                </a:moveTo>
                <a:lnTo>
                  <a:pt x="0" y="0"/>
                </a:lnTo>
                <a:lnTo>
                  <a:pt x="0" y="256032"/>
                </a:lnTo>
                <a:lnTo>
                  <a:pt x="1572768" y="256032"/>
                </a:lnTo>
                <a:lnTo>
                  <a:pt x="1572768" y="0"/>
                </a:lnTo>
                <a:close/>
              </a:path>
            </a:pathLst>
          </a:custGeom>
          <a:solidFill>
            <a:srgbClr val="31796C"/>
          </a:solidFill>
        </p:spPr>
        <p:txBody>
          <a:bodyPr wrap="square" lIns="0" tIns="0" rIns="0" bIns="0" rtlCol="0"/>
          <a:lstStyle/>
          <a:p>
            <a:endParaRPr/>
          </a:p>
        </p:txBody>
      </p:sp>
      <p:sp>
        <p:nvSpPr>
          <p:cNvPr id="28" name="object 28"/>
          <p:cNvSpPr txBox="1"/>
          <p:nvPr/>
        </p:nvSpPr>
        <p:spPr>
          <a:xfrm>
            <a:off x="9921240" y="6233566"/>
            <a:ext cx="1572895" cy="186690"/>
          </a:xfrm>
          <a:prstGeom prst="rect">
            <a:avLst/>
          </a:prstGeom>
        </p:spPr>
        <p:txBody>
          <a:bodyPr vert="horz" wrap="square" lIns="0" tIns="13335" rIns="0" bIns="0" rtlCol="0">
            <a:spAutoFit/>
          </a:bodyPr>
          <a:lstStyle/>
          <a:p>
            <a:pPr marL="226695">
              <a:lnSpc>
                <a:spcPct val="100000"/>
              </a:lnSpc>
              <a:spcBef>
                <a:spcPts val="105"/>
              </a:spcBef>
            </a:pPr>
            <a:r>
              <a:rPr sz="1050">
                <a:solidFill>
                  <a:srgbClr val="FFFFFF"/>
                </a:solidFill>
                <a:latin typeface="Calibri"/>
                <a:cs typeface="Calibri"/>
              </a:rPr>
              <a:t>Commercial</a:t>
            </a:r>
            <a:r>
              <a:rPr sz="1050" spc="-45">
                <a:solidFill>
                  <a:srgbClr val="FFFFFF"/>
                </a:solidFill>
                <a:latin typeface="Calibri"/>
                <a:cs typeface="Calibri"/>
              </a:rPr>
              <a:t> </a:t>
            </a:r>
            <a:r>
              <a:rPr sz="1050" spc="-10">
                <a:solidFill>
                  <a:srgbClr val="FFFFFF"/>
                </a:solidFill>
                <a:latin typeface="Calibri"/>
                <a:cs typeface="Calibri"/>
              </a:rPr>
              <a:t>Services</a:t>
            </a:r>
            <a:endParaRPr sz="1050">
              <a:latin typeface="Calibri"/>
              <a:cs typeface="Calibri"/>
            </a:endParaRPr>
          </a:p>
        </p:txBody>
      </p:sp>
      <p:sp>
        <p:nvSpPr>
          <p:cNvPr id="29" name="object 29"/>
          <p:cNvSpPr txBox="1"/>
          <p:nvPr/>
        </p:nvSpPr>
        <p:spPr>
          <a:xfrm>
            <a:off x="8080247" y="2584704"/>
            <a:ext cx="1572895" cy="254635"/>
          </a:xfrm>
          <a:prstGeom prst="rect">
            <a:avLst/>
          </a:prstGeom>
          <a:solidFill>
            <a:srgbClr val="31796C"/>
          </a:solidFill>
        </p:spPr>
        <p:txBody>
          <a:bodyPr vert="horz" wrap="square" lIns="0" tIns="45720" rIns="0" bIns="0" rtlCol="0">
            <a:spAutoFit/>
          </a:bodyPr>
          <a:lstStyle/>
          <a:p>
            <a:pPr marL="114300">
              <a:lnSpc>
                <a:spcPct val="100000"/>
              </a:lnSpc>
              <a:spcBef>
                <a:spcPts val="360"/>
              </a:spcBef>
            </a:pPr>
            <a:r>
              <a:rPr sz="1050">
                <a:solidFill>
                  <a:srgbClr val="FFFFFF"/>
                </a:solidFill>
                <a:latin typeface="Century Gothic"/>
                <a:cs typeface="Century Gothic"/>
              </a:rPr>
              <a:t>Waste</a:t>
            </a:r>
            <a:r>
              <a:rPr sz="1050" spc="-25">
                <a:solidFill>
                  <a:srgbClr val="FFFFFF"/>
                </a:solidFill>
                <a:latin typeface="Century Gothic"/>
                <a:cs typeface="Century Gothic"/>
              </a:rPr>
              <a:t> </a:t>
            </a:r>
            <a:r>
              <a:rPr sz="1050" spc="-10">
                <a:solidFill>
                  <a:srgbClr val="FFFFFF"/>
                </a:solidFill>
                <a:latin typeface="Century Gothic"/>
                <a:cs typeface="Century Gothic"/>
              </a:rPr>
              <a:t>Management</a:t>
            </a:r>
            <a:endParaRPr sz="1050">
              <a:latin typeface="Century Gothic"/>
              <a:cs typeface="Century Gothic"/>
            </a:endParaRPr>
          </a:p>
        </p:txBody>
      </p:sp>
      <p:sp>
        <p:nvSpPr>
          <p:cNvPr id="30" name="object 30"/>
          <p:cNvSpPr txBox="1"/>
          <p:nvPr/>
        </p:nvSpPr>
        <p:spPr>
          <a:xfrm>
            <a:off x="8080247" y="4402835"/>
            <a:ext cx="1572895" cy="254635"/>
          </a:xfrm>
          <a:prstGeom prst="rect">
            <a:avLst/>
          </a:prstGeom>
          <a:solidFill>
            <a:srgbClr val="31796C"/>
          </a:solidFill>
        </p:spPr>
        <p:txBody>
          <a:bodyPr vert="horz" wrap="square" lIns="0" tIns="46355" rIns="0" bIns="0" rtlCol="0">
            <a:spAutoFit/>
          </a:bodyPr>
          <a:lstStyle/>
          <a:p>
            <a:pPr marL="521334">
              <a:lnSpc>
                <a:spcPct val="100000"/>
              </a:lnSpc>
              <a:spcBef>
                <a:spcPts val="365"/>
              </a:spcBef>
            </a:pPr>
            <a:r>
              <a:rPr sz="1050" spc="-10">
                <a:solidFill>
                  <a:srgbClr val="FFFFFF"/>
                </a:solidFill>
                <a:latin typeface="Century Gothic"/>
                <a:cs typeface="Century Gothic"/>
              </a:rPr>
              <a:t>Logistics</a:t>
            </a:r>
            <a:endParaRPr sz="1050">
              <a:latin typeface="Century Gothic"/>
              <a:cs typeface="Century Gothic"/>
            </a:endParaRPr>
          </a:p>
        </p:txBody>
      </p:sp>
      <p:sp>
        <p:nvSpPr>
          <p:cNvPr id="31" name="object 31"/>
          <p:cNvSpPr/>
          <p:nvPr/>
        </p:nvSpPr>
        <p:spPr>
          <a:xfrm>
            <a:off x="8080247" y="6205728"/>
            <a:ext cx="1572895" cy="254635"/>
          </a:xfrm>
          <a:custGeom>
            <a:avLst/>
            <a:gdLst/>
            <a:ahLst/>
            <a:cxnLst/>
            <a:rect l="l" t="t" r="r" b="b"/>
            <a:pathLst>
              <a:path w="1572895" h="254635">
                <a:moveTo>
                  <a:pt x="1572768" y="0"/>
                </a:moveTo>
                <a:lnTo>
                  <a:pt x="0" y="0"/>
                </a:lnTo>
                <a:lnTo>
                  <a:pt x="0" y="254508"/>
                </a:lnTo>
                <a:lnTo>
                  <a:pt x="1572768" y="254508"/>
                </a:lnTo>
                <a:lnTo>
                  <a:pt x="1572768" y="0"/>
                </a:lnTo>
                <a:close/>
              </a:path>
            </a:pathLst>
          </a:custGeom>
          <a:solidFill>
            <a:srgbClr val="31796C"/>
          </a:solidFill>
        </p:spPr>
        <p:txBody>
          <a:bodyPr wrap="square" lIns="0" tIns="0" rIns="0" bIns="0" rtlCol="0"/>
          <a:lstStyle/>
          <a:p>
            <a:endParaRPr/>
          </a:p>
        </p:txBody>
      </p:sp>
      <p:sp>
        <p:nvSpPr>
          <p:cNvPr id="32" name="object 32"/>
          <p:cNvSpPr txBox="1"/>
          <p:nvPr/>
        </p:nvSpPr>
        <p:spPr>
          <a:xfrm>
            <a:off x="8080247" y="6232347"/>
            <a:ext cx="1572895" cy="187325"/>
          </a:xfrm>
          <a:prstGeom prst="rect">
            <a:avLst/>
          </a:prstGeom>
        </p:spPr>
        <p:txBody>
          <a:bodyPr vert="horz" wrap="square" lIns="0" tIns="13335" rIns="0" bIns="0" rtlCol="0">
            <a:spAutoFit/>
          </a:bodyPr>
          <a:lstStyle/>
          <a:p>
            <a:pPr marL="635" algn="ctr">
              <a:lnSpc>
                <a:spcPct val="100000"/>
              </a:lnSpc>
              <a:spcBef>
                <a:spcPts val="105"/>
              </a:spcBef>
            </a:pPr>
            <a:r>
              <a:rPr sz="1050" spc="-25">
                <a:solidFill>
                  <a:srgbClr val="FFFFFF"/>
                </a:solidFill>
                <a:latin typeface="Calibri"/>
                <a:cs typeface="Calibri"/>
              </a:rPr>
              <a:t>ICT</a:t>
            </a:r>
            <a:endParaRPr sz="1050">
              <a:latin typeface="Calibri"/>
              <a:cs typeface="Calibri"/>
            </a:endParaRPr>
          </a:p>
        </p:txBody>
      </p:sp>
      <p:sp>
        <p:nvSpPr>
          <p:cNvPr id="33" name="object 33"/>
          <p:cNvSpPr txBox="1"/>
          <p:nvPr/>
        </p:nvSpPr>
        <p:spPr>
          <a:xfrm>
            <a:off x="8346947" y="556259"/>
            <a:ext cx="2889885" cy="384175"/>
          </a:xfrm>
          <a:prstGeom prst="rect">
            <a:avLst/>
          </a:prstGeom>
          <a:solidFill>
            <a:srgbClr val="44536A"/>
          </a:solidFill>
        </p:spPr>
        <p:txBody>
          <a:bodyPr vert="horz" wrap="square" lIns="0" tIns="73660" rIns="0" bIns="0" rtlCol="0">
            <a:spAutoFit/>
          </a:bodyPr>
          <a:lstStyle/>
          <a:p>
            <a:pPr marL="503555">
              <a:lnSpc>
                <a:spcPct val="100000"/>
              </a:lnSpc>
              <a:spcBef>
                <a:spcPts val="580"/>
              </a:spcBef>
            </a:pPr>
            <a:r>
              <a:rPr sz="1400" b="1" spc="-10">
                <a:solidFill>
                  <a:srgbClr val="FFFFFF"/>
                </a:solidFill>
                <a:latin typeface="Calibri"/>
                <a:cs typeface="Calibri"/>
              </a:rPr>
              <a:t>SECTORS</a:t>
            </a:r>
            <a:r>
              <a:rPr sz="1400" b="1" spc="-30">
                <a:solidFill>
                  <a:srgbClr val="FFFFFF"/>
                </a:solidFill>
                <a:latin typeface="Calibri"/>
                <a:cs typeface="Calibri"/>
              </a:rPr>
              <a:t> </a:t>
            </a:r>
            <a:r>
              <a:rPr sz="1400" b="1">
                <a:solidFill>
                  <a:srgbClr val="FFFFFF"/>
                </a:solidFill>
                <a:latin typeface="Calibri"/>
                <a:cs typeface="Calibri"/>
              </a:rPr>
              <a:t>OF</a:t>
            </a:r>
            <a:r>
              <a:rPr sz="1400" b="1" spc="-20">
                <a:solidFill>
                  <a:srgbClr val="FFFFFF"/>
                </a:solidFill>
                <a:latin typeface="Calibri"/>
                <a:cs typeface="Calibri"/>
              </a:rPr>
              <a:t> </a:t>
            </a:r>
            <a:r>
              <a:rPr sz="1400" b="1" spc="-10">
                <a:solidFill>
                  <a:srgbClr val="FFFFFF"/>
                </a:solidFill>
                <a:latin typeface="Calibri"/>
                <a:cs typeface="Calibri"/>
              </a:rPr>
              <a:t>OPERATIONS</a:t>
            </a:r>
            <a:endParaRPr sz="1400">
              <a:latin typeface="Calibri"/>
              <a:cs typeface="Calibri"/>
            </a:endParaRPr>
          </a:p>
        </p:txBody>
      </p:sp>
      <p:grpSp>
        <p:nvGrpSpPr>
          <p:cNvPr id="34" name="object 34"/>
          <p:cNvGrpSpPr/>
          <p:nvPr/>
        </p:nvGrpSpPr>
        <p:grpSpPr>
          <a:xfrm>
            <a:off x="4256532" y="938783"/>
            <a:ext cx="3678554" cy="5554345"/>
            <a:chOff x="4256532" y="938783"/>
            <a:chExt cx="3678554" cy="5554345"/>
          </a:xfrm>
        </p:grpSpPr>
        <p:pic>
          <p:nvPicPr>
            <p:cNvPr id="35" name="object 35"/>
            <p:cNvPicPr/>
            <p:nvPr/>
          </p:nvPicPr>
          <p:blipFill>
            <a:blip r:embed="rId16" cstate="print"/>
            <a:stretch>
              <a:fillRect/>
            </a:stretch>
          </p:blipFill>
          <p:spPr>
            <a:xfrm>
              <a:off x="4256532" y="938783"/>
              <a:ext cx="3678173" cy="5554218"/>
            </a:xfrm>
            <a:prstGeom prst="rect">
              <a:avLst/>
            </a:prstGeom>
          </p:spPr>
        </p:pic>
        <p:sp>
          <p:nvSpPr>
            <p:cNvPr id="36" name="object 36"/>
            <p:cNvSpPr/>
            <p:nvPr/>
          </p:nvSpPr>
          <p:spPr>
            <a:xfrm>
              <a:off x="4710684" y="1769363"/>
              <a:ext cx="2589530" cy="1440180"/>
            </a:xfrm>
            <a:custGeom>
              <a:avLst/>
              <a:gdLst/>
              <a:ahLst/>
              <a:cxnLst/>
              <a:rect l="l" t="t" r="r" b="b"/>
              <a:pathLst>
                <a:path w="2589529" h="1440180">
                  <a:moveTo>
                    <a:pt x="2349245" y="0"/>
                  </a:moveTo>
                  <a:lnTo>
                    <a:pt x="240029" y="0"/>
                  </a:lnTo>
                  <a:lnTo>
                    <a:pt x="191648" y="4875"/>
                  </a:lnTo>
                  <a:lnTo>
                    <a:pt x="146589" y="18859"/>
                  </a:lnTo>
                  <a:lnTo>
                    <a:pt x="105816" y="40987"/>
                  </a:lnTo>
                  <a:lnTo>
                    <a:pt x="70294" y="70294"/>
                  </a:lnTo>
                  <a:lnTo>
                    <a:pt x="40987" y="105816"/>
                  </a:lnTo>
                  <a:lnTo>
                    <a:pt x="18859" y="146589"/>
                  </a:lnTo>
                  <a:lnTo>
                    <a:pt x="4875" y="191648"/>
                  </a:lnTo>
                  <a:lnTo>
                    <a:pt x="0" y="240030"/>
                  </a:lnTo>
                  <a:lnTo>
                    <a:pt x="0" y="1200150"/>
                  </a:lnTo>
                  <a:lnTo>
                    <a:pt x="4875" y="1248531"/>
                  </a:lnTo>
                  <a:lnTo>
                    <a:pt x="18859" y="1293590"/>
                  </a:lnTo>
                  <a:lnTo>
                    <a:pt x="40987" y="1334363"/>
                  </a:lnTo>
                  <a:lnTo>
                    <a:pt x="70294" y="1369885"/>
                  </a:lnTo>
                  <a:lnTo>
                    <a:pt x="105816" y="1399192"/>
                  </a:lnTo>
                  <a:lnTo>
                    <a:pt x="146589" y="1421320"/>
                  </a:lnTo>
                  <a:lnTo>
                    <a:pt x="191648" y="1435304"/>
                  </a:lnTo>
                  <a:lnTo>
                    <a:pt x="240029" y="1440180"/>
                  </a:lnTo>
                  <a:lnTo>
                    <a:pt x="2349245" y="1440180"/>
                  </a:lnTo>
                  <a:lnTo>
                    <a:pt x="2397627" y="1435304"/>
                  </a:lnTo>
                  <a:lnTo>
                    <a:pt x="2442686" y="1421320"/>
                  </a:lnTo>
                  <a:lnTo>
                    <a:pt x="2483459" y="1399192"/>
                  </a:lnTo>
                  <a:lnTo>
                    <a:pt x="2518981" y="1369885"/>
                  </a:lnTo>
                  <a:lnTo>
                    <a:pt x="2548288" y="1334363"/>
                  </a:lnTo>
                  <a:lnTo>
                    <a:pt x="2570416" y="1293590"/>
                  </a:lnTo>
                  <a:lnTo>
                    <a:pt x="2584400" y="1248531"/>
                  </a:lnTo>
                  <a:lnTo>
                    <a:pt x="2589275" y="1200150"/>
                  </a:lnTo>
                  <a:lnTo>
                    <a:pt x="2589275" y="240030"/>
                  </a:lnTo>
                  <a:lnTo>
                    <a:pt x="2584400" y="191648"/>
                  </a:lnTo>
                  <a:lnTo>
                    <a:pt x="2570416" y="146589"/>
                  </a:lnTo>
                  <a:lnTo>
                    <a:pt x="2548288" y="105816"/>
                  </a:lnTo>
                  <a:lnTo>
                    <a:pt x="2518981" y="70294"/>
                  </a:lnTo>
                  <a:lnTo>
                    <a:pt x="2483459" y="40987"/>
                  </a:lnTo>
                  <a:lnTo>
                    <a:pt x="2442686" y="18859"/>
                  </a:lnTo>
                  <a:lnTo>
                    <a:pt x="2397627" y="4875"/>
                  </a:lnTo>
                  <a:lnTo>
                    <a:pt x="2349245" y="0"/>
                  </a:lnTo>
                  <a:close/>
                </a:path>
              </a:pathLst>
            </a:custGeom>
            <a:solidFill>
              <a:srgbClr val="44536A"/>
            </a:solidFill>
          </p:spPr>
          <p:txBody>
            <a:bodyPr wrap="square" lIns="0" tIns="0" rIns="0" bIns="0" rtlCol="0"/>
            <a:lstStyle/>
            <a:p>
              <a:endParaRPr/>
            </a:p>
          </p:txBody>
        </p:sp>
        <p:sp>
          <p:nvSpPr>
            <p:cNvPr id="37" name="object 37"/>
            <p:cNvSpPr/>
            <p:nvPr/>
          </p:nvSpPr>
          <p:spPr>
            <a:xfrm>
              <a:off x="4710684" y="1769363"/>
              <a:ext cx="2589530" cy="1440180"/>
            </a:xfrm>
            <a:custGeom>
              <a:avLst/>
              <a:gdLst/>
              <a:ahLst/>
              <a:cxnLst/>
              <a:rect l="l" t="t" r="r" b="b"/>
              <a:pathLst>
                <a:path w="2589529" h="1440180">
                  <a:moveTo>
                    <a:pt x="0" y="240030"/>
                  </a:moveTo>
                  <a:lnTo>
                    <a:pt x="4875" y="191648"/>
                  </a:lnTo>
                  <a:lnTo>
                    <a:pt x="18859" y="146589"/>
                  </a:lnTo>
                  <a:lnTo>
                    <a:pt x="40987" y="105816"/>
                  </a:lnTo>
                  <a:lnTo>
                    <a:pt x="70294" y="70294"/>
                  </a:lnTo>
                  <a:lnTo>
                    <a:pt x="105816" y="40987"/>
                  </a:lnTo>
                  <a:lnTo>
                    <a:pt x="146589" y="18859"/>
                  </a:lnTo>
                  <a:lnTo>
                    <a:pt x="191648" y="4875"/>
                  </a:lnTo>
                  <a:lnTo>
                    <a:pt x="240029" y="0"/>
                  </a:lnTo>
                  <a:lnTo>
                    <a:pt x="2349245" y="0"/>
                  </a:lnTo>
                  <a:lnTo>
                    <a:pt x="2397627" y="4875"/>
                  </a:lnTo>
                  <a:lnTo>
                    <a:pt x="2442686" y="18859"/>
                  </a:lnTo>
                  <a:lnTo>
                    <a:pt x="2483459" y="40987"/>
                  </a:lnTo>
                  <a:lnTo>
                    <a:pt x="2518981" y="70294"/>
                  </a:lnTo>
                  <a:lnTo>
                    <a:pt x="2548288" y="105816"/>
                  </a:lnTo>
                  <a:lnTo>
                    <a:pt x="2570416" y="146589"/>
                  </a:lnTo>
                  <a:lnTo>
                    <a:pt x="2584400" y="191648"/>
                  </a:lnTo>
                  <a:lnTo>
                    <a:pt x="2589275" y="240030"/>
                  </a:lnTo>
                  <a:lnTo>
                    <a:pt x="2589275" y="1200150"/>
                  </a:lnTo>
                  <a:lnTo>
                    <a:pt x="2584400" y="1248531"/>
                  </a:lnTo>
                  <a:lnTo>
                    <a:pt x="2570416" y="1293590"/>
                  </a:lnTo>
                  <a:lnTo>
                    <a:pt x="2548288" y="1334363"/>
                  </a:lnTo>
                  <a:lnTo>
                    <a:pt x="2518981" y="1369885"/>
                  </a:lnTo>
                  <a:lnTo>
                    <a:pt x="2483459" y="1399192"/>
                  </a:lnTo>
                  <a:lnTo>
                    <a:pt x="2442686" y="1421320"/>
                  </a:lnTo>
                  <a:lnTo>
                    <a:pt x="2397627" y="1435304"/>
                  </a:lnTo>
                  <a:lnTo>
                    <a:pt x="2349245" y="1440180"/>
                  </a:lnTo>
                  <a:lnTo>
                    <a:pt x="240029" y="1440180"/>
                  </a:lnTo>
                  <a:lnTo>
                    <a:pt x="191648" y="1435304"/>
                  </a:lnTo>
                  <a:lnTo>
                    <a:pt x="146589" y="1421320"/>
                  </a:lnTo>
                  <a:lnTo>
                    <a:pt x="105816" y="1399192"/>
                  </a:lnTo>
                  <a:lnTo>
                    <a:pt x="70294" y="1369885"/>
                  </a:lnTo>
                  <a:lnTo>
                    <a:pt x="40987" y="1334363"/>
                  </a:lnTo>
                  <a:lnTo>
                    <a:pt x="18859" y="1293590"/>
                  </a:lnTo>
                  <a:lnTo>
                    <a:pt x="4875" y="1248531"/>
                  </a:lnTo>
                  <a:lnTo>
                    <a:pt x="0" y="1200150"/>
                  </a:lnTo>
                  <a:lnTo>
                    <a:pt x="0" y="240030"/>
                  </a:lnTo>
                  <a:close/>
                </a:path>
              </a:pathLst>
            </a:custGeom>
            <a:ln w="12192">
              <a:solidFill>
                <a:srgbClr val="41709C"/>
              </a:solidFill>
            </a:ln>
          </p:spPr>
          <p:txBody>
            <a:bodyPr wrap="square" lIns="0" tIns="0" rIns="0" bIns="0" rtlCol="0"/>
            <a:lstStyle/>
            <a:p>
              <a:endParaRPr/>
            </a:p>
          </p:txBody>
        </p:sp>
      </p:grpSp>
      <p:sp>
        <p:nvSpPr>
          <p:cNvPr id="38" name="object 38"/>
          <p:cNvSpPr txBox="1"/>
          <p:nvPr/>
        </p:nvSpPr>
        <p:spPr>
          <a:xfrm>
            <a:off x="5205476" y="2120595"/>
            <a:ext cx="1602740" cy="728980"/>
          </a:xfrm>
          <a:prstGeom prst="rect">
            <a:avLst/>
          </a:prstGeom>
        </p:spPr>
        <p:txBody>
          <a:bodyPr vert="horz" wrap="square" lIns="0" tIns="12065" rIns="0" bIns="0" rtlCol="0">
            <a:spAutoFit/>
          </a:bodyPr>
          <a:lstStyle/>
          <a:p>
            <a:pPr algn="ctr">
              <a:lnSpc>
                <a:spcPct val="100000"/>
              </a:lnSpc>
              <a:spcBef>
                <a:spcPts val="95"/>
              </a:spcBef>
            </a:pPr>
            <a:r>
              <a:rPr sz="2800" b="1" spc="-10">
                <a:solidFill>
                  <a:srgbClr val="FFFFFF"/>
                </a:solidFill>
                <a:latin typeface="Century Gothic"/>
                <a:cs typeface="Century Gothic"/>
              </a:rPr>
              <a:t>US$1.1BN</a:t>
            </a:r>
            <a:endParaRPr sz="2800">
              <a:latin typeface="Century Gothic"/>
              <a:cs typeface="Century Gothic"/>
            </a:endParaRPr>
          </a:p>
          <a:p>
            <a:pPr algn="ctr">
              <a:lnSpc>
                <a:spcPct val="100000"/>
              </a:lnSpc>
              <a:spcBef>
                <a:spcPts val="20"/>
              </a:spcBef>
            </a:pPr>
            <a:r>
              <a:rPr sz="1800">
                <a:solidFill>
                  <a:srgbClr val="FFFFFF"/>
                </a:solidFill>
                <a:latin typeface="Century Gothic"/>
                <a:cs typeface="Century Gothic"/>
              </a:rPr>
              <a:t>Total</a:t>
            </a:r>
            <a:r>
              <a:rPr sz="1800" spc="-35">
                <a:solidFill>
                  <a:srgbClr val="FFFFFF"/>
                </a:solidFill>
                <a:latin typeface="Century Gothic"/>
                <a:cs typeface="Century Gothic"/>
              </a:rPr>
              <a:t> </a:t>
            </a:r>
            <a:r>
              <a:rPr sz="1800" spc="-10">
                <a:solidFill>
                  <a:srgbClr val="FFFFFF"/>
                </a:solidFill>
                <a:latin typeface="Century Gothic"/>
                <a:cs typeface="Century Gothic"/>
              </a:rPr>
              <a:t>Assets</a:t>
            </a:r>
            <a:endParaRPr sz="1800">
              <a:latin typeface="Century Gothic"/>
              <a:cs typeface="Century Gothic"/>
            </a:endParaRPr>
          </a:p>
        </p:txBody>
      </p:sp>
      <p:grpSp>
        <p:nvGrpSpPr>
          <p:cNvPr id="39" name="object 39"/>
          <p:cNvGrpSpPr/>
          <p:nvPr/>
        </p:nvGrpSpPr>
        <p:grpSpPr>
          <a:xfrm>
            <a:off x="4704588" y="3931920"/>
            <a:ext cx="2601595" cy="1452880"/>
            <a:chOff x="4704588" y="3931920"/>
            <a:chExt cx="2601595" cy="1452880"/>
          </a:xfrm>
        </p:grpSpPr>
        <p:sp>
          <p:nvSpPr>
            <p:cNvPr id="40" name="object 40"/>
            <p:cNvSpPr/>
            <p:nvPr/>
          </p:nvSpPr>
          <p:spPr>
            <a:xfrm>
              <a:off x="4710684" y="3938016"/>
              <a:ext cx="2589530" cy="1440180"/>
            </a:xfrm>
            <a:custGeom>
              <a:avLst/>
              <a:gdLst/>
              <a:ahLst/>
              <a:cxnLst/>
              <a:rect l="l" t="t" r="r" b="b"/>
              <a:pathLst>
                <a:path w="2589529" h="1440179">
                  <a:moveTo>
                    <a:pt x="2349245" y="0"/>
                  </a:moveTo>
                  <a:lnTo>
                    <a:pt x="240029" y="0"/>
                  </a:lnTo>
                  <a:lnTo>
                    <a:pt x="191648" y="4875"/>
                  </a:lnTo>
                  <a:lnTo>
                    <a:pt x="146589" y="18859"/>
                  </a:lnTo>
                  <a:lnTo>
                    <a:pt x="105816" y="40987"/>
                  </a:lnTo>
                  <a:lnTo>
                    <a:pt x="70294" y="70294"/>
                  </a:lnTo>
                  <a:lnTo>
                    <a:pt x="40987" y="105816"/>
                  </a:lnTo>
                  <a:lnTo>
                    <a:pt x="18859" y="146589"/>
                  </a:lnTo>
                  <a:lnTo>
                    <a:pt x="4875" y="191648"/>
                  </a:lnTo>
                  <a:lnTo>
                    <a:pt x="0" y="240029"/>
                  </a:lnTo>
                  <a:lnTo>
                    <a:pt x="0" y="1200149"/>
                  </a:lnTo>
                  <a:lnTo>
                    <a:pt x="4875" y="1248531"/>
                  </a:lnTo>
                  <a:lnTo>
                    <a:pt x="18859" y="1293590"/>
                  </a:lnTo>
                  <a:lnTo>
                    <a:pt x="40987" y="1334363"/>
                  </a:lnTo>
                  <a:lnTo>
                    <a:pt x="70294" y="1369885"/>
                  </a:lnTo>
                  <a:lnTo>
                    <a:pt x="105816" y="1399192"/>
                  </a:lnTo>
                  <a:lnTo>
                    <a:pt x="146589" y="1421320"/>
                  </a:lnTo>
                  <a:lnTo>
                    <a:pt x="191648" y="1435304"/>
                  </a:lnTo>
                  <a:lnTo>
                    <a:pt x="240029" y="1440179"/>
                  </a:lnTo>
                  <a:lnTo>
                    <a:pt x="2349245" y="1440179"/>
                  </a:lnTo>
                  <a:lnTo>
                    <a:pt x="2397627" y="1435304"/>
                  </a:lnTo>
                  <a:lnTo>
                    <a:pt x="2442686" y="1421320"/>
                  </a:lnTo>
                  <a:lnTo>
                    <a:pt x="2483459" y="1399192"/>
                  </a:lnTo>
                  <a:lnTo>
                    <a:pt x="2518981" y="1369885"/>
                  </a:lnTo>
                  <a:lnTo>
                    <a:pt x="2548288" y="1334363"/>
                  </a:lnTo>
                  <a:lnTo>
                    <a:pt x="2570416" y="1293590"/>
                  </a:lnTo>
                  <a:lnTo>
                    <a:pt x="2584400" y="1248531"/>
                  </a:lnTo>
                  <a:lnTo>
                    <a:pt x="2589275" y="1200149"/>
                  </a:lnTo>
                  <a:lnTo>
                    <a:pt x="2589275" y="240029"/>
                  </a:lnTo>
                  <a:lnTo>
                    <a:pt x="2584400" y="191648"/>
                  </a:lnTo>
                  <a:lnTo>
                    <a:pt x="2570416" y="146589"/>
                  </a:lnTo>
                  <a:lnTo>
                    <a:pt x="2548288" y="105816"/>
                  </a:lnTo>
                  <a:lnTo>
                    <a:pt x="2518981" y="70294"/>
                  </a:lnTo>
                  <a:lnTo>
                    <a:pt x="2483459" y="40987"/>
                  </a:lnTo>
                  <a:lnTo>
                    <a:pt x="2442686" y="18859"/>
                  </a:lnTo>
                  <a:lnTo>
                    <a:pt x="2397627" y="4875"/>
                  </a:lnTo>
                  <a:lnTo>
                    <a:pt x="2349245" y="0"/>
                  </a:lnTo>
                  <a:close/>
                </a:path>
              </a:pathLst>
            </a:custGeom>
            <a:solidFill>
              <a:srgbClr val="44536A"/>
            </a:solidFill>
          </p:spPr>
          <p:txBody>
            <a:bodyPr wrap="square" lIns="0" tIns="0" rIns="0" bIns="0" rtlCol="0"/>
            <a:lstStyle/>
            <a:p>
              <a:endParaRPr/>
            </a:p>
          </p:txBody>
        </p:sp>
        <p:sp>
          <p:nvSpPr>
            <p:cNvPr id="41" name="object 41"/>
            <p:cNvSpPr/>
            <p:nvPr/>
          </p:nvSpPr>
          <p:spPr>
            <a:xfrm>
              <a:off x="4710684" y="3938016"/>
              <a:ext cx="2589530" cy="1440180"/>
            </a:xfrm>
            <a:custGeom>
              <a:avLst/>
              <a:gdLst/>
              <a:ahLst/>
              <a:cxnLst/>
              <a:rect l="l" t="t" r="r" b="b"/>
              <a:pathLst>
                <a:path w="2589529" h="1440179">
                  <a:moveTo>
                    <a:pt x="0" y="240029"/>
                  </a:moveTo>
                  <a:lnTo>
                    <a:pt x="4875" y="191648"/>
                  </a:lnTo>
                  <a:lnTo>
                    <a:pt x="18859" y="146589"/>
                  </a:lnTo>
                  <a:lnTo>
                    <a:pt x="40987" y="105816"/>
                  </a:lnTo>
                  <a:lnTo>
                    <a:pt x="70294" y="70294"/>
                  </a:lnTo>
                  <a:lnTo>
                    <a:pt x="105816" y="40987"/>
                  </a:lnTo>
                  <a:lnTo>
                    <a:pt x="146589" y="18859"/>
                  </a:lnTo>
                  <a:lnTo>
                    <a:pt x="191648" y="4875"/>
                  </a:lnTo>
                  <a:lnTo>
                    <a:pt x="240029" y="0"/>
                  </a:lnTo>
                  <a:lnTo>
                    <a:pt x="2349245" y="0"/>
                  </a:lnTo>
                  <a:lnTo>
                    <a:pt x="2397627" y="4875"/>
                  </a:lnTo>
                  <a:lnTo>
                    <a:pt x="2442686" y="18859"/>
                  </a:lnTo>
                  <a:lnTo>
                    <a:pt x="2483459" y="40987"/>
                  </a:lnTo>
                  <a:lnTo>
                    <a:pt x="2518981" y="70294"/>
                  </a:lnTo>
                  <a:lnTo>
                    <a:pt x="2548288" y="105816"/>
                  </a:lnTo>
                  <a:lnTo>
                    <a:pt x="2570416" y="146589"/>
                  </a:lnTo>
                  <a:lnTo>
                    <a:pt x="2584400" y="191648"/>
                  </a:lnTo>
                  <a:lnTo>
                    <a:pt x="2589275" y="240029"/>
                  </a:lnTo>
                  <a:lnTo>
                    <a:pt x="2589275" y="1200149"/>
                  </a:lnTo>
                  <a:lnTo>
                    <a:pt x="2584400" y="1248531"/>
                  </a:lnTo>
                  <a:lnTo>
                    <a:pt x="2570416" y="1293590"/>
                  </a:lnTo>
                  <a:lnTo>
                    <a:pt x="2548288" y="1334363"/>
                  </a:lnTo>
                  <a:lnTo>
                    <a:pt x="2518981" y="1369885"/>
                  </a:lnTo>
                  <a:lnTo>
                    <a:pt x="2483459" y="1399192"/>
                  </a:lnTo>
                  <a:lnTo>
                    <a:pt x="2442686" y="1421320"/>
                  </a:lnTo>
                  <a:lnTo>
                    <a:pt x="2397627" y="1435304"/>
                  </a:lnTo>
                  <a:lnTo>
                    <a:pt x="2349245" y="1440179"/>
                  </a:lnTo>
                  <a:lnTo>
                    <a:pt x="240029" y="1440179"/>
                  </a:lnTo>
                  <a:lnTo>
                    <a:pt x="191648" y="1435304"/>
                  </a:lnTo>
                  <a:lnTo>
                    <a:pt x="146589" y="1421320"/>
                  </a:lnTo>
                  <a:lnTo>
                    <a:pt x="105816" y="1399192"/>
                  </a:lnTo>
                  <a:lnTo>
                    <a:pt x="70294" y="1369885"/>
                  </a:lnTo>
                  <a:lnTo>
                    <a:pt x="40987" y="1334363"/>
                  </a:lnTo>
                  <a:lnTo>
                    <a:pt x="18859" y="1293590"/>
                  </a:lnTo>
                  <a:lnTo>
                    <a:pt x="4875" y="1248531"/>
                  </a:lnTo>
                  <a:lnTo>
                    <a:pt x="0" y="1200149"/>
                  </a:lnTo>
                  <a:lnTo>
                    <a:pt x="0" y="240029"/>
                  </a:lnTo>
                  <a:close/>
                </a:path>
              </a:pathLst>
            </a:custGeom>
            <a:ln w="12192">
              <a:solidFill>
                <a:srgbClr val="41709C"/>
              </a:solidFill>
            </a:ln>
          </p:spPr>
          <p:txBody>
            <a:bodyPr wrap="square" lIns="0" tIns="0" rIns="0" bIns="0" rtlCol="0"/>
            <a:lstStyle/>
            <a:p>
              <a:endParaRPr/>
            </a:p>
          </p:txBody>
        </p:sp>
      </p:grpSp>
      <p:sp>
        <p:nvSpPr>
          <p:cNvPr id="42" name="object 42"/>
          <p:cNvSpPr txBox="1"/>
          <p:nvPr/>
        </p:nvSpPr>
        <p:spPr>
          <a:xfrm>
            <a:off x="5071364" y="4015485"/>
            <a:ext cx="1871345" cy="1276985"/>
          </a:xfrm>
          <a:prstGeom prst="rect">
            <a:avLst/>
          </a:prstGeom>
        </p:spPr>
        <p:txBody>
          <a:bodyPr vert="horz" wrap="square" lIns="0" tIns="12065" rIns="0" bIns="0" rtlCol="0">
            <a:spAutoFit/>
          </a:bodyPr>
          <a:lstStyle/>
          <a:p>
            <a:pPr algn="ctr">
              <a:lnSpc>
                <a:spcPct val="100000"/>
              </a:lnSpc>
              <a:spcBef>
                <a:spcPts val="95"/>
              </a:spcBef>
            </a:pPr>
            <a:r>
              <a:rPr sz="2800" b="1" spc="-25">
                <a:solidFill>
                  <a:srgbClr val="FFFFFF"/>
                </a:solidFill>
                <a:latin typeface="Century Gothic"/>
                <a:cs typeface="Century Gothic"/>
              </a:rPr>
              <a:t>57%</a:t>
            </a:r>
            <a:endParaRPr sz="2800">
              <a:latin typeface="Century Gothic"/>
              <a:cs typeface="Century Gothic"/>
            </a:endParaRPr>
          </a:p>
          <a:p>
            <a:pPr marL="12700" marR="5080" indent="-5080" algn="ctr">
              <a:lnSpc>
                <a:spcPct val="100000"/>
              </a:lnSpc>
              <a:spcBef>
                <a:spcPts val="15"/>
              </a:spcBef>
            </a:pPr>
            <a:r>
              <a:rPr sz="1800" spc="-20">
                <a:solidFill>
                  <a:srgbClr val="FFFFFF"/>
                </a:solidFill>
                <a:latin typeface="Century Gothic"/>
                <a:cs typeface="Century Gothic"/>
              </a:rPr>
              <a:t>5-</a:t>
            </a:r>
            <a:r>
              <a:rPr sz="1800">
                <a:solidFill>
                  <a:srgbClr val="FFFFFF"/>
                </a:solidFill>
                <a:latin typeface="Century Gothic"/>
                <a:cs typeface="Century Gothic"/>
              </a:rPr>
              <a:t>Years</a:t>
            </a:r>
            <a:r>
              <a:rPr sz="1800" spc="-15">
                <a:solidFill>
                  <a:srgbClr val="FFFFFF"/>
                </a:solidFill>
                <a:latin typeface="Century Gothic"/>
                <a:cs typeface="Century Gothic"/>
              </a:rPr>
              <a:t> </a:t>
            </a:r>
            <a:r>
              <a:rPr sz="1800" spc="-10">
                <a:solidFill>
                  <a:srgbClr val="FFFFFF"/>
                </a:solidFill>
                <a:latin typeface="Century Gothic"/>
                <a:cs typeface="Century Gothic"/>
              </a:rPr>
              <a:t>Average </a:t>
            </a:r>
            <a:r>
              <a:rPr sz="1800">
                <a:solidFill>
                  <a:srgbClr val="FFFFFF"/>
                </a:solidFill>
                <a:latin typeface="Century Gothic"/>
                <a:cs typeface="Century Gothic"/>
              </a:rPr>
              <a:t>Annual</a:t>
            </a:r>
            <a:r>
              <a:rPr sz="1800" spc="-65">
                <a:solidFill>
                  <a:srgbClr val="FFFFFF"/>
                </a:solidFill>
                <a:latin typeface="Century Gothic"/>
                <a:cs typeface="Century Gothic"/>
              </a:rPr>
              <a:t> </a:t>
            </a:r>
            <a:r>
              <a:rPr sz="1800" spc="-10">
                <a:solidFill>
                  <a:srgbClr val="FFFFFF"/>
                </a:solidFill>
                <a:latin typeface="Century Gothic"/>
                <a:cs typeface="Century Gothic"/>
              </a:rPr>
              <a:t>Revenue Growth</a:t>
            </a:r>
            <a:endParaRPr sz="1800">
              <a:latin typeface="Century Gothic"/>
              <a:cs typeface="Century Gothic"/>
            </a:endParaRPr>
          </a:p>
        </p:txBody>
      </p:sp>
      <p:sp>
        <p:nvSpPr>
          <p:cNvPr id="43" name="object 43"/>
          <p:cNvSpPr txBox="1">
            <a:spLocks noGrp="1"/>
          </p:cNvSpPr>
          <p:nvPr>
            <p:ph type="title"/>
          </p:nvPr>
        </p:nvSpPr>
        <p:spPr>
          <a:xfrm>
            <a:off x="192125" y="107137"/>
            <a:ext cx="10219690" cy="528955"/>
          </a:xfrm>
          <a:prstGeom prst="rect">
            <a:avLst/>
          </a:prstGeom>
        </p:spPr>
        <p:txBody>
          <a:bodyPr vert="horz" wrap="square" lIns="0" tIns="12700" rIns="0" bIns="0" rtlCol="0">
            <a:spAutoFit/>
          </a:bodyPr>
          <a:lstStyle/>
          <a:p>
            <a:pPr marL="12700">
              <a:lnSpc>
                <a:spcPct val="100000"/>
              </a:lnSpc>
              <a:spcBef>
                <a:spcPts val="100"/>
              </a:spcBef>
            </a:pPr>
            <a:r>
              <a:t>SPONSOR’S</a:t>
            </a:r>
            <a:r>
              <a:rPr spc="-65"/>
              <a:t> </a:t>
            </a:r>
            <a:r>
              <a:t>PARENT</a:t>
            </a:r>
            <a:r>
              <a:rPr spc="-50"/>
              <a:t> </a:t>
            </a:r>
            <a:r>
              <a:t>COMPANY</a:t>
            </a:r>
            <a:r>
              <a:rPr spc="-25"/>
              <a:t> </a:t>
            </a:r>
            <a:r>
              <a:t>–</a:t>
            </a:r>
            <a:r>
              <a:rPr spc="-60"/>
              <a:t> </a:t>
            </a:r>
            <a:r>
              <a:t>JOSPONG</a:t>
            </a:r>
            <a:r>
              <a:rPr spc="-50"/>
              <a:t> </a:t>
            </a:r>
            <a:r>
              <a:rPr spc="-10"/>
              <a:t>GROUP</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93764"/>
            <a:ext cx="12192000" cy="364490"/>
          </a:xfrm>
          <a:custGeom>
            <a:avLst/>
            <a:gdLst/>
            <a:ahLst/>
            <a:cxnLst/>
            <a:rect l="l" t="t" r="r" b="b"/>
            <a:pathLst>
              <a:path w="12192000" h="364490">
                <a:moveTo>
                  <a:pt x="12192000" y="0"/>
                </a:moveTo>
                <a:lnTo>
                  <a:pt x="0" y="0"/>
                </a:lnTo>
                <a:lnTo>
                  <a:pt x="0" y="364236"/>
                </a:lnTo>
                <a:lnTo>
                  <a:pt x="12192000" y="364236"/>
                </a:lnTo>
                <a:lnTo>
                  <a:pt x="12192000" y="0"/>
                </a:lnTo>
                <a:close/>
              </a:path>
            </a:pathLst>
          </a:custGeom>
          <a:solidFill>
            <a:srgbClr val="000025"/>
          </a:solidFill>
        </p:spPr>
        <p:txBody>
          <a:bodyPr wrap="square" lIns="0" tIns="0" rIns="0" bIns="0" rtlCol="0"/>
          <a:lstStyle/>
          <a:p>
            <a:endParaRPr/>
          </a:p>
        </p:txBody>
      </p:sp>
      <p:sp>
        <p:nvSpPr>
          <p:cNvPr id="3" name="object 3"/>
          <p:cNvSpPr txBox="1"/>
          <p:nvPr/>
        </p:nvSpPr>
        <p:spPr>
          <a:xfrm>
            <a:off x="1132128" y="6565493"/>
            <a:ext cx="1393190"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2"/>
              </a:rPr>
              <a:t>www.jospongroup.com</a:t>
            </a:r>
            <a:endParaRPr sz="1050">
              <a:latin typeface="Microsoft Sans Serif"/>
              <a:cs typeface="Microsoft Sans Serif"/>
            </a:endParaRPr>
          </a:p>
        </p:txBody>
      </p:sp>
      <p:grpSp>
        <p:nvGrpSpPr>
          <p:cNvPr id="4" name="object 4"/>
          <p:cNvGrpSpPr/>
          <p:nvPr/>
        </p:nvGrpSpPr>
        <p:grpSpPr>
          <a:xfrm>
            <a:off x="0" y="1731264"/>
            <a:ext cx="12192000" cy="5126990"/>
            <a:chOff x="0" y="1731264"/>
            <a:chExt cx="12192000" cy="5126990"/>
          </a:xfrm>
        </p:grpSpPr>
        <p:pic>
          <p:nvPicPr>
            <p:cNvPr id="5" name="object 5"/>
            <p:cNvPicPr/>
            <p:nvPr/>
          </p:nvPicPr>
          <p:blipFill>
            <a:blip r:embed="rId3" cstate="print"/>
            <a:stretch>
              <a:fillRect/>
            </a:stretch>
          </p:blipFill>
          <p:spPr>
            <a:xfrm>
              <a:off x="11612880" y="6480048"/>
              <a:ext cx="391668" cy="377950"/>
            </a:xfrm>
            <a:prstGeom prst="rect">
              <a:avLst/>
            </a:prstGeom>
          </p:spPr>
        </p:pic>
        <p:pic>
          <p:nvPicPr>
            <p:cNvPr id="6" name="object 6"/>
            <p:cNvPicPr/>
            <p:nvPr/>
          </p:nvPicPr>
          <p:blipFill>
            <a:blip r:embed="rId4" cstate="print"/>
            <a:stretch>
              <a:fillRect/>
            </a:stretch>
          </p:blipFill>
          <p:spPr>
            <a:xfrm>
              <a:off x="6095" y="6541008"/>
              <a:ext cx="1065276" cy="269748"/>
            </a:xfrm>
            <a:prstGeom prst="rect">
              <a:avLst/>
            </a:prstGeom>
          </p:spPr>
        </p:pic>
        <p:sp>
          <p:nvSpPr>
            <p:cNvPr id="7" name="object 7"/>
            <p:cNvSpPr/>
            <p:nvPr/>
          </p:nvSpPr>
          <p:spPr>
            <a:xfrm>
              <a:off x="0" y="1731264"/>
              <a:ext cx="12192000" cy="4753610"/>
            </a:xfrm>
            <a:custGeom>
              <a:avLst/>
              <a:gdLst/>
              <a:ahLst/>
              <a:cxnLst/>
              <a:rect l="l" t="t" r="r" b="b"/>
              <a:pathLst>
                <a:path w="12192000" h="4753610">
                  <a:moveTo>
                    <a:pt x="12192000" y="0"/>
                  </a:moveTo>
                  <a:lnTo>
                    <a:pt x="0" y="0"/>
                  </a:lnTo>
                  <a:lnTo>
                    <a:pt x="0" y="4753356"/>
                  </a:lnTo>
                  <a:lnTo>
                    <a:pt x="12192000" y="4753356"/>
                  </a:lnTo>
                  <a:lnTo>
                    <a:pt x="12192000" y="0"/>
                  </a:lnTo>
                  <a:close/>
                </a:path>
              </a:pathLst>
            </a:custGeom>
            <a:solidFill>
              <a:srgbClr val="F1F1F1"/>
            </a:solidFill>
          </p:spPr>
          <p:txBody>
            <a:bodyPr wrap="square" lIns="0" tIns="0" rIns="0" bIns="0" rtlCol="0"/>
            <a:lstStyle/>
            <a:p>
              <a:endParaRPr/>
            </a:p>
          </p:txBody>
        </p:sp>
      </p:grpSp>
      <p:sp>
        <p:nvSpPr>
          <p:cNvPr id="8" name="object 8"/>
          <p:cNvSpPr txBox="1"/>
          <p:nvPr/>
        </p:nvSpPr>
        <p:spPr>
          <a:xfrm>
            <a:off x="9916159" y="6565493"/>
            <a:ext cx="1565275" cy="188595"/>
          </a:xfrm>
          <a:prstGeom prst="rect">
            <a:avLst/>
          </a:prstGeom>
        </p:spPr>
        <p:txBody>
          <a:bodyPr vert="horz" wrap="square" lIns="0" tIns="14604" rIns="0" bIns="0" rtlCol="0">
            <a:spAutoFit/>
          </a:bodyPr>
          <a:lstStyle/>
          <a:p>
            <a:pPr marL="12700">
              <a:lnSpc>
                <a:spcPct val="100000"/>
              </a:lnSpc>
              <a:spcBef>
                <a:spcPts val="114"/>
              </a:spcBef>
            </a:pPr>
            <a:r>
              <a:rPr sz="1050" spc="-10">
                <a:solidFill>
                  <a:srgbClr val="ECECEC"/>
                </a:solidFill>
                <a:latin typeface="Microsoft Sans Serif"/>
                <a:cs typeface="Microsoft Sans Serif"/>
                <a:hlinkClick r:id="rId5"/>
              </a:rPr>
              <a:t>www.zoomlionghana.com</a:t>
            </a:r>
            <a:endParaRPr sz="1050">
              <a:latin typeface="Microsoft Sans Serif"/>
              <a:cs typeface="Microsoft Sans Serif"/>
            </a:endParaRPr>
          </a:p>
        </p:txBody>
      </p:sp>
      <p:sp>
        <p:nvSpPr>
          <p:cNvPr id="9" name="object 9"/>
          <p:cNvSpPr txBox="1">
            <a:spLocks noGrp="1"/>
          </p:cNvSpPr>
          <p:nvPr>
            <p:ph type="title"/>
          </p:nvPr>
        </p:nvSpPr>
        <p:spPr>
          <a:xfrm>
            <a:off x="3649471" y="881329"/>
            <a:ext cx="2259965" cy="757555"/>
          </a:xfrm>
          <a:prstGeom prst="rect">
            <a:avLst/>
          </a:prstGeom>
        </p:spPr>
        <p:txBody>
          <a:bodyPr vert="horz" wrap="square" lIns="0" tIns="12700" rIns="0" bIns="0" rtlCol="0">
            <a:spAutoFit/>
          </a:bodyPr>
          <a:lstStyle/>
          <a:p>
            <a:pPr marL="12700">
              <a:lnSpc>
                <a:spcPct val="100000"/>
              </a:lnSpc>
              <a:spcBef>
                <a:spcPts val="100"/>
              </a:spcBef>
            </a:pPr>
            <a:r>
              <a:rPr sz="4800" spc="-10">
                <a:latin typeface="Malgun Gothic"/>
                <a:cs typeface="Malgun Gothic"/>
              </a:rPr>
              <a:t>Contact</a:t>
            </a:r>
            <a:endParaRPr sz="4800">
              <a:latin typeface="Malgun Gothic"/>
              <a:cs typeface="Malgun Gothic"/>
            </a:endParaRPr>
          </a:p>
        </p:txBody>
      </p:sp>
      <p:sp>
        <p:nvSpPr>
          <p:cNvPr id="10" name="object 10"/>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t>Noah</a:t>
            </a:r>
            <a:r>
              <a:rPr spc="-35"/>
              <a:t> </a:t>
            </a:r>
            <a:r>
              <a:rPr spc="-10"/>
              <a:t>Gyimah</a:t>
            </a:r>
          </a:p>
          <a:p>
            <a:pPr marL="12700">
              <a:lnSpc>
                <a:spcPct val="100000"/>
              </a:lnSpc>
            </a:pPr>
            <a:r>
              <a:rPr b="0">
                <a:solidFill>
                  <a:srgbClr val="000000"/>
                </a:solidFill>
                <a:latin typeface="Malgun Gothic"/>
                <a:cs typeface="Malgun Gothic"/>
              </a:rPr>
              <a:t>Chief</a:t>
            </a:r>
            <a:r>
              <a:rPr b="0" spc="-75">
                <a:solidFill>
                  <a:srgbClr val="000000"/>
                </a:solidFill>
                <a:latin typeface="Malgun Gothic"/>
                <a:cs typeface="Malgun Gothic"/>
              </a:rPr>
              <a:t> </a:t>
            </a:r>
            <a:r>
              <a:rPr b="0">
                <a:solidFill>
                  <a:srgbClr val="000000"/>
                </a:solidFill>
                <a:latin typeface="Malgun Gothic"/>
                <a:cs typeface="Malgun Gothic"/>
              </a:rPr>
              <a:t>Investment</a:t>
            </a:r>
            <a:r>
              <a:rPr b="0" spc="-75">
                <a:solidFill>
                  <a:srgbClr val="000000"/>
                </a:solidFill>
                <a:latin typeface="Malgun Gothic"/>
                <a:cs typeface="Malgun Gothic"/>
              </a:rPr>
              <a:t> </a:t>
            </a:r>
            <a:r>
              <a:rPr b="0" spc="-10">
                <a:solidFill>
                  <a:srgbClr val="000000"/>
                </a:solidFill>
                <a:latin typeface="Malgun Gothic"/>
                <a:cs typeface="Malgun Gothic"/>
              </a:rPr>
              <a:t>Officer,</a:t>
            </a:r>
            <a:r>
              <a:rPr b="0" spc="-50">
                <a:solidFill>
                  <a:srgbClr val="000000"/>
                </a:solidFill>
                <a:latin typeface="Malgun Gothic"/>
                <a:cs typeface="Malgun Gothic"/>
              </a:rPr>
              <a:t> </a:t>
            </a:r>
            <a:r>
              <a:rPr b="0">
                <a:solidFill>
                  <a:srgbClr val="000000"/>
                </a:solidFill>
                <a:latin typeface="Malgun Gothic"/>
                <a:cs typeface="Malgun Gothic"/>
              </a:rPr>
              <a:t>Jospong</a:t>
            </a:r>
            <a:r>
              <a:rPr b="0" spc="-80">
                <a:solidFill>
                  <a:srgbClr val="000000"/>
                </a:solidFill>
                <a:latin typeface="Malgun Gothic"/>
                <a:cs typeface="Malgun Gothic"/>
              </a:rPr>
              <a:t> </a:t>
            </a:r>
            <a:r>
              <a:rPr b="0" spc="-10">
                <a:solidFill>
                  <a:srgbClr val="000000"/>
                </a:solidFill>
                <a:latin typeface="Malgun Gothic"/>
                <a:cs typeface="Malgun Gothic"/>
              </a:rPr>
              <a:t>Group</a:t>
            </a:r>
          </a:p>
          <a:p>
            <a:pPr marL="12700">
              <a:lnSpc>
                <a:spcPct val="100000"/>
              </a:lnSpc>
            </a:pPr>
            <a:r>
              <a:rPr b="0" u="sng" spc="-10">
                <a:uFill>
                  <a:solidFill>
                    <a:srgbClr val="44536A"/>
                  </a:solidFill>
                </a:uFill>
                <a:latin typeface="Malgun Gothic"/>
                <a:cs typeface="Malgun Gothic"/>
                <a:hlinkClick r:id="rId6"/>
              </a:rPr>
              <a:t>ngyimah@jospongroup.com</a:t>
            </a:r>
          </a:p>
          <a:p>
            <a:pPr marL="12700">
              <a:lnSpc>
                <a:spcPct val="100000"/>
              </a:lnSpc>
              <a:spcBef>
                <a:spcPts val="2160"/>
              </a:spcBef>
            </a:pPr>
            <a:r>
              <a:t>Adokarley</a:t>
            </a:r>
            <a:r>
              <a:rPr spc="35"/>
              <a:t> </a:t>
            </a:r>
            <a:r>
              <a:rPr spc="-20"/>
              <a:t>Okpoti-Paulo</a:t>
            </a:r>
          </a:p>
          <a:p>
            <a:pPr marL="12700" marR="1610360">
              <a:lnSpc>
                <a:spcPts val="2220"/>
              </a:lnSpc>
              <a:spcBef>
                <a:spcPts val="25"/>
              </a:spcBef>
            </a:pPr>
            <a:r>
              <a:rPr b="0">
                <a:solidFill>
                  <a:srgbClr val="000000"/>
                </a:solidFill>
                <a:latin typeface="Malgun Gothic"/>
                <a:cs typeface="Malgun Gothic"/>
              </a:rPr>
              <a:t>Finance</a:t>
            </a:r>
            <a:r>
              <a:rPr b="0" spc="-35">
                <a:solidFill>
                  <a:srgbClr val="000000"/>
                </a:solidFill>
                <a:latin typeface="Malgun Gothic"/>
                <a:cs typeface="Malgun Gothic"/>
              </a:rPr>
              <a:t> </a:t>
            </a:r>
            <a:r>
              <a:rPr b="0" spc="-20">
                <a:solidFill>
                  <a:srgbClr val="000000"/>
                </a:solidFill>
                <a:latin typeface="Malgun Gothic"/>
                <a:cs typeface="Malgun Gothic"/>
              </a:rPr>
              <a:t>Director,</a:t>
            </a:r>
            <a:r>
              <a:rPr b="0" spc="-40">
                <a:solidFill>
                  <a:srgbClr val="000000"/>
                </a:solidFill>
                <a:latin typeface="Malgun Gothic"/>
                <a:cs typeface="Malgun Gothic"/>
              </a:rPr>
              <a:t> </a:t>
            </a:r>
            <a:r>
              <a:rPr b="0">
                <a:solidFill>
                  <a:srgbClr val="000000"/>
                </a:solidFill>
                <a:latin typeface="Malgun Gothic"/>
                <a:cs typeface="Malgun Gothic"/>
              </a:rPr>
              <a:t>Zoomlion</a:t>
            </a:r>
            <a:r>
              <a:rPr b="0" spc="-45">
                <a:solidFill>
                  <a:srgbClr val="000000"/>
                </a:solidFill>
                <a:latin typeface="Malgun Gothic"/>
                <a:cs typeface="Malgun Gothic"/>
              </a:rPr>
              <a:t> </a:t>
            </a:r>
            <a:r>
              <a:rPr b="0">
                <a:solidFill>
                  <a:srgbClr val="000000"/>
                </a:solidFill>
                <a:latin typeface="Malgun Gothic"/>
                <a:cs typeface="Malgun Gothic"/>
              </a:rPr>
              <a:t>Ghana</a:t>
            </a:r>
            <a:r>
              <a:rPr b="0" spc="-35">
                <a:solidFill>
                  <a:srgbClr val="000000"/>
                </a:solidFill>
                <a:latin typeface="Malgun Gothic"/>
                <a:cs typeface="Malgun Gothic"/>
              </a:rPr>
              <a:t> </a:t>
            </a:r>
            <a:r>
              <a:rPr b="0" spc="-10">
                <a:solidFill>
                  <a:srgbClr val="000000"/>
                </a:solidFill>
                <a:latin typeface="Malgun Gothic"/>
                <a:cs typeface="Malgun Gothic"/>
              </a:rPr>
              <a:t>Limited </a:t>
            </a:r>
            <a:r>
              <a:rPr b="0" u="sng">
                <a:uFill>
                  <a:solidFill>
                    <a:srgbClr val="44536A"/>
                  </a:solidFill>
                </a:uFill>
                <a:latin typeface="Malgun Gothic"/>
                <a:cs typeface="Malgun Gothic"/>
                <a:hlinkClick r:id="rId7"/>
              </a:rPr>
              <a:t>aokpoti-</a:t>
            </a:r>
            <a:r>
              <a:rPr b="0" u="sng" spc="-10">
                <a:uFill>
                  <a:solidFill>
                    <a:srgbClr val="44536A"/>
                  </a:solidFill>
                </a:uFill>
                <a:latin typeface="Malgun Gothic"/>
                <a:cs typeface="Malgun Gothic"/>
                <a:hlinkClick r:id="rId7"/>
              </a:rPr>
              <a:t>paulo@zoomlionghana.com</a:t>
            </a:r>
            <a:r>
              <a:rPr b="0" u="sng" spc="500">
                <a:uFill>
                  <a:solidFill>
                    <a:srgbClr val="44536A"/>
                  </a:solidFill>
                </a:uFill>
                <a:latin typeface="Malgun Gothic"/>
                <a:cs typeface="Malgun Gothic"/>
                <a:hlinkClick r:id="rId7"/>
              </a:rPr>
              <a:t> </a:t>
            </a:r>
          </a:p>
          <a:p>
            <a:pPr marL="12700">
              <a:lnSpc>
                <a:spcPct val="100000"/>
              </a:lnSpc>
              <a:spcBef>
                <a:spcPts val="2020"/>
              </a:spcBef>
            </a:pPr>
            <a:r>
              <a:t>Lawrence</a:t>
            </a:r>
            <a:r>
              <a:rPr spc="-50"/>
              <a:t> </a:t>
            </a:r>
            <a:r>
              <a:t>Agbui,</a:t>
            </a:r>
            <a:r>
              <a:rPr spc="-65"/>
              <a:t> </a:t>
            </a:r>
            <a:r>
              <a:rPr spc="-25"/>
              <a:t>CFA</a:t>
            </a:r>
          </a:p>
          <a:p>
            <a:pPr marL="12700" marR="66040">
              <a:lnSpc>
                <a:spcPct val="100000"/>
              </a:lnSpc>
            </a:pPr>
            <a:r>
              <a:rPr b="0">
                <a:solidFill>
                  <a:srgbClr val="000000"/>
                </a:solidFill>
                <a:latin typeface="Malgun Gothic"/>
                <a:cs typeface="Malgun Gothic"/>
              </a:rPr>
              <a:t>Group</a:t>
            </a:r>
            <a:r>
              <a:rPr b="0" spc="-95">
                <a:solidFill>
                  <a:srgbClr val="000000"/>
                </a:solidFill>
                <a:latin typeface="Malgun Gothic"/>
                <a:cs typeface="Malgun Gothic"/>
              </a:rPr>
              <a:t> </a:t>
            </a:r>
            <a:r>
              <a:rPr b="0" spc="-10">
                <a:solidFill>
                  <a:srgbClr val="000000"/>
                </a:solidFill>
                <a:latin typeface="Malgun Gothic"/>
                <a:cs typeface="Malgun Gothic"/>
              </a:rPr>
              <a:t>Manager,</a:t>
            </a:r>
            <a:r>
              <a:rPr b="0" spc="-65">
                <a:solidFill>
                  <a:srgbClr val="000000"/>
                </a:solidFill>
                <a:latin typeface="Malgun Gothic"/>
                <a:cs typeface="Malgun Gothic"/>
              </a:rPr>
              <a:t> </a:t>
            </a:r>
            <a:r>
              <a:rPr b="0">
                <a:solidFill>
                  <a:srgbClr val="000000"/>
                </a:solidFill>
                <a:latin typeface="Malgun Gothic"/>
                <a:cs typeface="Malgun Gothic"/>
              </a:rPr>
              <a:t>Treasury</a:t>
            </a:r>
            <a:r>
              <a:rPr b="0" spc="-85">
                <a:solidFill>
                  <a:srgbClr val="000000"/>
                </a:solidFill>
                <a:latin typeface="Malgun Gothic"/>
                <a:cs typeface="Malgun Gothic"/>
              </a:rPr>
              <a:t> </a:t>
            </a:r>
            <a:r>
              <a:rPr b="0">
                <a:solidFill>
                  <a:srgbClr val="000000"/>
                </a:solidFill>
                <a:latin typeface="Malgun Gothic"/>
                <a:cs typeface="Malgun Gothic"/>
              </a:rPr>
              <a:t>&amp;</a:t>
            </a:r>
            <a:r>
              <a:rPr b="0" spc="-80">
                <a:solidFill>
                  <a:srgbClr val="000000"/>
                </a:solidFill>
                <a:latin typeface="Malgun Gothic"/>
                <a:cs typeface="Malgun Gothic"/>
              </a:rPr>
              <a:t> </a:t>
            </a:r>
            <a:r>
              <a:rPr b="0">
                <a:solidFill>
                  <a:srgbClr val="000000"/>
                </a:solidFill>
                <a:latin typeface="Malgun Gothic"/>
                <a:cs typeface="Malgun Gothic"/>
              </a:rPr>
              <a:t>Investments,</a:t>
            </a:r>
            <a:r>
              <a:rPr b="0" spc="-85">
                <a:solidFill>
                  <a:srgbClr val="000000"/>
                </a:solidFill>
                <a:latin typeface="Malgun Gothic"/>
                <a:cs typeface="Malgun Gothic"/>
              </a:rPr>
              <a:t> </a:t>
            </a:r>
            <a:r>
              <a:rPr b="0">
                <a:solidFill>
                  <a:srgbClr val="000000"/>
                </a:solidFill>
                <a:latin typeface="Malgun Gothic"/>
                <a:cs typeface="Malgun Gothic"/>
              </a:rPr>
              <a:t>Jospong</a:t>
            </a:r>
            <a:r>
              <a:rPr b="0" spc="-95">
                <a:solidFill>
                  <a:srgbClr val="000000"/>
                </a:solidFill>
                <a:latin typeface="Malgun Gothic"/>
                <a:cs typeface="Malgun Gothic"/>
              </a:rPr>
              <a:t> </a:t>
            </a:r>
            <a:r>
              <a:rPr b="0" spc="-10">
                <a:solidFill>
                  <a:srgbClr val="000000"/>
                </a:solidFill>
                <a:latin typeface="Malgun Gothic"/>
                <a:cs typeface="Malgun Gothic"/>
              </a:rPr>
              <a:t>Group </a:t>
            </a:r>
            <a:r>
              <a:rPr b="0" u="sng" spc="-10">
                <a:uFill>
                  <a:solidFill>
                    <a:srgbClr val="44536A"/>
                  </a:solidFill>
                </a:uFill>
                <a:latin typeface="Malgun Gothic"/>
                <a:cs typeface="Malgun Gothic"/>
                <a:hlinkClick r:id="rId8"/>
              </a:rPr>
              <a:t>lagbui@jospongroup.com</a:t>
            </a:r>
          </a:p>
          <a:p>
            <a:pPr marL="12700">
              <a:lnSpc>
                <a:spcPct val="100000"/>
              </a:lnSpc>
              <a:spcBef>
                <a:spcPts val="1500"/>
              </a:spcBef>
            </a:pPr>
            <a:r>
              <a:t>Courage</a:t>
            </a:r>
            <a:r>
              <a:rPr spc="-70"/>
              <a:t> </a:t>
            </a:r>
            <a:r>
              <a:t>Zoiku,</a:t>
            </a:r>
            <a:r>
              <a:rPr spc="-45"/>
              <a:t> </a:t>
            </a:r>
            <a:r>
              <a:rPr spc="-25"/>
              <a:t>CFA</a:t>
            </a:r>
          </a:p>
          <a:p>
            <a:pPr marL="12700" marR="5080">
              <a:lnSpc>
                <a:spcPts val="2220"/>
              </a:lnSpc>
              <a:spcBef>
                <a:spcPts val="25"/>
              </a:spcBef>
            </a:pPr>
            <a:r>
              <a:rPr b="0">
                <a:solidFill>
                  <a:srgbClr val="000000"/>
                </a:solidFill>
                <a:latin typeface="Malgun Gothic"/>
                <a:cs typeface="Malgun Gothic"/>
              </a:rPr>
              <a:t>Investment</a:t>
            </a:r>
            <a:r>
              <a:rPr b="0" spc="-75">
                <a:solidFill>
                  <a:srgbClr val="000000"/>
                </a:solidFill>
                <a:latin typeface="Malgun Gothic"/>
                <a:cs typeface="Malgun Gothic"/>
              </a:rPr>
              <a:t> </a:t>
            </a:r>
            <a:r>
              <a:rPr b="0" spc="-10">
                <a:solidFill>
                  <a:srgbClr val="000000"/>
                </a:solidFill>
                <a:latin typeface="Malgun Gothic"/>
                <a:cs typeface="Malgun Gothic"/>
              </a:rPr>
              <a:t>Manager,</a:t>
            </a:r>
            <a:r>
              <a:rPr b="0" spc="-55">
                <a:solidFill>
                  <a:srgbClr val="000000"/>
                </a:solidFill>
                <a:latin typeface="Malgun Gothic"/>
                <a:cs typeface="Malgun Gothic"/>
              </a:rPr>
              <a:t> </a:t>
            </a:r>
            <a:r>
              <a:rPr b="0">
                <a:solidFill>
                  <a:srgbClr val="000000"/>
                </a:solidFill>
                <a:latin typeface="Malgun Gothic"/>
                <a:cs typeface="Malgun Gothic"/>
              </a:rPr>
              <a:t>Business</a:t>
            </a:r>
            <a:r>
              <a:rPr b="0" spc="-95">
                <a:solidFill>
                  <a:srgbClr val="000000"/>
                </a:solidFill>
                <a:latin typeface="Malgun Gothic"/>
                <a:cs typeface="Malgun Gothic"/>
              </a:rPr>
              <a:t> </a:t>
            </a:r>
            <a:r>
              <a:rPr b="0" spc="-10">
                <a:solidFill>
                  <a:srgbClr val="000000"/>
                </a:solidFill>
                <a:latin typeface="Malgun Gothic"/>
                <a:cs typeface="Malgun Gothic"/>
              </a:rPr>
              <a:t>Valuations,</a:t>
            </a:r>
            <a:r>
              <a:rPr b="0" spc="-85">
                <a:solidFill>
                  <a:srgbClr val="000000"/>
                </a:solidFill>
                <a:latin typeface="Malgun Gothic"/>
                <a:cs typeface="Malgun Gothic"/>
              </a:rPr>
              <a:t> </a:t>
            </a:r>
            <a:r>
              <a:rPr b="0">
                <a:solidFill>
                  <a:srgbClr val="000000"/>
                </a:solidFill>
                <a:latin typeface="Malgun Gothic"/>
                <a:cs typeface="Malgun Gothic"/>
              </a:rPr>
              <a:t>Jospong</a:t>
            </a:r>
            <a:r>
              <a:rPr b="0" spc="-80">
                <a:solidFill>
                  <a:srgbClr val="000000"/>
                </a:solidFill>
                <a:latin typeface="Malgun Gothic"/>
                <a:cs typeface="Malgun Gothic"/>
              </a:rPr>
              <a:t> </a:t>
            </a:r>
            <a:r>
              <a:rPr b="0" spc="-10">
                <a:solidFill>
                  <a:srgbClr val="000000"/>
                </a:solidFill>
                <a:latin typeface="Malgun Gothic"/>
                <a:cs typeface="Malgun Gothic"/>
              </a:rPr>
              <a:t>Group </a:t>
            </a:r>
            <a:r>
              <a:rPr b="0" u="sng" spc="-10">
                <a:uFill>
                  <a:solidFill>
                    <a:srgbClr val="44536A"/>
                  </a:solidFill>
                </a:uFill>
                <a:latin typeface="Malgun Gothic"/>
                <a:cs typeface="Malgun Gothic"/>
                <a:hlinkClick r:id="rId9"/>
              </a:rPr>
              <a:t>czoiku@jospongroup.com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91057-75C5-9D94-E22D-BC64DA419E0C}"/>
              </a:ext>
            </a:extLst>
          </p:cNvPr>
          <p:cNvSpPr>
            <a:spLocks noGrp="1"/>
          </p:cNvSpPr>
          <p:nvPr>
            <p:ph type="title"/>
          </p:nvPr>
        </p:nvSpPr>
        <p:spPr/>
        <p:txBody>
          <a:bodyPr/>
          <a:lstStyle/>
          <a:p>
            <a:r>
              <a:rPr lang="en-US"/>
              <a:t>The problem</a:t>
            </a:r>
          </a:p>
        </p:txBody>
      </p:sp>
      <p:pic>
        <p:nvPicPr>
          <p:cNvPr id="4" name="Picture 3">
            <a:extLst>
              <a:ext uri="{FF2B5EF4-FFF2-40B4-BE49-F238E27FC236}">
                <a16:creationId xmlns:a16="http://schemas.microsoft.com/office/drawing/2014/main" id="{667F8F3E-3FD3-166E-E276-83AB5E0EE0FA}"/>
              </a:ext>
            </a:extLst>
          </p:cNvPr>
          <p:cNvPicPr>
            <a:picLocks noChangeAspect="1"/>
          </p:cNvPicPr>
          <p:nvPr/>
        </p:nvPicPr>
        <p:blipFill>
          <a:blip r:embed="rId2"/>
          <a:stretch>
            <a:fillRect/>
          </a:stretch>
        </p:blipFill>
        <p:spPr>
          <a:xfrm>
            <a:off x="1306286" y="2214807"/>
            <a:ext cx="5860230" cy="3694493"/>
          </a:xfrm>
          <a:prstGeom prst="rect">
            <a:avLst/>
          </a:prstGeom>
        </p:spPr>
      </p:pic>
      <p:sp>
        <p:nvSpPr>
          <p:cNvPr id="5" name="Title 1">
            <a:extLst>
              <a:ext uri="{FF2B5EF4-FFF2-40B4-BE49-F238E27FC236}">
                <a16:creationId xmlns:a16="http://schemas.microsoft.com/office/drawing/2014/main" id="{DA698289-1FA4-BCAD-BDED-B8691B3FB3A7}"/>
              </a:ext>
            </a:extLst>
          </p:cNvPr>
          <p:cNvSpPr txBox="1">
            <a:spLocks/>
          </p:cNvSpPr>
          <p:nvPr/>
        </p:nvSpPr>
        <p:spPr>
          <a:xfrm>
            <a:off x="8495837" y="3000375"/>
            <a:ext cx="2389877" cy="655982"/>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~2% growth YoY</a:t>
            </a:r>
          </a:p>
          <a:p>
            <a:endParaRPr lang="en-US" sz="1600" kern="0">
              <a:solidFill>
                <a:schemeClr val="tx1">
                  <a:lumMod val="85000"/>
                  <a:lumOff val="15000"/>
                </a:schemeClr>
              </a:solidFill>
            </a:endParaRPr>
          </a:p>
        </p:txBody>
      </p:sp>
      <p:sp>
        <p:nvSpPr>
          <p:cNvPr id="7" name="Title 1">
            <a:extLst>
              <a:ext uri="{FF2B5EF4-FFF2-40B4-BE49-F238E27FC236}">
                <a16:creationId xmlns:a16="http://schemas.microsoft.com/office/drawing/2014/main" id="{07B81A39-9EFD-93A1-F56F-28046023B5FB}"/>
              </a:ext>
            </a:extLst>
          </p:cNvPr>
          <p:cNvSpPr txBox="1">
            <a:spLocks/>
          </p:cNvSpPr>
          <p:nvPr/>
        </p:nvSpPr>
        <p:spPr>
          <a:xfrm>
            <a:off x="1421840" y="1600753"/>
            <a:ext cx="4781498" cy="644179"/>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b="1" kern="0">
                <a:solidFill>
                  <a:schemeClr val="tx2"/>
                </a:solidFill>
                <a:latin typeface="Montserrat"/>
              </a:rPr>
              <a:t>~86 million MHDVs on the road today</a:t>
            </a:r>
            <a:endParaRPr lang="en-US" sz="1600" kern="0">
              <a:solidFill>
                <a:schemeClr val="tx2"/>
              </a:solidFill>
            </a:endParaRPr>
          </a:p>
        </p:txBody>
      </p:sp>
      <p:sp>
        <p:nvSpPr>
          <p:cNvPr id="9" name="Rectangle 8">
            <a:extLst>
              <a:ext uri="{FF2B5EF4-FFF2-40B4-BE49-F238E27FC236}">
                <a16:creationId xmlns:a16="http://schemas.microsoft.com/office/drawing/2014/main" id="{53AC6A57-B3D2-8D95-312C-0BFF3BA74379}"/>
              </a:ext>
            </a:extLst>
          </p:cNvPr>
          <p:cNvSpPr/>
          <p:nvPr/>
        </p:nvSpPr>
        <p:spPr>
          <a:xfrm>
            <a:off x="1107783" y="5909300"/>
            <a:ext cx="2848350" cy="44861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1200"/>
              </a:spcAft>
              <a:buClrTx/>
              <a:buSzTx/>
              <a:buFontTx/>
              <a:buNone/>
              <a:tabLst/>
              <a:defRPr/>
            </a:pPr>
            <a:r>
              <a:rPr lang="en-US" sz="1000" i="1" kern="0">
                <a:solidFill>
                  <a:schemeClr val="tx2"/>
                </a:solidFill>
                <a:latin typeface="Montserrat" panose="00000500000000000000" pitchFamily="2" charset="0"/>
                <a:hlinkClick r:id="rId3">
                  <a:extLst>
                    <a:ext uri="{A12FA001-AC4F-418D-AE19-62706E023703}">
                      <ahyp:hlinkClr xmlns:ahyp="http://schemas.microsoft.com/office/drawing/2018/hyperlinkcolor" val="tx"/>
                    </a:ext>
                  </a:extLst>
                </a:hlinkClick>
              </a:rPr>
              <a:t>Source: SFC, BNEF, 2024</a:t>
            </a:r>
            <a:endParaRPr kumimoji="0" lang="en-US" sz="1000" i="1" u="none" strike="noStrike" kern="0" cap="none" spc="0" normalizeH="0" baseline="0" noProof="0">
              <a:ln>
                <a:noFill/>
              </a:ln>
              <a:solidFill>
                <a:schemeClr val="tx2"/>
              </a:solidFill>
              <a:effectLst/>
              <a:uLnTx/>
              <a:uFillTx/>
              <a:latin typeface="Montserrat" panose="00000500000000000000" pitchFamily="2" charset="0"/>
            </a:endParaRPr>
          </a:p>
        </p:txBody>
      </p:sp>
      <p:cxnSp>
        <p:nvCxnSpPr>
          <p:cNvPr id="18" name="Connector: Elbow 17">
            <a:extLst>
              <a:ext uri="{FF2B5EF4-FFF2-40B4-BE49-F238E27FC236}">
                <a16:creationId xmlns:a16="http://schemas.microsoft.com/office/drawing/2014/main" id="{9A995BC1-6E6E-2DFA-CA08-9066E558B27F}"/>
              </a:ext>
            </a:extLst>
          </p:cNvPr>
          <p:cNvCxnSpPr>
            <a:cxnSpLocks/>
          </p:cNvCxnSpPr>
          <p:nvPr/>
        </p:nvCxnSpPr>
        <p:spPr>
          <a:xfrm>
            <a:off x="3812589" y="2819400"/>
            <a:ext cx="4831681" cy="577477"/>
          </a:xfrm>
          <a:prstGeom prst="bentConnector3">
            <a:avLst>
              <a:gd name="adj1" fmla="val 84696"/>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29E251CE-7515-4916-EA20-72B40E82F108}"/>
              </a:ext>
            </a:extLst>
          </p:cNvPr>
          <p:cNvSpPr txBox="1">
            <a:spLocks/>
          </p:cNvSpPr>
          <p:nvPr/>
        </p:nvSpPr>
        <p:spPr>
          <a:xfrm>
            <a:off x="2655261" y="1897571"/>
            <a:ext cx="1795129" cy="580292"/>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200" kern="0">
                <a:solidFill>
                  <a:schemeClr val="tx1">
                    <a:lumMod val="85000"/>
                    <a:lumOff val="15000"/>
                  </a:schemeClr>
                </a:solidFill>
                <a:latin typeface="Montserrat" panose="00000500000000000000" pitchFamily="2" charset="0"/>
              </a:rPr>
              <a:t>(MHDV stock)</a:t>
            </a:r>
            <a:endParaRPr lang="en-US" sz="1200" b="1" kern="0">
              <a:solidFill>
                <a:schemeClr val="tx1">
                  <a:lumMod val="85000"/>
                  <a:lumOff val="15000"/>
                </a:schemeClr>
              </a:solidFill>
              <a:latin typeface="Montserrat" panose="00000500000000000000" pitchFamily="2" charset="0"/>
            </a:endParaRPr>
          </a:p>
          <a:p>
            <a:pPr algn="ctr"/>
            <a:endParaRPr lang="en-US" sz="1200" b="1" kern="0">
              <a:solidFill>
                <a:schemeClr val="tx1">
                  <a:lumMod val="85000"/>
                  <a:lumOff val="15000"/>
                </a:schemeClr>
              </a:solidFill>
              <a:latin typeface="Montserrat" panose="00000500000000000000" pitchFamily="2" charset="0"/>
            </a:endParaRPr>
          </a:p>
          <a:p>
            <a:pPr algn="ctr"/>
            <a:endParaRPr lang="en-US" sz="1200" b="1" kern="0">
              <a:solidFill>
                <a:schemeClr val="tx1">
                  <a:lumMod val="85000"/>
                  <a:lumOff val="15000"/>
                </a:schemeClr>
              </a:solidFill>
              <a:latin typeface="Montserrat" panose="00000500000000000000" pitchFamily="2" charset="0"/>
            </a:endParaRPr>
          </a:p>
        </p:txBody>
      </p:sp>
      <p:cxnSp>
        <p:nvCxnSpPr>
          <p:cNvPr id="6" name="Straight Arrow Connector 5">
            <a:extLst>
              <a:ext uri="{FF2B5EF4-FFF2-40B4-BE49-F238E27FC236}">
                <a16:creationId xmlns:a16="http://schemas.microsoft.com/office/drawing/2014/main" id="{AFA5B365-40DD-B441-A103-7139EB4BA692}"/>
              </a:ext>
            </a:extLst>
          </p:cNvPr>
          <p:cNvCxnSpPr/>
          <p:nvPr/>
        </p:nvCxnSpPr>
        <p:spPr>
          <a:xfrm flipV="1">
            <a:off x="3686175" y="2819400"/>
            <a:ext cx="0" cy="577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1414475-9EE9-3388-07C7-DEE42778E733}"/>
              </a:ext>
            </a:extLst>
          </p:cNvPr>
          <p:cNvCxnSpPr>
            <a:cxnSpLocks/>
          </p:cNvCxnSpPr>
          <p:nvPr/>
        </p:nvCxnSpPr>
        <p:spPr>
          <a:xfrm flipV="1">
            <a:off x="6762750" y="4324350"/>
            <a:ext cx="0" cy="9620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2B03FD3-2331-B85A-DF90-5F7BD6C8FF1F}"/>
              </a:ext>
            </a:extLst>
          </p:cNvPr>
          <p:cNvCxnSpPr>
            <a:cxnSpLocks/>
          </p:cNvCxnSpPr>
          <p:nvPr/>
        </p:nvCxnSpPr>
        <p:spPr>
          <a:xfrm flipV="1">
            <a:off x="6905625" y="4119072"/>
            <a:ext cx="1738645" cy="6862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C966116-BA1A-E1EE-E375-29AFB5620D90}"/>
              </a:ext>
            </a:extLst>
          </p:cNvPr>
          <p:cNvSpPr txBox="1">
            <a:spLocks/>
          </p:cNvSpPr>
          <p:nvPr/>
        </p:nvSpPr>
        <p:spPr>
          <a:xfrm>
            <a:off x="8495837" y="3738414"/>
            <a:ext cx="3134188" cy="106694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~45% of MHDV stock concentrated in four markets</a:t>
            </a:r>
          </a:p>
          <a:p>
            <a:endParaRPr lang="en-US" sz="1600" kern="0">
              <a:solidFill>
                <a:schemeClr val="tx1">
                  <a:lumMod val="85000"/>
                  <a:lumOff val="15000"/>
                </a:schemeClr>
              </a:solidFill>
            </a:endParaRPr>
          </a:p>
        </p:txBody>
      </p:sp>
    </p:spTree>
    <p:extLst>
      <p:ext uri="{BB962C8B-B14F-4D97-AF65-F5344CB8AC3E}">
        <p14:creationId xmlns:p14="http://schemas.microsoft.com/office/powerpoint/2010/main" val="8421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809838"/>
            <a:ext cx="5249313" cy="1816689"/>
          </a:xfrm>
        </p:spPr>
        <p:txBody>
          <a:bodyPr/>
          <a:lstStyle/>
          <a:p>
            <a:r>
              <a:rPr lang="nl-NL" sz="4600">
                <a:latin typeface="Oswald"/>
              </a:rPr>
              <a:t>Ze light-</a:t>
            </a:r>
            <a:r>
              <a:rPr lang="nl-NL" sz="4600" err="1">
                <a:latin typeface="Oswald"/>
              </a:rPr>
              <a:t>duty</a:t>
            </a:r>
            <a:r>
              <a:rPr lang="nl-NL" sz="4600">
                <a:latin typeface="Oswald"/>
              </a:rPr>
              <a:t> trucks </a:t>
            </a:r>
            <a:r>
              <a:rPr lang="nl-NL" sz="4600" err="1">
                <a:latin typeface="Oswald"/>
              </a:rPr>
              <a:t>by</a:t>
            </a:r>
            <a:r>
              <a:rPr lang="nl-NL" sz="4600">
                <a:latin typeface="Oswald"/>
              </a:rPr>
              <a:t> </a:t>
            </a:r>
            <a:r>
              <a:rPr lang="nl-NL" sz="4600" err="1">
                <a:latin typeface="Oswald"/>
              </a:rPr>
              <a:t>ox</a:t>
            </a:r>
            <a:r>
              <a:rPr lang="nl-NL" sz="4600">
                <a:latin typeface="Oswald"/>
              </a:rPr>
              <a:t> </a:t>
            </a:r>
            <a:r>
              <a:rPr lang="nl-NL" sz="4600" err="1">
                <a:latin typeface="Oswald"/>
              </a:rPr>
              <a:t>delivers</a:t>
            </a:r>
            <a:r>
              <a:rPr lang="nl-NL" sz="4600">
                <a:latin typeface="Oswald"/>
              </a:rPr>
              <a:t> </a:t>
            </a:r>
            <a:r>
              <a:rPr lang="nl-NL" sz="4600" err="1">
                <a:latin typeface="Oswald"/>
              </a:rPr>
              <a:t>rwanda</a:t>
            </a:r>
            <a:endParaRPr lang="nl-NL" err="1"/>
          </a:p>
        </p:txBody>
      </p:sp>
      <p:sp>
        <p:nvSpPr>
          <p:cNvPr id="4" name="Tekstvak 3">
            <a:extLst>
              <a:ext uri="{FF2B5EF4-FFF2-40B4-BE49-F238E27FC236}">
                <a16:creationId xmlns:a16="http://schemas.microsoft.com/office/drawing/2014/main" id="{9F6F383B-9CF5-5562-C3F3-8E86636CEC3E}"/>
              </a:ext>
            </a:extLst>
          </p:cNvPr>
          <p:cNvSpPr txBox="1"/>
          <p:nvPr/>
        </p:nvSpPr>
        <p:spPr>
          <a:xfrm>
            <a:off x="950808" y="1427423"/>
            <a:ext cx="352978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sp>
        <p:nvSpPr>
          <p:cNvPr id="10" name="Tekstvak 9">
            <a:extLst>
              <a:ext uri="{FF2B5EF4-FFF2-40B4-BE49-F238E27FC236}">
                <a16:creationId xmlns:a16="http://schemas.microsoft.com/office/drawing/2014/main" id="{56D80B5C-7B7E-34CB-3469-034EFF576177}"/>
              </a:ext>
            </a:extLst>
          </p:cNvPr>
          <p:cNvSpPr txBox="1"/>
          <p:nvPr/>
        </p:nvSpPr>
        <p:spPr>
          <a:xfrm>
            <a:off x="1465536" y="587347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12" name="Title 1">
            <a:extLst>
              <a:ext uri="{FF2B5EF4-FFF2-40B4-BE49-F238E27FC236}">
                <a16:creationId xmlns:a16="http://schemas.microsoft.com/office/drawing/2014/main" id="{FFE69349-A140-DE83-F9F1-C50B8E96FA10}"/>
              </a:ext>
            </a:extLst>
          </p:cNvPr>
          <p:cNvSpPr txBox="1">
            <a:spLocks/>
          </p:cNvSpPr>
          <p:nvPr/>
        </p:nvSpPr>
        <p:spPr>
          <a:xfrm>
            <a:off x="1972485" y="3998786"/>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2400" kern="0">
                <a:solidFill>
                  <a:schemeClr val="tx2"/>
                </a:solidFill>
                <a:latin typeface="Oswald"/>
              </a:rPr>
              <a:t>Colin </a:t>
            </a:r>
            <a:r>
              <a:rPr lang="en-US" sz="2400" kern="0" err="1">
                <a:solidFill>
                  <a:schemeClr val="tx2"/>
                </a:solidFill>
                <a:latin typeface="Oswald"/>
              </a:rPr>
              <a:t>Tebbett</a:t>
            </a:r>
            <a:endParaRPr lang="nl-NL" err="1">
              <a:solidFill>
                <a:schemeClr val="tx2"/>
              </a:solidFill>
            </a:endParaRPr>
          </a:p>
        </p:txBody>
      </p:sp>
      <p:sp>
        <p:nvSpPr>
          <p:cNvPr id="13" name="Title 1">
            <a:extLst>
              <a:ext uri="{FF2B5EF4-FFF2-40B4-BE49-F238E27FC236}">
                <a16:creationId xmlns:a16="http://schemas.microsoft.com/office/drawing/2014/main" id="{73234666-EB39-06E8-DF1B-2644B0369618}"/>
              </a:ext>
            </a:extLst>
          </p:cNvPr>
          <p:cNvSpPr txBox="1">
            <a:spLocks/>
          </p:cNvSpPr>
          <p:nvPr/>
        </p:nvSpPr>
        <p:spPr>
          <a:xfrm>
            <a:off x="1972485" y="4386307"/>
            <a:ext cx="2850870" cy="619956"/>
          </a:xfrm>
          <a:prstGeom prst="rect">
            <a:avLst/>
          </a:prstGeom>
          <a:noFill/>
          <a:ln>
            <a:noFill/>
          </a:ln>
        </p:spPr>
        <p:txBody>
          <a:bodyPr spcFirstLastPara="1" wrap="square" lIns="91425" tIns="45700" rIns="91425" bIns="4570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600" kern="0">
                <a:solidFill>
                  <a:schemeClr val="tx2"/>
                </a:solidFill>
              </a:rPr>
              <a:t>Head of International growth</a:t>
            </a:r>
            <a:endParaRPr lang="en-US" sz="1600" kern="0">
              <a:solidFill>
                <a:schemeClr val="tx2"/>
              </a:solidFill>
              <a:latin typeface="+mn-lt"/>
            </a:endParaRPr>
          </a:p>
          <a:p>
            <a:pPr defTabSz="914400"/>
            <a:r>
              <a:rPr lang="en-US" sz="1600" kern="0">
                <a:solidFill>
                  <a:schemeClr val="tx2"/>
                </a:solidFill>
                <a:cs typeface="Calibri"/>
              </a:rPr>
              <a:t>OX Delivers </a:t>
            </a:r>
          </a:p>
        </p:txBody>
      </p:sp>
      <p:pic>
        <p:nvPicPr>
          <p:cNvPr id="5" name="Afbeelding 4" descr="Afbeelding met persoon, Menselijk gezicht, glimlach, kleding&#10;&#10;Automatisch gegenereerde beschrijving">
            <a:extLst>
              <a:ext uri="{FF2B5EF4-FFF2-40B4-BE49-F238E27FC236}">
                <a16:creationId xmlns:a16="http://schemas.microsoft.com/office/drawing/2014/main" id="{79589DE8-3F6D-A187-82CD-5907316DC272}"/>
              </a:ext>
            </a:extLst>
          </p:cNvPr>
          <p:cNvPicPr>
            <a:picLocks noChangeAspect="1"/>
          </p:cNvPicPr>
          <p:nvPr/>
        </p:nvPicPr>
        <p:blipFill>
          <a:blip r:embed="rId2"/>
          <a:srcRect l="5399" r="7362" b="-150"/>
          <a:stretch/>
        </p:blipFill>
        <p:spPr>
          <a:xfrm>
            <a:off x="545016" y="3817373"/>
            <a:ext cx="1429791" cy="1374065"/>
          </a:xfrm>
          <a:prstGeom prst="flowChartConnector">
            <a:avLst/>
          </a:prstGeom>
        </p:spPr>
      </p:pic>
    </p:spTree>
    <p:extLst>
      <p:ext uri="{BB962C8B-B14F-4D97-AF65-F5344CB8AC3E}">
        <p14:creationId xmlns:p14="http://schemas.microsoft.com/office/powerpoint/2010/main" val="1718802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350A509-B3FA-4294-8D4E-97B83B0E086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A7F9397-2181-AD50-30E8-B9EC620B4594}"/>
              </a:ext>
            </a:extLst>
          </p:cNvPr>
          <p:cNvSpPr txBox="1"/>
          <p:nvPr/>
        </p:nvSpPr>
        <p:spPr>
          <a:xfrm>
            <a:off x="-2" y="9782"/>
            <a:ext cx="12192001" cy="1200329"/>
          </a:xfrm>
          <a:prstGeom prst="rect">
            <a:avLst/>
          </a:prstGeom>
          <a:noFill/>
        </p:spPr>
        <p:txBody>
          <a:bodyPr wrap="square">
            <a:spAutoFit/>
          </a:bodyPr>
          <a:lstStyle/>
          <a:p>
            <a:pPr algn="ctr">
              <a:defRPr/>
            </a:pPr>
            <a:r>
              <a:rPr lang="en-US" sz="7200" b="1">
                <a:solidFill>
                  <a:srgbClr val="E7B522"/>
                </a:solidFill>
                <a:latin typeface="Avenir Heavy" panose="020B0703020203020204" pitchFamily="34" charset="0"/>
                <a:ea typeface="+mn-lt"/>
                <a:cs typeface="+mn-lt"/>
              </a:rPr>
              <a:t>Transport and</a:t>
            </a:r>
          </a:p>
        </p:txBody>
      </p:sp>
      <p:pic>
        <p:nvPicPr>
          <p:cNvPr id="5" name="Picture 4" descr="A white and black logo&#10;&#10;Description automatically generated">
            <a:extLst>
              <a:ext uri="{FF2B5EF4-FFF2-40B4-BE49-F238E27FC236}">
                <a16:creationId xmlns:a16="http://schemas.microsoft.com/office/drawing/2014/main" id="{739113AE-B43B-F123-444C-A1031B7E1514}"/>
              </a:ext>
            </a:extLst>
          </p:cNvPr>
          <p:cNvPicPr>
            <a:picLocks noGrp="1" noRot="1" noChangeAspect="1" noMove="1" noResize="1" noEditPoints="1" noAdjustHandles="1" noChangeArrowheads="1" noChangeShapeType="1" noCrop="1"/>
          </p:cNvPicPr>
          <p:nvPr/>
        </p:nvPicPr>
        <p:blipFill>
          <a:blip r:embed="rId4"/>
          <a:stretch>
            <a:fillRect/>
          </a:stretch>
        </p:blipFill>
        <p:spPr>
          <a:xfrm>
            <a:off x="10381955" y="5793805"/>
            <a:ext cx="1738297" cy="970333"/>
          </a:xfrm>
          <a:prstGeom prst="rect">
            <a:avLst/>
          </a:prstGeom>
        </p:spPr>
      </p:pic>
      <p:sp>
        <p:nvSpPr>
          <p:cNvPr id="13" name="TextBox 12">
            <a:extLst>
              <a:ext uri="{FF2B5EF4-FFF2-40B4-BE49-F238E27FC236}">
                <a16:creationId xmlns:a16="http://schemas.microsoft.com/office/drawing/2014/main" id="{F0C1DA3C-6452-09CA-1B8D-200236E41C19}"/>
              </a:ext>
            </a:extLst>
          </p:cNvPr>
          <p:cNvSpPr txBox="1"/>
          <p:nvPr/>
        </p:nvSpPr>
        <p:spPr>
          <a:xfrm>
            <a:off x="0" y="977312"/>
            <a:ext cx="12192000" cy="923330"/>
          </a:xfrm>
          <a:prstGeom prst="rect">
            <a:avLst/>
          </a:prstGeom>
          <a:noFill/>
        </p:spPr>
        <p:txBody>
          <a:bodyPr wrap="square">
            <a:spAutoFit/>
          </a:bodyPr>
          <a:lstStyle/>
          <a:p>
            <a:pPr algn="ctr">
              <a:defRPr/>
            </a:pPr>
            <a:r>
              <a:rPr lang="en-US" sz="5400" b="1">
                <a:solidFill>
                  <a:schemeClr val="bg1"/>
                </a:solidFill>
                <a:latin typeface="Avenir Heavy" panose="020B0703020203020204" pitchFamily="34" charset="0"/>
                <a:ea typeface="+mn-lt"/>
                <a:cs typeface="+mn-lt"/>
              </a:rPr>
              <a:t>Climate Change Week</a:t>
            </a:r>
            <a:endParaRPr lang="en-US" sz="5400" b="1">
              <a:solidFill>
                <a:schemeClr val="bg1"/>
              </a:solidFill>
              <a:latin typeface="Avenir Heavy" panose="020B0703020203020204" pitchFamily="34" charset="0"/>
              <a:ea typeface="Calibri"/>
              <a:cs typeface="Calibri"/>
            </a:endParaRPr>
          </a:p>
        </p:txBody>
      </p:sp>
      <p:grpSp>
        <p:nvGrpSpPr>
          <p:cNvPr id="19" name="Group 18">
            <a:extLst>
              <a:ext uri="{FF2B5EF4-FFF2-40B4-BE49-F238E27FC236}">
                <a16:creationId xmlns:a16="http://schemas.microsoft.com/office/drawing/2014/main" id="{03A0D8C3-0889-5A35-6BC7-84419360AA2B}"/>
              </a:ext>
            </a:extLst>
          </p:cNvPr>
          <p:cNvGrpSpPr>
            <a:grpSpLocks noGrp="1" noUngrp="1" noRot="1" noMove="1" noResize="1"/>
          </p:cNvGrpSpPr>
          <p:nvPr/>
        </p:nvGrpSpPr>
        <p:grpSpPr>
          <a:xfrm>
            <a:off x="455696" y="6012722"/>
            <a:ext cx="8942869" cy="520610"/>
            <a:chOff x="455696" y="6012722"/>
            <a:chExt cx="8942869" cy="520610"/>
          </a:xfrm>
        </p:grpSpPr>
        <p:pic>
          <p:nvPicPr>
            <p:cNvPr id="1028" name="Picture 4" descr="Time Logo PNG Transparent &amp; SVG Vector - Freebie Supply">
              <a:extLst>
                <a:ext uri="{FF2B5EF4-FFF2-40B4-BE49-F238E27FC236}">
                  <a16:creationId xmlns:a16="http://schemas.microsoft.com/office/drawing/2014/main" id="{2D427A92-87A8-13AC-FAB3-84826082C21D}"/>
                </a:ext>
              </a:extLst>
            </p:cNvPr>
            <p:cNvPicPr>
              <a:picLocks noGrp="1" noRot="1" noChangeAspect="1" noMove="1" noResize="1" noEditPoints="1" noAdjustHandles="1" noChangeArrowheads="1" noChangeShapeType="1" noCrop="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55696" y="6092492"/>
              <a:ext cx="1273454"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New Yorker Digital Subscription">
              <a:extLst>
                <a:ext uri="{FF2B5EF4-FFF2-40B4-BE49-F238E27FC236}">
                  <a16:creationId xmlns:a16="http://schemas.microsoft.com/office/drawing/2014/main" id="{6BDA2B47-4382-FB25-0692-0586CE2621DB}"/>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16420" y="6012722"/>
              <a:ext cx="2056629" cy="4798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nn-logo-white —">
              <a:extLst>
                <a:ext uri="{FF2B5EF4-FFF2-40B4-BE49-F238E27FC236}">
                  <a16:creationId xmlns:a16="http://schemas.microsoft.com/office/drawing/2014/main" id="{9556C58F-EDB8-D730-2312-FAF7E71734C7}"/>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80949" y="6120972"/>
              <a:ext cx="848477" cy="412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377F2B8-14D0-4FC8-5CFB-ACAF6EAB4711}"/>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37326" y="6148007"/>
              <a:ext cx="1181126" cy="338651"/>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42CF5511-92F6-7319-B307-5EAF65853F66}"/>
                </a:ext>
              </a:extLst>
            </p:cNvPr>
            <p:cNvPicPr>
              <a:picLocks noGrp="1" noRot="1" noChangeAspect="1" noMove="1" noResize="1" noEditPoints="1" noAdjustHandles="1" noChangeArrowheads="1" noChangeShapeType="1" noCrop="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t="40184" b="40797"/>
            <a:stretch/>
          </p:blipFill>
          <p:spPr>
            <a:xfrm>
              <a:off x="7127079" y="6101332"/>
              <a:ext cx="2271486" cy="432000"/>
            </a:xfrm>
            <a:prstGeom prst="rect">
              <a:avLst/>
            </a:prstGeom>
          </p:spPr>
        </p:pic>
      </p:grpSp>
    </p:spTree>
    <p:extLst>
      <p:ext uri="{BB962C8B-B14F-4D97-AF65-F5344CB8AC3E}">
        <p14:creationId xmlns:p14="http://schemas.microsoft.com/office/powerpoint/2010/main" val="3721965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2AC5C8EE-8C49-D1F9-42C5-7BD9F067222A}"/>
              </a:ext>
            </a:extLst>
          </p:cNvPr>
          <p:cNvGrpSpPr/>
          <p:nvPr/>
        </p:nvGrpSpPr>
        <p:grpSpPr>
          <a:xfrm>
            <a:off x="7836974" y="798265"/>
            <a:ext cx="4414759" cy="2967180"/>
            <a:chOff x="8496815" y="1556841"/>
            <a:chExt cx="4414759" cy="2967180"/>
          </a:xfrm>
        </p:grpSpPr>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BB9A9047-F5C8-B50B-FC31-105619CC588E}"/>
                    </a:ext>
                  </a:extLst>
                </p:cNvPr>
                <p:cNvGraphicFramePr/>
                <p:nvPr/>
              </p:nvGraphicFramePr>
              <p:xfrm>
                <a:off x="8496815" y="1556841"/>
                <a:ext cx="4414759" cy="296718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BB9A9047-F5C8-B50B-FC31-105619CC588E}"/>
                    </a:ext>
                  </a:extLst>
                </p:cNvPr>
                <p:cNvPicPr>
                  <a:picLocks noGrp="1" noRot="1" noChangeAspect="1" noMove="1" noResize="1" noEditPoints="1" noAdjustHandles="1" noChangeArrowheads="1" noChangeShapeType="1"/>
                </p:cNvPicPr>
                <p:nvPr/>
              </p:nvPicPr>
              <p:blipFill>
                <a:blip r:embed="rId4"/>
                <a:stretch>
                  <a:fillRect/>
                </a:stretch>
              </p:blipFill>
              <p:spPr>
                <a:xfrm>
                  <a:off x="7836974" y="798265"/>
                  <a:ext cx="4414759" cy="2967180"/>
                </a:xfrm>
                <a:prstGeom prst="rect">
                  <a:avLst/>
                </a:prstGeom>
              </p:spPr>
            </p:pic>
          </mc:Fallback>
        </mc:AlternateContent>
        <p:sp>
          <p:nvSpPr>
            <p:cNvPr id="12" name="TextBox 15">
              <a:extLst>
                <a:ext uri="{FF2B5EF4-FFF2-40B4-BE49-F238E27FC236}">
                  <a16:creationId xmlns:a16="http://schemas.microsoft.com/office/drawing/2014/main" id="{DC3EBD70-0335-4060-0C40-D8072E96C463}"/>
                </a:ext>
              </a:extLst>
            </p:cNvPr>
            <p:cNvSpPr txBox="1"/>
            <p:nvPr/>
          </p:nvSpPr>
          <p:spPr>
            <a:xfrm>
              <a:off x="9890416" y="2745959"/>
              <a:ext cx="1590322"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venir Black"/>
                </a:rPr>
                <a:t>Cargo</a:t>
              </a:r>
              <a:endParaRPr lang="en-GB">
                <a:latin typeface="Avenir Black"/>
              </a:endParaRPr>
            </a:p>
            <a:p>
              <a:pPr algn="ctr"/>
              <a:r>
                <a:rPr lang="en-US">
                  <a:latin typeface="Avenir Black"/>
                </a:rPr>
                <a:t>mix</a:t>
              </a:r>
              <a:endParaRPr lang="en-GB">
                <a:latin typeface="Avenir Black"/>
              </a:endParaRPr>
            </a:p>
          </p:txBody>
        </p:sp>
      </p:grpSp>
      <p:grpSp>
        <p:nvGrpSpPr>
          <p:cNvPr id="13" name="Group 12">
            <a:extLst>
              <a:ext uri="{FF2B5EF4-FFF2-40B4-BE49-F238E27FC236}">
                <a16:creationId xmlns:a16="http://schemas.microsoft.com/office/drawing/2014/main" id="{E8C35347-2493-F555-F860-5C035B0A1096}"/>
              </a:ext>
            </a:extLst>
          </p:cNvPr>
          <p:cNvGrpSpPr/>
          <p:nvPr/>
        </p:nvGrpSpPr>
        <p:grpSpPr>
          <a:xfrm>
            <a:off x="523688" y="1226941"/>
            <a:ext cx="5208399" cy="4753957"/>
            <a:chOff x="631271" y="1674816"/>
            <a:chExt cx="5208399" cy="4753957"/>
          </a:xfrm>
        </p:grpSpPr>
        <p:pic>
          <p:nvPicPr>
            <p:cNvPr id="22" name="Picture 21" descr="A map of africa with black text&#10;&#10;Description automatically generated">
              <a:extLst>
                <a:ext uri="{FF2B5EF4-FFF2-40B4-BE49-F238E27FC236}">
                  <a16:creationId xmlns:a16="http://schemas.microsoft.com/office/drawing/2014/main" id="{0CC5FE10-6A13-7B2C-C2F3-D241CA44D70F}"/>
                </a:ext>
              </a:extLst>
            </p:cNvPr>
            <p:cNvPicPr>
              <a:picLocks noChangeAspect="1"/>
            </p:cNvPicPr>
            <p:nvPr/>
          </p:nvPicPr>
          <p:blipFill rotWithShape="1">
            <a:blip r:embed="rId5">
              <a:extLst>
                <a:ext uri="{28A0092B-C50C-407E-A947-70E740481C1C}">
                  <a14:useLocalDpi xmlns:a14="http://schemas.microsoft.com/office/drawing/2010/main" val="0"/>
                </a:ext>
              </a:extLst>
            </a:blip>
            <a:srcRect l="17825" t="-115" r="20548" b="115"/>
            <a:stretch/>
          </p:blipFill>
          <p:spPr>
            <a:xfrm>
              <a:off x="631271" y="1674816"/>
              <a:ext cx="5208399" cy="4753957"/>
            </a:xfrm>
            <a:prstGeom prst="roundRect">
              <a:avLst>
                <a:gd name="adj" fmla="val 2999"/>
              </a:avLst>
            </a:prstGeom>
            <a:ln w="12700">
              <a:solidFill>
                <a:schemeClr val="tx1"/>
              </a:solidFill>
            </a:ln>
            <a:effectLst>
              <a:outerShdw blurRad="50800" dist="38100" dir="2700000" algn="tl" rotWithShape="0">
                <a:prstClr val="black">
                  <a:alpha val="40000"/>
                </a:prstClr>
              </a:outerShdw>
            </a:effectLst>
          </p:spPr>
        </p:pic>
        <p:sp>
          <p:nvSpPr>
            <p:cNvPr id="23" name="Oval 22">
              <a:extLst>
                <a:ext uri="{FF2B5EF4-FFF2-40B4-BE49-F238E27FC236}">
                  <a16:creationId xmlns:a16="http://schemas.microsoft.com/office/drawing/2014/main" id="{E5A9ED37-3F74-3CDD-9667-20913C79FB74}"/>
                </a:ext>
              </a:extLst>
            </p:cNvPr>
            <p:cNvSpPr/>
            <p:nvPr/>
          </p:nvSpPr>
          <p:spPr>
            <a:xfrm>
              <a:off x="2179685" y="4554208"/>
              <a:ext cx="151087" cy="15108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CB0F4C0-5672-BDF0-5F57-8E9EE1E0E85C}"/>
                </a:ext>
              </a:extLst>
            </p:cNvPr>
            <p:cNvSpPr/>
            <p:nvPr/>
          </p:nvSpPr>
          <p:spPr>
            <a:xfrm>
              <a:off x="1731892" y="3598590"/>
              <a:ext cx="151087" cy="15108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56D248A-C903-1636-EE61-640B80336788}"/>
                </a:ext>
              </a:extLst>
            </p:cNvPr>
            <p:cNvSpPr/>
            <p:nvPr/>
          </p:nvSpPr>
          <p:spPr>
            <a:xfrm>
              <a:off x="1481808" y="4493739"/>
              <a:ext cx="151087" cy="15108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23F3F4B-E930-9E43-4B5C-97CB87F319B2}"/>
                </a:ext>
              </a:extLst>
            </p:cNvPr>
            <p:cNvSpPr/>
            <p:nvPr/>
          </p:nvSpPr>
          <p:spPr>
            <a:xfrm>
              <a:off x="2255228" y="3173518"/>
              <a:ext cx="151087" cy="1510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72FB9D8F-A85E-2A89-BC08-50B594E2A04A}"/>
                </a:ext>
              </a:extLst>
            </p:cNvPr>
            <p:cNvSpPr/>
            <p:nvPr/>
          </p:nvSpPr>
          <p:spPr>
            <a:xfrm>
              <a:off x="3135212" y="3839169"/>
              <a:ext cx="151087" cy="15108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Oval 28">
            <a:extLst>
              <a:ext uri="{FF2B5EF4-FFF2-40B4-BE49-F238E27FC236}">
                <a16:creationId xmlns:a16="http://schemas.microsoft.com/office/drawing/2014/main" id="{34EA2B02-FF36-4635-9BFB-707ADECA9C40}"/>
              </a:ext>
            </a:extLst>
          </p:cNvPr>
          <p:cNvSpPr/>
          <p:nvPr/>
        </p:nvSpPr>
        <p:spPr>
          <a:xfrm>
            <a:off x="966902" y="6147291"/>
            <a:ext cx="151087" cy="15108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8DE06E5F-0508-6BAA-5006-A555A33BBB87}"/>
              </a:ext>
            </a:extLst>
          </p:cNvPr>
          <p:cNvSpPr txBox="1"/>
          <p:nvPr/>
        </p:nvSpPr>
        <p:spPr>
          <a:xfrm>
            <a:off x="1138778" y="6084334"/>
            <a:ext cx="2153061" cy="276999"/>
          </a:xfrm>
          <a:prstGeom prst="rect">
            <a:avLst/>
          </a:prstGeom>
          <a:noFill/>
        </p:spPr>
        <p:txBody>
          <a:bodyPr wrap="square" rtlCol="0">
            <a:spAutoFit/>
          </a:bodyPr>
          <a:lstStyle/>
          <a:p>
            <a:r>
              <a:rPr lang="en-US" sz="1200">
                <a:latin typeface="Avenir Light" panose="020B0402020203020204" pitchFamily="34" charset="0"/>
              </a:rPr>
              <a:t>OX hub locations</a:t>
            </a:r>
            <a:endParaRPr lang="en-GB" sz="1200">
              <a:latin typeface="Avenir Light" panose="020B0402020203020204" pitchFamily="34" charset="0"/>
            </a:endParaRPr>
          </a:p>
        </p:txBody>
      </p:sp>
      <p:sp>
        <p:nvSpPr>
          <p:cNvPr id="32" name="Rectangle 31">
            <a:extLst>
              <a:ext uri="{FF2B5EF4-FFF2-40B4-BE49-F238E27FC236}">
                <a16:creationId xmlns:a16="http://schemas.microsoft.com/office/drawing/2014/main" id="{505BECF7-A46C-4C28-35EB-CED567EFE3A9}"/>
              </a:ext>
            </a:extLst>
          </p:cNvPr>
          <p:cNvSpPr/>
          <p:nvPr/>
        </p:nvSpPr>
        <p:spPr>
          <a:xfrm rot="16200000">
            <a:off x="-3269239" y="3267000"/>
            <a:ext cx="6858000" cy="324000"/>
          </a:xfrm>
          <a:prstGeom prst="rect">
            <a:avLst/>
          </a:prstGeom>
          <a:solidFill>
            <a:srgbClr val="F5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OX Model</a:t>
            </a:r>
          </a:p>
        </p:txBody>
      </p:sp>
      <p:sp>
        <p:nvSpPr>
          <p:cNvPr id="34" name="Title 15">
            <a:extLst>
              <a:ext uri="{FF2B5EF4-FFF2-40B4-BE49-F238E27FC236}">
                <a16:creationId xmlns:a16="http://schemas.microsoft.com/office/drawing/2014/main" id="{F02BDA0C-D18B-0017-58EB-CDFA2DC24DF1}"/>
              </a:ext>
            </a:extLst>
          </p:cNvPr>
          <p:cNvSpPr txBox="1">
            <a:spLocks/>
          </p:cNvSpPr>
          <p:nvPr/>
        </p:nvSpPr>
        <p:spPr>
          <a:xfrm>
            <a:off x="498045" y="241525"/>
            <a:ext cx="10676357" cy="760340"/>
          </a:xfrm>
          <a:prstGeom prst="rect">
            <a:avLst/>
          </a:prstGeom>
        </p:spPr>
        <p:txBody>
          <a:bodyPr vert="horz" lIns="51435" tIns="25718" rIns="51435" bIns="25718" rtlCol="0" anchor="t">
            <a:normAutofit fontScale="97500"/>
          </a:bodyPr>
          <a:lstStyle>
            <a:lvl1pPr algn="l" defTabSz="1625529" rtl="0" eaLnBrk="1" latinLnBrk="0" hangingPunct="1">
              <a:lnSpc>
                <a:spcPct val="90000"/>
              </a:lnSpc>
              <a:spcBef>
                <a:spcPct val="0"/>
              </a:spcBef>
              <a:buNone/>
              <a:defRPr sz="4622" b="0" i="0" kern="1200">
                <a:solidFill>
                  <a:schemeClr val="tx1"/>
                </a:solidFill>
                <a:latin typeface="Avenir Next" panose="020B0503020202020204" pitchFamily="34" charset="0"/>
                <a:ea typeface="+mj-ea"/>
                <a:cs typeface="+mj-cs"/>
              </a:defRPr>
            </a:lvl1pPr>
          </a:lstStyle>
          <a:p>
            <a:r>
              <a:rPr lang="en-US" sz="2500">
                <a:latin typeface="Avenir Black"/>
              </a:rPr>
              <a:t>Since starting OX Rwanda Ltd. in 2021,</a:t>
            </a:r>
          </a:p>
          <a:p>
            <a:r>
              <a:rPr lang="en-US" sz="2500">
                <a:latin typeface="Avenir Black"/>
              </a:rPr>
              <a:t>OX has proven demand and secured product-market fit</a:t>
            </a:r>
          </a:p>
        </p:txBody>
      </p:sp>
      <p:cxnSp>
        <p:nvCxnSpPr>
          <p:cNvPr id="35" name="Straight Connector 34">
            <a:extLst>
              <a:ext uri="{FF2B5EF4-FFF2-40B4-BE49-F238E27FC236}">
                <a16:creationId xmlns:a16="http://schemas.microsoft.com/office/drawing/2014/main" id="{F55133D8-6E73-4694-4852-A7060BC89111}"/>
              </a:ext>
            </a:extLst>
          </p:cNvPr>
          <p:cNvCxnSpPr>
            <a:cxnSpLocks/>
          </p:cNvCxnSpPr>
          <p:nvPr/>
        </p:nvCxnSpPr>
        <p:spPr>
          <a:xfrm>
            <a:off x="424240" y="241525"/>
            <a:ext cx="0" cy="651511"/>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36" name="TextBox 15">
            <a:extLst>
              <a:ext uri="{FF2B5EF4-FFF2-40B4-BE49-F238E27FC236}">
                <a16:creationId xmlns:a16="http://schemas.microsoft.com/office/drawing/2014/main" id="{E52D57BD-FC1D-231A-47FD-CF6C3D0ED09E}"/>
              </a:ext>
            </a:extLst>
          </p:cNvPr>
          <p:cNvSpPr txBox="1"/>
          <p:nvPr/>
        </p:nvSpPr>
        <p:spPr>
          <a:xfrm>
            <a:off x="6273518" y="1146599"/>
            <a:ext cx="1343188"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panose="02000503020000020003" pitchFamily="2" charset="0"/>
              </a:rPr>
              <a:t>4</a:t>
            </a:r>
            <a:r>
              <a:rPr lang="en-US" sz="2400">
                <a:latin typeface="Avenir Light" panose="020B0402020203020204" pitchFamily="34" charset="77"/>
              </a:rPr>
              <a:t> </a:t>
            </a:r>
            <a:br>
              <a:rPr lang="en-US" sz="2400">
                <a:latin typeface="Avenir Light" panose="020B0402020203020204" pitchFamily="34" charset="77"/>
              </a:rPr>
            </a:br>
            <a:r>
              <a:rPr lang="en-US" sz="1600">
                <a:latin typeface="Avenir Light" panose="020B0402020203020204" pitchFamily="34" charset="77"/>
              </a:rPr>
              <a:t>OX hubs</a:t>
            </a:r>
            <a:endParaRPr lang="en-US" sz="2400">
              <a:latin typeface="Avenir Light" panose="020B0402020203020204" pitchFamily="34" charset="77"/>
            </a:endParaRPr>
          </a:p>
        </p:txBody>
      </p:sp>
      <p:sp>
        <p:nvSpPr>
          <p:cNvPr id="38" name="TextBox 15">
            <a:extLst>
              <a:ext uri="{FF2B5EF4-FFF2-40B4-BE49-F238E27FC236}">
                <a16:creationId xmlns:a16="http://schemas.microsoft.com/office/drawing/2014/main" id="{501A16C6-C5BA-28B6-63B1-1B70F493DD9D}"/>
              </a:ext>
            </a:extLst>
          </p:cNvPr>
          <p:cNvSpPr txBox="1"/>
          <p:nvPr/>
        </p:nvSpPr>
        <p:spPr>
          <a:xfrm>
            <a:off x="8385131" y="3870414"/>
            <a:ext cx="1799208"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panose="02000503020000020003" pitchFamily="2" charset="0"/>
              </a:rPr>
              <a:t>34,500+</a:t>
            </a:r>
            <a:br>
              <a:rPr lang="en-US" sz="2400" b="1">
                <a:latin typeface="Avenir Black" panose="02000503020000020003" pitchFamily="2" charset="0"/>
              </a:rPr>
            </a:br>
            <a:r>
              <a:rPr lang="en-US" sz="1600">
                <a:latin typeface="Avenir Light" panose="020B0402020203020204" pitchFamily="34" charset="77"/>
              </a:rPr>
              <a:t>loads delivered</a:t>
            </a:r>
            <a:endParaRPr lang="en-US">
              <a:latin typeface="Avenir Light" panose="020B0402020203020204" pitchFamily="34" charset="77"/>
            </a:endParaRPr>
          </a:p>
        </p:txBody>
      </p:sp>
      <p:sp>
        <p:nvSpPr>
          <p:cNvPr id="39" name="TextBox 15">
            <a:extLst>
              <a:ext uri="{FF2B5EF4-FFF2-40B4-BE49-F238E27FC236}">
                <a16:creationId xmlns:a16="http://schemas.microsoft.com/office/drawing/2014/main" id="{A81C085A-B1D9-797E-DE9D-9AA129229B55}"/>
              </a:ext>
            </a:extLst>
          </p:cNvPr>
          <p:cNvSpPr txBox="1"/>
          <p:nvPr/>
        </p:nvSpPr>
        <p:spPr>
          <a:xfrm>
            <a:off x="5988330" y="4245585"/>
            <a:ext cx="1913565"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a:rPr>
              <a:t>EUR 750K </a:t>
            </a:r>
            <a:br>
              <a:rPr lang="en-US" sz="2000" b="1">
                <a:latin typeface="Avenir Black" panose="02000503020000020003" pitchFamily="2" charset="0"/>
              </a:rPr>
            </a:br>
            <a:r>
              <a:rPr lang="en-US" sz="1600">
                <a:latin typeface="Avenir Light"/>
              </a:rPr>
              <a:t>Revenue</a:t>
            </a:r>
          </a:p>
          <a:p>
            <a:pPr algn="ctr"/>
            <a:r>
              <a:rPr lang="en-US" sz="1600">
                <a:latin typeface="Avenir Light"/>
              </a:rPr>
              <a:t>(9M 2024)</a:t>
            </a:r>
            <a:endParaRPr lang="en-US">
              <a:latin typeface="Avenir Light"/>
            </a:endParaRPr>
          </a:p>
        </p:txBody>
      </p:sp>
      <p:sp>
        <p:nvSpPr>
          <p:cNvPr id="40" name="TextBox 15">
            <a:extLst>
              <a:ext uri="{FF2B5EF4-FFF2-40B4-BE49-F238E27FC236}">
                <a16:creationId xmlns:a16="http://schemas.microsoft.com/office/drawing/2014/main" id="{892CB9A0-E36C-7363-AAFB-829CDD6DB0C4}"/>
              </a:ext>
            </a:extLst>
          </p:cNvPr>
          <p:cNvSpPr txBox="1"/>
          <p:nvPr/>
        </p:nvSpPr>
        <p:spPr>
          <a:xfrm>
            <a:off x="5933443" y="3137536"/>
            <a:ext cx="2034331"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a:rPr>
              <a:t>80%</a:t>
            </a:r>
            <a:r>
              <a:rPr lang="en-US" sz="2000" b="1">
                <a:latin typeface="Avenir Light"/>
              </a:rPr>
              <a:t> </a:t>
            </a:r>
            <a:br>
              <a:rPr lang="en-US" sz="2000" b="1">
                <a:latin typeface="Avenir Light"/>
              </a:rPr>
            </a:br>
            <a:r>
              <a:rPr lang="en-US" sz="1600">
                <a:latin typeface="Avenir Light"/>
              </a:rPr>
              <a:t>customers</a:t>
            </a:r>
            <a:br>
              <a:rPr lang="en-US" sz="1600">
                <a:latin typeface="Avenir Light"/>
              </a:rPr>
            </a:br>
            <a:r>
              <a:rPr lang="en-US" sz="1600">
                <a:latin typeface="Avenir Light"/>
              </a:rPr>
              <a:t>repeat 2x /mo.</a:t>
            </a:r>
          </a:p>
        </p:txBody>
      </p:sp>
      <p:sp>
        <p:nvSpPr>
          <p:cNvPr id="43" name="TextBox 15">
            <a:extLst>
              <a:ext uri="{FF2B5EF4-FFF2-40B4-BE49-F238E27FC236}">
                <a16:creationId xmlns:a16="http://schemas.microsoft.com/office/drawing/2014/main" id="{958ACE0C-0B82-88DD-16DD-7254BAB8990B}"/>
              </a:ext>
            </a:extLst>
          </p:cNvPr>
          <p:cNvSpPr txBox="1"/>
          <p:nvPr/>
        </p:nvSpPr>
        <p:spPr>
          <a:xfrm>
            <a:off x="8886097" y="5754131"/>
            <a:ext cx="2034331" cy="61555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Avenir Black"/>
              </a:rPr>
              <a:t>100,000+</a:t>
            </a:r>
            <a:r>
              <a:rPr lang="en-US" sz="2000" b="1">
                <a:latin typeface="Avenir Light"/>
              </a:rPr>
              <a:t> </a:t>
            </a:r>
            <a:br>
              <a:rPr lang="en-US" sz="2000" b="1">
                <a:latin typeface="Avenir Light"/>
              </a:rPr>
            </a:br>
            <a:r>
              <a:rPr lang="en-US" sz="1400">
                <a:latin typeface="Avenir Light"/>
              </a:rPr>
              <a:t>EV KMs driven </a:t>
            </a:r>
            <a:endParaRPr lang="en-US" sz="1600">
              <a:latin typeface="Avenir Light"/>
            </a:endParaRPr>
          </a:p>
        </p:txBody>
      </p:sp>
      <p:cxnSp>
        <p:nvCxnSpPr>
          <p:cNvPr id="44" name="Straight Connector 43">
            <a:extLst>
              <a:ext uri="{FF2B5EF4-FFF2-40B4-BE49-F238E27FC236}">
                <a16:creationId xmlns:a16="http://schemas.microsoft.com/office/drawing/2014/main" id="{821ABDE7-863E-6F62-895F-AFE8EE6BC272}"/>
              </a:ext>
            </a:extLst>
          </p:cNvPr>
          <p:cNvCxnSpPr>
            <a:cxnSpLocks/>
            <a:stCxn id="27" idx="5"/>
            <a:endCxn id="28" idx="1"/>
          </p:cNvCxnSpPr>
          <p:nvPr/>
        </p:nvCxnSpPr>
        <p:spPr>
          <a:xfrm>
            <a:off x="2276606" y="2854604"/>
            <a:ext cx="773149" cy="55881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28F46A56-A85F-D1AF-1246-50AA4627B088}"/>
              </a:ext>
            </a:extLst>
          </p:cNvPr>
          <p:cNvCxnSpPr>
            <a:cxnSpLocks/>
            <a:stCxn id="23" idx="7"/>
            <a:endCxn id="28" idx="3"/>
          </p:cNvCxnSpPr>
          <p:nvPr/>
        </p:nvCxnSpPr>
        <p:spPr>
          <a:xfrm flipV="1">
            <a:off x="2201063" y="3520255"/>
            <a:ext cx="848692" cy="608204"/>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4D04956A-1F3F-43EA-23F7-5CF97822B463}"/>
              </a:ext>
            </a:extLst>
          </p:cNvPr>
          <p:cNvCxnSpPr>
            <a:cxnSpLocks/>
            <a:stCxn id="26" idx="6"/>
            <a:endCxn id="23" idx="1"/>
          </p:cNvCxnSpPr>
          <p:nvPr/>
        </p:nvCxnSpPr>
        <p:spPr>
          <a:xfrm>
            <a:off x="1525312" y="4121408"/>
            <a:ext cx="568916" cy="7051"/>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8D73F3C8-CD67-5203-D0EF-12B3990BF479}"/>
              </a:ext>
            </a:extLst>
          </p:cNvPr>
          <p:cNvCxnSpPr>
            <a:cxnSpLocks/>
            <a:stCxn id="25" idx="4"/>
            <a:endCxn id="26" idx="0"/>
          </p:cNvCxnSpPr>
          <p:nvPr/>
        </p:nvCxnSpPr>
        <p:spPr>
          <a:xfrm flipH="1">
            <a:off x="1449769" y="3301802"/>
            <a:ext cx="250084" cy="744062"/>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5F51A439-B475-5C5C-69AF-F69FBA67CAED}"/>
              </a:ext>
            </a:extLst>
          </p:cNvPr>
          <p:cNvCxnSpPr>
            <a:cxnSpLocks/>
            <a:stCxn id="27" idx="3"/>
            <a:endCxn id="25" idx="6"/>
          </p:cNvCxnSpPr>
          <p:nvPr/>
        </p:nvCxnSpPr>
        <p:spPr>
          <a:xfrm flipH="1">
            <a:off x="1775396" y="2854604"/>
            <a:ext cx="394375" cy="371655"/>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EEF23CA-6AFA-FFF9-9F4A-51522393ACCB}"/>
              </a:ext>
            </a:extLst>
          </p:cNvPr>
          <p:cNvCxnSpPr>
            <a:cxnSpLocks/>
            <a:stCxn id="28" idx="2"/>
            <a:endCxn id="25" idx="5"/>
          </p:cNvCxnSpPr>
          <p:nvPr/>
        </p:nvCxnSpPr>
        <p:spPr>
          <a:xfrm flipH="1" flipV="1">
            <a:off x="1753270" y="3279676"/>
            <a:ext cx="1274359" cy="187162"/>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C4CDF31F-69E6-5B75-23AF-14D01B407A53}"/>
              </a:ext>
            </a:extLst>
          </p:cNvPr>
          <p:cNvCxnSpPr>
            <a:cxnSpLocks/>
            <a:stCxn id="23" idx="0"/>
            <a:endCxn id="25" idx="5"/>
          </p:cNvCxnSpPr>
          <p:nvPr/>
        </p:nvCxnSpPr>
        <p:spPr>
          <a:xfrm flipH="1" flipV="1">
            <a:off x="1753270" y="3279676"/>
            <a:ext cx="394376" cy="826657"/>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F44D7521-5D74-3A20-FAD5-DAB8EDDEE913}"/>
              </a:ext>
            </a:extLst>
          </p:cNvPr>
          <p:cNvCxnSpPr>
            <a:cxnSpLocks/>
            <a:stCxn id="28" idx="2"/>
            <a:endCxn id="26" idx="7"/>
          </p:cNvCxnSpPr>
          <p:nvPr/>
        </p:nvCxnSpPr>
        <p:spPr>
          <a:xfrm flipH="1">
            <a:off x="1503186" y="3466838"/>
            <a:ext cx="1524443" cy="601152"/>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E2E125C2-EC28-7A7A-5F7B-C5F75B121CBE}"/>
              </a:ext>
            </a:extLst>
          </p:cNvPr>
          <p:cNvCxnSpPr>
            <a:cxnSpLocks/>
            <a:stCxn id="27" idx="4"/>
            <a:endCxn id="23" idx="4"/>
          </p:cNvCxnSpPr>
          <p:nvPr/>
        </p:nvCxnSpPr>
        <p:spPr>
          <a:xfrm flipH="1">
            <a:off x="2147646" y="2876730"/>
            <a:ext cx="75543" cy="1380690"/>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7192EB16-87D8-060F-394B-EF1AB9B386AF}"/>
              </a:ext>
            </a:extLst>
          </p:cNvPr>
          <p:cNvCxnSpPr>
            <a:cxnSpLocks/>
            <a:stCxn id="27" idx="4"/>
            <a:endCxn id="26" idx="7"/>
          </p:cNvCxnSpPr>
          <p:nvPr/>
        </p:nvCxnSpPr>
        <p:spPr>
          <a:xfrm flipH="1">
            <a:off x="1503186" y="2876730"/>
            <a:ext cx="720003" cy="1191260"/>
          </a:xfrm>
          <a:prstGeom prst="line">
            <a:avLst/>
          </a:prstGeom>
        </p:spPr>
        <p:style>
          <a:lnRef idx="1">
            <a:schemeClr val="accent2"/>
          </a:lnRef>
          <a:fillRef idx="0">
            <a:schemeClr val="accent2"/>
          </a:fillRef>
          <a:effectRef idx="0">
            <a:schemeClr val="accent2"/>
          </a:effectRef>
          <a:fontRef idx="minor">
            <a:schemeClr val="tx1"/>
          </a:fontRef>
        </p:style>
      </p:cxnSp>
      <p:sp>
        <p:nvSpPr>
          <p:cNvPr id="59" name="Oval 58">
            <a:extLst>
              <a:ext uri="{FF2B5EF4-FFF2-40B4-BE49-F238E27FC236}">
                <a16:creationId xmlns:a16="http://schemas.microsoft.com/office/drawing/2014/main" id="{B6B58A05-C935-2218-C5A1-885C15925721}"/>
              </a:ext>
            </a:extLst>
          </p:cNvPr>
          <p:cNvSpPr/>
          <p:nvPr/>
        </p:nvSpPr>
        <p:spPr>
          <a:xfrm>
            <a:off x="2572087" y="6147177"/>
            <a:ext cx="151087" cy="1510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2ACC563E-23AC-FA1B-FCA0-C7C82DACF917}"/>
              </a:ext>
            </a:extLst>
          </p:cNvPr>
          <p:cNvSpPr txBox="1"/>
          <p:nvPr/>
        </p:nvSpPr>
        <p:spPr>
          <a:xfrm>
            <a:off x="2743963" y="6084220"/>
            <a:ext cx="2153061" cy="276999"/>
          </a:xfrm>
          <a:prstGeom prst="rect">
            <a:avLst/>
          </a:prstGeom>
          <a:noFill/>
        </p:spPr>
        <p:txBody>
          <a:bodyPr wrap="square" rtlCol="0">
            <a:spAutoFit/>
          </a:bodyPr>
          <a:lstStyle/>
          <a:p>
            <a:r>
              <a:rPr lang="en-US" sz="1200">
                <a:latin typeface="Avenir Light" panose="020B0402020203020204" pitchFamily="34" charset="0"/>
              </a:rPr>
              <a:t>Opening soon</a:t>
            </a:r>
            <a:endParaRPr lang="en-GB" sz="1200">
              <a:latin typeface="Avenir Light" panose="020B0402020203020204" pitchFamily="34" charset="0"/>
            </a:endParaRPr>
          </a:p>
        </p:txBody>
      </p:sp>
      <p:sp>
        <p:nvSpPr>
          <p:cNvPr id="61" name="TextBox 15">
            <a:extLst>
              <a:ext uri="{FF2B5EF4-FFF2-40B4-BE49-F238E27FC236}">
                <a16:creationId xmlns:a16="http://schemas.microsoft.com/office/drawing/2014/main" id="{91077195-AC91-9555-D126-DE217D14CADB}"/>
              </a:ext>
            </a:extLst>
          </p:cNvPr>
          <p:cNvSpPr txBox="1"/>
          <p:nvPr/>
        </p:nvSpPr>
        <p:spPr>
          <a:xfrm>
            <a:off x="8859184" y="5039892"/>
            <a:ext cx="2034331" cy="61555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Avenir Black"/>
              </a:rPr>
              <a:t>38+</a:t>
            </a:r>
            <a:r>
              <a:rPr lang="en-US" sz="2000" b="1">
                <a:latin typeface="Avenir Light"/>
              </a:rPr>
              <a:t> </a:t>
            </a:r>
            <a:br>
              <a:rPr lang="en-US" sz="2000" b="1">
                <a:latin typeface="Avenir Light"/>
              </a:rPr>
            </a:br>
            <a:r>
              <a:rPr lang="en-US" sz="1400">
                <a:latin typeface="Avenir Light"/>
              </a:rPr>
              <a:t>MWh used</a:t>
            </a:r>
            <a:endParaRPr lang="en-US" sz="1600">
              <a:latin typeface="Avenir Light"/>
            </a:endParaRPr>
          </a:p>
        </p:txBody>
      </p:sp>
      <p:sp>
        <p:nvSpPr>
          <p:cNvPr id="63" name="TextBox 15">
            <a:extLst>
              <a:ext uri="{FF2B5EF4-FFF2-40B4-BE49-F238E27FC236}">
                <a16:creationId xmlns:a16="http://schemas.microsoft.com/office/drawing/2014/main" id="{FA095F79-6EDA-33D2-42E1-AB2309D4F4A1}"/>
              </a:ext>
            </a:extLst>
          </p:cNvPr>
          <p:cNvSpPr txBox="1"/>
          <p:nvPr/>
        </p:nvSpPr>
        <p:spPr>
          <a:xfrm>
            <a:off x="6273518" y="5347668"/>
            <a:ext cx="1343188" cy="14465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panose="02000503020000020003" pitchFamily="2" charset="0"/>
              </a:rPr>
              <a:t>20</a:t>
            </a:r>
            <a:r>
              <a:rPr lang="en-US" sz="2400">
                <a:latin typeface="Avenir Light" panose="020B0402020203020204" pitchFamily="34" charset="77"/>
              </a:rPr>
              <a:t> </a:t>
            </a:r>
            <a:br>
              <a:rPr lang="en-US" sz="2400">
                <a:latin typeface="Avenir Light" panose="020B0402020203020204" pitchFamily="34" charset="77"/>
              </a:rPr>
            </a:br>
            <a:r>
              <a:rPr lang="en-US" sz="1600" b="1">
                <a:latin typeface="Avenir Light" panose="020B0402020203020204" pitchFamily="34" charset="77"/>
              </a:rPr>
              <a:t>Pilot</a:t>
            </a:r>
            <a:r>
              <a:rPr lang="en-US" sz="1600">
                <a:latin typeface="Avenir Light" panose="020B0402020203020204" pitchFamily="34" charset="77"/>
              </a:rPr>
              <a:t> Diesels</a:t>
            </a:r>
          </a:p>
          <a:p>
            <a:pPr algn="ctr"/>
            <a:r>
              <a:rPr lang="en-US" sz="1600" i="1">
                <a:latin typeface="Avenir Light" panose="020B0402020203020204" pitchFamily="34" charset="77"/>
              </a:rPr>
              <a:t>include 6 12T long-haul trucks</a:t>
            </a:r>
            <a:endParaRPr lang="en-US" sz="2400" i="1">
              <a:latin typeface="Avenir Light" panose="020B0402020203020204" pitchFamily="34" charset="77"/>
            </a:endParaRPr>
          </a:p>
        </p:txBody>
      </p:sp>
      <p:sp>
        <p:nvSpPr>
          <p:cNvPr id="64" name="TextBox 15">
            <a:extLst>
              <a:ext uri="{FF2B5EF4-FFF2-40B4-BE49-F238E27FC236}">
                <a16:creationId xmlns:a16="http://schemas.microsoft.com/office/drawing/2014/main" id="{EE69FE4B-B5AE-648A-F4D4-B45241C5466D}"/>
              </a:ext>
            </a:extLst>
          </p:cNvPr>
          <p:cNvSpPr txBox="1"/>
          <p:nvPr/>
        </p:nvSpPr>
        <p:spPr>
          <a:xfrm>
            <a:off x="8000960" y="5353634"/>
            <a:ext cx="1343188"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panose="02000503020000020003" pitchFamily="2" charset="0"/>
              </a:rPr>
              <a:t>5+</a:t>
            </a:r>
            <a:r>
              <a:rPr lang="en-US" sz="2400">
                <a:latin typeface="Avenir Light" panose="020B0402020203020204" pitchFamily="34" charset="77"/>
              </a:rPr>
              <a:t> </a:t>
            </a:r>
            <a:br>
              <a:rPr lang="en-US" sz="2400">
                <a:latin typeface="Avenir Light" panose="020B0402020203020204" pitchFamily="34" charset="77"/>
              </a:rPr>
            </a:br>
            <a:r>
              <a:rPr lang="en-US" sz="1600">
                <a:latin typeface="Avenir Light" panose="020B0402020203020204" pitchFamily="34" charset="77"/>
              </a:rPr>
              <a:t>EVs</a:t>
            </a:r>
            <a:endParaRPr lang="en-US" sz="2400">
              <a:latin typeface="Avenir Light" panose="020B0402020203020204" pitchFamily="34" charset="77"/>
            </a:endParaRPr>
          </a:p>
        </p:txBody>
      </p:sp>
      <p:sp>
        <p:nvSpPr>
          <p:cNvPr id="65" name="TextBox 15">
            <a:extLst>
              <a:ext uri="{FF2B5EF4-FFF2-40B4-BE49-F238E27FC236}">
                <a16:creationId xmlns:a16="http://schemas.microsoft.com/office/drawing/2014/main" id="{209EAB1E-4A9E-3C33-ABA3-AD3CDE848B78}"/>
              </a:ext>
            </a:extLst>
          </p:cNvPr>
          <p:cNvSpPr txBox="1"/>
          <p:nvPr/>
        </p:nvSpPr>
        <p:spPr>
          <a:xfrm>
            <a:off x="10203463" y="3867559"/>
            <a:ext cx="1343188"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panose="02000503020000020003" pitchFamily="2" charset="0"/>
              </a:rPr>
              <a:t>2,000+</a:t>
            </a:r>
            <a:br>
              <a:rPr lang="en-US" sz="2400">
                <a:latin typeface="Avenir Light" panose="020B0402020203020204" pitchFamily="34" charset="77"/>
              </a:rPr>
            </a:br>
            <a:r>
              <a:rPr lang="en-US" sz="1600" err="1">
                <a:latin typeface="Avenir Light" panose="020B0402020203020204" pitchFamily="34" charset="77"/>
              </a:rPr>
              <a:t>tonnes</a:t>
            </a:r>
            <a:r>
              <a:rPr lang="en-US" sz="1600">
                <a:latin typeface="Avenir Light" panose="020B0402020203020204" pitchFamily="34" charset="77"/>
              </a:rPr>
              <a:t>/mo.</a:t>
            </a:r>
            <a:endParaRPr lang="en-US" sz="2400">
              <a:latin typeface="Avenir Light" panose="020B0402020203020204" pitchFamily="34" charset="77"/>
            </a:endParaRPr>
          </a:p>
        </p:txBody>
      </p:sp>
      <p:sp>
        <p:nvSpPr>
          <p:cNvPr id="66" name="TextBox 15">
            <a:extLst>
              <a:ext uri="{FF2B5EF4-FFF2-40B4-BE49-F238E27FC236}">
                <a16:creationId xmlns:a16="http://schemas.microsoft.com/office/drawing/2014/main" id="{FAC70F6D-F724-0AAC-4794-9B5B43E342F9}"/>
              </a:ext>
            </a:extLst>
          </p:cNvPr>
          <p:cNvSpPr txBox="1"/>
          <p:nvPr/>
        </p:nvSpPr>
        <p:spPr>
          <a:xfrm>
            <a:off x="5966630" y="2029487"/>
            <a:ext cx="2034330"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venir Black" panose="02000503020000020003" pitchFamily="2" charset="0"/>
              </a:rPr>
              <a:t>5,600+</a:t>
            </a:r>
            <a:br>
              <a:rPr lang="en-US" sz="2400" b="1">
                <a:latin typeface="Avenir Black" panose="02000503020000020003" pitchFamily="2" charset="0"/>
              </a:rPr>
            </a:br>
            <a:r>
              <a:rPr lang="en-US" sz="1600">
                <a:latin typeface="Avenir Light" panose="020B0402020203020204" pitchFamily="34" charset="77"/>
              </a:rPr>
              <a:t>customers (80% smallholder farmers)</a:t>
            </a:r>
            <a:endParaRPr lang="en-US">
              <a:latin typeface="Avenir Light" panose="020B0402020203020204" pitchFamily="34" charset="77"/>
            </a:endParaRPr>
          </a:p>
        </p:txBody>
      </p:sp>
      <p:sp>
        <p:nvSpPr>
          <p:cNvPr id="68" name="Rectangle: Rounded Corners 67">
            <a:extLst>
              <a:ext uri="{FF2B5EF4-FFF2-40B4-BE49-F238E27FC236}">
                <a16:creationId xmlns:a16="http://schemas.microsoft.com/office/drawing/2014/main" id="{2124403F-E873-5FD9-2D8E-8018C9328EE9}"/>
              </a:ext>
            </a:extLst>
          </p:cNvPr>
          <p:cNvSpPr/>
          <p:nvPr/>
        </p:nvSpPr>
        <p:spPr>
          <a:xfrm>
            <a:off x="8062957" y="4982198"/>
            <a:ext cx="2756019" cy="1427148"/>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9849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icture containing text, night sky  Description automatically generated"/>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 b="-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5740948" y="2785788"/>
            <a:ext cx="849089" cy="790701"/>
            <a:chOff x="0" y="0"/>
            <a:chExt cx="1698178" cy="1581402"/>
          </a:xfrm>
        </p:grpSpPr>
        <p:sp>
          <p:nvSpPr>
            <p:cNvPr id="4" name="Freeform 4"/>
            <p:cNvSpPr/>
            <p:nvPr/>
          </p:nvSpPr>
          <p:spPr>
            <a:xfrm>
              <a:off x="234442" y="218948"/>
              <a:ext cx="1229233" cy="1143508"/>
            </a:xfrm>
            <a:custGeom>
              <a:avLst/>
              <a:gdLst/>
              <a:ahLst/>
              <a:cxnLst/>
              <a:rect l="l" t="t" r="r" b="b"/>
              <a:pathLst>
                <a:path w="1229233" h="1143508">
                  <a:moveTo>
                    <a:pt x="0" y="388747"/>
                  </a:moveTo>
                  <a:lnTo>
                    <a:pt x="431419" y="388747"/>
                  </a:lnTo>
                  <a:lnTo>
                    <a:pt x="431419" y="0"/>
                  </a:lnTo>
                  <a:lnTo>
                    <a:pt x="797814" y="0"/>
                  </a:lnTo>
                  <a:lnTo>
                    <a:pt x="797814" y="388747"/>
                  </a:lnTo>
                  <a:lnTo>
                    <a:pt x="1229233" y="388747"/>
                  </a:lnTo>
                  <a:lnTo>
                    <a:pt x="1229233" y="754761"/>
                  </a:lnTo>
                  <a:lnTo>
                    <a:pt x="797814" y="754761"/>
                  </a:lnTo>
                  <a:lnTo>
                    <a:pt x="797814" y="1143508"/>
                  </a:lnTo>
                  <a:lnTo>
                    <a:pt x="431419" y="1143508"/>
                  </a:lnTo>
                  <a:lnTo>
                    <a:pt x="431419" y="754761"/>
                  </a:lnTo>
                  <a:lnTo>
                    <a:pt x="0" y="754761"/>
                  </a:lnTo>
                  <a:close/>
                </a:path>
              </a:pathLst>
            </a:custGeom>
            <a:solidFill>
              <a:srgbClr val="E7B52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221742" y="206248"/>
              <a:ext cx="1254633" cy="1168908"/>
            </a:xfrm>
            <a:custGeom>
              <a:avLst/>
              <a:gdLst/>
              <a:ahLst/>
              <a:cxnLst/>
              <a:rect l="l" t="t" r="r" b="b"/>
              <a:pathLst>
                <a:path w="1254633" h="1168908">
                  <a:moveTo>
                    <a:pt x="12700" y="388747"/>
                  </a:moveTo>
                  <a:lnTo>
                    <a:pt x="444119" y="388747"/>
                  </a:lnTo>
                  <a:lnTo>
                    <a:pt x="444119" y="401447"/>
                  </a:lnTo>
                  <a:lnTo>
                    <a:pt x="431419" y="401447"/>
                  </a:lnTo>
                  <a:lnTo>
                    <a:pt x="431419" y="12700"/>
                  </a:lnTo>
                  <a:cubicBezTo>
                    <a:pt x="431419" y="5715"/>
                    <a:pt x="437134" y="0"/>
                    <a:pt x="444119" y="0"/>
                  </a:cubicBezTo>
                  <a:lnTo>
                    <a:pt x="810514" y="0"/>
                  </a:lnTo>
                  <a:cubicBezTo>
                    <a:pt x="817499" y="0"/>
                    <a:pt x="823214" y="5715"/>
                    <a:pt x="823214" y="12700"/>
                  </a:cubicBezTo>
                  <a:lnTo>
                    <a:pt x="823214" y="401447"/>
                  </a:lnTo>
                  <a:lnTo>
                    <a:pt x="810514" y="401447"/>
                  </a:lnTo>
                  <a:lnTo>
                    <a:pt x="810514" y="388747"/>
                  </a:lnTo>
                  <a:lnTo>
                    <a:pt x="1241933" y="388747"/>
                  </a:lnTo>
                  <a:cubicBezTo>
                    <a:pt x="1248918" y="388747"/>
                    <a:pt x="1254633" y="394462"/>
                    <a:pt x="1254633" y="401447"/>
                  </a:cubicBezTo>
                  <a:lnTo>
                    <a:pt x="1254633" y="767461"/>
                  </a:lnTo>
                  <a:cubicBezTo>
                    <a:pt x="1254633" y="774446"/>
                    <a:pt x="1248918" y="780161"/>
                    <a:pt x="1241933" y="780161"/>
                  </a:cubicBezTo>
                  <a:lnTo>
                    <a:pt x="810514" y="780161"/>
                  </a:lnTo>
                  <a:lnTo>
                    <a:pt x="810514" y="767461"/>
                  </a:lnTo>
                  <a:lnTo>
                    <a:pt x="823214" y="767461"/>
                  </a:lnTo>
                  <a:lnTo>
                    <a:pt x="823214" y="1156208"/>
                  </a:lnTo>
                  <a:cubicBezTo>
                    <a:pt x="823214" y="1163193"/>
                    <a:pt x="817499" y="1168908"/>
                    <a:pt x="810514" y="1168908"/>
                  </a:cubicBezTo>
                  <a:lnTo>
                    <a:pt x="444119" y="1168908"/>
                  </a:lnTo>
                  <a:cubicBezTo>
                    <a:pt x="437134" y="1168908"/>
                    <a:pt x="431419" y="1163193"/>
                    <a:pt x="431419" y="1156208"/>
                  </a:cubicBezTo>
                  <a:lnTo>
                    <a:pt x="431419" y="767461"/>
                  </a:lnTo>
                  <a:lnTo>
                    <a:pt x="444119" y="767461"/>
                  </a:lnTo>
                  <a:lnTo>
                    <a:pt x="444119" y="780161"/>
                  </a:lnTo>
                  <a:lnTo>
                    <a:pt x="12700" y="780161"/>
                  </a:lnTo>
                  <a:cubicBezTo>
                    <a:pt x="5715" y="780161"/>
                    <a:pt x="0" y="774446"/>
                    <a:pt x="0" y="767461"/>
                  </a:cubicBezTo>
                  <a:lnTo>
                    <a:pt x="0" y="401447"/>
                  </a:lnTo>
                  <a:cubicBezTo>
                    <a:pt x="0" y="394462"/>
                    <a:pt x="5715" y="388747"/>
                    <a:pt x="12700" y="388747"/>
                  </a:cubicBezTo>
                  <a:moveTo>
                    <a:pt x="12700" y="414147"/>
                  </a:moveTo>
                  <a:lnTo>
                    <a:pt x="12700" y="401447"/>
                  </a:lnTo>
                  <a:lnTo>
                    <a:pt x="25400" y="401447"/>
                  </a:lnTo>
                  <a:lnTo>
                    <a:pt x="25400" y="767461"/>
                  </a:lnTo>
                  <a:lnTo>
                    <a:pt x="12700" y="767461"/>
                  </a:lnTo>
                  <a:lnTo>
                    <a:pt x="12700" y="754761"/>
                  </a:lnTo>
                  <a:lnTo>
                    <a:pt x="444119" y="754761"/>
                  </a:lnTo>
                  <a:cubicBezTo>
                    <a:pt x="451104" y="754761"/>
                    <a:pt x="456819" y="760476"/>
                    <a:pt x="456819" y="767461"/>
                  </a:cubicBezTo>
                  <a:lnTo>
                    <a:pt x="456819" y="1156208"/>
                  </a:lnTo>
                  <a:lnTo>
                    <a:pt x="444119" y="1156208"/>
                  </a:lnTo>
                  <a:lnTo>
                    <a:pt x="444119" y="1143508"/>
                  </a:lnTo>
                  <a:lnTo>
                    <a:pt x="810514" y="1143508"/>
                  </a:lnTo>
                  <a:lnTo>
                    <a:pt x="810514" y="1156208"/>
                  </a:lnTo>
                  <a:lnTo>
                    <a:pt x="797814" y="1156208"/>
                  </a:lnTo>
                  <a:lnTo>
                    <a:pt x="797814" y="767461"/>
                  </a:lnTo>
                  <a:cubicBezTo>
                    <a:pt x="797814" y="760476"/>
                    <a:pt x="803529" y="754761"/>
                    <a:pt x="810514" y="754761"/>
                  </a:cubicBezTo>
                  <a:lnTo>
                    <a:pt x="1241933" y="754761"/>
                  </a:lnTo>
                  <a:lnTo>
                    <a:pt x="1241933" y="767461"/>
                  </a:lnTo>
                  <a:lnTo>
                    <a:pt x="1229233" y="767461"/>
                  </a:lnTo>
                  <a:lnTo>
                    <a:pt x="1229233" y="401447"/>
                  </a:lnTo>
                  <a:lnTo>
                    <a:pt x="1241933" y="401447"/>
                  </a:lnTo>
                  <a:lnTo>
                    <a:pt x="1241933" y="414147"/>
                  </a:lnTo>
                  <a:lnTo>
                    <a:pt x="810514" y="414147"/>
                  </a:lnTo>
                  <a:cubicBezTo>
                    <a:pt x="803529" y="414147"/>
                    <a:pt x="797814" y="408432"/>
                    <a:pt x="797814" y="401447"/>
                  </a:cubicBezTo>
                  <a:lnTo>
                    <a:pt x="797814" y="12700"/>
                  </a:lnTo>
                  <a:lnTo>
                    <a:pt x="810514" y="12700"/>
                  </a:lnTo>
                  <a:lnTo>
                    <a:pt x="810514" y="25400"/>
                  </a:lnTo>
                  <a:lnTo>
                    <a:pt x="444119" y="25400"/>
                  </a:lnTo>
                  <a:lnTo>
                    <a:pt x="444119" y="12700"/>
                  </a:lnTo>
                  <a:lnTo>
                    <a:pt x="456819" y="12700"/>
                  </a:lnTo>
                  <a:lnTo>
                    <a:pt x="456819" y="401447"/>
                  </a:lnTo>
                  <a:cubicBezTo>
                    <a:pt x="456819" y="408432"/>
                    <a:pt x="451104" y="414147"/>
                    <a:pt x="444119" y="414147"/>
                  </a:cubicBezTo>
                  <a:lnTo>
                    <a:pt x="12700" y="414147"/>
                  </a:lnTo>
                  <a:close/>
                </a:path>
              </a:pathLst>
            </a:custGeom>
            <a:solidFill>
              <a:srgbClr val="E7B52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6"/>
          <p:cNvGrpSpPr/>
          <p:nvPr/>
        </p:nvGrpSpPr>
        <p:grpSpPr>
          <a:xfrm>
            <a:off x="1057016" y="1632559"/>
            <a:ext cx="3984446" cy="2776699"/>
            <a:chOff x="0" y="0"/>
            <a:chExt cx="1166334" cy="812800"/>
          </a:xfrm>
        </p:grpSpPr>
        <p:sp>
          <p:nvSpPr>
            <p:cNvPr id="7" name="Freeform 7"/>
            <p:cNvSpPr/>
            <p:nvPr/>
          </p:nvSpPr>
          <p:spPr>
            <a:xfrm>
              <a:off x="0" y="0"/>
              <a:ext cx="1166334" cy="812800"/>
            </a:xfrm>
            <a:custGeom>
              <a:avLst/>
              <a:gdLst/>
              <a:ahLst/>
              <a:cxnLst/>
              <a:rect l="l" t="t" r="r" b="b"/>
              <a:pathLst>
                <a:path w="1166334" h="812800">
                  <a:moveTo>
                    <a:pt x="29793" y="0"/>
                  </a:moveTo>
                  <a:lnTo>
                    <a:pt x="1136540" y="0"/>
                  </a:lnTo>
                  <a:cubicBezTo>
                    <a:pt x="1152995" y="0"/>
                    <a:pt x="1166334" y="13339"/>
                    <a:pt x="1166334" y="29793"/>
                  </a:cubicBezTo>
                  <a:lnTo>
                    <a:pt x="1166334" y="783007"/>
                  </a:lnTo>
                  <a:cubicBezTo>
                    <a:pt x="1166334" y="799461"/>
                    <a:pt x="1152995" y="812800"/>
                    <a:pt x="1136540" y="812800"/>
                  </a:cubicBezTo>
                  <a:lnTo>
                    <a:pt x="29793" y="812800"/>
                  </a:lnTo>
                  <a:cubicBezTo>
                    <a:pt x="13339" y="812800"/>
                    <a:pt x="0" y="799461"/>
                    <a:pt x="0" y="783007"/>
                  </a:cubicBezTo>
                  <a:lnTo>
                    <a:pt x="0" y="29793"/>
                  </a:lnTo>
                  <a:cubicBezTo>
                    <a:pt x="0" y="13339"/>
                    <a:pt x="13339" y="0"/>
                    <a:pt x="29793" y="0"/>
                  </a:cubicBezTo>
                  <a:close/>
                </a:path>
              </a:pathLst>
            </a:custGeom>
            <a:blipFill>
              <a:blip r:embed="rId4"/>
              <a:stretch>
                <a:fillRect l="-3631" r="-9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8" name="Group 8"/>
          <p:cNvGrpSpPr/>
          <p:nvPr/>
        </p:nvGrpSpPr>
        <p:grpSpPr>
          <a:xfrm>
            <a:off x="7158301" y="1632559"/>
            <a:ext cx="3984446" cy="2776699"/>
            <a:chOff x="0" y="0"/>
            <a:chExt cx="1166334" cy="812800"/>
          </a:xfrm>
        </p:grpSpPr>
        <p:sp>
          <p:nvSpPr>
            <p:cNvPr id="9" name="Freeform 9" descr="A map of a country  Description automatically generated"/>
            <p:cNvSpPr/>
            <p:nvPr/>
          </p:nvSpPr>
          <p:spPr>
            <a:xfrm>
              <a:off x="0" y="0"/>
              <a:ext cx="1166334" cy="812800"/>
            </a:xfrm>
            <a:custGeom>
              <a:avLst/>
              <a:gdLst/>
              <a:ahLst/>
              <a:cxnLst/>
              <a:rect l="l" t="t" r="r" b="b"/>
              <a:pathLst>
                <a:path w="1166334" h="812800">
                  <a:moveTo>
                    <a:pt x="29793" y="0"/>
                  </a:moveTo>
                  <a:lnTo>
                    <a:pt x="1136540" y="0"/>
                  </a:lnTo>
                  <a:cubicBezTo>
                    <a:pt x="1152995" y="0"/>
                    <a:pt x="1166334" y="13339"/>
                    <a:pt x="1166334" y="29793"/>
                  </a:cubicBezTo>
                  <a:lnTo>
                    <a:pt x="1166334" y="783007"/>
                  </a:lnTo>
                  <a:cubicBezTo>
                    <a:pt x="1166334" y="799461"/>
                    <a:pt x="1152995" y="812800"/>
                    <a:pt x="1136540" y="812800"/>
                  </a:cubicBezTo>
                  <a:lnTo>
                    <a:pt x="29793" y="812800"/>
                  </a:lnTo>
                  <a:cubicBezTo>
                    <a:pt x="13339" y="812800"/>
                    <a:pt x="0" y="799461"/>
                    <a:pt x="0" y="783007"/>
                  </a:cubicBezTo>
                  <a:lnTo>
                    <a:pt x="0" y="29793"/>
                  </a:lnTo>
                  <a:cubicBezTo>
                    <a:pt x="0" y="13339"/>
                    <a:pt x="13339" y="0"/>
                    <a:pt x="29793" y="0"/>
                  </a:cubicBezTo>
                  <a:close/>
                </a:path>
              </a:pathLst>
            </a:custGeom>
            <a:blipFill>
              <a:blip r:embed="rId5"/>
              <a:stretch>
                <a:fillRect t="-3648" b="-281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0" name="Group 10"/>
          <p:cNvGrpSpPr>
            <a:grpSpLocks noChangeAspect="1"/>
          </p:cNvGrpSpPr>
          <p:nvPr/>
        </p:nvGrpSpPr>
        <p:grpSpPr>
          <a:xfrm>
            <a:off x="6866887" y="1473501"/>
            <a:ext cx="1126703" cy="2229377"/>
            <a:chOff x="0" y="0"/>
            <a:chExt cx="2620010" cy="5184140"/>
          </a:xfrm>
        </p:grpSpPr>
        <p:sp>
          <p:nvSpPr>
            <p:cNvPr id="11" name="Freeform 11"/>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descr="A screenshot of a computer  Description automatically generated"/>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8" r="-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0" name="TextBox 20"/>
          <p:cNvSpPr txBox="1"/>
          <p:nvPr/>
        </p:nvSpPr>
        <p:spPr>
          <a:xfrm>
            <a:off x="691565" y="4699699"/>
            <a:ext cx="4805262" cy="4625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99"/>
              </a:lnSpc>
            </a:pPr>
            <a:r>
              <a:rPr lang="en-US" sz="1650" b="1">
                <a:solidFill>
                  <a:srgbClr val="FFFFFF"/>
                </a:solidFill>
                <a:latin typeface="Aptos"/>
                <a:ea typeface="Avenir Medium"/>
                <a:cs typeface="Avenir Medium"/>
                <a:sym typeface="Avenir Medium"/>
              </a:rPr>
              <a:t>The world’s first purpose-built electric truck for Africa’s roads unlocks transport-as-a-service</a:t>
            </a:r>
          </a:p>
        </p:txBody>
      </p:sp>
      <p:sp>
        <p:nvSpPr>
          <p:cNvPr id="21" name="TextBox 21"/>
          <p:cNvSpPr txBox="1"/>
          <p:nvPr/>
        </p:nvSpPr>
        <p:spPr>
          <a:xfrm>
            <a:off x="1854409" y="6160570"/>
            <a:ext cx="1963139"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a:solidFill>
                  <a:srgbClr val="FFFFFF"/>
                </a:solidFill>
                <a:latin typeface="Aptos"/>
                <a:ea typeface="Avenir"/>
                <a:cs typeface="Avenir"/>
                <a:sym typeface="Avenir"/>
              </a:rPr>
              <a:t>100% ELECTRIC</a:t>
            </a:r>
          </a:p>
        </p:txBody>
      </p:sp>
      <p:sp>
        <p:nvSpPr>
          <p:cNvPr id="22" name="TextBox 22"/>
          <p:cNvSpPr txBox="1"/>
          <p:nvPr/>
        </p:nvSpPr>
        <p:spPr>
          <a:xfrm>
            <a:off x="6524425" y="4699716"/>
            <a:ext cx="4775484" cy="7048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99"/>
              </a:lnSpc>
            </a:pPr>
            <a:r>
              <a:rPr lang="en-US" sz="1650" b="1">
                <a:solidFill>
                  <a:srgbClr val="FFFFFF"/>
                </a:solidFill>
                <a:latin typeface="Aptos"/>
                <a:ea typeface="Avenir Medium"/>
                <a:cs typeface="Avenir Medium"/>
                <a:sym typeface="Avenir Medium"/>
              </a:rPr>
              <a:t>OX is leveraging data generated by truck operations to build a trusted and scalable B2B marketplace</a:t>
            </a:r>
          </a:p>
        </p:txBody>
      </p:sp>
      <p:sp>
        <p:nvSpPr>
          <p:cNvPr id="23" name="TextBox 23"/>
          <p:cNvSpPr txBox="1"/>
          <p:nvPr/>
        </p:nvSpPr>
        <p:spPr>
          <a:xfrm>
            <a:off x="8558739" y="6160570"/>
            <a:ext cx="1618648" cy="2725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a:solidFill>
                  <a:srgbClr val="FFFFFF"/>
                </a:solidFill>
                <a:latin typeface="Aptos"/>
                <a:ea typeface="Avenir"/>
                <a:cs typeface="Avenir"/>
                <a:sym typeface="Avenir"/>
              </a:rPr>
              <a:t>CIRCULAR</a:t>
            </a:r>
            <a:r>
              <a:rPr lang="en-US" sz="1800">
                <a:solidFill>
                  <a:srgbClr val="000000"/>
                </a:solidFill>
                <a:latin typeface="Aptos"/>
                <a:ea typeface="Avenir"/>
                <a:cs typeface="Avenir"/>
                <a:sym typeface="Avenir"/>
              </a:rPr>
              <a:t>​</a:t>
            </a:r>
          </a:p>
        </p:txBody>
      </p:sp>
      <p:sp>
        <p:nvSpPr>
          <p:cNvPr id="24" name="TextBox 24"/>
          <p:cNvSpPr txBox="1"/>
          <p:nvPr/>
        </p:nvSpPr>
        <p:spPr>
          <a:xfrm>
            <a:off x="4769059" y="6160570"/>
            <a:ext cx="2621280"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a:solidFill>
                  <a:srgbClr val="FFFFFF"/>
                </a:solidFill>
                <a:latin typeface="Aptos"/>
                <a:ea typeface="Avenir"/>
                <a:cs typeface="Avenir"/>
                <a:sym typeface="Avenir"/>
              </a:rPr>
              <a:t>ZERO EMISSIONS</a:t>
            </a:r>
          </a:p>
        </p:txBody>
      </p:sp>
      <p:sp>
        <p:nvSpPr>
          <p:cNvPr id="25" name="AutoShape 25"/>
          <p:cNvSpPr/>
          <p:nvPr/>
        </p:nvSpPr>
        <p:spPr>
          <a:xfrm flipV="1">
            <a:off x="4401748" y="6017119"/>
            <a:ext cx="0" cy="636153"/>
          </a:xfrm>
          <a:prstGeom prst="line">
            <a:avLst/>
          </a:prstGeom>
          <a:ln w="57150" cap="flat">
            <a:solidFill>
              <a:srgbClr val="E7B522"/>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6" name="AutoShape 26"/>
          <p:cNvSpPr/>
          <p:nvPr/>
        </p:nvSpPr>
        <p:spPr>
          <a:xfrm flipV="1">
            <a:off x="7974539" y="6017119"/>
            <a:ext cx="0" cy="636153"/>
          </a:xfrm>
          <a:prstGeom prst="line">
            <a:avLst/>
          </a:prstGeom>
          <a:ln w="57150" cap="flat">
            <a:solidFill>
              <a:srgbClr val="E7B522"/>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TextBox 27"/>
          <p:cNvSpPr txBox="1"/>
          <p:nvPr/>
        </p:nvSpPr>
        <p:spPr>
          <a:xfrm>
            <a:off x="797469" y="628650"/>
            <a:ext cx="4503539" cy="8624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800" b="1">
                <a:solidFill>
                  <a:srgbClr val="E7B522"/>
                </a:solidFill>
                <a:latin typeface="Aptos"/>
                <a:ea typeface="Avenir Bold"/>
                <a:cs typeface="Avenir Bold"/>
                <a:sym typeface="Avenir Bold"/>
              </a:rPr>
              <a:t>Affordable, Reliable, Zero-Emission Trucks</a:t>
            </a:r>
          </a:p>
        </p:txBody>
      </p:sp>
      <p:sp>
        <p:nvSpPr>
          <p:cNvPr id="28" name="TextBox 28"/>
          <p:cNvSpPr txBox="1"/>
          <p:nvPr/>
        </p:nvSpPr>
        <p:spPr>
          <a:xfrm>
            <a:off x="6866886" y="628650"/>
            <a:ext cx="4197825" cy="4264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800" b="1">
                <a:solidFill>
                  <a:srgbClr val="E7B522"/>
                </a:solidFill>
                <a:latin typeface="Aptos"/>
                <a:ea typeface="Avenir Bold"/>
                <a:cs typeface="Avenir Bold"/>
                <a:sym typeface="Avenir Bold"/>
              </a:rPr>
              <a:t>Connecting Customers</a:t>
            </a:r>
          </a:p>
        </p:txBody>
      </p:sp>
      <p:sp>
        <p:nvSpPr>
          <p:cNvPr id="29" name="TextBox 29"/>
          <p:cNvSpPr txBox="1"/>
          <p:nvPr/>
        </p:nvSpPr>
        <p:spPr>
          <a:xfrm>
            <a:off x="1057016" y="4056669"/>
            <a:ext cx="976094" cy="2132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80"/>
              </a:lnSpc>
            </a:pPr>
            <a:r>
              <a:rPr lang="en-US" sz="1400" b="1">
                <a:solidFill>
                  <a:srgbClr val="FFFFFF"/>
                </a:solidFill>
                <a:latin typeface="Aptos"/>
                <a:ea typeface="Avenir Bold"/>
                <a:cs typeface="Avenir Bold"/>
                <a:sym typeface="Avenir Bold"/>
              </a:rPr>
              <a:t> ELECTRIC</a:t>
            </a:r>
          </a:p>
        </p:txBody>
      </p:sp>
      <p:sp>
        <p:nvSpPr>
          <p:cNvPr id="30" name="TextBox 30"/>
          <p:cNvSpPr txBox="1"/>
          <p:nvPr/>
        </p:nvSpPr>
        <p:spPr>
          <a:xfrm>
            <a:off x="1144108" y="3690178"/>
            <a:ext cx="889002" cy="3619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799"/>
              </a:lnSpc>
            </a:pPr>
            <a:r>
              <a:rPr lang="en-US" sz="2333" b="1">
                <a:solidFill>
                  <a:srgbClr val="FFFFFF"/>
                </a:solidFill>
                <a:latin typeface="Aptos"/>
                <a:ea typeface="Arimo Bold"/>
                <a:cs typeface="Arimo Bold"/>
                <a:sym typeface="Arimo Bold"/>
              </a:rPr>
              <a:t>100%</a:t>
            </a:r>
          </a:p>
        </p:txBody>
      </p:sp>
    </p:spTree>
    <p:extLst>
      <p:ext uri="{BB962C8B-B14F-4D97-AF65-F5344CB8AC3E}">
        <p14:creationId xmlns:p14="http://schemas.microsoft.com/office/powerpoint/2010/main" val="86584155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247B-EFC2-17B3-A677-5CC5A7B606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461D41-0146-ED16-F028-33B03775E367}"/>
              </a:ext>
            </a:extLst>
          </p:cNvPr>
          <p:cNvSpPr/>
          <p:nvPr/>
        </p:nvSpPr>
        <p:spPr>
          <a:xfrm>
            <a:off x="1439127" y="2060529"/>
            <a:ext cx="1298404" cy="2933351"/>
          </a:xfrm>
          <a:prstGeom prst="rect">
            <a:avLst/>
          </a:prstGeom>
          <a:solidFill>
            <a:schemeClr val="accent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575">
                <a:latin typeface="Avenir Light" panose="020B0402020203020204" pitchFamily="34" charset="0"/>
              </a:rPr>
              <a:t>Rwandan Franc</a:t>
            </a:r>
          </a:p>
          <a:p>
            <a:pPr algn="ctr" defTabSz="514350">
              <a:defRPr/>
            </a:pPr>
            <a:r>
              <a:rPr lang="en-GB" sz="1575">
                <a:latin typeface="Avenir Light" panose="020B0402020203020204" pitchFamily="34" charset="0"/>
              </a:rPr>
              <a:t>RWF 188K</a:t>
            </a:r>
          </a:p>
        </p:txBody>
      </p:sp>
      <p:sp>
        <p:nvSpPr>
          <p:cNvPr id="6" name="TextBox 5">
            <a:extLst>
              <a:ext uri="{FF2B5EF4-FFF2-40B4-BE49-F238E27FC236}">
                <a16:creationId xmlns:a16="http://schemas.microsoft.com/office/drawing/2014/main" id="{D8498B87-C6FF-3B93-D696-115E309180DC}"/>
              </a:ext>
            </a:extLst>
          </p:cNvPr>
          <p:cNvSpPr txBox="1"/>
          <p:nvPr/>
        </p:nvSpPr>
        <p:spPr>
          <a:xfrm>
            <a:off x="1439127" y="1523843"/>
            <a:ext cx="1108978" cy="536686"/>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Revenue/</a:t>
            </a:r>
          </a:p>
          <a:p>
            <a:pPr defTabSz="514350">
              <a:defRPr/>
            </a:pPr>
            <a:r>
              <a:rPr lang="en-GB" sz="1575">
                <a:latin typeface="Avenir Light" panose="020B0402020203020204" pitchFamily="34" charset="0"/>
              </a:rPr>
              <a:t>day</a:t>
            </a:r>
          </a:p>
        </p:txBody>
      </p:sp>
      <p:sp>
        <p:nvSpPr>
          <p:cNvPr id="7" name="TextBox 6">
            <a:extLst>
              <a:ext uri="{FF2B5EF4-FFF2-40B4-BE49-F238E27FC236}">
                <a16:creationId xmlns:a16="http://schemas.microsoft.com/office/drawing/2014/main" id="{7431820B-8718-48F3-D6E3-A76622A6E48A}"/>
              </a:ext>
            </a:extLst>
          </p:cNvPr>
          <p:cNvSpPr txBox="1"/>
          <p:nvPr/>
        </p:nvSpPr>
        <p:spPr>
          <a:xfrm>
            <a:off x="1439127" y="5116927"/>
            <a:ext cx="1298404" cy="779060"/>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Validated by OX’s fleet operations</a:t>
            </a:r>
          </a:p>
        </p:txBody>
      </p:sp>
      <p:sp>
        <p:nvSpPr>
          <p:cNvPr id="8" name="TextBox 7">
            <a:extLst>
              <a:ext uri="{FF2B5EF4-FFF2-40B4-BE49-F238E27FC236}">
                <a16:creationId xmlns:a16="http://schemas.microsoft.com/office/drawing/2014/main" id="{144899E9-8222-F589-E921-123FDD7A625A}"/>
              </a:ext>
            </a:extLst>
          </p:cNvPr>
          <p:cNvSpPr txBox="1"/>
          <p:nvPr/>
        </p:nvSpPr>
        <p:spPr>
          <a:xfrm>
            <a:off x="3186264" y="3233941"/>
            <a:ext cx="1298404" cy="536686"/>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Diesel cost of revenue</a:t>
            </a:r>
          </a:p>
        </p:txBody>
      </p:sp>
      <p:sp>
        <p:nvSpPr>
          <p:cNvPr id="10" name="Rectangle 9">
            <a:extLst>
              <a:ext uri="{FF2B5EF4-FFF2-40B4-BE49-F238E27FC236}">
                <a16:creationId xmlns:a16="http://schemas.microsoft.com/office/drawing/2014/main" id="{09725FAC-EE80-3D86-E24D-BAA7EBD6774C}"/>
              </a:ext>
            </a:extLst>
          </p:cNvPr>
          <p:cNvSpPr/>
          <p:nvPr/>
        </p:nvSpPr>
        <p:spPr>
          <a:xfrm>
            <a:off x="3186264" y="2060529"/>
            <a:ext cx="1298404" cy="11734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a:latin typeface="Avenir Light" panose="020B0402020203020204" pitchFamily="34" charset="0"/>
              </a:rPr>
              <a:t>RWF 63K</a:t>
            </a:r>
          </a:p>
        </p:txBody>
      </p:sp>
      <p:sp>
        <p:nvSpPr>
          <p:cNvPr id="11" name="Rectangle 10">
            <a:extLst>
              <a:ext uri="{FF2B5EF4-FFF2-40B4-BE49-F238E27FC236}">
                <a16:creationId xmlns:a16="http://schemas.microsoft.com/office/drawing/2014/main" id="{5B128F15-9727-E5C2-476C-CE0D7C04C335}"/>
              </a:ext>
            </a:extLst>
          </p:cNvPr>
          <p:cNvSpPr/>
          <p:nvPr/>
        </p:nvSpPr>
        <p:spPr>
          <a:xfrm>
            <a:off x="6680537" y="3502284"/>
            <a:ext cx="891987" cy="1173412"/>
          </a:xfrm>
          <a:prstGeom prst="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a:latin typeface="Avenir Light" panose="020B0402020203020204" pitchFamily="34" charset="0"/>
              </a:rPr>
              <a:t>74K</a:t>
            </a:r>
          </a:p>
        </p:txBody>
      </p:sp>
      <p:sp>
        <p:nvSpPr>
          <p:cNvPr id="12" name="TextBox 11">
            <a:extLst>
              <a:ext uri="{FF2B5EF4-FFF2-40B4-BE49-F238E27FC236}">
                <a16:creationId xmlns:a16="http://schemas.microsoft.com/office/drawing/2014/main" id="{56A7C6A7-E1D1-F0BA-B415-04FECFB173B7}"/>
              </a:ext>
            </a:extLst>
          </p:cNvPr>
          <p:cNvSpPr txBox="1"/>
          <p:nvPr/>
        </p:nvSpPr>
        <p:spPr>
          <a:xfrm>
            <a:off x="6680536" y="2505770"/>
            <a:ext cx="891987" cy="1021434"/>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Labour, Hub </a:t>
            </a:r>
            <a:r>
              <a:rPr lang="en-GB" sz="1575" err="1">
                <a:latin typeface="Avenir Light" panose="020B0402020203020204" pitchFamily="34" charset="0"/>
              </a:rPr>
              <a:t>OpEx</a:t>
            </a:r>
            <a:r>
              <a:rPr lang="en-GB" sz="1575">
                <a:latin typeface="Avenir Light" panose="020B0402020203020204" pitchFamily="34" charset="0"/>
              </a:rPr>
              <a:t> &amp; G&amp;A</a:t>
            </a:r>
          </a:p>
        </p:txBody>
      </p:sp>
      <p:sp>
        <p:nvSpPr>
          <p:cNvPr id="13" name="Rectangle 12">
            <a:extLst>
              <a:ext uri="{FF2B5EF4-FFF2-40B4-BE49-F238E27FC236}">
                <a16:creationId xmlns:a16="http://schemas.microsoft.com/office/drawing/2014/main" id="{3F60C774-4AC3-8744-C6C1-0D18ABED4E50}"/>
              </a:ext>
            </a:extLst>
          </p:cNvPr>
          <p:cNvSpPr/>
          <p:nvPr/>
        </p:nvSpPr>
        <p:spPr>
          <a:xfrm>
            <a:off x="8353015" y="4631822"/>
            <a:ext cx="891987" cy="362057"/>
          </a:xfrm>
          <a:prstGeom prst="rect">
            <a:avLst/>
          </a:prstGeom>
          <a:solidFill>
            <a:srgbClr val="E7B52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200">
                <a:latin typeface="Avenir Light" panose="020B0402020203020204" pitchFamily="34" charset="0"/>
              </a:rPr>
              <a:t>RWF 31K</a:t>
            </a:r>
          </a:p>
        </p:txBody>
      </p:sp>
      <p:sp>
        <p:nvSpPr>
          <p:cNvPr id="15" name="TextBox 14">
            <a:extLst>
              <a:ext uri="{FF2B5EF4-FFF2-40B4-BE49-F238E27FC236}">
                <a16:creationId xmlns:a16="http://schemas.microsoft.com/office/drawing/2014/main" id="{BA645F36-5329-887C-86C4-EFFA2520C46B}"/>
              </a:ext>
            </a:extLst>
          </p:cNvPr>
          <p:cNvSpPr txBox="1"/>
          <p:nvPr/>
        </p:nvSpPr>
        <p:spPr>
          <a:xfrm>
            <a:off x="6605878" y="5110294"/>
            <a:ext cx="1466372" cy="1506183"/>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G&amp;A includes hub admin, local business development, &amp; DriverPlus salaries</a:t>
            </a:r>
          </a:p>
        </p:txBody>
      </p:sp>
      <p:cxnSp>
        <p:nvCxnSpPr>
          <p:cNvPr id="18" name="Straight Connector 17">
            <a:extLst>
              <a:ext uri="{FF2B5EF4-FFF2-40B4-BE49-F238E27FC236}">
                <a16:creationId xmlns:a16="http://schemas.microsoft.com/office/drawing/2014/main" id="{3485525F-DF5B-1298-E52B-A172BA51A638}"/>
              </a:ext>
            </a:extLst>
          </p:cNvPr>
          <p:cNvCxnSpPr>
            <a:cxnSpLocks/>
          </p:cNvCxnSpPr>
          <p:nvPr/>
        </p:nvCxnSpPr>
        <p:spPr>
          <a:xfrm>
            <a:off x="1090941" y="4993880"/>
            <a:ext cx="9934189"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1063CE84-6946-26CD-4B31-F19B97DCDD51}"/>
              </a:ext>
            </a:extLst>
          </p:cNvPr>
          <p:cNvSpPr txBox="1"/>
          <p:nvPr/>
        </p:nvSpPr>
        <p:spPr>
          <a:xfrm>
            <a:off x="4933401" y="3503426"/>
            <a:ext cx="1298404" cy="294312"/>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Maintenance</a:t>
            </a:r>
          </a:p>
        </p:txBody>
      </p:sp>
      <p:sp>
        <p:nvSpPr>
          <p:cNvPr id="21" name="Rectangle 20">
            <a:extLst>
              <a:ext uri="{FF2B5EF4-FFF2-40B4-BE49-F238E27FC236}">
                <a16:creationId xmlns:a16="http://schemas.microsoft.com/office/drawing/2014/main" id="{068A245C-0FD7-A8EC-DDD5-4ADBB2BE1655}"/>
              </a:ext>
            </a:extLst>
          </p:cNvPr>
          <p:cNvSpPr/>
          <p:nvPr/>
        </p:nvSpPr>
        <p:spPr>
          <a:xfrm>
            <a:off x="4933401" y="3233942"/>
            <a:ext cx="1298404" cy="274464"/>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a:latin typeface="Avenir Light" panose="020B0402020203020204" pitchFamily="34" charset="0"/>
              </a:rPr>
              <a:t>20K</a:t>
            </a:r>
          </a:p>
        </p:txBody>
      </p:sp>
      <p:sp>
        <p:nvSpPr>
          <p:cNvPr id="22" name="TextBox 21">
            <a:extLst>
              <a:ext uri="{FF2B5EF4-FFF2-40B4-BE49-F238E27FC236}">
                <a16:creationId xmlns:a16="http://schemas.microsoft.com/office/drawing/2014/main" id="{F79C2A8D-0B9D-CD8F-454E-C1150F63FF3E}"/>
              </a:ext>
            </a:extLst>
          </p:cNvPr>
          <p:cNvSpPr txBox="1"/>
          <p:nvPr/>
        </p:nvSpPr>
        <p:spPr>
          <a:xfrm>
            <a:off x="3186264" y="5116927"/>
            <a:ext cx="1362529" cy="1021434"/>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40 litres at RWF 1,576/litre (Oct-2024) </a:t>
            </a:r>
          </a:p>
        </p:txBody>
      </p:sp>
      <p:sp>
        <p:nvSpPr>
          <p:cNvPr id="23" name="TextBox 22">
            <a:extLst>
              <a:ext uri="{FF2B5EF4-FFF2-40B4-BE49-F238E27FC236}">
                <a16:creationId xmlns:a16="http://schemas.microsoft.com/office/drawing/2014/main" id="{CB81FA4A-819E-7E28-CA62-F1E3D01D0BCF}"/>
              </a:ext>
            </a:extLst>
          </p:cNvPr>
          <p:cNvSpPr txBox="1"/>
          <p:nvPr/>
        </p:nvSpPr>
        <p:spPr>
          <a:xfrm>
            <a:off x="4933401" y="5127984"/>
            <a:ext cx="1362529" cy="1021434"/>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Diesel truck Service, Maintenance &amp; Repair cost</a:t>
            </a:r>
          </a:p>
        </p:txBody>
      </p:sp>
      <p:cxnSp>
        <p:nvCxnSpPr>
          <p:cNvPr id="29" name="Straight Connector 28">
            <a:extLst>
              <a:ext uri="{FF2B5EF4-FFF2-40B4-BE49-F238E27FC236}">
                <a16:creationId xmlns:a16="http://schemas.microsoft.com/office/drawing/2014/main" id="{441424E1-B091-975A-F7C5-74DFD2B00690}"/>
              </a:ext>
            </a:extLst>
          </p:cNvPr>
          <p:cNvCxnSpPr>
            <a:cxnSpLocks/>
          </p:cNvCxnSpPr>
          <p:nvPr/>
        </p:nvCxnSpPr>
        <p:spPr>
          <a:xfrm>
            <a:off x="424240" y="241525"/>
            <a:ext cx="0" cy="672875"/>
          </a:xfrm>
          <a:prstGeom prst="line">
            <a:avLst/>
          </a:prstGeom>
          <a:ln w="38100">
            <a:solidFill>
              <a:srgbClr val="ED7D31"/>
            </a:solidFill>
          </a:ln>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33AD54FD-CFCE-B19D-4FD2-95FCE3377388}"/>
              </a:ext>
            </a:extLst>
          </p:cNvPr>
          <p:cNvSpPr txBox="1"/>
          <p:nvPr/>
        </p:nvSpPr>
        <p:spPr>
          <a:xfrm>
            <a:off x="8353015" y="5104012"/>
            <a:ext cx="1418745" cy="1021434"/>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Cash Flow Available for Debt Service (CFADS)</a:t>
            </a:r>
          </a:p>
        </p:txBody>
      </p:sp>
      <p:sp>
        <p:nvSpPr>
          <p:cNvPr id="4" name="TextBox 3">
            <a:extLst>
              <a:ext uri="{FF2B5EF4-FFF2-40B4-BE49-F238E27FC236}">
                <a16:creationId xmlns:a16="http://schemas.microsoft.com/office/drawing/2014/main" id="{A43FA482-600E-8246-26EB-0D7B24D133BD}"/>
              </a:ext>
            </a:extLst>
          </p:cNvPr>
          <p:cNvSpPr txBox="1"/>
          <p:nvPr/>
        </p:nvSpPr>
        <p:spPr>
          <a:xfrm>
            <a:off x="9425452" y="4399791"/>
            <a:ext cx="1947863" cy="536686"/>
          </a:xfrm>
          <a:prstGeom prst="rect">
            <a:avLst/>
          </a:prstGeom>
          <a:noFill/>
        </p:spPr>
        <p:txBody>
          <a:bodyPr wrap="square" lIns="51435" tIns="25718" rIns="51435" bIns="25718" rtlCol="0" anchor="t">
            <a:spAutoFit/>
          </a:bodyPr>
          <a:lstStyle/>
          <a:p>
            <a:pPr defTabSz="514350">
              <a:defRPr/>
            </a:pPr>
            <a:r>
              <a:rPr lang="en-GB" sz="1575">
                <a:solidFill>
                  <a:srgbClr val="FF0000"/>
                </a:solidFill>
                <a:latin typeface="Avenir Light" panose="020B0402020203020204" pitchFamily="34" charset="0"/>
              </a:rPr>
              <a:t>Loss</a:t>
            </a:r>
            <a:r>
              <a:rPr lang="en-GB" sz="1575">
                <a:latin typeface="Avenir Light" panose="020B0402020203020204" pitchFamily="34" charset="0"/>
              </a:rPr>
              <a:t> after diesel truck debt payments</a:t>
            </a:r>
          </a:p>
        </p:txBody>
      </p:sp>
      <p:sp>
        <p:nvSpPr>
          <p:cNvPr id="9" name="Rectangle 8">
            <a:extLst>
              <a:ext uri="{FF2B5EF4-FFF2-40B4-BE49-F238E27FC236}">
                <a16:creationId xmlns:a16="http://schemas.microsoft.com/office/drawing/2014/main" id="{D691212C-3638-36D0-7DE7-4EF271ED637A}"/>
              </a:ext>
            </a:extLst>
          </p:cNvPr>
          <p:cNvSpPr/>
          <p:nvPr/>
        </p:nvSpPr>
        <p:spPr>
          <a:xfrm rot="16200000">
            <a:off x="-3269239" y="3267000"/>
            <a:ext cx="6858000" cy="324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Diesel Unit Economics</a:t>
            </a:r>
          </a:p>
        </p:txBody>
      </p:sp>
      <p:sp>
        <p:nvSpPr>
          <p:cNvPr id="14" name="TextBox 13">
            <a:extLst>
              <a:ext uri="{FF2B5EF4-FFF2-40B4-BE49-F238E27FC236}">
                <a16:creationId xmlns:a16="http://schemas.microsoft.com/office/drawing/2014/main" id="{27E9EE6C-0F15-6D12-90E6-63504C0F7F40}"/>
              </a:ext>
            </a:extLst>
          </p:cNvPr>
          <p:cNvSpPr txBox="1"/>
          <p:nvPr/>
        </p:nvSpPr>
        <p:spPr>
          <a:xfrm>
            <a:off x="8353015" y="4088990"/>
            <a:ext cx="1108978" cy="536686"/>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CFADS/</a:t>
            </a:r>
          </a:p>
          <a:p>
            <a:pPr defTabSz="514350">
              <a:defRPr/>
            </a:pPr>
            <a:r>
              <a:rPr lang="en-GB" sz="1575">
                <a:latin typeface="Avenir Light" panose="020B0402020203020204" pitchFamily="34" charset="0"/>
              </a:rPr>
              <a:t>day</a:t>
            </a:r>
          </a:p>
        </p:txBody>
      </p:sp>
      <p:sp>
        <p:nvSpPr>
          <p:cNvPr id="16" name="Title 15">
            <a:extLst>
              <a:ext uri="{FF2B5EF4-FFF2-40B4-BE49-F238E27FC236}">
                <a16:creationId xmlns:a16="http://schemas.microsoft.com/office/drawing/2014/main" id="{37092334-A246-B04C-2C4B-B009892966C4}"/>
              </a:ext>
            </a:extLst>
          </p:cNvPr>
          <p:cNvSpPr txBox="1">
            <a:spLocks/>
          </p:cNvSpPr>
          <p:nvPr/>
        </p:nvSpPr>
        <p:spPr>
          <a:xfrm>
            <a:off x="498045" y="241525"/>
            <a:ext cx="10676357" cy="760340"/>
          </a:xfrm>
          <a:prstGeom prst="rect">
            <a:avLst/>
          </a:prstGeom>
        </p:spPr>
        <p:txBody>
          <a:bodyPr vert="horz" lIns="51435" tIns="25718" rIns="51435" bIns="25718" rtlCol="0" anchor="t">
            <a:normAutofit fontScale="97500"/>
          </a:bodyPr>
          <a:lstStyle>
            <a:lvl1pPr algn="l" defTabSz="1625529" rtl="0" eaLnBrk="1" latinLnBrk="0" hangingPunct="1">
              <a:lnSpc>
                <a:spcPct val="90000"/>
              </a:lnSpc>
              <a:spcBef>
                <a:spcPct val="0"/>
              </a:spcBef>
              <a:buNone/>
              <a:defRPr sz="4622" b="0" i="0" kern="1200">
                <a:solidFill>
                  <a:schemeClr val="tx1"/>
                </a:solidFill>
                <a:latin typeface="Avenir Next" panose="020B0503020202020204" pitchFamily="34" charset="0"/>
                <a:ea typeface="+mj-ea"/>
                <a:cs typeface="+mj-cs"/>
              </a:defRPr>
            </a:lvl1pPr>
          </a:lstStyle>
          <a:p>
            <a:r>
              <a:rPr lang="en-US" sz="2531">
                <a:latin typeface="Avenir Black"/>
              </a:rPr>
              <a:t>Daily Unit Economics per Truck</a:t>
            </a:r>
          </a:p>
          <a:p>
            <a:r>
              <a:rPr lang="en-US" sz="2531" u="sng">
                <a:latin typeface="Avenir Black"/>
              </a:rPr>
              <a:t>Average Diesel Pilot 4.5T Truck</a:t>
            </a:r>
            <a:r>
              <a:rPr lang="en-US" sz="2531">
                <a:latin typeface="Avenir Black"/>
              </a:rPr>
              <a:t> (2T capacity)</a:t>
            </a:r>
            <a:endParaRPr lang="en-GB" sz="2531" u="sng"/>
          </a:p>
        </p:txBody>
      </p:sp>
    </p:spTree>
    <p:extLst>
      <p:ext uri="{BB962C8B-B14F-4D97-AF65-F5344CB8AC3E}">
        <p14:creationId xmlns:p14="http://schemas.microsoft.com/office/powerpoint/2010/main" val="1730906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91399-A959-2F52-454A-C9A45D890F51}"/>
              </a:ext>
            </a:extLst>
          </p:cNvPr>
          <p:cNvSpPr/>
          <p:nvPr/>
        </p:nvSpPr>
        <p:spPr>
          <a:xfrm>
            <a:off x="1439127" y="2060529"/>
            <a:ext cx="1298404" cy="2933351"/>
          </a:xfrm>
          <a:prstGeom prst="rect">
            <a:avLst/>
          </a:prstGeom>
          <a:solidFill>
            <a:schemeClr val="accent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575">
                <a:latin typeface="Avenir Light" panose="020B0402020203020204" pitchFamily="34" charset="0"/>
              </a:rPr>
              <a:t>Rwandan Franc</a:t>
            </a:r>
          </a:p>
          <a:p>
            <a:pPr algn="ctr" defTabSz="514350">
              <a:defRPr/>
            </a:pPr>
            <a:r>
              <a:rPr lang="en-GB" sz="1575">
                <a:latin typeface="Avenir Light" panose="020B0402020203020204" pitchFamily="34" charset="0"/>
              </a:rPr>
              <a:t>RWF 188K</a:t>
            </a:r>
          </a:p>
        </p:txBody>
      </p:sp>
      <p:sp>
        <p:nvSpPr>
          <p:cNvPr id="6" name="TextBox 5">
            <a:extLst>
              <a:ext uri="{FF2B5EF4-FFF2-40B4-BE49-F238E27FC236}">
                <a16:creationId xmlns:a16="http://schemas.microsoft.com/office/drawing/2014/main" id="{1C5B871F-7DCA-862E-D63B-707CBEAEE4E7}"/>
              </a:ext>
            </a:extLst>
          </p:cNvPr>
          <p:cNvSpPr txBox="1"/>
          <p:nvPr/>
        </p:nvSpPr>
        <p:spPr>
          <a:xfrm>
            <a:off x="1439127" y="1523843"/>
            <a:ext cx="1108978" cy="536686"/>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Revenue/</a:t>
            </a:r>
          </a:p>
          <a:p>
            <a:pPr defTabSz="514350">
              <a:defRPr/>
            </a:pPr>
            <a:r>
              <a:rPr lang="en-GB" sz="1575">
                <a:latin typeface="Avenir Light" panose="020B0402020203020204" pitchFamily="34" charset="0"/>
              </a:rPr>
              <a:t>day</a:t>
            </a:r>
          </a:p>
        </p:txBody>
      </p:sp>
      <p:sp>
        <p:nvSpPr>
          <p:cNvPr id="7" name="TextBox 6">
            <a:extLst>
              <a:ext uri="{FF2B5EF4-FFF2-40B4-BE49-F238E27FC236}">
                <a16:creationId xmlns:a16="http://schemas.microsoft.com/office/drawing/2014/main" id="{27E37F53-2023-DA50-CAC6-CF11E6737E88}"/>
              </a:ext>
            </a:extLst>
          </p:cNvPr>
          <p:cNvSpPr txBox="1"/>
          <p:nvPr/>
        </p:nvSpPr>
        <p:spPr>
          <a:xfrm>
            <a:off x="1439127" y="5116927"/>
            <a:ext cx="1298404" cy="779060"/>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Validated by OX’s fleet operations</a:t>
            </a:r>
          </a:p>
        </p:txBody>
      </p:sp>
      <p:sp>
        <p:nvSpPr>
          <p:cNvPr id="8" name="TextBox 7">
            <a:extLst>
              <a:ext uri="{FF2B5EF4-FFF2-40B4-BE49-F238E27FC236}">
                <a16:creationId xmlns:a16="http://schemas.microsoft.com/office/drawing/2014/main" id="{D310F376-2B17-C906-4435-19A9260F508C}"/>
              </a:ext>
            </a:extLst>
          </p:cNvPr>
          <p:cNvSpPr txBox="1"/>
          <p:nvPr/>
        </p:nvSpPr>
        <p:spPr>
          <a:xfrm>
            <a:off x="3186264" y="2267176"/>
            <a:ext cx="1298404" cy="779060"/>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Electricity cost of revenue</a:t>
            </a:r>
          </a:p>
        </p:txBody>
      </p:sp>
      <p:sp>
        <p:nvSpPr>
          <p:cNvPr id="10" name="Rectangle 9">
            <a:extLst>
              <a:ext uri="{FF2B5EF4-FFF2-40B4-BE49-F238E27FC236}">
                <a16:creationId xmlns:a16="http://schemas.microsoft.com/office/drawing/2014/main" id="{66DFC2BA-7652-F7B3-9260-F507AD2A9BF6}"/>
              </a:ext>
            </a:extLst>
          </p:cNvPr>
          <p:cNvSpPr/>
          <p:nvPr/>
        </p:nvSpPr>
        <p:spPr>
          <a:xfrm>
            <a:off x="3186264" y="2060529"/>
            <a:ext cx="1298404" cy="206647"/>
          </a:xfrm>
          <a:prstGeom prst="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a:latin typeface="Avenir Light" panose="020B0402020203020204" pitchFamily="34" charset="0"/>
              </a:rPr>
              <a:t>RWF 9K</a:t>
            </a:r>
          </a:p>
        </p:txBody>
      </p:sp>
      <p:sp>
        <p:nvSpPr>
          <p:cNvPr id="11" name="Rectangle 10">
            <a:extLst>
              <a:ext uri="{FF2B5EF4-FFF2-40B4-BE49-F238E27FC236}">
                <a16:creationId xmlns:a16="http://schemas.microsoft.com/office/drawing/2014/main" id="{A6E32949-AA33-750E-4E2A-9C7A16508364}"/>
              </a:ext>
            </a:extLst>
          </p:cNvPr>
          <p:cNvSpPr/>
          <p:nvPr/>
        </p:nvSpPr>
        <p:spPr>
          <a:xfrm>
            <a:off x="6680539" y="2529473"/>
            <a:ext cx="891987" cy="1173412"/>
          </a:xfrm>
          <a:prstGeom prst="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a:latin typeface="Avenir Light" panose="020B0402020203020204" pitchFamily="34" charset="0"/>
              </a:rPr>
              <a:t>74K</a:t>
            </a:r>
          </a:p>
        </p:txBody>
      </p:sp>
      <p:sp>
        <p:nvSpPr>
          <p:cNvPr id="12" name="TextBox 11">
            <a:extLst>
              <a:ext uri="{FF2B5EF4-FFF2-40B4-BE49-F238E27FC236}">
                <a16:creationId xmlns:a16="http://schemas.microsoft.com/office/drawing/2014/main" id="{D72F8C7E-229F-4BC0-E5EE-F30E1346B8FA}"/>
              </a:ext>
            </a:extLst>
          </p:cNvPr>
          <p:cNvSpPr txBox="1"/>
          <p:nvPr/>
        </p:nvSpPr>
        <p:spPr>
          <a:xfrm>
            <a:off x="6680539" y="3702885"/>
            <a:ext cx="891987" cy="1021434"/>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Labour, Hub </a:t>
            </a:r>
            <a:r>
              <a:rPr lang="en-GB" sz="1575" err="1">
                <a:latin typeface="Avenir Light" panose="020B0402020203020204" pitchFamily="34" charset="0"/>
              </a:rPr>
              <a:t>OpEx</a:t>
            </a:r>
            <a:r>
              <a:rPr lang="en-GB" sz="1575">
                <a:latin typeface="Avenir Light" panose="020B0402020203020204" pitchFamily="34" charset="0"/>
              </a:rPr>
              <a:t> &amp; G&amp;A</a:t>
            </a:r>
          </a:p>
        </p:txBody>
      </p:sp>
      <p:sp>
        <p:nvSpPr>
          <p:cNvPr id="13" name="Rectangle 12">
            <a:extLst>
              <a:ext uri="{FF2B5EF4-FFF2-40B4-BE49-F238E27FC236}">
                <a16:creationId xmlns:a16="http://schemas.microsoft.com/office/drawing/2014/main" id="{661BBF11-520C-1ACE-6F82-EE528E68A663}"/>
              </a:ext>
            </a:extLst>
          </p:cNvPr>
          <p:cNvSpPr/>
          <p:nvPr/>
        </p:nvSpPr>
        <p:spPr>
          <a:xfrm>
            <a:off x="8353015" y="3702885"/>
            <a:ext cx="891987" cy="1290994"/>
          </a:xfrm>
          <a:prstGeom prst="rect">
            <a:avLst/>
          </a:prstGeom>
          <a:solidFill>
            <a:srgbClr val="E7B52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575">
                <a:latin typeface="Avenir Light" panose="020B0402020203020204" pitchFamily="34" charset="0"/>
              </a:rPr>
              <a:t>RWF 94K</a:t>
            </a:r>
          </a:p>
        </p:txBody>
      </p:sp>
      <p:sp>
        <p:nvSpPr>
          <p:cNvPr id="15" name="TextBox 14">
            <a:extLst>
              <a:ext uri="{FF2B5EF4-FFF2-40B4-BE49-F238E27FC236}">
                <a16:creationId xmlns:a16="http://schemas.microsoft.com/office/drawing/2014/main" id="{D814756C-AD48-CA23-4EDA-3F1439375174}"/>
              </a:ext>
            </a:extLst>
          </p:cNvPr>
          <p:cNvSpPr txBox="1"/>
          <p:nvPr/>
        </p:nvSpPr>
        <p:spPr>
          <a:xfrm>
            <a:off x="6605878" y="5110294"/>
            <a:ext cx="1466372" cy="1506183"/>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G&amp;A includes hub admin, local business development, &amp; DriverPlus salaries</a:t>
            </a:r>
          </a:p>
        </p:txBody>
      </p:sp>
      <p:cxnSp>
        <p:nvCxnSpPr>
          <p:cNvPr id="18" name="Straight Connector 17">
            <a:extLst>
              <a:ext uri="{FF2B5EF4-FFF2-40B4-BE49-F238E27FC236}">
                <a16:creationId xmlns:a16="http://schemas.microsoft.com/office/drawing/2014/main" id="{5A5D30F5-B040-BA87-13E0-EF7D3C76FBA9}"/>
              </a:ext>
            </a:extLst>
          </p:cNvPr>
          <p:cNvCxnSpPr>
            <a:cxnSpLocks/>
          </p:cNvCxnSpPr>
          <p:nvPr/>
        </p:nvCxnSpPr>
        <p:spPr>
          <a:xfrm>
            <a:off x="1090941" y="4993880"/>
            <a:ext cx="9934189"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1A9481DE-7261-7D33-561F-312662BFD8E9}"/>
              </a:ext>
            </a:extLst>
          </p:cNvPr>
          <p:cNvSpPr txBox="1"/>
          <p:nvPr/>
        </p:nvSpPr>
        <p:spPr>
          <a:xfrm>
            <a:off x="4933401" y="2539068"/>
            <a:ext cx="1298404" cy="294312"/>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Maintenance</a:t>
            </a:r>
          </a:p>
        </p:txBody>
      </p:sp>
      <p:sp>
        <p:nvSpPr>
          <p:cNvPr id="21" name="Rectangle 20">
            <a:extLst>
              <a:ext uri="{FF2B5EF4-FFF2-40B4-BE49-F238E27FC236}">
                <a16:creationId xmlns:a16="http://schemas.microsoft.com/office/drawing/2014/main" id="{181A9419-744C-638A-2A0E-A1131F342F1B}"/>
              </a:ext>
            </a:extLst>
          </p:cNvPr>
          <p:cNvSpPr/>
          <p:nvPr/>
        </p:nvSpPr>
        <p:spPr>
          <a:xfrm>
            <a:off x="4933401" y="2271148"/>
            <a:ext cx="1298404" cy="267661"/>
          </a:xfrm>
          <a:prstGeom prst="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a:latin typeface="Avenir Light" panose="020B0402020203020204" pitchFamily="34" charset="0"/>
              </a:rPr>
              <a:t>11K</a:t>
            </a:r>
          </a:p>
        </p:txBody>
      </p:sp>
      <p:sp>
        <p:nvSpPr>
          <p:cNvPr id="22" name="TextBox 21">
            <a:extLst>
              <a:ext uri="{FF2B5EF4-FFF2-40B4-BE49-F238E27FC236}">
                <a16:creationId xmlns:a16="http://schemas.microsoft.com/office/drawing/2014/main" id="{A1BA7511-9455-B8B4-9099-3C7B564905FA}"/>
              </a:ext>
            </a:extLst>
          </p:cNvPr>
          <p:cNvSpPr txBox="1"/>
          <p:nvPr/>
        </p:nvSpPr>
        <p:spPr>
          <a:xfrm>
            <a:off x="3186264" y="5116927"/>
            <a:ext cx="1362529" cy="779060"/>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74 kWh at RWF 111/kWh tariff</a:t>
            </a:r>
          </a:p>
        </p:txBody>
      </p:sp>
      <p:sp>
        <p:nvSpPr>
          <p:cNvPr id="23" name="TextBox 22">
            <a:extLst>
              <a:ext uri="{FF2B5EF4-FFF2-40B4-BE49-F238E27FC236}">
                <a16:creationId xmlns:a16="http://schemas.microsoft.com/office/drawing/2014/main" id="{3AEC121F-1C40-0E5E-6623-DA005A1A49F8}"/>
              </a:ext>
            </a:extLst>
          </p:cNvPr>
          <p:cNvSpPr txBox="1"/>
          <p:nvPr/>
        </p:nvSpPr>
        <p:spPr>
          <a:xfrm>
            <a:off x="4933401" y="5127984"/>
            <a:ext cx="1362529" cy="1506183"/>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OX truck development emphasises low &amp; preventative maintenance</a:t>
            </a:r>
          </a:p>
        </p:txBody>
      </p:sp>
      <p:sp>
        <p:nvSpPr>
          <p:cNvPr id="28" name="Title 15">
            <a:extLst>
              <a:ext uri="{FF2B5EF4-FFF2-40B4-BE49-F238E27FC236}">
                <a16:creationId xmlns:a16="http://schemas.microsoft.com/office/drawing/2014/main" id="{AE025D67-33F1-FA89-02E6-76A2496DE05F}"/>
              </a:ext>
            </a:extLst>
          </p:cNvPr>
          <p:cNvSpPr txBox="1">
            <a:spLocks/>
          </p:cNvSpPr>
          <p:nvPr/>
        </p:nvSpPr>
        <p:spPr>
          <a:xfrm>
            <a:off x="498045" y="241525"/>
            <a:ext cx="10676357" cy="760340"/>
          </a:xfrm>
          <a:prstGeom prst="rect">
            <a:avLst/>
          </a:prstGeom>
        </p:spPr>
        <p:txBody>
          <a:bodyPr vert="horz" lIns="51435" tIns="25718" rIns="51435" bIns="25718" rtlCol="0" anchor="t">
            <a:normAutofit fontScale="97500"/>
          </a:bodyPr>
          <a:lstStyle>
            <a:lvl1pPr algn="l" defTabSz="1625529" rtl="0" eaLnBrk="1" latinLnBrk="0" hangingPunct="1">
              <a:lnSpc>
                <a:spcPct val="90000"/>
              </a:lnSpc>
              <a:spcBef>
                <a:spcPct val="0"/>
              </a:spcBef>
              <a:buNone/>
              <a:defRPr sz="4622" b="0" i="0" kern="1200">
                <a:solidFill>
                  <a:schemeClr val="tx1"/>
                </a:solidFill>
                <a:latin typeface="Avenir Next" panose="020B0503020202020204" pitchFamily="34" charset="0"/>
                <a:ea typeface="+mj-ea"/>
                <a:cs typeface="+mj-cs"/>
              </a:defRPr>
            </a:lvl1pPr>
          </a:lstStyle>
          <a:p>
            <a:r>
              <a:rPr lang="en-US" sz="2531">
                <a:latin typeface="Avenir Black"/>
              </a:rPr>
              <a:t>An EV truck reliably generates CFADS to repay debt</a:t>
            </a:r>
          </a:p>
          <a:p>
            <a:r>
              <a:rPr lang="en-US" sz="2531" u="sng">
                <a:latin typeface="Avenir Black"/>
              </a:rPr>
              <a:t>Daily Unit Economics per 4.5T EV OX Truck</a:t>
            </a:r>
            <a:r>
              <a:rPr lang="en-US" sz="2531">
                <a:latin typeface="Avenir Black"/>
              </a:rPr>
              <a:t> (2T capacity)</a:t>
            </a:r>
            <a:endParaRPr lang="en-GB" sz="2531" u="sng"/>
          </a:p>
        </p:txBody>
      </p:sp>
      <p:cxnSp>
        <p:nvCxnSpPr>
          <p:cNvPr id="29" name="Straight Connector 28">
            <a:extLst>
              <a:ext uri="{FF2B5EF4-FFF2-40B4-BE49-F238E27FC236}">
                <a16:creationId xmlns:a16="http://schemas.microsoft.com/office/drawing/2014/main" id="{3764525B-0CE7-42E3-5B36-42ABDBDDCA8A}"/>
              </a:ext>
            </a:extLst>
          </p:cNvPr>
          <p:cNvCxnSpPr>
            <a:cxnSpLocks/>
          </p:cNvCxnSpPr>
          <p:nvPr/>
        </p:nvCxnSpPr>
        <p:spPr>
          <a:xfrm>
            <a:off x="424240" y="241525"/>
            <a:ext cx="0" cy="760340"/>
          </a:xfrm>
          <a:prstGeom prst="line">
            <a:avLst/>
          </a:prstGeom>
          <a:ln w="38100">
            <a:solidFill>
              <a:srgbClr val="ED7D31"/>
            </a:solidFill>
          </a:ln>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6FAE01D2-8A4D-9C64-8350-5953E409D9D0}"/>
              </a:ext>
            </a:extLst>
          </p:cNvPr>
          <p:cNvSpPr txBox="1"/>
          <p:nvPr/>
        </p:nvSpPr>
        <p:spPr>
          <a:xfrm>
            <a:off x="8353015" y="5104012"/>
            <a:ext cx="1418745" cy="1021434"/>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Cash Flow Available for Debt Service (CFADS)</a:t>
            </a:r>
          </a:p>
        </p:txBody>
      </p:sp>
      <p:sp>
        <p:nvSpPr>
          <p:cNvPr id="4" name="TextBox 3">
            <a:extLst>
              <a:ext uri="{FF2B5EF4-FFF2-40B4-BE49-F238E27FC236}">
                <a16:creationId xmlns:a16="http://schemas.microsoft.com/office/drawing/2014/main" id="{2A1D0A07-462E-D9A5-4737-E3CE34EFBFA5}"/>
              </a:ext>
            </a:extLst>
          </p:cNvPr>
          <p:cNvSpPr txBox="1"/>
          <p:nvPr/>
        </p:nvSpPr>
        <p:spPr>
          <a:xfrm>
            <a:off x="9425453" y="4398988"/>
            <a:ext cx="1809814" cy="536686"/>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x 26 days/mo.</a:t>
            </a:r>
          </a:p>
          <a:p>
            <a:pPr defTabSz="514350">
              <a:defRPr/>
            </a:pPr>
            <a:r>
              <a:rPr lang="en-GB" sz="1575" b="1">
                <a:latin typeface="Avenir Light" panose="020B0402020203020204" pitchFamily="34" charset="0"/>
              </a:rPr>
              <a:t>$1,800/mo. </a:t>
            </a:r>
            <a:r>
              <a:rPr lang="en-GB" sz="1100">
                <a:latin typeface="Avenir Light" panose="020B0402020203020204" pitchFamily="34" charset="0"/>
              </a:rPr>
              <a:t>(Oct-2024)</a:t>
            </a:r>
            <a:endParaRPr lang="en-GB" sz="1575">
              <a:latin typeface="Avenir Light" panose="020B0402020203020204" pitchFamily="34" charset="0"/>
            </a:endParaRPr>
          </a:p>
        </p:txBody>
      </p:sp>
      <p:sp>
        <p:nvSpPr>
          <p:cNvPr id="9" name="Rectangle 8">
            <a:extLst>
              <a:ext uri="{FF2B5EF4-FFF2-40B4-BE49-F238E27FC236}">
                <a16:creationId xmlns:a16="http://schemas.microsoft.com/office/drawing/2014/main" id="{8D1FDE4E-9DE5-5F71-58CC-82C1571C37D4}"/>
              </a:ext>
            </a:extLst>
          </p:cNvPr>
          <p:cNvSpPr/>
          <p:nvPr/>
        </p:nvSpPr>
        <p:spPr>
          <a:xfrm rot="16200000">
            <a:off x="-3269239" y="3267000"/>
            <a:ext cx="6858000" cy="324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EV Unit Economics</a:t>
            </a:r>
          </a:p>
        </p:txBody>
      </p:sp>
      <p:sp>
        <p:nvSpPr>
          <p:cNvPr id="14" name="TextBox 13">
            <a:extLst>
              <a:ext uri="{FF2B5EF4-FFF2-40B4-BE49-F238E27FC236}">
                <a16:creationId xmlns:a16="http://schemas.microsoft.com/office/drawing/2014/main" id="{3D269F86-34F1-C97F-0FA4-7089DC7BF025}"/>
              </a:ext>
            </a:extLst>
          </p:cNvPr>
          <p:cNvSpPr txBox="1"/>
          <p:nvPr/>
        </p:nvSpPr>
        <p:spPr>
          <a:xfrm>
            <a:off x="8353015" y="3160657"/>
            <a:ext cx="1108978" cy="536686"/>
          </a:xfrm>
          <a:prstGeom prst="rect">
            <a:avLst/>
          </a:prstGeom>
          <a:noFill/>
        </p:spPr>
        <p:txBody>
          <a:bodyPr wrap="square" lIns="51435" tIns="25718" rIns="51435" bIns="25718" rtlCol="0" anchor="t">
            <a:spAutoFit/>
          </a:bodyPr>
          <a:lstStyle/>
          <a:p>
            <a:pPr defTabSz="514350">
              <a:defRPr/>
            </a:pPr>
            <a:r>
              <a:rPr lang="en-GB" sz="1575">
                <a:latin typeface="Avenir Light" panose="020B0402020203020204" pitchFamily="34" charset="0"/>
              </a:rPr>
              <a:t>CFADS/</a:t>
            </a:r>
          </a:p>
          <a:p>
            <a:pPr defTabSz="514350">
              <a:defRPr/>
            </a:pPr>
            <a:r>
              <a:rPr lang="en-GB" sz="1575">
                <a:latin typeface="Avenir Light" panose="020B0402020203020204" pitchFamily="34" charset="0"/>
              </a:rPr>
              <a:t>day</a:t>
            </a:r>
          </a:p>
        </p:txBody>
      </p:sp>
      <p:sp>
        <p:nvSpPr>
          <p:cNvPr id="5" name="TextBox 4">
            <a:extLst>
              <a:ext uri="{FF2B5EF4-FFF2-40B4-BE49-F238E27FC236}">
                <a16:creationId xmlns:a16="http://schemas.microsoft.com/office/drawing/2014/main" id="{7D547A83-5E8B-1A70-8B54-430973143CC3}"/>
              </a:ext>
            </a:extLst>
          </p:cNvPr>
          <p:cNvSpPr txBox="1"/>
          <p:nvPr/>
        </p:nvSpPr>
        <p:spPr>
          <a:xfrm>
            <a:off x="10052525" y="5130450"/>
            <a:ext cx="1582574" cy="1506183"/>
          </a:xfrm>
          <a:prstGeom prst="rect">
            <a:avLst/>
          </a:prstGeom>
          <a:noFill/>
          <a:ln>
            <a:solidFill>
              <a:srgbClr val="BF9000"/>
            </a:solidFill>
          </a:ln>
        </p:spPr>
        <p:txBody>
          <a:bodyPr wrap="square" lIns="51435" tIns="25718" rIns="51435" bIns="25718" rtlCol="0" anchor="t">
            <a:spAutoFit/>
          </a:bodyPr>
          <a:lstStyle/>
          <a:p>
            <a:pPr defTabSz="514350">
              <a:defRPr/>
            </a:pPr>
            <a:r>
              <a:rPr lang="en-GB" sz="1575" b="1">
                <a:latin typeface="Avenir Light" panose="020B0402020203020204" pitchFamily="34" charset="0"/>
              </a:rPr>
              <a:t>$1,800/truck/ month available to split between EV truck debt and growth capital</a:t>
            </a:r>
          </a:p>
        </p:txBody>
      </p:sp>
    </p:spTree>
    <p:extLst>
      <p:ext uri="{BB962C8B-B14F-4D97-AF65-F5344CB8AC3E}">
        <p14:creationId xmlns:p14="http://schemas.microsoft.com/office/powerpoint/2010/main" val="4277235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84FAA04A-52A8-E055-785C-C8F58C100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251" y="5737403"/>
            <a:ext cx="1495271" cy="7857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veral trucks parked in front of a building&#10;&#10;Description automatically generated">
            <a:extLst>
              <a:ext uri="{FF2B5EF4-FFF2-40B4-BE49-F238E27FC236}">
                <a16:creationId xmlns:a16="http://schemas.microsoft.com/office/drawing/2014/main" id="{DEE7CE39-F97D-3389-041E-72F95F255981}"/>
              </a:ext>
            </a:extLst>
          </p:cNvPr>
          <p:cNvPicPr>
            <a:picLocks noChangeAspect="1"/>
          </p:cNvPicPr>
          <p:nvPr/>
        </p:nvPicPr>
        <p:blipFill>
          <a:blip r:embed="rId4">
            <a:extLst>
              <a:ext uri="{28A0092B-C50C-407E-A947-70E740481C1C}">
                <a14:useLocalDpi xmlns:a14="http://schemas.microsoft.com/office/drawing/2010/main" val="0"/>
              </a:ext>
            </a:extLst>
          </a:blip>
          <a:srcRect l="2726" t="43542" r="33447" b="15556"/>
          <a:stretch/>
        </p:blipFill>
        <p:spPr>
          <a:xfrm>
            <a:off x="214072" y="365202"/>
            <a:ext cx="6566453" cy="2805044"/>
          </a:xfrm>
          <a:prstGeom prst="rect">
            <a:avLst/>
          </a:prstGeom>
          <a:ln>
            <a:solidFill>
              <a:srgbClr val="000000"/>
            </a:solidFill>
          </a:ln>
        </p:spPr>
      </p:pic>
      <p:cxnSp>
        <p:nvCxnSpPr>
          <p:cNvPr id="131" name="Straight Arrow Connector 130">
            <a:extLst>
              <a:ext uri="{FF2B5EF4-FFF2-40B4-BE49-F238E27FC236}">
                <a16:creationId xmlns:a16="http://schemas.microsoft.com/office/drawing/2014/main" id="{C5E051DD-690E-C758-F078-9D9FC0C29C82}"/>
              </a:ext>
            </a:extLst>
          </p:cNvPr>
          <p:cNvCxnSpPr>
            <a:cxnSpLocks/>
          </p:cNvCxnSpPr>
          <p:nvPr/>
        </p:nvCxnSpPr>
        <p:spPr>
          <a:xfrm flipH="1" flipV="1">
            <a:off x="6618845" y="2419790"/>
            <a:ext cx="680163" cy="326717"/>
          </a:xfrm>
          <a:prstGeom prst="straightConnector1">
            <a:avLst/>
          </a:prstGeom>
          <a:ln w="28575">
            <a:solidFill>
              <a:srgbClr val="D9D9D9"/>
            </a:solidFill>
            <a:tailEnd type="triangle"/>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08885846-9F89-C3B5-29A4-F80A2FB13827}"/>
              </a:ext>
            </a:extLst>
          </p:cNvPr>
          <p:cNvPicPr>
            <a:picLocks noChangeAspect="1"/>
          </p:cNvPicPr>
          <p:nvPr/>
        </p:nvPicPr>
        <p:blipFill>
          <a:blip r:embed="rId5"/>
          <a:stretch>
            <a:fillRect/>
          </a:stretch>
        </p:blipFill>
        <p:spPr>
          <a:xfrm>
            <a:off x="6896366" y="42730"/>
            <a:ext cx="1684516" cy="2059536"/>
          </a:xfrm>
          <a:prstGeom prst="rect">
            <a:avLst/>
          </a:prstGeom>
        </p:spPr>
      </p:pic>
      <p:grpSp>
        <p:nvGrpSpPr>
          <p:cNvPr id="126" name="Group 125">
            <a:extLst>
              <a:ext uri="{FF2B5EF4-FFF2-40B4-BE49-F238E27FC236}">
                <a16:creationId xmlns:a16="http://schemas.microsoft.com/office/drawing/2014/main" id="{6F4504AD-90E5-AEC6-FEEC-A9DAB140AEDF}"/>
              </a:ext>
            </a:extLst>
          </p:cNvPr>
          <p:cNvGrpSpPr/>
          <p:nvPr/>
        </p:nvGrpSpPr>
        <p:grpSpPr>
          <a:xfrm>
            <a:off x="0" y="867083"/>
            <a:ext cx="12192000" cy="5875796"/>
            <a:chOff x="0" y="999547"/>
            <a:chExt cx="12192000" cy="5875796"/>
          </a:xfrm>
        </p:grpSpPr>
        <p:grpSp>
          <p:nvGrpSpPr>
            <p:cNvPr id="124" name="Group 123">
              <a:extLst>
                <a:ext uri="{FF2B5EF4-FFF2-40B4-BE49-F238E27FC236}">
                  <a16:creationId xmlns:a16="http://schemas.microsoft.com/office/drawing/2014/main" id="{33EA9325-84F4-FDB1-FF1A-3CBF3C39C636}"/>
                </a:ext>
              </a:extLst>
            </p:cNvPr>
            <p:cNvGrpSpPr/>
            <p:nvPr/>
          </p:nvGrpSpPr>
          <p:grpSpPr>
            <a:xfrm>
              <a:off x="0" y="999547"/>
              <a:ext cx="12192000" cy="5875796"/>
              <a:chOff x="0" y="802994"/>
              <a:chExt cx="12192000" cy="5875796"/>
            </a:xfrm>
          </p:grpSpPr>
          <p:grpSp>
            <p:nvGrpSpPr>
              <p:cNvPr id="69" name="Group 2">
                <a:extLst>
                  <a:ext uri="{FF2B5EF4-FFF2-40B4-BE49-F238E27FC236}">
                    <a16:creationId xmlns:a16="http://schemas.microsoft.com/office/drawing/2014/main" id="{DC7E2A5D-E0D1-413E-1D50-CEE1421D04DB}"/>
                  </a:ext>
                </a:extLst>
              </p:cNvPr>
              <p:cNvGrpSpPr/>
              <p:nvPr/>
            </p:nvGrpSpPr>
            <p:grpSpPr>
              <a:xfrm>
                <a:off x="6652359" y="4900521"/>
                <a:ext cx="1997155" cy="745474"/>
                <a:chOff x="0" y="0"/>
                <a:chExt cx="788999" cy="294508"/>
              </a:xfrm>
            </p:grpSpPr>
            <p:sp>
              <p:nvSpPr>
                <p:cNvPr id="70" name="Freeform 3">
                  <a:extLst>
                    <a:ext uri="{FF2B5EF4-FFF2-40B4-BE49-F238E27FC236}">
                      <a16:creationId xmlns:a16="http://schemas.microsoft.com/office/drawing/2014/main" id="{125BCB92-8D14-CF49-D85F-245325B741CD}"/>
                    </a:ext>
                  </a:extLst>
                </p:cNvPr>
                <p:cNvSpPr/>
                <p:nvPr/>
              </p:nvSpPr>
              <p:spPr>
                <a:xfrm>
                  <a:off x="0" y="0"/>
                  <a:ext cx="788999" cy="294508"/>
                </a:xfrm>
                <a:custGeom>
                  <a:avLst/>
                  <a:gdLst/>
                  <a:ahLst/>
                  <a:cxnLst/>
                  <a:rect l="l" t="t" r="r" b="b"/>
                  <a:pathLst>
                    <a:path w="788999" h="294508">
                      <a:moveTo>
                        <a:pt x="0" y="0"/>
                      </a:moveTo>
                      <a:lnTo>
                        <a:pt x="585799" y="0"/>
                      </a:lnTo>
                      <a:lnTo>
                        <a:pt x="788999" y="147254"/>
                      </a:lnTo>
                      <a:lnTo>
                        <a:pt x="585799" y="294508"/>
                      </a:lnTo>
                      <a:lnTo>
                        <a:pt x="0" y="294508"/>
                      </a:lnTo>
                      <a:lnTo>
                        <a:pt x="203200" y="147254"/>
                      </a:lnTo>
                      <a:lnTo>
                        <a:pt x="0" y="0"/>
                      </a:lnTo>
                      <a:close/>
                    </a:path>
                  </a:pathLst>
                </a:custGeom>
                <a:solidFill>
                  <a:srgbClr val="D9D9D9"/>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1" name="TextBox 4">
                  <a:extLst>
                    <a:ext uri="{FF2B5EF4-FFF2-40B4-BE49-F238E27FC236}">
                      <a16:creationId xmlns:a16="http://schemas.microsoft.com/office/drawing/2014/main" id="{0B6B9B3A-3478-C7C1-CC92-F68071EDC8CE}"/>
                    </a:ext>
                  </a:extLst>
                </p:cNvPr>
                <p:cNvSpPr txBox="1"/>
                <p:nvPr/>
              </p:nvSpPr>
              <p:spPr>
                <a:xfrm>
                  <a:off x="177800" y="-47625"/>
                  <a:ext cx="534999" cy="3421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73" name="Freeform 8" descr="A logo with purple squares and white text  Description automatically generated">
                <a:extLst>
                  <a:ext uri="{FF2B5EF4-FFF2-40B4-BE49-F238E27FC236}">
                    <a16:creationId xmlns:a16="http://schemas.microsoft.com/office/drawing/2014/main" id="{EB7B4C4D-D930-C254-0910-56CEB08723B5}"/>
                  </a:ext>
                </a:extLst>
              </p:cNvPr>
              <p:cNvSpPr/>
              <p:nvPr/>
            </p:nvSpPr>
            <p:spPr>
              <a:xfrm>
                <a:off x="1438232" y="5739136"/>
                <a:ext cx="1130133" cy="939654"/>
              </a:xfrm>
              <a:custGeom>
                <a:avLst/>
                <a:gdLst/>
                <a:ahLst/>
                <a:cxnLst/>
                <a:rect l="l" t="t" r="r" b="b"/>
                <a:pathLst>
                  <a:path w="1695200" h="1409481">
                    <a:moveTo>
                      <a:pt x="0" y="0"/>
                    </a:moveTo>
                    <a:lnTo>
                      <a:pt x="1695200" y="0"/>
                    </a:lnTo>
                    <a:lnTo>
                      <a:pt x="1695200" y="1409481"/>
                    </a:lnTo>
                    <a:lnTo>
                      <a:pt x="0" y="1409481"/>
                    </a:lnTo>
                    <a:lnTo>
                      <a:pt x="0" y="0"/>
                    </a:lnTo>
                    <a:close/>
                  </a:path>
                </a:pathLst>
              </a:custGeom>
              <a:blipFill>
                <a:blip r:embed="rId6"/>
                <a:stretch>
                  <a:fillRect t="-72" b="-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4" name="Freeform 9">
                <a:extLst>
                  <a:ext uri="{FF2B5EF4-FFF2-40B4-BE49-F238E27FC236}">
                    <a16:creationId xmlns:a16="http://schemas.microsoft.com/office/drawing/2014/main" id="{A62C40FD-944E-ACCF-721D-AB85D922FCBA}"/>
                  </a:ext>
                </a:extLst>
              </p:cNvPr>
              <p:cNvSpPr/>
              <p:nvPr/>
            </p:nvSpPr>
            <p:spPr>
              <a:xfrm>
                <a:off x="2540793" y="5786383"/>
                <a:ext cx="1455912" cy="499728"/>
              </a:xfrm>
              <a:custGeom>
                <a:avLst/>
                <a:gdLst/>
                <a:ahLst/>
                <a:cxnLst/>
                <a:rect l="l" t="t" r="r" b="b"/>
                <a:pathLst>
                  <a:path w="2183868" h="749592">
                    <a:moveTo>
                      <a:pt x="0" y="0"/>
                    </a:moveTo>
                    <a:lnTo>
                      <a:pt x="2183868" y="0"/>
                    </a:lnTo>
                    <a:lnTo>
                      <a:pt x="2183868" y="749592"/>
                    </a:lnTo>
                    <a:lnTo>
                      <a:pt x="0" y="749592"/>
                    </a:lnTo>
                    <a:lnTo>
                      <a:pt x="0" y="0"/>
                    </a:lnTo>
                    <a:close/>
                  </a:path>
                </a:pathLst>
              </a:custGeom>
              <a:blipFill>
                <a:blip r:embed="rId7">
                  <a:extLst>
                    <a:ext uri="{96DAC541-7B7A-43D3-8B79-37D633B846F1}">
                      <asvg:svgBlip xmlns:asvg="http://schemas.microsoft.com/office/drawing/2016/SVG/main" r:embed="rId8"/>
                    </a:ext>
                  </a:extLst>
                </a:blip>
                <a:stretch>
                  <a:fillRect t="-34" b="-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8" name="Group 13">
                <a:extLst>
                  <a:ext uri="{FF2B5EF4-FFF2-40B4-BE49-F238E27FC236}">
                    <a16:creationId xmlns:a16="http://schemas.microsoft.com/office/drawing/2014/main" id="{CE511A41-683C-DDD1-EDB3-C1CF79A14E19}"/>
                  </a:ext>
                </a:extLst>
              </p:cNvPr>
              <p:cNvGrpSpPr/>
              <p:nvPr/>
            </p:nvGrpSpPr>
            <p:grpSpPr>
              <a:xfrm>
                <a:off x="1737574" y="3552741"/>
                <a:ext cx="1504109" cy="1182679"/>
                <a:chOff x="0" y="0"/>
                <a:chExt cx="594216" cy="467231"/>
              </a:xfrm>
            </p:grpSpPr>
            <p:sp>
              <p:nvSpPr>
                <p:cNvPr id="79" name="Freeform 14">
                  <a:extLst>
                    <a:ext uri="{FF2B5EF4-FFF2-40B4-BE49-F238E27FC236}">
                      <a16:creationId xmlns:a16="http://schemas.microsoft.com/office/drawing/2014/main" id="{055B7E72-2612-92ED-A394-57BCD8723F37}"/>
                    </a:ext>
                  </a:extLst>
                </p:cNvPr>
                <p:cNvSpPr/>
                <p:nvPr/>
              </p:nvSpPr>
              <p:spPr>
                <a:xfrm>
                  <a:off x="0" y="0"/>
                  <a:ext cx="594216" cy="467231"/>
                </a:xfrm>
                <a:custGeom>
                  <a:avLst/>
                  <a:gdLst/>
                  <a:ahLst/>
                  <a:cxnLst/>
                  <a:rect l="l" t="t" r="r" b="b"/>
                  <a:pathLst>
                    <a:path w="594216" h="467231">
                      <a:moveTo>
                        <a:pt x="175004" y="0"/>
                      </a:moveTo>
                      <a:lnTo>
                        <a:pt x="419211" y="0"/>
                      </a:lnTo>
                      <a:cubicBezTo>
                        <a:pt x="515864" y="0"/>
                        <a:pt x="594216" y="78352"/>
                        <a:pt x="594216" y="175004"/>
                      </a:cubicBezTo>
                      <a:lnTo>
                        <a:pt x="594216" y="292227"/>
                      </a:lnTo>
                      <a:cubicBezTo>
                        <a:pt x="594216" y="338641"/>
                        <a:pt x="575778" y="383154"/>
                        <a:pt x="542958" y="415974"/>
                      </a:cubicBezTo>
                      <a:cubicBezTo>
                        <a:pt x="510138" y="448794"/>
                        <a:pt x="465625" y="467231"/>
                        <a:pt x="419211" y="467231"/>
                      </a:cubicBezTo>
                      <a:lnTo>
                        <a:pt x="175004" y="467231"/>
                      </a:lnTo>
                      <a:cubicBezTo>
                        <a:pt x="128590" y="467231"/>
                        <a:pt x="84077" y="448794"/>
                        <a:pt x="51258" y="415974"/>
                      </a:cubicBezTo>
                      <a:cubicBezTo>
                        <a:pt x="18438" y="383154"/>
                        <a:pt x="0" y="338641"/>
                        <a:pt x="0" y="292227"/>
                      </a:cubicBezTo>
                      <a:lnTo>
                        <a:pt x="0" y="175004"/>
                      </a:lnTo>
                      <a:cubicBezTo>
                        <a:pt x="0" y="128590"/>
                        <a:pt x="18438" y="84077"/>
                        <a:pt x="51258" y="51258"/>
                      </a:cubicBezTo>
                      <a:cubicBezTo>
                        <a:pt x="84077" y="18438"/>
                        <a:pt x="128590" y="0"/>
                        <a:pt x="175004" y="0"/>
                      </a:cubicBezTo>
                      <a:close/>
                    </a:path>
                  </a:pathLst>
                </a:custGeom>
                <a:solidFill>
                  <a:srgbClr val="E7B522"/>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0" name="TextBox 15">
                  <a:extLst>
                    <a:ext uri="{FF2B5EF4-FFF2-40B4-BE49-F238E27FC236}">
                      <a16:creationId xmlns:a16="http://schemas.microsoft.com/office/drawing/2014/main" id="{23695FA8-B014-3FA6-646A-7947FD391217}"/>
                    </a:ext>
                  </a:extLst>
                </p:cNvPr>
                <p:cNvSpPr txBox="1"/>
                <p:nvPr/>
              </p:nvSpPr>
              <p:spPr>
                <a:xfrm>
                  <a:off x="0" y="-47625"/>
                  <a:ext cx="594216" cy="51485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81" name="Group 16">
                <a:extLst>
                  <a:ext uri="{FF2B5EF4-FFF2-40B4-BE49-F238E27FC236}">
                    <a16:creationId xmlns:a16="http://schemas.microsoft.com/office/drawing/2014/main" id="{0FCEDC84-0061-C154-5891-E135A9DA9239}"/>
                  </a:ext>
                </a:extLst>
              </p:cNvPr>
              <p:cNvGrpSpPr/>
              <p:nvPr/>
            </p:nvGrpSpPr>
            <p:grpSpPr>
              <a:xfrm>
                <a:off x="5223172" y="3180245"/>
                <a:ext cx="1504109" cy="1595551"/>
                <a:chOff x="0" y="0"/>
                <a:chExt cx="594216" cy="630341"/>
              </a:xfrm>
            </p:grpSpPr>
            <p:sp>
              <p:nvSpPr>
                <p:cNvPr id="82" name="Freeform 17">
                  <a:extLst>
                    <a:ext uri="{FF2B5EF4-FFF2-40B4-BE49-F238E27FC236}">
                      <a16:creationId xmlns:a16="http://schemas.microsoft.com/office/drawing/2014/main" id="{166132BC-B179-7D82-62A4-BD42083B7083}"/>
                    </a:ext>
                  </a:extLst>
                </p:cNvPr>
                <p:cNvSpPr/>
                <p:nvPr/>
              </p:nvSpPr>
              <p:spPr>
                <a:xfrm>
                  <a:off x="0" y="0"/>
                  <a:ext cx="594216" cy="630341"/>
                </a:xfrm>
                <a:custGeom>
                  <a:avLst/>
                  <a:gdLst/>
                  <a:ahLst/>
                  <a:cxnLst/>
                  <a:rect l="l" t="t" r="r" b="b"/>
                  <a:pathLst>
                    <a:path w="594216" h="630341">
                      <a:moveTo>
                        <a:pt x="175004" y="0"/>
                      </a:moveTo>
                      <a:lnTo>
                        <a:pt x="419211" y="0"/>
                      </a:lnTo>
                      <a:cubicBezTo>
                        <a:pt x="515864" y="0"/>
                        <a:pt x="594216" y="78352"/>
                        <a:pt x="594216" y="175004"/>
                      </a:cubicBezTo>
                      <a:lnTo>
                        <a:pt x="594216" y="455337"/>
                      </a:lnTo>
                      <a:cubicBezTo>
                        <a:pt x="594216" y="501751"/>
                        <a:pt x="575778" y="546264"/>
                        <a:pt x="542958" y="579084"/>
                      </a:cubicBezTo>
                      <a:cubicBezTo>
                        <a:pt x="510138" y="611903"/>
                        <a:pt x="465625" y="630341"/>
                        <a:pt x="419211" y="630341"/>
                      </a:cubicBezTo>
                      <a:lnTo>
                        <a:pt x="175004" y="630341"/>
                      </a:lnTo>
                      <a:cubicBezTo>
                        <a:pt x="78352" y="630341"/>
                        <a:pt x="0" y="551989"/>
                        <a:pt x="0" y="455337"/>
                      </a:cubicBezTo>
                      <a:lnTo>
                        <a:pt x="0" y="175004"/>
                      </a:lnTo>
                      <a:cubicBezTo>
                        <a:pt x="0" y="128590"/>
                        <a:pt x="18438" y="84077"/>
                        <a:pt x="51258" y="51258"/>
                      </a:cubicBezTo>
                      <a:cubicBezTo>
                        <a:pt x="84077" y="18438"/>
                        <a:pt x="128590" y="0"/>
                        <a:pt x="175004" y="0"/>
                      </a:cubicBezTo>
                      <a:close/>
                    </a:path>
                  </a:pathLst>
                </a:custGeom>
                <a:solidFill>
                  <a:srgbClr val="E7B522"/>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3" name="TextBox 18">
                  <a:extLst>
                    <a:ext uri="{FF2B5EF4-FFF2-40B4-BE49-F238E27FC236}">
                      <a16:creationId xmlns:a16="http://schemas.microsoft.com/office/drawing/2014/main" id="{0C9255A7-BE8C-FDFD-4C44-75E2D8B8F4B0}"/>
                    </a:ext>
                  </a:extLst>
                </p:cNvPr>
                <p:cNvSpPr txBox="1"/>
                <p:nvPr/>
              </p:nvSpPr>
              <p:spPr>
                <a:xfrm>
                  <a:off x="0" y="-47625"/>
                  <a:ext cx="594216" cy="67796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84" name="Group 19">
                <a:extLst>
                  <a:ext uri="{FF2B5EF4-FFF2-40B4-BE49-F238E27FC236}">
                    <a16:creationId xmlns:a16="http://schemas.microsoft.com/office/drawing/2014/main" id="{AA4593E5-F4A9-2619-05FF-E1A9A5A5E797}"/>
                  </a:ext>
                </a:extLst>
              </p:cNvPr>
              <p:cNvGrpSpPr/>
              <p:nvPr/>
            </p:nvGrpSpPr>
            <p:grpSpPr>
              <a:xfrm>
                <a:off x="6942206" y="2615609"/>
                <a:ext cx="1504109" cy="2160187"/>
                <a:chOff x="0" y="0"/>
                <a:chExt cx="594216" cy="853407"/>
              </a:xfrm>
            </p:grpSpPr>
            <p:sp>
              <p:nvSpPr>
                <p:cNvPr id="85" name="Freeform 20">
                  <a:extLst>
                    <a:ext uri="{FF2B5EF4-FFF2-40B4-BE49-F238E27FC236}">
                      <a16:creationId xmlns:a16="http://schemas.microsoft.com/office/drawing/2014/main" id="{61101D38-C7D6-FBC8-71EF-AADE8A72BFA1}"/>
                    </a:ext>
                  </a:extLst>
                </p:cNvPr>
                <p:cNvSpPr/>
                <p:nvPr/>
              </p:nvSpPr>
              <p:spPr>
                <a:xfrm>
                  <a:off x="0" y="0"/>
                  <a:ext cx="594216" cy="853407"/>
                </a:xfrm>
                <a:custGeom>
                  <a:avLst/>
                  <a:gdLst/>
                  <a:ahLst/>
                  <a:cxnLst/>
                  <a:rect l="l" t="t" r="r" b="b"/>
                  <a:pathLst>
                    <a:path w="594216" h="853407">
                      <a:moveTo>
                        <a:pt x="175004" y="0"/>
                      </a:moveTo>
                      <a:lnTo>
                        <a:pt x="419211" y="0"/>
                      </a:lnTo>
                      <a:cubicBezTo>
                        <a:pt x="515864" y="0"/>
                        <a:pt x="594216" y="78352"/>
                        <a:pt x="594216" y="175004"/>
                      </a:cubicBezTo>
                      <a:lnTo>
                        <a:pt x="594216" y="678403"/>
                      </a:lnTo>
                      <a:cubicBezTo>
                        <a:pt x="594216" y="724817"/>
                        <a:pt x="575778" y="769330"/>
                        <a:pt x="542958" y="802150"/>
                      </a:cubicBezTo>
                      <a:cubicBezTo>
                        <a:pt x="510138" y="834969"/>
                        <a:pt x="465625" y="853407"/>
                        <a:pt x="419211" y="853407"/>
                      </a:cubicBezTo>
                      <a:lnTo>
                        <a:pt x="175004" y="853407"/>
                      </a:lnTo>
                      <a:cubicBezTo>
                        <a:pt x="128590" y="853407"/>
                        <a:pt x="84077" y="834969"/>
                        <a:pt x="51258" y="802150"/>
                      </a:cubicBezTo>
                      <a:cubicBezTo>
                        <a:pt x="18438" y="769330"/>
                        <a:pt x="0" y="724817"/>
                        <a:pt x="0" y="678403"/>
                      </a:cubicBezTo>
                      <a:lnTo>
                        <a:pt x="0" y="175004"/>
                      </a:lnTo>
                      <a:cubicBezTo>
                        <a:pt x="0" y="128590"/>
                        <a:pt x="18438" y="84077"/>
                        <a:pt x="51258" y="51258"/>
                      </a:cubicBezTo>
                      <a:cubicBezTo>
                        <a:pt x="84077" y="18438"/>
                        <a:pt x="128590" y="0"/>
                        <a:pt x="175004" y="0"/>
                      </a:cubicBezTo>
                      <a:close/>
                    </a:path>
                  </a:pathLst>
                </a:custGeom>
                <a:solidFill>
                  <a:srgbClr val="D9D9D9"/>
                </a:solidFill>
                <a:ln cap="rnd">
                  <a:noFill/>
                  <a:prstDash val="sysDot"/>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6" name="TextBox 21">
                  <a:extLst>
                    <a:ext uri="{FF2B5EF4-FFF2-40B4-BE49-F238E27FC236}">
                      <a16:creationId xmlns:a16="http://schemas.microsoft.com/office/drawing/2014/main" id="{0794703C-6AB0-45E6-19F3-2D060D5EA583}"/>
                    </a:ext>
                  </a:extLst>
                </p:cNvPr>
                <p:cNvSpPr txBox="1"/>
                <p:nvPr/>
              </p:nvSpPr>
              <p:spPr>
                <a:xfrm>
                  <a:off x="0" y="-47625"/>
                  <a:ext cx="594216" cy="90103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87" name="Group 22">
                <a:extLst>
                  <a:ext uri="{FF2B5EF4-FFF2-40B4-BE49-F238E27FC236}">
                    <a16:creationId xmlns:a16="http://schemas.microsoft.com/office/drawing/2014/main" id="{8635B16B-88A9-B631-5656-0A732FCBA25E}"/>
                  </a:ext>
                </a:extLst>
              </p:cNvPr>
              <p:cNvGrpSpPr/>
              <p:nvPr/>
            </p:nvGrpSpPr>
            <p:grpSpPr>
              <a:xfrm>
                <a:off x="8649515" y="1612735"/>
                <a:ext cx="1504109" cy="3163061"/>
                <a:chOff x="0" y="-47625"/>
                <a:chExt cx="594216" cy="1249604"/>
              </a:xfrm>
            </p:grpSpPr>
            <p:sp>
              <p:nvSpPr>
                <p:cNvPr id="88" name="Freeform 23">
                  <a:extLst>
                    <a:ext uri="{FF2B5EF4-FFF2-40B4-BE49-F238E27FC236}">
                      <a16:creationId xmlns:a16="http://schemas.microsoft.com/office/drawing/2014/main" id="{29E5F5BB-8DA5-BAA8-0342-89FE59B7FD74}"/>
                    </a:ext>
                  </a:extLst>
                </p:cNvPr>
                <p:cNvSpPr/>
                <p:nvPr/>
              </p:nvSpPr>
              <p:spPr>
                <a:xfrm>
                  <a:off x="0" y="0"/>
                  <a:ext cx="594216" cy="1201979"/>
                </a:xfrm>
                <a:custGeom>
                  <a:avLst/>
                  <a:gdLst/>
                  <a:ahLst/>
                  <a:cxnLst/>
                  <a:rect l="l" t="t" r="r" b="b"/>
                  <a:pathLst>
                    <a:path w="594216" h="1201979">
                      <a:moveTo>
                        <a:pt x="175004" y="0"/>
                      </a:moveTo>
                      <a:lnTo>
                        <a:pt x="419211" y="0"/>
                      </a:lnTo>
                      <a:cubicBezTo>
                        <a:pt x="515864" y="0"/>
                        <a:pt x="594216" y="78352"/>
                        <a:pt x="594216" y="175004"/>
                      </a:cubicBezTo>
                      <a:lnTo>
                        <a:pt x="594216" y="1026975"/>
                      </a:lnTo>
                      <a:cubicBezTo>
                        <a:pt x="594216" y="1073389"/>
                        <a:pt x="575778" y="1117902"/>
                        <a:pt x="542958" y="1150722"/>
                      </a:cubicBezTo>
                      <a:cubicBezTo>
                        <a:pt x="510138" y="1183541"/>
                        <a:pt x="465625" y="1201979"/>
                        <a:pt x="419211" y="1201979"/>
                      </a:cubicBezTo>
                      <a:lnTo>
                        <a:pt x="175004" y="1201979"/>
                      </a:lnTo>
                      <a:cubicBezTo>
                        <a:pt x="78352" y="1201979"/>
                        <a:pt x="0" y="1123627"/>
                        <a:pt x="0" y="1026975"/>
                      </a:cubicBezTo>
                      <a:lnTo>
                        <a:pt x="0" y="175004"/>
                      </a:lnTo>
                      <a:cubicBezTo>
                        <a:pt x="0" y="128590"/>
                        <a:pt x="18438" y="84077"/>
                        <a:pt x="51258" y="51258"/>
                      </a:cubicBezTo>
                      <a:cubicBezTo>
                        <a:pt x="84077" y="18438"/>
                        <a:pt x="128590" y="0"/>
                        <a:pt x="175004" y="0"/>
                      </a:cubicBezTo>
                      <a:close/>
                    </a:path>
                  </a:pathLst>
                </a:custGeom>
                <a:solidFill>
                  <a:srgbClr val="2A3548"/>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9" name="TextBox 24">
                  <a:extLst>
                    <a:ext uri="{FF2B5EF4-FFF2-40B4-BE49-F238E27FC236}">
                      <a16:creationId xmlns:a16="http://schemas.microsoft.com/office/drawing/2014/main" id="{7FE5E012-55E0-40F7-104C-F6F378FD8001}"/>
                    </a:ext>
                  </a:extLst>
                </p:cNvPr>
                <p:cNvSpPr txBox="1"/>
                <p:nvPr/>
              </p:nvSpPr>
              <p:spPr>
                <a:xfrm>
                  <a:off x="0" y="-47625"/>
                  <a:ext cx="594216" cy="124960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90" name="Group 25">
                <a:extLst>
                  <a:ext uri="{FF2B5EF4-FFF2-40B4-BE49-F238E27FC236}">
                    <a16:creationId xmlns:a16="http://schemas.microsoft.com/office/drawing/2014/main" id="{3DE7E054-AD04-6EB3-F8B2-9DD0E083931F}"/>
                  </a:ext>
                </a:extLst>
              </p:cNvPr>
              <p:cNvGrpSpPr/>
              <p:nvPr/>
            </p:nvGrpSpPr>
            <p:grpSpPr>
              <a:xfrm>
                <a:off x="10356823" y="802994"/>
                <a:ext cx="1504109" cy="3972801"/>
                <a:chOff x="0" y="0"/>
                <a:chExt cx="594216" cy="1569502"/>
              </a:xfrm>
            </p:grpSpPr>
            <p:sp>
              <p:nvSpPr>
                <p:cNvPr id="91" name="Freeform 26">
                  <a:extLst>
                    <a:ext uri="{FF2B5EF4-FFF2-40B4-BE49-F238E27FC236}">
                      <a16:creationId xmlns:a16="http://schemas.microsoft.com/office/drawing/2014/main" id="{63D41082-C7E9-0706-6744-E9BD18951DD8}"/>
                    </a:ext>
                  </a:extLst>
                </p:cNvPr>
                <p:cNvSpPr/>
                <p:nvPr/>
              </p:nvSpPr>
              <p:spPr>
                <a:xfrm>
                  <a:off x="0" y="0"/>
                  <a:ext cx="594216" cy="1569502"/>
                </a:xfrm>
                <a:custGeom>
                  <a:avLst/>
                  <a:gdLst/>
                  <a:ahLst/>
                  <a:cxnLst/>
                  <a:rect l="l" t="t" r="r" b="b"/>
                  <a:pathLst>
                    <a:path w="594216" h="1569502">
                      <a:moveTo>
                        <a:pt x="175004" y="0"/>
                      </a:moveTo>
                      <a:lnTo>
                        <a:pt x="419211" y="0"/>
                      </a:lnTo>
                      <a:cubicBezTo>
                        <a:pt x="515864" y="0"/>
                        <a:pt x="594216" y="78352"/>
                        <a:pt x="594216" y="175004"/>
                      </a:cubicBezTo>
                      <a:lnTo>
                        <a:pt x="594216" y="1394498"/>
                      </a:lnTo>
                      <a:cubicBezTo>
                        <a:pt x="594216" y="1440912"/>
                        <a:pt x="575778" y="1485425"/>
                        <a:pt x="542958" y="1518244"/>
                      </a:cubicBezTo>
                      <a:cubicBezTo>
                        <a:pt x="510138" y="1551064"/>
                        <a:pt x="465625" y="1569502"/>
                        <a:pt x="419211" y="1569502"/>
                      </a:cubicBezTo>
                      <a:lnTo>
                        <a:pt x="175004" y="1569502"/>
                      </a:lnTo>
                      <a:cubicBezTo>
                        <a:pt x="78352" y="1569502"/>
                        <a:pt x="0" y="1491150"/>
                        <a:pt x="0" y="1394498"/>
                      </a:cubicBezTo>
                      <a:lnTo>
                        <a:pt x="0" y="175004"/>
                      </a:lnTo>
                      <a:cubicBezTo>
                        <a:pt x="0" y="128590"/>
                        <a:pt x="18438" y="84077"/>
                        <a:pt x="51258" y="51258"/>
                      </a:cubicBezTo>
                      <a:cubicBezTo>
                        <a:pt x="84077" y="18438"/>
                        <a:pt x="128590" y="0"/>
                        <a:pt x="175004" y="0"/>
                      </a:cubicBezTo>
                      <a:close/>
                    </a:path>
                  </a:pathLst>
                </a:custGeom>
                <a:solidFill>
                  <a:srgbClr val="2A3548"/>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2" name="TextBox 27">
                  <a:extLst>
                    <a:ext uri="{FF2B5EF4-FFF2-40B4-BE49-F238E27FC236}">
                      <a16:creationId xmlns:a16="http://schemas.microsoft.com/office/drawing/2014/main" id="{BF2FB621-DB6B-1206-7B0E-6B8F0DC21E67}"/>
                    </a:ext>
                  </a:extLst>
                </p:cNvPr>
                <p:cNvSpPr txBox="1"/>
                <p:nvPr/>
              </p:nvSpPr>
              <p:spPr>
                <a:xfrm>
                  <a:off x="0" y="-47625"/>
                  <a:ext cx="594216" cy="161712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93" name="Group 28">
                <a:extLst>
                  <a:ext uri="{FF2B5EF4-FFF2-40B4-BE49-F238E27FC236}">
                    <a16:creationId xmlns:a16="http://schemas.microsoft.com/office/drawing/2014/main" id="{BF66B940-753C-89D5-E71D-F7A62355706B}"/>
                  </a:ext>
                </a:extLst>
              </p:cNvPr>
              <p:cNvGrpSpPr/>
              <p:nvPr/>
            </p:nvGrpSpPr>
            <p:grpSpPr>
              <a:xfrm>
                <a:off x="0" y="4900521"/>
                <a:ext cx="7233726" cy="745474"/>
                <a:chOff x="0" y="0"/>
                <a:chExt cx="2857768" cy="294508"/>
              </a:xfrm>
            </p:grpSpPr>
            <p:sp>
              <p:nvSpPr>
                <p:cNvPr id="94" name="Freeform 29">
                  <a:extLst>
                    <a:ext uri="{FF2B5EF4-FFF2-40B4-BE49-F238E27FC236}">
                      <a16:creationId xmlns:a16="http://schemas.microsoft.com/office/drawing/2014/main" id="{74E53761-02B0-C7BF-3C91-9A59510834B5}"/>
                    </a:ext>
                  </a:extLst>
                </p:cNvPr>
                <p:cNvSpPr/>
                <p:nvPr/>
              </p:nvSpPr>
              <p:spPr>
                <a:xfrm>
                  <a:off x="0" y="0"/>
                  <a:ext cx="2857768" cy="294508"/>
                </a:xfrm>
                <a:custGeom>
                  <a:avLst/>
                  <a:gdLst/>
                  <a:ahLst/>
                  <a:cxnLst/>
                  <a:rect l="l" t="t" r="r" b="b"/>
                  <a:pathLst>
                    <a:path w="2857768" h="294508">
                      <a:moveTo>
                        <a:pt x="2654568" y="0"/>
                      </a:moveTo>
                      <a:lnTo>
                        <a:pt x="0" y="0"/>
                      </a:lnTo>
                      <a:lnTo>
                        <a:pt x="0" y="294508"/>
                      </a:lnTo>
                      <a:lnTo>
                        <a:pt x="2654568" y="294508"/>
                      </a:lnTo>
                      <a:lnTo>
                        <a:pt x="2857768" y="147254"/>
                      </a:lnTo>
                      <a:lnTo>
                        <a:pt x="2654568" y="0"/>
                      </a:lnTo>
                      <a:close/>
                    </a:path>
                  </a:pathLst>
                </a:custGeom>
                <a:solidFill>
                  <a:srgbClr val="E7B52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5" name="TextBox 30">
                  <a:extLst>
                    <a:ext uri="{FF2B5EF4-FFF2-40B4-BE49-F238E27FC236}">
                      <a16:creationId xmlns:a16="http://schemas.microsoft.com/office/drawing/2014/main" id="{8F783CDE-0AEE-C0BA-FBBA-1A99A670BCED}"/>
                    </a:ext>
                  </a:extLst>
                </p:cNvPr>
                <p:cNvSpPr txBox="1"/>
                <p:nvPr/>
              </p:nvSpPr>
              <p:spPr>
                <a:xfrm>
                  <a:off x="0" y="-47625"/>
                  <a:ext cx="2743468" cy="3421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96" name="Group 31">
                <a:extLst>
                  <a:ext uri="{FF2B5EF4-FFF2-40B4-BE49-F238E27FC236}">
                    <a16:creationId xmlns:a16="http://schemas.microsoft.com/office/drawing/2014/main" id="{401BC0BF-7878-A540-AF7E-1705112AFBA8}"/>
                  </a:ext>
                </a:extLst>
              </p:cNvPr>
              <p:cNvGrpSpPr/>
              <p:nvPr/>
            </p:nvGrpSpPr>
            <p:grpSpPr>
              <a:xfrm>
                <a:off x="8075297" y="4900521"/>
                <a:ext cx="4116703" cy="745474"/>
                <a:chOff x="0" y="0"/>
                <a:chExt cx="1626352" cy="294508"/>
              </a:xfrm>
            </p:grpSpPr>
            <p:sp>
              <p:nvSpPr>
                <p:cNvPr id="97" name="Freeform 32">
                  <a:extLst>
                    <a:ext uri="{FF2B5EF4-FFF2-40B4-BE49-F238E27FC236}">
                      <a16:creationId xmlns:a16="http://schemas.microsoft.com/office/drawing/2014/main" id="{04A80180-06DC-0D25-7240-0EC208901AFE}"/>
                    </a:ext>
                  </a:extLst>
                </p:cNvPr>
                <p:cNvSpPr/>
                <p:nvPr/>
              </p:nvSpPr>
              <p:spPr>
                <a:xfrm>
                  <a:off x="0" y="0"/>
                  <a:ext cx="1626352" cy="294508"/>
                </a:xfrm>
                <a:custGeom>
                  <a:avLst/>
                  <a:gdLst/>
                  <a:ahLst/>
                  <a:cxnLst/>
                  <a:rect l="l" t="t" r="r" b="b"/>
                  <a:pathLst>
                    <a:path w="1626352" h="294508">
                      <a:moveTo>
                        <a:pt x="0" y="0"/>
                      </a:moveTo>
                      <a:lnTo>
                        <a:pt x="1423152" y="0"/>
                      </a:lnTo>
                      <a:lnTo>
                        <a:pt x="1626352" y="147254"/>
                      </a:lnTo>
                      <a:lnTo>
                        <a:pt x="1423152" y="294508"/>
                      </a:lnTo>
                      <a:lnTo>
                        <a:pt x="0" y="294508"/>
                      </a:lnTo>
                      <a:lnTo>
                        <a:pt x="203200" y="147254"/>
                      </a:lnTo>
                      <a:lnTo>
                        <a:pt x="0" y="0"/>
                      </a:lnTo>
                      <a:close/>
                    </a:path>
                  </a:pathLst>
                </a:custGeom>
                <a:solidFill>
                  <a:srgbClr val="2A354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8" name="TextBox 33">
                  <a:extLst>
                    <a:ext uri="{FF2B5EF4-FFF2-40B4-BE49-F238E27FC236}">
                      <a16:creationId xmlns:a16="http://schemas.microsoft.com/office/drawing/2014/main" id="{21E3C471-B995-F3B5-2C9C-A83E1D972B63}"/>
                    </a:ext>
                  </a:extLst>
                </p:cNvPr>
                <p:cNvSpPr txBox="1"/>
                <p:nvPr/>
              </p:nvSpPr>
              <p:spPr>
                <a:xfrm>
                  <a:off x="177800" y="-47625"/>
                  <a:ext cx="1372352" cy="3421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99" name="Group 34">
                <a:extLst>
                  <a:ext uri="{FF2B5EF4-FFF2-40B4-BE49-F238E27FC236}">
                    <a16:creationId xmlns:a16="http://schemas.microsoft.com/office/drawing/2014/main" id="{5098C5F5-8F0F-3A03-785F-31589812DCAA}"/>
                  </a:ext>
                </a:extLst>
              </p:cNvPr>
              <p:cNvGrpSpPr/>
              <p:nvPr/>
            </p:nvGrpSpPr>
            <p:grpSpPr>
              <a:xfrm>
                <a:off x="42966" y="3897264"/>
                <a:ext cx="1504109" cy="838157"/>
                <a:chOff x="0" y="0"/>
                <a:chExt cx="3008217" cy="1676314"/>
              </a:xfrm>
            </p:grpSpPr>
            <p:grpSp>
              <p:nvGrpSpPr>
                <p:cNvPr id="100" name="Group 35">
                  <a:extLst>
                    <a:ext uri="{FF2B5EF4-FFF2-40B4-BE49-F238E27FC236}">
                      <a16:creationId xmlns:a16="http://schemas.microsoft.com/office/drawing/2014/main" id="{E6CAB1D2-73AD-52C8-77EE-450BF81B6E1C}"/>
                    </a:ext>
                  </a:extLst>
                </p:cNvPr>
                <p:cNvGrpSpPr/>
                <p:nvPr/>
              </p:nvGrpSpPr>
              <p:grpSpPr>
                <a:xfrm>
                  <a:off x="0" y="0"/>
                  <a:ext cx="3008217" cy="1676314"/>
                  <a:chOff x="0" y="0"/>
                  <a:chExt cx="594216" cy="331124"/>
                </a:xfrm>
              </p:grpSpPr>
              <p:sp>
                <p:nvSpPr>
                  <p:cNvPr id="102" name="Freeform 36">
                    <a:extLst>
                      <a:ext uri="{FF2B5EF4-FFF2-40B4-BE49-F238E27FC236}">
                        <a16:creationId xmlns:a16="http://schemas.microsoft.com/office/drawing/2014/main" id="{B573F3A6-D395-B88B-B2D7-AD7630E80DF5}"/>
                      </a:ext>
                    </a:extLst>
                  </p:cNvPr>
                  <p:cNvSpPr/>
                  <p:nvPr/>
                </p:nvSpPr>
                <p:spPr>
                  <a:xfrm>
                    <a:off x="0" y="0"/>
                    <a:ext cx="594216" cy="331124"/>
                  </a:xfrm>
                  <a:custGeom>
                    <a:avLst/>
                    <a:gdLst/>
                    <a:ahLst/>
                    <a:cxnLst/>
                    <a:rect l="l" t="t" r="r" b="b"/>
                    <a:pathLst>
                      <a:path w="594216" h="331124">
                        <a:moveTo>
                          <a:pt x="165562" y="0"/>
                        </a:moveTo>
                        <a:lnTo>
                          <a:pt x="428654" y="0"/>
                        </a:lnTo>
                        <a:cubicBezTo>
                          <a:pt x="520091" y="0"/>
                          <a:pt x="594216" y="74125"/>
                          <a:pt x="594216" y="165562"/>
                        </a:cubicBezTo>
                        <a:lnTo>
                          <a:pt x="594216" y="165562"/>
                        </a:lnTo>
                        <a:cubicBezTo>
                          <a:pt x="594216" y="256999"/>
                          <a:pt x="520091" y="331124"/>
                          <a:pt x="428654" y="331124"/>
                        </a:cubicBezTo>
                        <a:lnTo>
                          <a:pt x="165562" y="331124"/>
                        </a:lnTo>
                        <a:cubicBezTo>
                          <a:pt x="74125" y="331124"/>
                          <a:pt x="0" y="256999"/>
                          <a:pt x="0" y="165562"/>
                        </a:cubicBezTo>
                        <a:lnTo>
                          <a:pt x="0" y="165562"/>
                        </a:lnTo>
                        <a:cubicBezTo>
                          <a:pt x="0" y="74125"/>
                          <a:pt x="74125" y="0"/>
                          <a:pt x="165562" y="0"/>
                        </a:cubicBezTo>
                        <a:close/>
                      </a:path>
                    </a:pathLst>
                  </a:custGeom>
                  <a:solidFill>
                    <a:srgbClr val="E7B522"/>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3" name="TextBox 37">
                    <a:extLst>
                      <a:ext uri="{FF2B5EF4-FFF2-40B4-BE49-F238E27FC236}">
                        <a16:creationId xmlns:a16="http://schemas.microsoft.com/office/drawing/2014/main" id="{D52AFEB8-9589-56B1-A753-977F7B54E614}"/>
                      </a:ext>
                    </a:extLst>
                  </p:cNvPr>
                  <p:cNvSpPr txBox="1"/>
                  <p:nvPr/>
                </p:nvSpPr>
                <p:spPr>
                  <a:xfrm>
                    <a:off x="0" y="-47625"/>
                    <a:ext cx="594216" cy="3787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101" name="TextBox 38">
                  <a:extLst>
                    <a:ext uri="{FF2B5EF4-FFF2-40B4-BE49-F238E27FC236}">
                      <a16:creationId xmlns:a16="http://schemas.microsoft.com/office/drawing/2014/main" id="{FB1822DE-DBD3-C934-DD45-278F044331A9}"/>
                    </a:ext>
                  </a:extLst>
                </p:cNvPr>
                <p:cNvSpPr txBox="1"/>
                <p:nvPr/>
              </p:nvSpPr>
              <p:spPr>
                <a:xfrm>
                  <a:off x="469956" y="580982"/>
                  <a:ext cx="1974963" cy="42652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spcBef>
                      <a:spcPct val="0"/>
                    </a:spcBef>
                  </a:pPr>
                  <a:r>
                    <a:rPr lang="en-US" sz="1400">
                      <a:solidFill>
                        <a:srgbClr val="000000"/>
                      </a:solidFill>
                      <a:latin typeface="Aptos"/>
                      <a:ea typeface="Avenir Light"/>
                      <a:cs typeface="Avenir Light"/>
                      <a:sym typeface="Avenir Light"/>
                    </a:rPr>
                    <a:t> Founded</a:t>
                  </a:r>
                </a:p>
              </p:txBody>
            </p:sp>
          </p:grpSp>
          <p:grpSp>
            <p:nvGrpSpPr>
              <p:cNvPr id="104" name="Group 39">
                <a:extLst>
                  <a:ext uri="{FF2B5EF4-FFF2-40B4-BE49-F238E27FC236}">
                    <a16:creationId xmlns:a16="http://schemas.microsoft.com/office/drawing/2014/main" id="{09968DA0-42DE-0F3F-137D-B6E036BCD47A}"/>
                  </a:ext>
                </a:extLst>
              </p:cNvPr>
              <p:cNvGrpSpPr/>
              <p:nvPr/>
            </p:nvGrpSpPr>
            <p:grpSpPr>
              <a:xfrm>
                <a:off x="3528564" y="3429001"/>
                <a:ext cx="1504109" cy="1346795"/>
                <a:chOff x="0" y="0"/>
                <a:chExt cx="594216" cy="532067"/>
              </a:xfrm>
            </p:grpSpPr>
            <p:sp>
              <p:nvSpPr>
                <p:cNvPr id="105" name="Freeform 40">
                  <a:extLst>
                    <a:ext uri="{FF2B5EF4-FFF2-40B4-BE49-F238E27FC236}">
                      <a16:creationId xmlns:a16="http://schemas.microsoft.com/office/drawing/2014/main" id="{C42B0EED-FD5D-7AC7-1848-4F7C4069F17D}"/>
                    </a:ext>
                  </a:extLst>
                </p:cNvPr>
                <p:cNvSpPr/>
                <p:nvPr/>
              </p:nvSpPr>
              <p:spPr>
                <a:xfrm>
                  <a:off x="0" y="0"/>
                  <a:ext cx="594216" cy="532067"/>
                </a:xfrm>
                <a:custGeom>
                  <a:avLst/>
                  <a:gdLst/>
                  <a:ahLst/>
                  <a:cxnLst/>
                  <a:rect l="l" t="t" r="r" b="b"/>
                  <a:pathLst>
                    <a:path w="594216" h="532067">
                      <a:moveTo>
                        <a:pt x="175004" y="0"/>
                      </a:moveTo>
                      <a:lnTo>
                        <a:pt x="419211" y="0"/>
                      </a:lnTo>
                      <a:cubicBezTo>
                        <a:pt x="515864" y="0"/>
                        <a:pt x="594216" y="78352"/>
                        <a:pt x="594216" y="175004"/>
                      </a:cubicBezTo>
                      <a:lnTo>
                        <a:pt x="594216" y="357063"/>
                      </a:lnTo>
                      <a:cubicBezTo>
                        <a:pt x="594216" y="403477"/>
                        <a:pt x="575778" y="447990"/>
                        <a:pt x="542958" y="480810"/>
                      </a:cubicBezTo>
                      <a:cubicBezTo>
                        <a:pt x="510138" y="513630"/>
                        <a:pt x="465625" y="532067"/>
                        <a:pt x="419211" y="532067"/>
                      </a:cubicBezTo>
                      <a:lnTo>
                        <a:pt x="175004" y="532067"/>
                      </a:lnTo>
                      <a:cubicBezTo>
                        <a:pt x="128590" y="532067"/>
                        <a:pt x="84077" y="513630"/>
                        <a:pt x="51258" y="480810"/>
                      </a:cubicBezTo>
                      <a:cubicBezTo>
                        <a:pt x="18438" y="447990"/>
                        <a:pt x="0" y="403477"/>
                        <a:pt x="0" y="357063"/>
                      </a:cubicBezTo>
                      <a:lnTo>
                        <a:pt x="0" y="175004"/>
                      </a:lnTo>
                      <a:cubicBezTo>
                        <a:pt x="0" y="128590"/>
                        <a:pt x="18438" y="84077"/>
                        <a:pt x="51258" y="51258"/>
                      </a:cubicBezTo>
                      <a:cubicBezTo>
                        <a:pt x="84077" y="18438"/>
                        <a:pt x="128590" y="0"/>
                        <a:pt x="175004" y="0"/>
                      </a:cubicBezTo>
                      <a:close/>
                    </a:path>
                  </a:pathLst>
                </a:custGeom>
                <a:solidFill>
                  <a:srgbClr val="E7B522"/>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6" name="TextBox 41">
                  <a:extLst>
                    <a:ext uri="{FF2B5EF4-FFF2-40B4-BE49-F238E27FC236}">
                      <a16:creationId xmlns:a16="http://schemas.microsoft.com/office/drawing/2014/main" id="{8041909B-5CF4-A6D8-DC45-50493259743B}"/>
                    </a:ext>
                  </a:extLst>
                </p:cNvPr>
                <p:cNvSpPr txBox="1"/>
                <p:nvPr/>
              </p:nvSpPr>
              <p:spPr>
                <a:xfrm>
                  <a:off x="0" y="-47625"/>
                  <a:ext cx="594216" cy="579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107" name="Freeform 42">
                <a:extLst>
                  <a:ext uri="{FF2B5EF4-FFF2-40B4-BE49-F238E27FC236}">
                    <a16:creationId xmlns:a16="http://schemas.microsoft.com/office/drawing/2014/main" id="{CCF24565-C931-E710-F3A5-DC566236CD1B}"/>
                  </a:ext>
                </a:extLst>
              </p:cNvPr>
              <p:cNvSpPr/>
              <p:nvPr/>
            </p:nvSpPr>
            <p:spPr>
              <a:xfrm>
                <a:off x="8615566" y="5864556"/>
                <a:ext cx="1362583" cy="408775"/>
              </a:xfrm>
              <a:custGeom>
                <a:avLst/>
                <a:gdLst/>
                <a:ahLst/>
                <a:cxnLst/>
                <a:rect l="l" t="t" r="r" b="b"/>
                <a:pathLst>
                  <a:path w="2043874" h="613162">
                    <a:moveTo>
                      <a:pt x="0" y="0"/>
                    </a:moveTo>
                    <a:lnTo>
                      <a:pt x="2043874" y="0"/>
                    </a:lnTo>
                    <a:lnTo>
                      <a:pt x="2043874" y="613163"/>
                    </a:lnTo>
                    <a:lnTo>
                      <a:pt x="0" y="613163"/>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8" name="TextBox 44">
                <a:extLst>
                  <a:ext uri="{FF2B5EF4-FFF2-40B4-BE49-F238E27FC236}">
                    <a16:creationId xmlns:a16="http://schemas.microsoft.com/office/drawing/2014/main" id="{1408F99A-0571-57F3-51B3-5BEDCD452C2E}"/>
                  </a:ext>
                </a:extLst>
              </p:cNvPr>
              <p:cNvSpPr txBox="1"/>
              <p:nvPr/>
            </p:nvSpPr>
            <p:spPr>
              <a:xfrm>
                <a:off x="431909" y="4918830"/>
                <a:ext cx="761619" cy="5576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b="1">
                    <a:solidFill>
                      <a:srgbClr val="000000"/>
                    </a:solidFill>
                    <a:latin typeface="Aptos"/>
                    <a:ea typeface="Avenir Bold"/>
                    <a:cs typeface="Avenir Bold"/>
                    <a:sym typeface="Avenir Bold"/>
                  </a:rPr>
                  <a:t>2020</a:t>
                </a:r>
              </a:p>
              <a:p>
                <a:pPr algn="ctr">
                  <a:lnSpc>
                    <a:spcPts val="2160"/>
                  </a:lnSpc>
                </a:pPr>
                <a:r>
                  <a:rPr lang="en-US" sz="1800" b="1">
                    <a:solidFill>
                      <a:srgbClr val="000000"/>
                    </a:solidFill>
                    <a:latin typeface="Aptos"/>
                    <a:ea typeface="Avenir Bold"/>
                    <a:cs typeface="Avenir Bold"/>
                    <a:sym typeface="Avenir Bold"/>
                  </a:rPr>
                  <a:t>Q4</a:t>
                </a:r>
              </a:p>
            </p:txBody>
          </p:sp>
          <p:sp>
            <p:nvSpPr>
              <p:cNvPr id="109" name="TextBox 45">
                <a:extLst>
                  <a:ext uri="{FF2B5EF4-FFF2-40B4-BE49-F238E27FC236}">
                    <a16:creationId xmlns:a16="http://schemas.microsoft.com/office/drawing/2014/main" id="{730E343C-EFC7-675F-A956-AD9DC2201B10}"/>
                  </a:ext>
                </a:extLst>
              </p:cNvPr>
              <p:cNvSpPr txBox="1"/>
              <p:nvPr/>
            </p:nvSpPr>
            <p:spPr>
              <a:xfrm>
                <a:off x="2174095" y="4926786"/>
                <a:ext cx="761619"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b="1">
                    <a:solidFill>
                      <a:srgbClr val="000000"/>
                    </a:solidFill>
                    <a:latin typeface="Aptos"/>
                    <a:ea typeface="Avenir Bold"/>
                    <a:cs typeface="Avenir Bold"/>
                    <a:sym typeface="Avenir Bold"/>
                  </a:rPr>
                  <a:t>2021</a:t>
                </a:r>
              </a:p>
            </p:txBody>
          </p:sp>
          <p:sp>
            <p:nvSpPr>
              <p:cNvPr id="110" name="TextBox 46">
                <a:extLst>
                  <a:ext uri="{FF2B5EF4-FFF2-40B4-BE49-F238E27FC236}">
                    <a16:creationId xmlns:a16="http://schemas.microsoft.com/office/drawing/2014/main" id="{4023C16A-7865-12C1-8FF4-6AFC592AED39}"/>
                  </a:ext>
                </a:extLst>
              </p:cNvPr>
              <p:cNvSpPr txBox="1"/>
              <p:nvPr/>
            </p:nvSpPr>
            <p:spPr>
              <a:xfrm>
                <a:off x="3916281" y="4918830"/>
                <a:ext cx="761619"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b="1">
                    <a:solidFill>
                      <a:srgbClr val="000000"/>
                    </a:solidFill>
                    <a:latin typeface="Aptos"/>
                    <a:ea typeface="Avenir Bold"/>
                    <a:cs typeface="Avenir Bold"/>
                    <a:sym typeface="Avenir Bold"/>
                  </a:rPr>
                  <a:t>2022</a:t>
                </a:r>
              </a:p>
            </p:txBody>
          </p:sp>
          <p:sp>
            <p:nvSpPr>
              <p:cNvPr id="111" name="TextBox 47">
                <a:extLst>
                  <a:ext uri="{FF2B5EF4-FFF2-40B4-BE49-F238E27FC236}">
                    <a16:creationId xmlns:a16="http://schemas.microsoft.com/office/drawing/2014/main" id="{60B16D59-2136-2596-6AF6-815D2ED36806}"/>
                  </a:ext>
                </a:extLst>
              </p:cNvPr>
              <p:cNvSpPr txBox="1"/>
              <p:nvPr/>
            </p:nvSpPr>
            <p:spPr>
              <a:xfrm>
                <a:off x="5599635" y="4918830"/>
                <a:ext cx="761619"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b="1">
                    <a:solidFill>
                      <a:srgbClr val="000000"/>
                    </a:solidFill>
                    <a:latin typeface="Aptos"/>
                    <a:ea typeface="Avenir Bold"/>
                    <a:cs typeface="Avenir Bold"/>
                    <a:sym typeface="Avenir Bold"/>
                  </a:rPr>
                  <a:t>2023</a:t>
                </a:r>
              </a:p>
            </p:txBody>
          </p:sp>
          <p:sp>
            <p:nvSpPr>
              <p:cNvPr id="112" name="TextBox 48">
                <a:extLst>
                  <a:ext uri="{FF2B5EF4-FFF2-40B4-BE49-F238E27FC236}">
                    <a16:creationId xmlns:a16="http://schemas.microsoft.com/office/drawing/2014/main" id="{BC897CC9-C2AB-45B9-CD21-38ADFAA775D7}"/>
                  </a:ext>
                </a:extLst>
              </p:cNvPr>
              <p:cNvSpPr txBox="1"/>
              <p:nvPr/>
            </p:nvSpPr>
            <p:spPr>
              <a:xfrm>
                <a:off x="7313678" y="4972784"/>
                <a:ext cx="761619" cy="36413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79"/>
                  </a:lnSpc>
                </a:pPr>
                <a:r>
                  <a:rPr lang="en-US" sz="2399" b="1">
                    <a:solidFill>
                      <a:srgbClr val="000000"/>
                    </a:solidFill>
                    <a:latin typeface="Aptos"/>
                    <a:ea typeface="Avenir Bold"/>
                    <a:cs typeface="Avenir Bold"/>
                    <a:sym typeface="Avenir Bold"/>
                  </a:rPr>
                  <a:t>2024</a:t>
                </a:r>
              </a:p>
            </p:txBody>
          </p:sp>
          <p:sp>
            <p:nvSpPr>
              <p:cNvPr id="113" name="TextBox 49">
                <a:extLst>
                  <a:ext uri="{FF2B5EF4-FFF2-40B4-BE49-F238E27FC236}">
                    <a16:creationId xmlns:a16="http://schemas.microsoft.com/office/drawing/2014/main" id="{7C37F7B0-9FCE-B8B1-98A0-188F13F89264}"/>
                  </a:ext>
                </a:extLst>
              </p:cNvPr>
              <p:cNvSpPr txBox="1"/>
              <p:nvPr/>
            </p:nvSpPr>
            <p:spPr>
              <a:xfrm>
                <a:off x="9027722" y="4900304"/>
                <a:ext cx="761619"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b="1">
                    <a:solidFill>
                      <a:srgbClr val="FFFFFF"/>
                    </a:solidFill>
                    <a:latin typeface="Aptos"/>
                    <a:ea typeface="Avenir Bold"/>
                    <a:cs typeface="Avenir Bold"/>
                    <a:sym typeface="Avenir Bold"/>
                  </a:rPr>
                  <a:t>2025</a:t>
                </a:r>
              </a:p>
            </p:txBody>
          </p:sp>
          <p:sp>
            <p:nvSpPr>
              <p:cNvPr id="114" name="TextBox 50">
                <a:extLst>
                  <a:ext uri="{FF2B5EF4-FFF2-40B4-BE49-F238E27FC236}">
                    <a16:creationId xmlns:a16="http://schemas.microsoft.com/office/drawing/2014/main" id="{284501A4-C8C2-69F5-3E10-F047272FD857}"/>
                  </a:ext>
                </a:extLst>
              </p:cNvPr>
              <p:cNvSpPr txBox="1"/>
              <p:nvPr/>
            </p:nvSpPr>
            <p:spPr>
              <a:xfrm>
                <a:off x="10749275" y="4918830"/>
                <a:ext cx="761619" cy="27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pPr>
                <a:r>
                  <a:rPr lang="en-US" sz="1800" b="1">
                    <a:solidFill>
                      <a:srgbClr val="FFFFFF"/>
                    </a:solidFill>
                    <a:latin typeface="Aptos"/>
                    <a:ea typeface="Avenir Bold"/>
                    <a:cs typeface="Avenir Bold"/>
                    <a:sym typeface="Avenir Bold"/>
                  </a:rPr>
                  <a:t>2026</a:t>
                </a:r>
              </a:p>
            </p:txBody>
          </p:sp>
          <p:sp>
            <p:nvSpPr>
              <p:cNvPr id="115" name="TextBox 51">
                <a:extLst>
                  <a:ext uri="{FF2B5EF4-FFF2-40B4-BE49-F238E27FC236}">
                    <a16:creationId xmlns:a16="http://schemas.microsoft.com/office/drawing/2014/main" id="{B5A5612C-55F3-FED0-948C-716EE6A30710}"/>
                  </a:ext>
                </a:extLst>
              </p:cNvPr>
              <p:cNvSpPr txBox="1"/>
              <p:nvPr/>
            </p:nvSpPr>
            <p:spPr>
              <a:xfrm>
                <a:off x="128842" y="5688916"/>
                <a:ext cx="1175538" cy="8397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60"/>
                  </a:lnSpc>
                </a:pPr>
                <a:r>
                  <a:rPr lang="en-US" sz="1800">
                    <a:solidFill>
                      <a:srgbClr val="000000"/>
                    </a:solidFill>
                    <a:latin typeface="Aptos"/>
                    <a:ea typeface="Avenir Light"/>
                    <a:cs typeface="Avenir Light"/>
                    <a:sym typeface="Avenir Light"/>
                  </a:rPr>
                  <a:t>Supporters &amp; grant bodies</a:t>
                </a:r>
              </a:p>
            </p:txBody>
          </p:sp>
          <p:sp>
            <p:nvSpPr>
              <p:cNvPr id="116" name="TextBox 52">
                <a:extLst>
                  <a:ext uri="{FF2B5EF4-FFF2-40B4-BE49-F238E27FC236}">
                    <a16:creationId xmlns:a16="http://schemas.microsoft.com/office/drawing/2014/main" id="{3FAB1647-60D8-5232-59C4-D2CC3B1FBA27}"/>
                  </a:ext>
                </a:extLst>
              </p:cNvPr>
              <p:cNvSpPr txBox="1"/>
              <p:nvPr/>
            </p:nvSpPr>
            <p:spPr>
              <a:xfrm>
                <a:off x="1777711" y="3606800"/>
                <a:ext cx="1423835" cy="1079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400">
                    <a:solidFill>
                      <a:srgbClr val="333333"/>
                    </a:solidFill>
                    <a:latin typeface="Aptos"/>
                    <a:ea typeface="Avenir Light"/>
                    <a:cs typeface="Avenir Light"/>
                    <a:sym typeface="Avenir Light"/>
                  </a:rPr>
                  <a:t>OX Gen 1 truck built </a:t>
                </a:r>
              </a:p>
              <a:p>
                <a:pPr algn="ctr">
                  <a:lnSpc>
                    <a:spcPts val="1680"/>
                  </a:lnSpc>
                </a:pPr>
                <a:endParaRPr lang="en-US" sz="1400">
                  <a:solidFill>
                    <a:srgbClr val="333333"/>
                  </a:solidFill>
                  <a:latin typeface="Aptos"/>
                  <a:ea typeface="Avenir Light"/>
                  <a:cs typeface="Avenir Light"/>
                  <a:sym typeface="Avenir Light"/>
                </a:endParaRPr>
              </a:p>
              <a:p>
                <a:pPr algn="ctr">
                  <a:lnSpc>
                    <a:spcPts val="1680"/>
                  </a:lnSpc>
                </a:pPr>
                <a:r>
                  <a:rPr lang="en-US" sz="1400">
                    <a:solidFill>
                      <a:srgbClr val="333333"/>
                    </a:solidFill>
                    <a:latin typeface="Aptos"/>
                    <a:ea typeface="Avenir Light"/>
                    <a:cs typeface="Avenir Light"/>
                    <a:sym typeface="Avenir Light"/>
                  </a:rPr>
                  <a:t>1st revenues in Rwanda</a:t>
                </a:r>
              </a:p>
            </p:txBody>
          </p:sp>
          <p:sp>
            <p:nvSpPr>
              <p:cNvPr id="117" name="TextBox 53">
                <a:extLst>
                  <a:ext uri="{FF2B5EF4-FFF2-40B4-BE49-F238E27FC236}">
                    <a16:creationId xmlns:a16="http://schemas.microsoft.com/office/drawing/2014/main" id="{FF7A3004-E448-B354-963E-9FB8D090B7A0}"/>
                  </a:ext>
                </a:extLst>
              </p:cNvPr>
              <p:cNvSpPr txBox="1"/>
              <p:nvPr/>
            </p:nvSpPr>
            <p:spPr>
              <a:xfrm>
                <a:off x="3558868" y="3544987"/>
                <a:ext cx="1476445" cy="10852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400">
                    <a:solidFill>
                      <a:srgbClr val="333333"/>
                    </a:solidFill>
                    <a:latin typeface="Aptos"/>
                    <a:ea typeface="Avenir Light"/>
                    <a:cs typeface="Avenir Light"/>
                    <a:sym typeface="Avenir Light"/>
                  </a:rPr>
                  <a:t>OX Gen 2 truck built </a:t>
                </a:r>
              </a:p>
              <a:p>
                <a:pPr algn="ctr">
                  <a:lnSpc>
                    <a:spcPts val="1680"/>
                  </a:lnSpc>
                </a:pPr>
                <a:endParaRPr lang="en-US" sz="1400">
                  <a:solidFill>
                    <a:srgbClr val="333333"/>
                  </a:solidFill>
                  <a:latin typeface="Aptos"/>
                  <a:ea typeface="Avenir Light"/>
                  <a:cs typeface="Avenir Light"/>
                  <a:sym typeface="Avenir Light"/>
                </a:endParaRPr>
              </a:p>
              <a:p>
                <a:pPr algn="ctr">
                  <a:lnSpc>
                    <a:spcPts val="1680"/>
                  </a:lnSpc>
                </a:pPr>
                <a:r>
                  <a:rPr lang="en-US" sz="1400">
                    <a:solidFill>
                      <a:srgbClr val="333333"/>
                    </a:solidFill>
                    <a:latin typeface="Aptos"/>
                    <a:ea typeface="Avenir Light"/>
                    <a:cs typeface="Avenir Light"/>
                    <a:sym typeface="Avenir Light"/>
                  </a:rPr>
                  <a:t>$500k revenue in Rwanda</a:t>
                </a:r>
              </a:p>
            </p:txBody>
          </p:sp>
          <p:sp>
            <p:nvSpPr>
              <p:cNvPr id="118" name="TextBox 54">
                <a:extLst>
                  <a:ext uri="{FF2B5EF4-FFF2-40B4-BE49-F238E27FC236}">
                    <a16:creationId xmlns:a16="http://schemas.microsoft.com/office/drawing/2014/main" id="{1A8AE9BE-F99A-1F2B-F025-AC76AB43652C}"/>
                  </a:ext>
                </a:extLst>
              </p:cNvPr>
              <p:cNvSpPr txBox="1"/>
              <p:nvPr/>
            </p:nvSpPr>
            <p:spPr>
              <a:xfrm>
                <a:off x="5308530" y="3148495"/>
                <a:ext cx="1297126" cy="15189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latin typeface="Aptos"/>
                </a:endParaRPr>
              </a:p>
              <a:p>
                <a:pPr algn="ctr">
                  <a:lnSpc>
                    <a:spcPts val="1680"/>
                  </a:lnSpc>
                </a:pPr>
                <a:r>
                  <a:rPr lang="en-US" sz="1400">
                    <a:solidFill>
                      <a:srgbClr val="333333"/>
                    </a:solidFill>
                    <a:latin typeface="Aptos"/>
                    <a:ea typeface="Avenir Light"/>
                    <a:cs typeface="Avenir Light"/>
                    <a:sym typeface="Avenir Light"/>
                  </a:rPr>
                  <a:t>1st OX electric truck operating in market </a:t>
                </a:r>
              </a:p>
              <a:p>
                <a:pPr algn="ctr">
                  <a:lnSpc>
                    <a:spcPts val="1680"/>
                  </a:lnSpc>
                </a:pPr>
                <a:endParaRPr lang="en-US" sz="1400">
                  <a:solidFill>
                    <a:srgbClr val="333333"/>
                  </a:solidFill>
                  <a:latin typeface="Aptos"/>
                  <a:ea typeface="Avenir Light"/>
                  <a:cs typeface="Avenir Light"/>
                  <a:sym typeface="Avenir Light"/>
                </a:endParaRPr>
              </a:p>
              <a:p>
                <a:pPr algn="ctr">
                  <a:lnSpc>
                    <a:spcPts val="1680"/>
                  </a:lnSpc>
                </a:pPr>
                <a:r>
                  <a:rPr lang="en-US" sz="1400">
                    <a:solidFill>
                      <a:srgbClr val="333333"/>
                    </a:solidFill>
                    <a:latin typeface="Aptos"/>
                    <a:ea typeface="Avenir Light"/>
                    <a:cs typeface="Avenir Light"/>
                    <a:sym typeface="Avenir Light"/>
                  </a:rPr>
                  <a:t>$800k revenue in Rwanda</a:t>
                </a:r>
              </a:p>
            </p:txBody>
          </p:sp>
          <p:sp>
            <p:nvSpPr>
              <p:cNvPr id="119" name="TextBox 55">
                <a:extLst>
                  <a:ext uri="{FF2B5EF4-FFF2-40B4-BE49-F238E27FC236}">
                    <a16:creationId xmlns:a16="http://schemas.microsoft.com/office/drawing/2014/main" id="{41B30ADE-EDA2-DF51-3857-D1D5B23D83C1}"/>
                  </a:ext>
                </a:extLst>
              </p:cNvPr>
              <p:cNvSpPr txBox="1"/>
              <p:nvPr/>
            </p:nvSpPr>
            <p:spPr>
              <a:xfrm>
                <a:off x="7037081" y="2706787"/>
                <a:ext cx="1314359" cy="15213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400">
                    <a:solidFill>
                      <a:srgbClr val="333333"/>
                    </a:solidFill>
                    <a:latin typeface="Aptos"/>
                    <a:ea typeface="Avenir Light"/>
                    <a:cs typeface="Avenir Light"/>
                    <a:sym typeface="Avenir Light"/>
                  </a:rPr>
                  <a:t>OX Gen 3 truck built</a:t>
                </a:r>
              </a:p>
              <a:p>
                <a:pPr algn="ctr">
                  <a:lnSpc>
                    <a:spcPts val="1680"/>
                  </a:lnSpc>
                </a:pPr>
                <a:endParaRPr lang="en-US" sz="1400">
                  <a:solidFill>
                    <a:srgbClr val="333333"/>
                  </a:solidFill>
                  <a:latin typeface="Aptos"/>
                  <a:ea typeface="Avenir Light"/>
                  <a:cs typeface="Avenir Light"/>
                  <a:sym typeface="Avenir Light"/>
                </a:endParaRPr>
              </a:p>
              <a:p>
                <a:pPr algn="ctr">
                  <a:lnSpc>
                    <a:spcPts val="1680"/>
                  </a:lnSpc>
                </a:pPr>
                <a:r>
                  <a:rPr lang="en-US" sz="1400">
                    <a:solidFill>
                      <a:srgbClr val="333333"/>
                    </a:solidFill>
                    <a:latin typeface="Aptos"/>
                    <a:ea typeface="Avenir Light"/>
                    <a:cs typeface="Avenir Light"/>
                    <a:sym typeface="Avenir Light"/>
                  </a:rPr>
                  <a:t>$1.2m forecast revenue in Rwanda</a:t>
                </a:r>
              </a:p>
              <a:p>
                <a:pPr algn="ctr">
                  <a:lnSpc>
                    <a:spcPts val="1680"/>
                  </a:lnSpc>
                </a:pPr>
                <a:endParaRPr lang="en-US" sz="1400">
                  <a:solidFill>
                    <a:srgbClr val="333333"/>
                  </a:solidFill>
                  <a:latin typeface="Aptos"/>
                  <a:ea typeface="Avenir Light"/>
                  <a:cs typeface="Avenir Light"/>
                  <a:sym typeface="Avenir Light"/>
                </a:endParaRPr>
              </a:p>
            </p:txBody>
          </p:sp>
          <p:sp>
            <p:nvSpPr>
              <p:cNvPr id="120" name="TextBox 56">
                <a:extLst>
                  <a:ext uri="{FF2B5EF4-FFF2-40B4-BE49-F238E27FC236}">
                    <a16:creationId xmlns:a16="http://schemas.microsoft.com/office/drawing/2014/main" id="{535EDC1D-0F4B-279B-68E7-473680630A4D}"/>
                  </a:ext>
                </a:extLst>
              </p:cNvPr>
              <p:cNvSpPr txBox="1"/>
              <p:nvPr/>
            </p:nvSpPr>
            <p:spPr>
              <a:xfrm>
                <a:off x="8772207" y="2482254"/>
                <a:ext cx="1284344" cy="15213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400">
                    <a:solidFill>
                      <a:srgbClr val="FFFFFF"/>
                    </a:solidFill>
                    <a:latin typeface="Aptos"/>
                    <a:ea typeface="Avenir Light"/>
                    <a:cs typeface="Avenir Light"/>
                    <a:sym typeface="Avenir Light"/>
                  </a:rPr>
                  <a:t> 100 trucks on the road in Rwanda </a:t>
                </a:r>
              </a:p>
              <a:p>
                <a:pPr algn="ctr">
                  <a:lnSpc>
                    <a:spcPts val="1680"/>
                  </a:lnSpc>
                </a:pPr>
                <a:endParaRPr lang="en-US" sz="1400">
                  <a:solidFill>
                    <a:srgbClr val="FFFFFF"/>
                  </a:solidFill>
                  <a:latin typeface="Aptos"/>
                  <a:ea typeface="Avenir Light"/>
                  <a:cs typeface="Avenir Light"/>
                  <a:sym typeface="Avenir Light"/>
                </a:endParaRPr>
              </a:p>
              <a:p>
                <a:pPr algn="ctr">
                  <a:lnSpc>
                    <a:spcPts val="1680"/>
                  </a:lnSpc>
                </a:pPr>
                <a:r>
                  <a:rPr lang="en-US" sz="1400">
                    <a:solidFill>
                      <a:srgbClr val="FFFFFF"/>
                    </a:solidFill>
                    <a:latin typeface="Aptos"/>
                    <a:ea typeface="Avenir Light"/>
                    <a:cs typeface="Avenir Light"/>
                    <a:sym typeface="Avenir Light"/>
                  </a:rPr>
                  <a:t>$4m revenue from East Africa</a:t>
                </a:r>
              </a:p>
              <a:p>
                <a:pPr algn="ctr">
                  <a:lnSpc>
                    <a:spcPts val="1680"/>
                  </a:lnSpc>
                </a:pPr>
                <a:endParaRPr lang="en-US" sz="1400">
                  <a:solidFill>
                    <a:srgbClr val="FFFFFF"/>
                  </a:solidFill>
                  <a:latin typeface="Aptos"/>
                  <a:ea typeface="Avenir Light"/>
                  <a:cs typeface="Avenir Light"/>
                  <a:sym typeface="Avenir Light"/>
                </a:endParaRPr>
              </a:p>
            </p:txBody>
          </p:sp>
          <p:sp>
            <p:nvSpPr>
              <p:cNvPr id="121" name="TextBox 57">
                <a:extLst>
                  <a:ext uri="{FF2B5EF4-FFF2-40B4-BE49-F238E27FC236}">
                    <a16:creationId xmlns:a16="http://schemas.microsoft.com/office/drawing/2014/main" id="{6A471599-77D9-8E5D-DFB7-0A625F973BBF}"/>
                  </a:ext>
                </a:extLst>
              </p:cNvPr>
              <p:cNvSpPr txBox="1"/>
              <p:nvPr/>
            </p:nvSpPr>
            <p:spPr>
              <a:xfrm>
                <a:off x="10434955" y="2135367"/>
                <a:ext cx="1347844" cy="17393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400">
                    <a:solidFill>
                      <a:srgbClr val="FFFFFF"/>
                    </a:solidFill>
                    <a:latin typeface="Aptos"/>
                    <a:ea typeface="Avenir Light"/>
                    <a:cs typeface="Avenir Light"/>
                    <a:sym typeface="Avenir Light"/>
                  </a:rPr>
                  <a:t> 350 trucks on the road in Rwanda and beyond </a:t>
                </a:r>
              </a:p>
              <a:p>
                <a:pPr algn="ctr">
                  <a:lnSpc>
                    <a:spcPts val="1680"/>
                  </a:lnSpc>
                </a:pPr>
                <a:endParaRPr lang="en-US" sz="1400">
                  <a:solidFill>
                    <a:srgbClr val="FFFFFF"/>
                  </a:solidFill>
                  <a:latin typeface="Aptos"/>
                  <a:ea typeface="Avenir Light"/>
                  <a:cs typeface="Avenir Light"/>
                  <a:sym typeface="Avenir Light"/>
                </a:endParaRPr>
              </a:p>
              <a:p>
                <a:pPr algn="ctr">
                  <a:lnSpc>
                    <a:spcPts val="1680"/>
                  </a:lnSpc>
                </a:pPr>
                <a:r>
                  <a:rPr lang="en-US" sz="1400">
                    <a:solidFill>
                      <a:srgbClr val="FFFFFF"/>
                    </a:solidFill>
                    <a:latin typeface="Aptos"/>
                    <a:ea typeface="Avenir Light"/>
                    <a:cs typeface="Avenir Light"/>
                    <a:sym typeface="Avenir Light"/>
                  </a:rPr>
                  <a:t>$16m revenue from East Africa</a:t>
                </a:r>
              </a:p>
              <a:p>
                <a:pPr algn="ctr">
                  <a:lnSpc>
                    <a:spcPts val="1680"/>
                  </a:lnSpc>
                </a:pPr>
                <a:endParaRPr lang="en-US" sz="1400">
                  <a:solidFill>
                    <a:srgbClr val="FFFFFF"/>
                  </a:solidFill>
                  <a:latin typeface="Aptos"/>
                  <a:ea typeface="Avenir Light"/>
                  <a:cs typeface="Avenir Light"/>
                  <a:sym typeface="Avenir Light"/>
                </a:endParaRPr>
              </a:p>
            </p:txBody>
          </p:sp>
          <p:sp>
            <p:nvSpPr>
              <p:cNvPr id="122" name="TextBox 58">
                <a:extLst>
                  <a:ext uri="{FF2B5EF4-FFF2-40B4-BE49-F238E27FC236}">
                    <a16:creationId xmlns:a16="http://schemas.microsoft.com/office/drawing/2014/main" id="{EF34009C-D7E1-FDE6-4631-E366132B1FBF}"/>
                  </a:ext>
                </a:extLst>
              </p:cNvPr>
              <p:cNvSpPr txBox="1"/>
              <p:nvPr/>
            </p:nvSpPr>
            <p:spPr>
              <a:xfrm>
                <a:off x="2298700" y="5287109"/>
                <a:ext cx="3935636" cy="2132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680"/>
                  </a:lnSpc>
                  <a:spcBef>
                    <a:spcPct val="0"/>
                  </a:spcBef>
                </a:pPr>
                <a:r>
                  <a:rPr lang="en-US" sz="1400" b="1">
                    <a:solidFill>
                      <a:srgbClr val="000000"/>
                    </a:solidFill>
                    <a:latin typeface="Aptos"/>
                    <a:ea typeface="Avenir Bold"/>
                    <a:cs typeface="Avenir Bold"/>
                    <a:sym typeface="Avenir Bold"/>
                  </a:rPr>
                  <a:t>Developing the technology and truck</a:t>
                </a:r>
              </a:p>
            </p:txBody>
          </p:sp>
          <p:sp>
            <p:nvSpPr>
              <p:cNvPr id="123" name="TextBox 59">
                <a:extLst>
                  <a:ext uri="{FF2B5EF4-FFF2-40B4-BE49-F238E27FC236}">
                    <a16:creationId xmlns:a16="http://schemas.microsoft.com/office/drawing/2014/main" id="{002F185B-C164-4AA2-6180-6A17DD8B7ABF}"/>
                  </a:ext>
                </a:extLst>
              </p:cNvPr>
              <p:cNvSpPr txBox="1"/>
              <p:nvPr/>
            </p:nvSpPr>
            <p:spPr>
              <a:xfrm>
                <a:off x="8765903" y="5287109"/>
                <a:ext cx="2939990" cy="2132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680"/>
                  </a:lnSpc>
                </a:pPr>
                <a:r>
                  <a:rPr lang="en-US" sz="1400" b="1">
                    <a:solidFill>
                      <a:srgbClr val="FFFFFF"/>
                    </a:solidFill>
                    <a:latin typeface="Aptos"/>
                    <a:ea typeface="Avenir Bold"/>
                    <a:cs typeface="Avenir Bold"/>
                    <a:sym typeface="Avenir Bold"/>
                  </a:rPr>
                  <a:t> Scaling operations internationally</a:t>
                </a:r>
              </a:p>
            </p:txBody>
          </p:sp>
        </p:grpSp>
        <p:sp>
          <p:nvSpPr>
            <p:cNvPr id="125" name="Rectangle 124">
              <a:extLst>
                <a:ext uri="{FF2B5EF4-FFF2-40B4-BE49-F238E27FC236}">
                  <a16:creationId xmlns:a16="http://schemas.microsoft.com/office/drawing/2014/main" id="{1E13AC37-5328-EFB4-8792-F9EF8FA8D94B}"/>
                </a:ext>
              </a:extLst>
            </p:cNvPr>
            <p:cNvSpPr/>
            <p:nvPr/>
          </p:nvSpPr>
          <p:spPr>
            <a:xfrm rot="21342722">
              <a:off x="6932564" y="4186174"/>
              <a:ext cx="5005580" cy="65344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a:t>Exciting news coming soon</a:t>
              </a:r>
            </a:p>
          </p:txBody>
        </p:sp>
      </p:grpSp>
      <p:cxnSp>
        <p:nvCxnSpPr>
          <p:cNvPr id="127" name="Straight Arrow Connector 126">
            <a:extLst>
              <a:ext uri="{FF2B5EF4-FFF2-40B4-BE49-F238E27FC236}">
                <a16:creationId xmlns:a16="http://schemas.microsoft.com/office/drawing/2014/main" id="{64373D81-19A6-5ECD-A024-4E90F98A0772}"/>
              </a:ext>
            </a:extLst>
          </p:cNvPr>
          <p:cNvCxnSpPr>
            <a:cxnSpLocks/>
          </p:cNvCxnSpPr>
          <p:nvPr/>
        </p:nvCxnSpPr>
        <p:spPr>
          <a:xfrm flipH="1" flipV="1">
            <a:off x="3268749" y="2855271"/>
            <a:ext cx="601526" cy="699536"/>
          </a:xfrm>
          <a:prstGeom prst="straightConnector1">
            <a:avLst/>
          </a:prstGeom>
          <a:ln w="28575">
            <a:solidFill>
              <a:srgbClr val="E7B522"/>
            </a:solidFill>
            <a:tailEnd type="triangle"/>
          </a:ln>
        </p:spPr>
        <p:style>
          <a:lnRef idx="1">
            <a:schemeClr val="accent4"/>
          </a:lnRef>
          <a:fillRef idx="0">
            <a:schemeClr val="accent4"/>
          </a:fillRef>
          <a:effectRef idx="0">
            <a:schemeClr val="accent4"/>
          </a:effectRef>
          <a:fontRef idx="minor">
            <a:schemeClr val="tx1"/>
          </a:fontRef>
        </p:style>
      </p:cxnSp>
      <p:cxnSp>
        <p:nvCxnSpPr>
          <p:cNvPr id="133" name="Straight Arrow Connector 132">
            <a:extLst>
              <a:ext uri="{FF2B5EF4-FFF2-40B4-BE49-F238E27FC236}">
                <a16:creationId xmlns:a16="http://schemas.microsoft.com/office/drawing/2014/main" id="{576AF7AF-D86F-573A-706D-8952C3086BCE}"/>
              </a:ext>
            </a:extLst>
          </p:cNvPr>
          <p:cNvCxnSpPr>
            <a:cxnSpLocks/>
          </p:cNvCxnSpPr>
          <p:nvPr/>
        </p:nvCxnSpPr>
        <p:spPr>
          <a:xfrm flipV="1">
            <a:off x="7431090" y="2142803"/>
            <a:ext cx="0" cy="549715"/>
          </a:xfrm>
          <a:prstGeom prst="straightConnector1">
            <a:avLst/>
          </a:prstGeom>
          <a:ln w="28575">
            <a:solidFill>
              <a:srgbClr val="D9D9D9"/>
            </a:solidFill>
            <a:tailEnd type="triangle"/>
          </a:ln>
        </p:spPr>
        <p:style>
          <a:lnRef idx="1">
            <a:schemeClr val="accent4"/>
          </a:lnRef>
          <a:fillRef idx="0">
            <a:schemeClr val="accent4"/>
          </a:fillRef>
          <a:effectRef idx="0">
            <a:schemeClr val="accent4"/>
          </a:effectRef>
          <a:fontRef idx="minor">
            <a:schemeClr val="tx1"/>
          </a:fontRef>
        </p:style>
      </p:cxnSp>
      <p:pic>
        <p:nvPicPr>
          <p:cNvPr id="1026" name="Picture 2">
            <a:extLst>
              <a:ext uri="{FF2B5EF4-FFF2-40B4-BE49-F238E27FC236}">
                <a16:creationId xmlns:a16="http://schemas.microsoft.com/office/drawing/2014/main" id="{5979CE1E-0698-9225-BFDE-6FD187F0E3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0338" y="5803225"/>
            <a:ext cx="1175043" cy="661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4E743A3-4F4C-ECAA-95B2-6BF12B997B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5226" y="5815219"/>
            <a:ext cx="984927" cy="696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0AD2CD7-F7FA-9CF8-3CD4-CE3108DD65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3624" y="5958523"/>
            <a:ext cx="1825951" cy="34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76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651636"/>
            <a:ext cx="5249313" cy="1816689"/>
          </a:xfrm>
        </p:spPr>
        <p:txBody>
          <a:bodyPr/>
          <a:lstStyle/>
          <a:p>
            <a:r>
              <a:rPr lang="nl-NL" sz="4000" err="1">
                <a:latin typeface="Oswald"/>
              </a:rPr>
              <a:t>Accelerating</a:t>
            </a:r>
            <a:r>
              <a:rPr lang="nl-NL" sz="4000">
                <a:latin typeface="Oswald"/>
              </a:rPr>
              <a:t> </a:t>
            </a:r>
            <a:r>
              <a:rPr lang="nl-NL" sz="4000" err="1">
                <a:latin typeface="Oswald"/>
              </a:rPr>
              <a:t>the</a:t>
            </a:r>
            <a:r>
              <a:rPr lang="nl-NL" sz="4000">
                <a:latin typeface="Oswald"/>
              </a:rPr>
              <a:t> </a:t>
            </a:r>
            <a:r>
              <a:rPr lang="nl-NL" sz="4000" err="1">
                <a:latin typeface="Oswald"/>
              </a:rPr>
              <a:t>decarbonization</a:t>
            </a:r>
            <a:r>
              <a:rPr lang="nl-NL" sz="4000">
                <a:latin typeface="Oswald"/>
              </a:rPr>
              <a:t> of trucks worldwide</a:t>
            </a:r>
            <a:endParaRPr lang="nl-NL" sz="4000"/>
          </a:p>
        </p:txBody>
      </p:sp>
      <p:sp>
        <p:nvSpPr>
          <p:cNvPr id="4" name="Tekstvak 3">
            <a:extLst>
              <a:ext uri="{FF2B5EF4-FFF2-40B4-BE49-F238E27FC236}">
                <a16:creationId xmlns:a16="http://schemas.microsoft.com/office/drawing/2014/main" id="{9F6F383B-9CF5-5562-C3F3-8E86636CEC3E}"/>
              </a:ext>
            </a:extLst>
          </p:cNvPr>
          <p:cNvSpPr txBox="1"/>
          <p:nvPr/>
        </p:nvSpPr>
        <p:spPr>
          <a:xfrm>
            <a:off x="907792" y="1267650"/>
            <a:ext cx="3615812"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sp>
        <p:nvSpPr>
          <p:cNvPr id="10" name="Tekstvak 9">
            <a:extLst>
              <a:ext uri="{FF2B5EF4-FFF2-40B4-BE49-F238E27FC236}">
                <a16:creationId xmlns:a16="http://schemas.microsoft.com/office/drawing/2014/main" id="{56D80B5C-7B7E-34CB-3469-034EFF576177}"/>
              </a:ext>
            </a:extLst>
          </p:cNvPr>
          <p:cNvSpPr txBox="1"/>
          <p:nvPr/>
        </p:nvSpPr>
        <p:spPr>
          <a:xfrm>
            <a:off x="1465536" y="588576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3" name="Tekstvak 2">
            <a:extLst>
              <a:ext uri="{FF2B5EF4-FFF2-40B4-BE49-F238E27FC236}">
                <a16:creationId xmlns:a16="http://schemas.microsoft.com/office/drawing/2014/main" id="{A3350B41-6482-64FF-A67B-14A9F70B0CF8}"/>
              </a:ext>
            </a:extLst>
          </p:cNvPr>
          <p:cNvSpPr txBox="1"/>
          <p:nvPr/>
        </p:nvSpPr>
        <p:spPr>
          <a:xfrm>
            <a:off x="2037907" y="3747977"/>
            <a:ext cx="135210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5000">
                <a:solidFill>
                  <a:schemeClr val="accent1"/>
                </a:solidFill>
                <a:latin typeface="Oswald"/>
                <a:cs typeface="Calibri"/>
              </a:rPr>
              <a:t>Q&amp;A</a:t>
            </a:r>
            <a:endParaRPr lang="nl-NL" sz="5000">
              <a:solidFill>
                <a:schemeClr val="accent1"/>
              </a:solidFill>
              <a:latin typeface="Oswald"/>
            </a:endParaRPr>
          </a:p>
        </p:txBody>
      </p:sp>
      <p:cxnSp>
        <p:nvCxnSpPr>
          <p:cNvPr id="8" name="Rechte verbindingslijn met pijl 7">
            <a:extLst>
              <a:ext uri="{FF2B5EF4-FFF2-40B4-BE49-F238E27FC236}">
                <a16:creationId xmlns:a16="http://schemas.microsoft.com/office/drawing/2014/main" id="{3C040BCA-E737-133F-3561-D7A85498CCD7}"/>
              </a:ext>
            </a:extLst>
          </p:cNvPr>
          <p:cNvCxnSpPr/>
          <p:nvPr/>
        </p:nvCxnSpPr>
        <p:spPr>
          <a:xfrm flipV="1">
            <a:off x="1812187" y="3612634"/>
            <a:ext cx="1809306" cy="1594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34B1F0F5-4362-D4C0-F03F-0751C3106C71}"/>
              </a:ext>
            </a:extLst>
          </p:cNvPr>
          <p:cNvSpPr txBox="1"/>
          <p:nvPr/>
        </p:nvSpPr>
        <p:spPr>
          <a:xfrm>
            <a:off x="6602865" y="4816928"/>
            <a:ext cx="56126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l-NL" err="1">
                <a:solidFill>
                  <a:schemeClr val="bg1"/>
                </a:solidFill>
                <a:latin typeface="Oswald"/>
                <a:cs typeface="Calibri"/>
              </a:rPr>
              <a:t>Marise</a:t>
            </a:r>
            <a:r>
              <a:rPr lang="nl-NL">
                <a:solidFill>
                  <a:schemeClr val="bg1"/>
                </a:solidFill>
                <a:latin typeface="Oswald"/>
                <a:cs typeface="Calibri"/>
              </a:rPr>
              <a:t> Meijer – </a:t>
            </a:r>
            <a:r>
              <a:rPr lang="nl-NL">
                <a:solidFill>
                  <a:schemeClr val="bg1"/>
                </a:solidFill>
                <a:latin typeface="Oswald"/>
                <a:cs typeface="Calibri"/>
                <a:hlinkClick r:id="rId2">
                  <a:extLst>
                    <a:ext uri="{A12FA001-AC4F-418D-AE19-62706E023703}">
                      <ahyp:hlinkClr xmlns:ahyp="http://schemas.microsoft.com/office/drawing/2018/hyperlinkcolor" val="tx"/>
                    </a:ext>
                  </a:extLst>
                </a:hlinkClick>
              </a:rPr>
              <a:t>marise.meijer@rvo.nl</a:t>
            </a:r>
            <a:endParaRPr lang="nl-NL">
              <a:solidFill>
                <a:schemeClr val="bg1"/>
              </a:solidFill>
              <a:latin typeface="Oswald"/>
              <a:cs typeface="Calibri"/>
            </a:endParaRPr>
          </a:p>
          <a:p>
            <a:pPr algn="r"/>
            <a:r>
              <a:rPr lang="nl-NL">
                <a:solidFill>
                  <a:schemeClr val="bg1"/>
                </a:solidFill>
                <a:latin typeface="Oswald"/>
                <a:cs typeface="Calibri"/>
              </a:rPr>
              <a:t>Colin </a:t>
            </a:r>
            <a:r>
              <a:rPr lang="nl-NL" err="1">
                <a:solidFill>
                  <a:schemeClr val="bg1"/>
                </a:solidFill>
                <a:latin typeface="Oswald"/>
                <a:cs typeface="Calibri"/>
              </a:rPr>
              <a:t>Tebbett</a:t>
            </a:r>
            <a:r>
              <a:rPr lang="nl-NL">
                <a:solidFill>
                  <a:schemeClr val="bg1"/>
                </a:solidFill>
                <a:latin typeface="Oswald"/>
                <a:cs typeface="Calibri"/>
              </a:rPr>
              <a:t> – </a:t>
            </a:r>
            <a:r>
              <a:rPr lang="nl-NL">
                <a:solidFill>
                  <a:schemeClr val="bg1"/>
                </a:solidFill>
                <a:latin typeface="Oswald"/>
                <a:cs typeface="Calibri"/>
                <a:hlinkClick r:id="rId3">
                  <a:extLst>
                    <a:ext uri="{A12FA001-AC4F-418D-AE19-62706E023703}">
                      <ahyp:hlinkClr xmlns:ahyp="http://schemas.microsoft.com/office/drawing/2018/hyperlinkcolor" val="tx"/>
                    </a:ext>
                  </a:extLst>
                </a:hlinkClick>
              </a:rPr>
              <a:t>colin@oxdelivers.com</a:t>
            </a:r>
            <a:r>
              <a:rPr lang="nl-NL">
                <a:solidFill>
                  <a:schemeClr val="bg1"/>
                </a:solidFill>
                <a:latin typeface="Oswald"/>
                <a:cs typeface="Calibri"/>
              </a:rPr>
              <a:t> </a:t>
            </a:r>
            <a:endParaRPr lang="nl-NL">
              <a:solidFill>
                <a:schemeClr val="bg1"/>
              </a:solidFill>
            </a:endParaRPr>
          </a:p>
          <a:p>
            <a:pPr algn="r"/>
            <a:r>
              <a:rPr lang="nl-NL">
                <a:solidFill>
                  <a:schemeClr val="bg1"/>
                </a:solidFill>
                <a:latin typeface="Oswald"/>
                <a:cs typeface="Calibri"/>
              </a:rPr>
              <a:t>Glenn </a:t>
            </a:r>
            <a:r>
              <a:rPr lang="nl-NL" err="1">
                <a:solidFill>
                  <a:schemeClr val="bg1"/>
                </a:solidFill>
                <a:latin typeface="Oswald"/>
                <a:cs typeface="Calibri"/>
              </a:rPr>
              <a:t>Kwabena</a:t>
            </a:r>
            <a:r>
              <a:rPr lang="nl-NL">
                <a:solidFill>
                  <a:schemeClr val="bg1"/>
                </a:solidFill>
                <a:latin typeface="Oswald"/>
                <a:cs typeface="Calibri"/>
              </a:rPr>
              <a:t> </a:t>
            </a:r>
            <a:r>
              <a:rPr lang="nl-NL" err="1">
                <a:solidFill>
                  <a:schemeClr val="bg1"/>
                </a:solidFill>
                <a:latin typeface="Oswald"/>
                <a:cs typeface="Calibri"/>
              </a:rPr>
              <a:t>Gyimah</a:t>
            </a:r>
            <a:r>
              <a:rPr lang="nl-NL">
                <a:solidFill>
                  <a:schemeClr val="bg1"/>
                </a:solidFill>
                <a:latin typeface="Oswald"/>
                <a:cs typeface="Calibri"/>
              </a:rPr>
              <a:t> - </a:t>
            </a:r>
            <a:r>
              <a:rPr lang="nl-NL">
                <a:solidFill>
                  <a:schemeClr val="bg1"/>
                </a:solidFill>
                <a:latin typeface="Oswald"/>
                <a:cs typeface="Calibri"/>
                <a:hlinkClick r:id="rId4">
                  <a:extLst>
                    <a:ext uri="{A12FA001-AC4F-418D-AE19-62706E023703}">
                      <ahyp:hlinkClr xmlns:ahyp="http://schemas.microsoft.com/office/drawing/2018/hyperlinkcolor" val="tx"/>
                    </a:ext>
                  </a:extLst>
                </a:hlinkClick>
              </a:rPr>
              <a:t>gkgyimah@jgreento.com</a:t>
            </a:r>
            <a:r>
              <a:rPr lang="nl-NL">
                <a:solidFill>
                  <a:schemeClr val="bg1"/>
                </a:solidFill>
                <a:latin typeface="Oswald"/>
                <a:cs typeface="Calibri"/>
              </a:rPr>
              <a:t> </a:t>
            </a:r>
          </a:p>
          <a:p>
            <a:pPr algn="r"/>
            <a:r>
              <a:rPr lang="nl-NL">
                <a:solidFill>
                  <a:schemeClr val="bg1"/>
                </a:solidFill>
                <a:latin typeface="Oswald"/>
                <a:cs typeface="Calibri"/>
              </a:rPr>
              <a:t>Ricardo </a:t>
            </a:r>
            <a:r>
              <a:rPr lang="nl-NL" err="1">
                <a:solidFill>
                  <a:schemeClr val="bg1"/>
                </a:solidFill>
                <a:latin typeface="Oswald"/>
                <a:cs typeface="Calibri"/>
              </a:rPr>
              <a:t>Garcia</a:t>
            </a:r>
            <a:r>
              <a:rPr lang="nl-NL">
                <a:solidFill>
                  <a:schemeClr val="bg1"/>
                </a:solidFill>
                <a:latin typeface="Oswald"/>
                <a:cs typeface="Calibri"/>
              </a:rPr>
              <a:t> </a:t>
            </a:r>
            <a:r>
              <a:rPr lang="nl-NL" err="1">
                <a:solidFill>
                  <a:schemeClr val="bg1"/>
                </a:solidFill>
                <a:latin typeface="Oswald"/>
                <a:cs typeface="Calibri"/>
              </a:rPr>
              <a:t>Coyne</a:t>
            </a:r>
            <a:r>
              <a:rPr lang="nl-NL">
                <a:solidFill>
                  <a:schemeClr val="bg1"/>
                </a:solidFill>
                <a:latin typeface="Oswald"/>
                <a:cs typeface="Calibri"/>
              </a:rPr>
              <a:t> – </a:t>
            </a:r>
            <a:r>
              <a:rPr lang="nl-NL">
                <a:solidFill>
                  <a:schemeClr val="bg1"/>
                </a:solidFill>
                <a:latin typeface="Oswald"/>
                <a:cs typeface="Calibri"/>
                <a:hlinkClick r:id="rId5">
                  <a:extLst>
                    <a:ext uri="{A12FA001-AC4F-418D-AE19-62706E023703}">
                      <ahyp:hlinkClr xmlns:ahyp="http://schemas.microsoft.com/office/drawing/2018/hyperlinkcolor" val="tx"/>
                    </a:ext>
                  </a:extLst>
                </a:hlinkClick>
              </a:rPr>
              <a:t>rgarciacoyne@calstart.org</a:t>
            </a:r>
            <a:endParaRPr lang="nl-NL">
              <a:solidFill>
                <a:schemeClr val="bg1"/>
              </a:solidFill>
              <a:latin typeface="Oswald"/>
              <a:cs typeface="Calibri"/>
            </a:endParaRPr>
          </a:p>
          <a:p>
            <a:pPr algn="r"/>
            <a:r>
              <a:rPr lang="nl-NL">
                <a:solidFill>
                  <a:schemeClr val="bg1"/>
                </a:solidFill>
                <a:latin typeface="Oswald"/>
                <a:cs typeface="Calibri"/>
              </a:rPr>
              <a:t>Olivia </a:t>
            </a:r>
            <a:r>
              <a:rPr lang="nl-NL" err="1">
                <a:solidFill>
                  <a:schemeClr val="bg1"/>
                </a:solidFill>
                <a:latin typeface="Oswald"/>
                <a:cs typeface="Calibri"/>
              </a:rPr>
              <a:t>Lamenya</a:t>
            </a:r>
            <a:r>
              <a:rPr lang="nl-NL">
                <a:solidFill>
                  <a:schemeClr val="bg1"/>
                </a:solidFill>
                <a:latin typeface="Oswald"/>
                <a:cs typeface="Calibri"/>
              </a:rPr>
              <a:t> – </a:t>
            </a:r>
            <a:r>
              <a:rPr lang="nl-NL">
                <a:solidFill>
                  <a:schemeClr val="bg1"/>
                </a:solidFill>
                <a:latin typeface="Oswald"/>
                <a:cs typeface="Calibri"/>
                <a:hlinkClick r:id="rId6">
                  <a:extLst>
                    <a:ext uri="{A12FA001-AC4F-418D-AE19-62706E023703}">
                      <ahyp:hlinkClr xmlns:ahyp="http://schemas.microsoft.com/office/drawing/2018/hyperlinkcolor" val="tx"/>
                    </a:ext>
                  </a:extLst>
                </a:hlinkClick>
              </a:rPr>
              <a:t>olivia.lamenya@kuehne-foundation.org</a:t>
            </a:r>
            <a:r>
              <a:rPr lang="nl-NL">
                <a:solidFill>
                  <a:schemeClr val="bg1"/>
                </a:solidFill>
                <a:latin typeface="Oswald"/>
                <a:cs typeface="Calibri"/>
              </a:rPr>
              <a:t> </a:t>
            </a:r>
          </a:p>
          <a:p>
            <a:pPr algn="r"/>
            <a:r>
              <a:rPr lang="nl-NL" err="1">
                <a:solidFill>
                  <a:schemeClr val="bg1"/>
                </a:solidFill>
                <a:latin typeface="Oswald"/>
                <a:cs typeface="Calibri"/>
              </a:rPr>
              <a:t>Tuul</a:t>
            </a:r>
            <a:r>
              <a:rPr lang="nl-NL">
                <a:solidFill>
                  <a:schemeClr val="bg1"/>
                </a:solidFill>
                <a:latin typeface="Oswald"/>
                <a:cs typeface="Calibri"/>
              </a:rPr>
              <a:t> </a:t>
            </a:r>
            <a:r>
              <a:rPr lang="nl-NL" err="1">
                <a:solidFill>
                  <a:schemeClr val="bg1"/>
                </a:solidFill>
                <a:latin typeface="Oswald"/>
                <a:cs typeface="Calibri"/>
              </a:rPr>
              <a:t>Erdenebold</a:t>
            </a:r>
            <a:r>
              <a:rPr lang="nl-NL">
                <a:solidFill>
                  <a:schemeClr val="bg1"/>
                </a:solidFill>
                <a:latin typeface="Oswald"/>
                <a:cs typeface="Calibri"/>
              </a:rPr>
              <a:t> – </a:t>
            </a:r>
            <a:r>
              <a:rPr lang="nl-NL">
                <a:solidFill>
                  <a:schemeClr val="bg1"/>
                </a:solidFill>
                <a:latin typeface="Oswald"/>
                <a:cs typeface="Calibri"/>
                <a:hlinkClick r:id="rId7">
                  <a:extLst>
                    <a:ext uri="{A12FA001-AC4F-418D-AE19-62706E023703}">
                      <ahyp:hlinkClr xmlns:ahyp="http://schemas.microsoft.com/office/drawing/2018/hyperlinkcolor" val="tx"/>
                    </a:ext>
                  </a:extLst>
                </a:hlinkClick>
              </a:rPr>
              <a:t>tuul.erdenebold@smartfreightcentre.org</a:t>
            </a:r>
            <a:r>
              <a:rPr lang="nl-NL">
                <a:solidFill>
                  <a:schemeClr val="bg1"/>
                </a:solidFill>
                <a:latin typeface="Oswald"/>
                <a:cs typeface="Calibri"/>
              </a:rPr>
              <a:t> </a:t>
            </a:r>
            <a:endParaRPr lang="nl-NL">
              <a:solidFill>
                <a:schemeClr val="bg1"/>
              </a:solidFill>
            </a:endParaRPr>
          </a:p>
          <a:p>
            <a:pPr algn="r"/>
            <a:r>
              <a:rPr lang="nl-NL">
                <a:solidFill>
                  <a:schemeClr val="bg1"/>
                </a:solidFill>
                <a:latin typeface="Oswald"/>
                <a:cs typeface="Calibri"/>
              </a:rPr>
              <a:t>Katie </a:t>
            </a:r>
            <a:r>
              <a:rPr lang="nl-NL" err="1">
                <a:solidFill>
                  <a:schemeClr val="bg1"/>
                </a:solidFill>
                <a:latin typeface="Oswald"/>
                <a:cs typeface="Calibri"/>
              </a:rPr>
              <a:t>Mumbua</a:t>
            </a:r>
            <a:r>
              <a:rPr lang="nl-NL">
                <a:solidFill>
                  <a:schemeClr val="bg1"/>
                </a:solidFill>
                <a:latin typeface="Oswald"/>
                <a:cs typeface="Calibri"/>
              </a:rPr>
              <a:t> – </a:t>
            </a:r>
            <a:r>
              <a:rPr lang="nl-NL">
                <a:solidFill>
                  <a:schemeClr val="bg1"/>
                </a:solidFill>
                <a:latin typeface="Oswald"/>
                <a:cs typeface="Calibri"/>
                <a:hlinkClick r:id="rId8">
                  <a:extLst>
                    <a:ext uri="{A12FA001-AC4F-418D-AE19-62706E023703}">
                      <ahyp:hlinkClr xmlns:ahyp="http://schemas.microsoft.com/office/drawing/2018/hyperlinkcolor" val="tx"/>
                    </a:ext>
                  </a:extLst>
                </a:hlinkClick>
              </a:rPr>
              <a:t>kathryn.mumbua@smartfreightcentre.org</a:t>
            </a:r>
            <a:r>
              <a:rPr lang="nl-NL">
                <a:solidFill>
                  <a:schemeClr val="bg1"/>
                </a:solidFill>
                <a:latin typeface="Oswald"/>
                <a:cs typeface="Calibri"/>
              </a:rPr>
              <a:t> </a:t>
            </a:r>
          </a:p>
        </p:txBody>
      </p:sp>
    </p:spTree>
    <p:extLst>
      <p:ext uri="{BB962C8B-B14F-4D97-AF65-F5344CB8AC3E}">
        <p14:creationId xmlns:p14="http://schemas.microsoft.com/office/powerpoint/2010/main" val="2030518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F732-9559-5BD8-E2E4-7C3ADA6F6EF0}"/>
              </a:ext>
            </a:extLst>
          </p:cNvPr>
          <p:cNvSpPr>
            <a:spLocks noGrp="1"/>
          </p:cNvSpPr>
          <p:nvPr>
            <p:ph type="ctrTitle"/>
          </p:nvPr>
        </p:nvSpPr>
        <p:spPr>
          <a:xfrm>
            <a:off x="90854" y="1766822"/>
            <a:ext cx="5249313" cy="1816689"/>
          </a:xfrm>
        </p:spPr>
        <p:txBody>
          <a:bodyPr/>
          <a:lstStyle/>
          <a:p>
            <a:r>
              <a:rPr lang="nl-NL" sz="4600" err="1">
                <a:latin typeface="Oswald"/>
              </a:rPr>
              <a:t>Accelerating</a:t>
            </a:r>
            <a:r>
              <a:rPr lang="nl-NL" sz="4600">
                <a:latin typeface="Oswald"/>
              </a:rPr>
              <a:t> </a:t>
            </a:r>
            <a:r>
              <a:rPr lang="nl-NL" sz="4600" err="1">
                <a:latin typeface="Oswald"/>
              </a:rPr>
              <a:t>the</a:t>
            </a:r>
            <a:r>
              <a:rPr lang="nl-NL" sz="4600">
                <a:latin typeface="Oswald"/>
              </a:rPr>
              <a:t> </a:t>
            </a:r>
            <a:r>
              <a:rPr lang="nl-NL" sz="4600" err="1">
                <a:latin typeface="Oswald"/>
              </a:rPr>
              <a:t>decarbonization</a:t>
            </a:r>
            <a:r>
              <a:rPr lang="nl-NL" sz="4600">
                <a:latin typeface="Oswald"/>
              </a:rPr>
              <a:t> of trucks worldwide</a:t>
            </a:r>
            <a:endParaRPr lang="nl-NL" sz="4600"/>
          </a:p>
        </p:txBody>
      </p:sp>
      <p:sp>
        <p:nvSpPr>
          <p:cNvPr id="4" name="Tekstvak 3">
            <a:extLst>
              <a:ext uri="{FF2B5EF4-FFF2-40B4-BE49-F238E27FC236}">
                <a16:creationId xmlns:a16="http://schemas.microsoft.com/office/drawing/2014/main" id="{9F6F383B-9CF5-5562-C3F3-8E86636CEC3E}"/>
              </a:ext>
            </a:extLst>
          </p:cNvPr>
          <p:cNvSpPr txBox="1"/>
          <p:nvPr/>
        </p:nvSpPr>
        <p:spPr>
          <a:xfrm>
            <a:off x="907792" y="1267650"/>
            <a:ext cx="3615812"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Oswald"/>
                <a:cs typeface="Calibri"/>
              </a:rPr>
              <a:t>Transport </a:t>
            </a:r>
            <a:r>
              <a:rPr lang="nl-NL" err="1">
                <a:latin typeface="Oswald"/>
                <a:cs typeface="Calibri"/>
              </a:rPr>
              <a:t>and</a:t>
            </a:r>
            <a:r>
              <a:rPr lang="nl-NL">
                <a:latin typeface="Oswald"/>
                <a:cs typeface="Calibri"/>
              </a:rPr>
              <a:t> </a:t>
            </a:r>
            <a:r>
              <a:rPr lang="nl-NL" err="1">
                <a:latin typeface="Oswald"/>
                <a:cs typeface="Calibri"/>
              </a:rPr>
              <a:t>Climate</a:t>
            </a:r>
            <a:r>
              <a:rPr lang="nl-NL">
                <a:latin typeface="Oswald"/>
                <a:cs typeface="Calibri"/>
              </a:rPr>
              <a:t> Change Week </a:t>
            </a:r>
            <a:endParaRPr lang="nl-NL">
              <a:latin typeface="Oswald"/>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a:cs typeface="Calibri"/>
            </a:endParaRPr>
          </a:p>
          <a:p>
            <a:pPr algn="ctr"/>
            <a:endParaRPr lang="nl-NL" sz="1400">
              <a:cs typeface="Calibri"/>
            </a:endParaRPr>
          </a:p>
        </p:txBody>
      </p:sp>
      <p:pic>
        <p:nvPicPr>
          <p:cNvPr id="5" name="Afbeelding 4" descr="Drive to Zero™ 2020: A year of challenges, a year of growth | December 18,  2020 - CALSTART">
            <a:extLst>
              <a:ext uri="{FF2B5EF4-FFF2-40B4-BE49-F238E27FC236}">
                <a16:creationId xmlns:a16="http://schemas.microsoft.com/office/drawing/2014/main" id="{FEEABFB5-E7CC-9D2D-53B1-5B62832C8F48}"/>
              </a:ext>
            </a:extLst>
          </p:cNvPr>
          <p:cNvPicPr>
            <a:picLocks noChangeAspect="1"/>
          </p:cNvPicPr>
          <p:nvPr/>
        </p:nvPicPr>
        <p:blipFill>
          <a:blip r:embed="rId2"/>
          <a:stretch>
            <a:fillRect/>
          </a:stretch>
        </p:blipFill>
        <p:spPr>
          <a:xfrm>
            <a:off x="112457" y="4321431"/>
            <a:ext cx="911943" cy="525720"/>
          </a:xfrm>
          <a:prstGeom prst="rect">
            <a:avLst/>
          </a:prstGeom>
        </p:spPr>
      </p:pic>
      <p:pic>
        <p:nvPicPr>
          <p:cNvPr id="6" name="Afbeelding 5" descr="Rijksoverheid | Rijkshuisstijl">
            <a:extLst>
              <a:ext uri="{FF2B5EF4-FFF2-40B4-BE49-F238E27FC236}">
                <a16:creationId xmlns:a16="http://schemas.microsoft.com/office/drawing/2014/main" id="{CA5D65EC-77D6-A6F4-FED5-BCF8EEA135F8}"/>
              </a:ext>
            </a:extLst>
          </p:cNvPr>
          <p:cNvPicPr>
            <a:picLocks noChangeAspect="1"/>
          </p:cNvPicPr>
          <p:nvPr/>
        </p:nvPicPr>
        <p:blipFill>
          <a:blip r:embed="rId3"/>
          <a:stretch>
            <a:fillRect/>
          </a:stretch>
        </p:blipFill>
        <p:spPr>
          <a:xfrm>
            <a:off x="1106129" y="4345088"/>
            <a:ext cx="1419534" cy="576725"/>
          </a:xfrm>
          <a:prstGeom prst="rect">
            <a:avLst/>
          </a:prstGeom>
        </p:spPr>
      </p:pic>
      <p:pic>
        <p:nvPicPr>
          <p:cNvPr id="7" name="Graphic 6" descr="Smart Freight Centre (SFC)">
            <a:extLst>
              <a:ext uri="{FF2B5EF4-FFF2-40B4-BE49-F238E27FC236}">
                <a16:creationId xmlns:a16="http://schemas.microsoft.com/office/drawing/2014/main" id="{1C590B61-99B7-4B21-5AE7-F15AF5FED2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0060" y="4472600"/>
            <a:ext cx="1521237" cy="327846"/>
          </a:xfrm>
          <a:prstGeom prst="rect">
            <a:avLst/>
          </a:prstGeom>
        </p:spPr>
      </p:pic>
      <p:pic>
        <p:nvPicPr>
          <p:cNvPr id="9" name="Afbeelding 8" descr="Partners - Lica">
            <a:extLst>
              <a:ext uri="{FF2B5EF4-FFF2-40B4-BE49-F238E27FC236}">
                <a16:creationId xmlns:a16="http://schemas.microsoft.com/office/drawing/2014/main" id="{B8FEA0F7-1A2E-060F-6389-7B2EB9EE3E56}"/>
              </a:ext>
            </a:extLst>
          </p:cNvPr>
          <p:cNvPicPr>
            <a:picLocks noChangeAspect="1"/>
          </p:cNvPicPr>
          <p:nvPr/>
        </p:nvPicPr>
        <p:blipFill>
          <a:blip r:embed="rId6"/>
          <a:stretch>
            <a:fillRect/>
          </a:stretch>
        </p:blipFill>
        <p:spPr>
          <a:xfrm>
            <a:off x="4132621" y="4278874"/>
            <a:ext cx="1720646" cy="518653"/>
          </a:xfrm>
          <a:prstGeom prst="rect">
            <a:avLst/>
          </a:prstGeom>
        </p:spPr>
      </p:pic>
      <p:sp>
        <p:nvSpPr>
          <p:cNvPr id="10" name="Tekstvak 9">
            <a:extLst>
              <a:ext uri="{FF2B5EF4-FFF2-40B4-BE49-F238E27FC236}">
                <a16:creationId xmlns:a16="http://schemas.microsoft.com/office/drawing/2014/main" id="{56D80B5C-7B7E-34CB-3469-034EFF576177}"/>
              </a:ext>
            </a:extLst>
          </p:cNvPr>
          <p:cNvSpPr txBox="1"/>
          <p:nvPr/>
        </p:nvSpPr>
        <p:spPr>
          <a:xfrm>
            <a:off x="1465536" y="5885766"/>
            <a:ext cx="2497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err="1">
                <a:cs typeface="Calibri"/>
              </a:rPr>
              <a:t>Thursday</a:t>
            </a:r>
            <a:r>
              <a:rPr lang="nl-NL" sz="1400">
                <a:cs typeface="Calibri"/>
              </a:rPr>
              <a:t> </a:t>
            </a:r>
            <a:r>
              <a:rPr lang="nl-NL" sz="1400" err="1">
                <a:cs typeface="Calibri"/>
              </a:rPr>
              <a:t>the</a:t>
            </a:r>
            <a:r>
              <a:rPr lang="nl-NL" sz="1400">
                <a:cs typeface="Calibri"/>
              </a:rPr>
              <a:t> 7th of November </a:t>
            </a:r>
            <a:endParaRPr lang="nl-NL">
              <a:cs typeface="Calibri"/>
            </a:endParaRPr>
          </a:p>
          <a:p>
            <a:pPr algn="ctr"/>
            <a:r>
              <a:rPr lang="nl-NL" sz="1400">
                <a:cs typeface="Calibri"/>
              </a:rPr>
              <a:t>10:00-11:30 CET</a:t>
            </a:r>
            <a:endParaRPr lang="nl-NL">
              <a:cs typeface="Calibri"/>
            </a:endParaRPr>
          </a:p>
        </p:txBody>
      </p:sp>
      <p:sp>
        <p:nvSpPr>
          <p:cNvPr id="11" name="Tekstvak 10">
            <a:extLst>
              <a:ext uri="{FF2B5EF4-FFF2-40B4-BE49-F238E27FC236}">
                <a16:creationId xmlns:a16="http://schemas.microsoft.com/office/drawing/2014/main" id="{85FCE8E9-D184-3F32-E5F0-4015BAA50A37}"/>
              </a:ext>
            </a:extLst>
          </p:cNvPr>
          <p:cNvSpPr txBox="1"/>
          <p:nvPr/>
        </p:nvSpPr>
        <p:spPr>
          <a:xfrm>
            <a:off x="2277260" y="3962275"/>
            <a:ext cx="88121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500" err="1">
                <a:latin typeface="Oswald"/>
                <a:cs typeface="Calibri"/>
              </a:rPr>
              <a:t>Hosted</a:t>
            </a:r>
            <a:r>
              <a:rPr lang="nl-NL" sz="1500">
                <a:latin typeface="Oswald"/>
                <a:cs typeface="Calibri"/>
              </a:rPr>
              <a:t> </a:t>
            </a:r>
            <a:r>
              <a:rPr lang="nl-NL" sz="1500" err="1">
                <a:latin typeface="Oswald"/>
                <a:cs typeface="Calibri"/>
              </a:rPr>
              <a:t>by</a:t>
            </a:r>
            <a:r>
              <a:rPr lang="nl-NL" sz="1500">
                <a:latin typeface="Oswald"/>
                <a:cs typeface="Calibri"/>
              </a:rPr>
              <a:t> </a:t>
            </a:r>
            <a:endParaRPr lang="nl-NL" sz="1500">
              <a:latin typeface="Oswald"/>
            </a:endParaRPr>
          </a:p>
        </p:txBody>
      </p:sp>
    </p:spTree>
    <p:extLst>
      <p:ext uri="{BB962C8B-B14F-4D97-AF65-F5344CB8AC3E}">
        <p14:creationId xmlns:p14="http://schemas.microsoft.com/office/powerpoint/2010/main" val="2401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0EA43-FE9D-E693-B52D-D9EB75580592}"/>
              </a:ext>
            </a:extLst>
          </p:cNvPr>
          <p:cNvSpPr>
            <a:spLocks noGrp="1"/>
          </p:cNvSpPr>
          <p:nvPr>
            <p:ph type="title"/>
          </p:nvPr>
        </p:nvSpPr>
        <p:spPr/>
        <p:txBody>
          <a:bodyPr/>
          <a:lstStyle/>
          <a:p>
            <a:r>
              <a:rPr lang="en-GB"/>
              <a:t>The problem</a:t>
            </a:r>
          </a:p>
        </p:txBody>
      </p:sp>
      <p:cxnSp>
        <p:nvCxnSpPr>
          <p:cNvPr id="5" name="Straight Connector 4">
            <a:extLst>
              <a:ext uri="{FF2B5EF4-FFF2-40B4-BE49-F238E27FC236}">
                <a16:creationId xmlns:a16="http://schemas.microsoft.com/office/drawing/2014/main" id="{E7EB8A76-F11B-DCFC-0C24-C27B87B10EC9}"/>
              </a:ext>
            </a:extLst>
          </p:cNvPr>
          <p:cNvCxnSpPr>
            <a:cxnSpLocks/>
          </p:cNvCxnSpPr>
          <p:nvPr/>
        </p:nvCxnSpPr>
        <p:spPr>
          <a:xfrm>
            <a:off x="6373409" y="2756603"/>
            <a:ext cx="4314508" cy="0"/>
          </a:xfrm>
          <a:prstGeom prst="line">
            <a:avLst/>
          </a:prstGeom>
          <a:ln w="3175">
            <a:solidFill>
              <a:schemeClr val="bg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8595240-038E-6230-C940-3D0FDA4EFF79}"/>
              </a:ext>
            </a:extLst>
          </p:cNvPr>
          <p:cNvCxnSpPr>
            <a:cxnSpLocks/>
          </p:cNvCxnSpPr>
          <p:nvPr/>
        </p:nvCxnSpPr>
        <p:spPr>
          <a:xfrm>
            <a:off x="6373409" y="2487276"/>
            <a:ext cx="4314508" cy="0"/>
          </a:xfrm>
          <a:prstGeom prst="line">
            <a:avLst/>
          </a:prstGeom>
          <a:ln w="3175">
            <a:solidFill>
              <a:schemeClr val="bg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080DE9AD-A988-AF17-E504-F2363FE64F7C}"/>
              </a:ext>
            </a:extLst>
          </p:cNvPr>
          <p:cNvGraphicFramePr>
            <a:graphicFrameLocks/>
          </p:cNvGraphicFramePr>
          <p:nvPr>
            <p:extLst>
              <p:ext uri="{D42A27DB-BD31-4B8C-83A1-F6EECF244321}">
                <p14:modId xmlns:p14="http://schemas.microsoft.com/office/powerpoint/2010/main" val="3870760987"/>
              </p:ext>
            </p:extLst>
          </p:nvPr>
        </p:nvGraphicFramePr>
        <p:xfrm>
          <a:off x="697185" y="2756603"/>
          <a:ext cx="4566495" cy="33778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B194E70F-2383-9DA6-E298-ABAA7183657A}"/>
              </a:ext>
            </a:extLst>
          </p:cNvPr>
          <p:cNvGraphicFramePr>
            <a:graphicFrameLocks/>
          </p:cNvGraphicFramePr>
          <p:nvPr>
            <p:extLst>
              <p:ext uri="{D42A27DB-BD31-4B8C-83A1-F6EECF244321}">
                <p14:modId xmlns:p14="http://schemas.microsoft.com/office/powerpoint/2010/main" val="1504042883"/>
              </p:ext>
            </p:extLst>
          </p:nvPr>
        </p:nvGraphicFramePr>
        <p:xfrm>
          <a:off x="5413591" y="2894237"/>
          <a:ext cx="5845728" cy="3699545"/>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1B1066ED-6041-2780-61B1-0B39258016CA}"/>
              </a:ext>
            </a:extLst>
          </p:cNvPr>
          <p:cNvSpPr/>
          <p:nvPr/>
        </p:nvSpPr>
        <p:spPr>
          <a:xfrm>
            <a:off x="9857024" y="1680998"/>
            <a:ext cx="1661787" cy="266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1200" b="1">
                <a:solidFill>
                  <a:schemeClr val="tx1">
                    <a:lumMod val="65000"/>
                    <a:lumOff val="35000"/>
                  </a:schemeClr>
                </a:solidFill>
                <a:latin typeface="Montserrat" panose="00000500000000000000" pitchFamily="2" charset="0"/>
                <a:cs typeface="Arial" panose="020B0604020202020204" pitchFamily="34" charset="0"/>
              </a:rPr>
              <a:t>Growth 2015-2050</a:t>
            </a:r>
          </a:p>
        </p:txBody>
      </p:sp>
      <p:sp>
        <p:nvSpPr>
          <p:cNvPr id="13" name="Rectangle 12">
            <a:extLst>
              <a:ext uri="{FF2B5EF4-FFF2-40B4-BE49-F238E27FC236}">
                <a16:creationId xmlns:a16="http://schemas.microsoft.com/office/drawing/2014/main" id="{EC701894-5F33-0789-C764-C7A91D971793}"/>
              </a:ext>
            </a:extLst>
          </p:cNvPr>
          <p:cNvSpPr/>
          <p:nvPr/>
        </p:nvSpPr>
        <p:spPr>
          <a:xfrm>
            <a:off x="10026339" y="3035286"/>
            <a:ext cx="1611772" cy="266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100">
                <a:solidFill>
                  <a:schemeClr val="tx1">
                    <a:lumMod val="65000"/>
                    <a:lumOff val="35000"/>
                  </a:schemeClr>
                </a:solidFill>
                <a:latin typeface="Montserrat" panose="00000500000000000000" pitchFamily="2" charset="0"/>
                <a:cs typeface="Arial" panose="020B0604020202020204" pitchFamily="34" charset="0"/>
              </a:rPr>
              <a:t>125% North America</a:t>
            </a:r>
          </a:p>
        </p:txBody>
      </p:sp>
      <p:sp>
        <p:nvSpPr>
          <p:cNvPr id="14" name="Rectangle 13">
            <a:extLst>
              <a:ext uri="{FF2B5EF4-FFF2-40B4-BE49-F238E27FC236}">
                <a16:creationId xmlns:a16="http://schemas.microsoft.com/office/drawing/2014/main" id="{33D6F104-141E-9344-68FD-94AF32A1CCCF}"/>
              </a:ext>
            </a:extLst>
          </p:cNvPr>
          <p:cNvSpPr/>
          <p:nvPr/>
        </p:nvSpPr>
        <p:spPr>
          <a:xfrm>
            <a:off x="10026339" y="3470789"/>
            <a:ext cx="1990299" cy="337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100">
                <a:solidFill>
                  <a:schemeClr val="tx1">
                    <a:lumMod val="65000"/>
                    <a:lumOff val="35000"/>
                  </a:schemeClr>
                </a:solidFill>
                <a:latin typeface="Montserrat" panose="00000500000000000000" pitchFamily="2" charset="0"/>
                <a:cs typeface="Arial" panose="020B0604020202020204" pitchFamily="34" charset="0"/>
              </a:rPr>
              <a:t>330% Asia (excl. CN + IN)</a:t>
            </a:r>
          </a:p>
        </p:txBody>
      </p:sp>
      <p:sp>
        <p:nvSpPr>
          <p:cNvPr id="15" name="Rectangle 14">
            <a:extLst>
              <a:ext uri="{FF2B5EF4-FFF2-40B4-BE49-F238E27FC236}">
                <a16:creationId xmlns:a16="http://schemas.microsoft.com/office/drawing/2014/main" id="{8BF8142C-6EF1-8711-346A-1C5DF29D0AA4}"/>
              </a:ext>
            </a:extLst>
          </p:cNvPr>
          <p:cNvSpPr/>
          <p:nvPr/>
        </p:nvSpPr>
        <p:spPr>
          <a:xfrm>
            <a:off x="10026339" y="3810054"/>
            <a:ext cx="1611772" cy="266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100">
                <a:solidFill>
                  <a:schemeClr val="tx1">
                    <a:lumMod val="65000"/>
                    <a:lumOff val="35000"/>
                  </a:schemeClr>
                </a:solidFill>
                <a:latin typeface="Montserrat" panose="00000500000000000000" pitchFamily="2" charset="0"/>
                <a:cs typeface="Arial" panose="020B0604020202020204" pitchFamily="34" charset="0"/>
              </a:rPr>
              <a:t>84% EEA + Turkey</a:t>
            </a:r>
          </a:p>
        </p:txBody>
      </p:sp>
      <p:sp>
        <p:nvSpPr>
          <p:cNvPr id="16" name="Rectangle 15">
            <a:extLst>
              <a:ext uri="{FF2B5EF4-FFF2-40B4-BE49-F238E27FC236}">
                <a16:creationId xmlns:a16="http://schemas.microsoft.com/office/drawing/2014/main" id="{9AE3601D-E019-9B26-F119-7FCDCFC2E202}"/>
              </a:ext>
            </a:extLst>
          </p:cNvPr>
          <p:cNvSpPr/>
          <p:nvPr/>
        </p:nvSpPr>
        <p:spPr>
          <a:xfrm>
            <a:off x="10026339" y="4138366"/>
            <a:ext cx="1611772" cy="266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100">
                <a:solidFill>
                  <a:schemeClr val="tx1">
                    <a:lumMod val="65000"/>
                    <a:lumOff val="35000"/>
                  </a:schemeClr>
                </a:solidFill>
                <a:latin typeface="Montserrat" panose="00000500000000000000" pitchFamily="2" charset="0"/>
                <a:cs typeface="Arial" panose="020B0604020202020204" pitchFamily="34" charset="0"/>
              </a:rPr>
              <a:t>123% LATAM</a:t>
            </a:r>
          </a:p>
        </p:txBody>
      </p:sp>
      <p:sp>
        <p:nvSpPr>
          <p:cNvPr id="17" name="Rectangle 16">
            <a:extLst>
              <a:ext uri="{FF2B5EF4-FFF2-40B4-BE49-F238E27FC236}">
                <a16:creationId xmlns:a16="http://schemas.microsoft.com/office/drawing/2014/main" id="{3DA2BAAB-5813-0C3C-F382-06B39D36FB6F}"/>
              </a:ext>
            </a:extLst>
          </p:cNvPr>
          <p:cNvSpPr/>
          <p:nvPr/>
        </p:nvSpPr>
        <p:spPr>
          <a:xfrm>
            <a:off x="10026339" y="4692868"/>
            <a:ext cx="1611772" cy="266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100">
                <a:solidFill>
                  <a:schemeClr val="tx1">
                    <a:lumMod val="65000"/>
                    <a:lumOff val="35000"/>
                  </a:schemeClr>
                </a:solidFill>
                <a:latin typeface="Montserrat" panose="00000500000000000000" pitchFamily="2" charset="0"/>
                <a:cs typeface="Arial" panose="020B0604020202020204" pitchFamily="34" charset="0"/>
              </a:rPr>
              <a:t>435% Africa</a:t>
            </a:r>
          </a:p>
        </p:txBody>
      </p:sp>
      <p:sp>
        <p:nvSpPr>
          <p:cNvPr id="18" name="Rectangle 17">
            <a:extLst>
              <a:ext uri="{FF2B5EF4-FFF2-40B4-BE49-F238E27FC236}">
                <a16:creationId xmlns:a16="http://schemas.microsoft.com/office/drawing/2014/main" id="{02274BED-697F-0F55-AEDE-6800AC56C0BE}"/>
              </a:ext>
            </a:extLst>
          </p:cNvPr>
          <p:cNvSpPr/>
          <p:nvPr/>
        </p:nvSpPr>
        <p:spPr>
          <a:xfrm>
            <a:off x="5450930" y="6021810"/>
            <a:ext cx="2863729" cy="549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200" i="1">
                <a:solidFill>
                  <a:schemeClr val="tx1">
                    <a:lumMod val="65000"/>
                    <a:lumOff val="35000"/>
                  </a:schemeClr>
                </a:solidFill>
                <a:latin typeface="Arial" panose="020B0604020202020204" pitchFamily="34" charset="0"/>
                <a:cs typeface="Arial" panose="020B0604020202020204" pitchFamily="34" charset="0"/>
                <a:hlinkClick r:id="rId4"/>
              </a:rPr>
              <a:t>Source: ITF Transport Outlook, 2019</a:t>
            </a:r>
            <a:endParaRPr lang="en-US" sz="1200" i="1">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71C438CB-A74A-B111-B831-CB1CD1551AB4}"/>
              </a:ext>
            </a:extLst>
          </p:cNvPr>
          <p:cNvCxnSpPr>
            <a:cxnSpLocks/>
          </p:cNvCxnSpPr>
          <p:nvPr/>
        </p:nvCxnSpPr>
        <p:spPr>
          <a:xfrm flipV="1">
            <a:off x="7101060" y="2567297"/>
            <a:ext cx="1429603" cy="46798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52E6A0-5D9A-E873-9CC0-5F59D4AE28E0}"/>
              </a:ext>
            </a:extLst>
          </p:cNvPr>
          <p:cNvCxnSpPr>
            <a:cxnSpLocks/>
          </p:cNvCxnSpPr>
          <p:nvPr/>
        </p:nvCxnSpPr>
        <p:spPr>
          <a:xfrm flipV="1">
            <a:off x="8506848" y="2075633"/>
            <a:ext cx="1519491" cy="49508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8061FEB-5D3B-618C-1B65-B154CD725237}"/>
              </a:ext>
            </a:extLst>
          </p:cNvPr>
          <p:cNvSpPr/>
          <p:nvPr/>
        </p:nvSpPr>
        <p:spPr>
          <a:xfrm>
            <a:off x="5601967" y="2418353"/>
            <a:ext cx="798935" cy="297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1100" b="1">
                <a:solidFill>
                  <a:schemeClr val="tx1">
                    <a:lumMod val="65000"/>
                    <a:lumOff val="35000"/>
                  </a:schemeClr>
                </a:solidFill>
                <a:latin typeface="Montserrat" panose="00000500000000000000" pitchFamily="2" charset="0"/>
                <a:cs typeface="Arial" panose="020B0604020202020204" pitchFamily="34" charset="0"/>
              </a:rPr>
              <a:t>15,000</a:t>
            </a:r>
          </a:p>
        </p:txBody>
      </p:sp>
      <p:sp>
        <p:nvSpPr>
          <p:cNvPr id="22" name="Rectangle 21">
            <a:extLst>
              <a:ext uri="{FF2B5EF4-FFF2-40B4-BE49-F238E27FC236}">
                <a16:creationId xmlns:a16="http://schemas.microsoft.com/office/drawing/2014/main" id="{BE4E97A8-DA1E-6C66-18D0-CF506609F771}"/>
              </a:ext>
            </a:extLst>
          </p:cNvPr>
          <p:cNvSpPr/>
          <p:nvPr/>
        </p:nvSpPr>
        <p:spPr>
          <a:xfrm>
            <a:off x="5601967" y="1933428"/>
            <a:ext cx="798935" cy="297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1100" b="1">
                <a:solidFill>
                  <a:schemeClr val="tx1">
                    <a:lumMod val="65000"/>
                    <a:lumOff val="35000"/>
                  </a:schemeClr>
                </a:solidFill>
                <a:latin typeface="Montserrat" panose="00000500000000000000" pitchFamily="2" charset="0"/>
                <a:cs typeface="Arial" panose="020B0604020202020204" pitchFamily="34" charset="0"/>
              </a:rPr>
              <a:t>30,000</a:t>
            </a:r>
          </a:p>
        </p:txBody>
      </p:sp>
      <p:sp>
        <p:nvSpPr>
          <p:cNvPr id="23" name="Rectangle 22">
            <a:extLst>
              <a:ext uri="{FF2B5EF4-FFF2-40B4-BE49-F238E27FC236}">
                <a16:creationId xmlns:a16="http://schemas.microsoft.com/office/drawing/2014/main" id="{6524622B-30C8-C857-3FB9-B0CFC83B3C41}"/>
              </a:ext>
            </a:extLst>
          </p:cNvPr>
          <p:cNvSpPr/>
          <p:nvPr/>
        </p:nvSpPr>
        <p:spPr>
          <a:xfrm>
            <a:off x="10026339" y="2110600"/>
            <a:ext cx="1611772" cy="266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100">
                <a:solidFill>
                  <a:schemeClr val="tx1">
                    <a:lumMod val="65000"/>
                    <a:lumOff val="35000"/>
                  </a:schemeClr>
                </a:solidFill>
                <a:latin typeface="Montserrat" panose="00000500000000000000" pitchFamily="2" charset="0"/>
                <a:cs typeface="Arial" panose="020B0604020202020204" pitchFamily="34" charset="0"/>
              </a:rPr>
              <a:t>258% CN + IN</a:t>
            </a:r>
          </a:p>
        </p:txBody>
      </p:sp>
      <p:sp>
        <p:nvSpPr>
          <p:cNvPr id="24" name="Title 1">
            <a:extLst>
              <a:ext uri="{FF2B5EF4-FFF2-40B4-BE49-F238E27FC236}">
                <a16:creationId xmlns:a16="http://schemas.microsoft.com/office/drawing/2014/main" id="{2ACAA10E-6100-DA9B-B717-5A93F55335CC}"/>
              </a:ext>
            </a:extLst>
          </p:cNvPr>
          <p:cNvSpPr txBox="1">
            <a:spLocks/>
          </p:cNvSpPr>
          <p:nvPr/>
        </p:nvSpPr>
        <p:spPr>
          <a:xfrm>
            <a:off x="589683" y="1788510"/>
            <a:ext cx="4781498" cy="644179"/>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b="1" kern="0">
                <a:solidFill>
                  <a:schemeClr val="tx2"/>
                </a:solidFill>
                <a:latin typeface="Montserrat"/>
              </a:rPr>
              <a:t>Trucks are twice as old in EMDEs</a:t>
            </a:r>
            <a:endParaRPr lang="en-US" sz="1600" kern="0">
              <a:solidFill>
                <a:schemeClr val="tx2"/>
              </a:solidFill>
            </a:endParaRPr>
          </a:p>
        </p:txBody>
      </p:sp>
      <p:sp>
        <p:nvSpPr>
          <p:cNvPr id="25" name="Title 1">
            <a:extLst>
              <a:ext uri="{FF2B5EF4-FFF2-40B4-BE49-F238E27FC236}">
                <a16:creationId xmlns:a16="http://schemas.microsoft.com/office/drawing/2014/main" id="{F42E01B7-1A80-86B3-95E6-F5E3FF4903E4}"/>
              </a:ext>
            </a:extLst>
          </p:cNvPr>
          <p:cNvSpPr txBox="1">
            <a:spLocks/>
          </p:cNvSpPr>
          <p:nvPr/>
        </p:nvSpPr>
        <p:spPr>
          <a:xfrm>
            <a:off x="1728575" y="2085328"/>
            <a:ext cx="2503714" cy="580292"/>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200" kern="0">
                <a:solidFill>
                  <a:schemeClr val="tx1">
                    <a:lumMod val="85000"/>
                    <a:lumOff val="15000"/>
                  </a:schemeClr>
                </a:solidFill>
                <a:latin typeface="Montserrat" panose="00000500000000000000" pitchFamily="2" charset="0"/>
              </a:rPr>
              <a:t>(average truck fleet age)</a:t>
            </a:r>
            <a:endParaRPr lang="en-US" sz="1200" b="1" kern="0">
              <a:solidFill>
                <a:schemeClr val="tx1">
                  <a:lumMod val="85000"/>
                  <a:lumOff val="15000"/>
                </a:schemeClr>
              </a:solidFill>
              <a:latin typeface="Montserrat" panose="00000500000000000000" pitchFamily="2" charset="0"/>
            </a:endParaRPr>
          </a:p>
        </p:txBody>
      </p:sp>
      <p:sp>
        <p:nvSpPr>
          <p:cNvPr id="28" name="Title 1">
            <a:extLst>
              <a:ext uri="{FF2B5EF4-FFF2-40B4-BE49-F238E27FC236}">
                <a16:creationId xmlns:a16="http://schemas.microsoft.com/office/drawing/2014/main" id="{87AB598A-120D-E892-AAB2-95945C574155}"/>
              </a:ext>
            </a:extLst>
          </p:cNvPr>
          <p:cNvSpPr txBox="1">
            <a:spLocks/>
          </p:cNvSpPr>
          <p:nvPr/>
        </p:nvSpPr>
        <p:spPr>
          <a:xfrm>
            <a:off x="5724524" y="513999"/>
            <a:ext cx="6067425" cy="803878"/>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b="1" kern="0">
                <a:solidFill>
                  <a:schemeClr val="tx2"/>
                </a:solidFill>
                <a:latin typeface="Montserrat"/>
              </a:rPr>
              <a:t>Global road freight demand will triple by 2050, with the largest growth rates happening in Asia + Africa</a:t>
            </a:r>
          </a:p>
        </p:txBody>
      </p:sp>
      <p:sp>
        <p:nvSpPr>
          <p:cNvPr id="29" name="Title 1">
            <a:extLst>
              <a:ext uri="{FF2B5EF4-FFF2-40B4-BE49-F238E27FC236}">
                <a16:creationId xmlns:a16="http://schemas.microsoft.com/office/drawing/2014/main" id="{6F773228-1AC6-36BB-4455-81867AEA0558}"/>
              </a:ext>
            </a:extLst>
          </p:cNvPr>
          <p:cNvSpPr txBox="1">
            <a:spLocks/>
          </p:cNvSpPr>
          <p:nvPr/>
        </p:nvSpPr>
        <p:spPr>
          <a:xfrm>
            <a:off x="6724648" y="1093278"/>
            <a:ext cx="4067175" cy="444474"/>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200" kern="0">
                <a:solidFill>
                  <a:schemeClr val="tx1">
                    <a:lumMod val="85000"/>
                    <a:lumOff val="15000"/>
                  </a:schemeClr>
                </a:solidFill>
                <a:latin typeface="Montserrat" panose="00000500000000000000" pitchFamily="2" charset="0"/>
              </a:rPr>
              <a:t>(road freight transport demand, billion </a:t>
            </a:r>
            <a:r>
              <a:rPr lang="en-US" sz="1200" kern="0" err="1">
                <a:solidFill>
                  <a:schemeClr val="tx1">
                    <a:lumMod val="85000"/>
                    <a:lumOff val="15000"/>
                  </a:schemeClr>
                </a:solidFill>
                <a:latin typeface="Montserrat" panose="00000500000000000000" pitchFamily="2" charset="0"/>
              </a:rPr>
              <a:t>tkm</a:t>
            </a:r>
            <a:r>
              <a:rPr lang="en-US" sz="1200" kern="0">
                <a:solidFill>
                  <a:schemeClr val="tx1">
                    <a:lumMod val="85000"/>
                    <a:lumOff val="15000"/>
                  </a:schemeClr>
                </a:solidFill>
                <a:latin typeface="Montserrat" panose="00000500000000000000" pitchFamily="2" charset="0"/>
              </a:rPr>
              <a:t>)</a:t>
            </a:r>
            <a:endParaRPr lang="en-US" sz="1200" b="1" kern="0">
              <a:solidFill>
                <a:schemeClr val="tx1">
                  <a:lumMod val="85000"/>
                  <a:lumOff val="15000"/>
                </a:schemeClr>
              </a:solidFill>
              <a:latin typeface="Montserrat" panose="00000500000000000000" pitchFamily="2" charset="0"/>
            </a:endParaRPr>
          </a:p>
        </p:txBody>
      </p:sp>
      <p:cxnSp>
        <p:nvCxnSpPr>
          <p:cNvPr id="30" name="Straight Connector 29">
            <a:extLst>
              <a:ext uri="{FF2B5EF4-FFF2-40B4-BE49-F238E27FC236}">
                <a16:creationId xmlns:a16="http://schemas.microsoft.com/office/drawing/2014/main" id="{8B7927DD-0714-C24D-3A29-FEFD72A265DE}"/>
              </a:ext>
            </a:extLst>
          </p:cNvPr>
          <p:cNvCxnSpPr>
            <a:cxnSpLocks/>
          </p:cNvCxnSpPr>
          <p:nvPr/>
        </p:nvCxnSpPr>
        <p:spPr>
          <a:xfrm>
            <a:off x="6373409" y="2567297"/>
            <a:ext cx="4314508" cy="0"/>
          </a:xfrm>
          <a:prstGeom prst="line">
            <a:avLst/>
          </a:prstGeom>
          <a:ln w="3175">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133D880-357B-E2E3-0182-D2884DF61F6C}"/>
              </a:ext>
            </a:extLst>
          </p:cNvPr>
          <p:cNvCxnSpPr>
            <a:cxnSpLocks/>
          </p:cNvCxnSpPr>
          <p:nvPr/>
        </p:nvCxnSpPr>
        <p:spPr>
          <a:xfrm>
            <a:off x="6373409" y="2082372"/>
            <a:ext cx="4314508" cy="0"/>
          </a:xfrm>
          <a:prstGeom prst="line">
            <a:avLst/>
          </a:prstGeom>
          <a:ln w="3175">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A89EACF-2041-8B8A-5532-38B022A205CE}"/>
              </a:ext>
            </a:extLst>
          </p:cNvPr>
          <p:cNvSpPr/>
          <p:nvPr/>
        </p:nvSpPr>
        <p:spPr>
          <a:xfrm>
            <a:off x="1107783" y="5909300"/>
            <a:ext cx="2848350" cy="44861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1200"/>
              </a:spcAft>
              <a:buClrTx/>
              <a:buSzTx/>
              <a:buFontTx/>
              <a:buNone/>
              <a:tabLst/>
              <a:defRPr/>
            </a:pPr>
            <a:r>
              <a:rPr lang="en-US" sz="1000" i="1" kern="0">
                <a:solidFill>
                  <a:schemeClr val="tx2"/>
                </a:solidFill>
                <a:latin typeface="Montserrat" panose="00000500000000000000" pitchFamily="2" charset="0"/>
              </a:rPr>
              <a:t>Source: CALSTART</a:t>
            </a:r>
            <a:endParaRPr kumimoji="0" lang="en-US" sz="1000" i="1" u="none" strike="noStrike" kern="0" cap="none" spc="0" normalizeH="0" baseline="0" noProof="0">
              <a:ln>
                <a:noFill/>
              </a:ln>
              <a:solidFill>
                <a:schemeClr val="tx2"/>
              </a:solidFill>
              <a:effectLst/>
              <a:uLnTx/>
              <a:uFillTx/>
              <a:latin typeface="Montserrat" panose="00000500000000000000" pitchFamily="2" charset="0"/>
            </a:endParaRPr>
          </a:p>
        </p:txBody>
      </p:sp>
    </p:spTree>
    <p:extLst>
      <p:ext uri="{BB962C8B-B14F-4D97-AF65-F5344CB8AC3E}">
        <p14:creationId xmlns:p14="http://schemas.microsoft.com/office/powerpoint/2010/main" val="1210851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2D5F8-9471-9054-1ED0-3B75BD858F34}"/>
              </a:ext>
            </a:extLst>
          </p:cNvPr>
          <p:cNvSpPr>
            <a:spLocks noGrp="1"/>
          </p:cNvSpPr>
          <p:nvPr>
            <p:ph type="title"/>
          </p:nvPr>
        </p:nvSpPr>
        <p:spPr/>
        <p:txBody>
          <a:bodyPr/>
          <a:lstStyle/>
          <a:p>
            <a:r>
              <a:rPr lang="en-GB"/>
              <a:t>Zero emission trucks</a:t>
            </a:r>
          </a:p>
        </p:txBody>
      </p:sp>
      <p:pic>
        <p:nvPicPr>
          <p:cNvPr id="3" name="Picture 2">
            <a:extLst>
              <a:ext uri="{FF2B5EF4-FFF2-40B4-BE49-F238E27FC236}">
                <a16:creationId xmlns:a16="http://schemas.microsoft.com/office/drawing/2014/main" id="{2EF18F72-47D7-60FE-C57F-3CD913F2BE6E}"/>
              </a:ext>
            </a:extLst>
          </p:cNvPr>
          <p:cNvPicPr>
            <a:picLocks noChangeAspect="1"/>
          </p:cNvPicPr>
          <p:nvPr/>
        </p:nvPicPr>
        <p:blipFill>
          <a:blip r:embed="rId3"/>
          <a:stretch>
            <a:fillRect/>
          </a:stretch>
        </p:blipFill>
        <p:spPr>
          <a:xfrm>
            <a:off x="1190979" y="1378127"/>
            <a:ext cx="10041262" cy="4489522"/>
          </a:xfrm>
          <a:prstGeom prst="rect">
            <a:avLst/>
          </a:prstGeom>
        </p:spPr>
      </p:pic>
      <p:sp>
        <p:nvSpPr>
          <p:cNvPr id="6" name="Title 1">
            <a:extLst>
              <a:ext uri="{FF2B5EF4-FFF2-40B4-BE49-F238E27FC236}">
                <a16:creationId xmlns:a16="http://schemas.microsoft.com/office/drawing/2014/main" id="{9008B90D-B854-6206-8284-5926F5F59D4A}"/>
              </a:ext>
            </a:extLst>
          </p:cNvPr>
          <p:cNvSpPr txBox="1">
            <a:spLocks/>
          </p:cNvSpPr>
          <p:nvPr/>
        </p:nvSpPr>
        <p:spPr>
          <a:xfrm>
            <a:off x="1306287" y="1462740"/>
            <a:ext cx="4488458" cy="753441"/>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kern="0">
                <a:solidFill>
                  <a:schemeClr val="tx1">
                    <a:lumMod val="85000"/>
                    <a:lumOff val="15000"/>
                  </a:schemeClr>
                </a:solidFill>
                <a:latin typeface="Montserrat"/>
              </a:rPr>
              <a:t>Adoption happening in waves</a:t>
            </a:r>
            <a:endParaRPr lang="en-US" sz="1800" b="1" kern="0">
              <a:solidFill>
                <a:schemeClr val="tx1">
                  <a:lumMod val="85000"/>
                  <a:lumOff val="15000"/>
                </a:schemeClr>
              </a:solidFill>
            </a:endParaRPr>
          </a:p>
        </p:txBody>
      </p:sp>
      <p:sp>
        <p:nvSpPr>
          <p:cNvPr id="5" name="Rectangle 4">
            <a:extLst>
              <a:ext uri="{FF2B5EF4-FFF2-40B4-BE49-F238E27FC236}">
                <a16:creationId xmlns:a16="http://schemas.microsoft.com/office/drawing/2014/main" id="{9307C8DD-4145-11E3-6230-5D1AC57633EF}"/>
              </a:ext>
            </a:extLst>
          </p:cNvPr>
          <p:cNvSpPr/>
          <p:nvPr/>
        </p:nvSpPr>
        <p:spPr>
          <a:xfrm>
            <a:off x="469830" y="6121951"/>
            <a:ext cx="2848350" cy="44861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1200"/>
              </a:spcAft>
              <a:buClrTx/>
              <a:buSzTx/>
              <a:buFontTx/>
              <a:buNone/>
              <a:tabLst/>
              <a:defRPr/>
            </a:pPr>
            <a:r>
              <a:rPr lang="en-US" sz="1000" i="1" kern="0">
                <a:solidFill>
                  <a:schemeClr val="bg1"/>
                </a:solidFill>
                <a:latin typeface="Montserrat" panose="00000500000000000000" pitchFamily="2" charset="0"/>
              </a:rPr>
              <a:t>Source: CALSTART</a:t>
            </a:r>
            <a:endParaRPr kumimoji="0" lang="en-US" sz="1000" i="1" u="none" strike="noStrike" kern="0" cap="none" spc="0" normalizeH="0" baseline="0" noProof="0">
              <a:ln>
                <a:noFill/>
              </a:ln>
              <a:solidFill>
                <a:schemeClr val="bg1"/>
              </a:solidFill>
              <a:effectLst/>
              <a:uLnTx/>
              <a:uFillTx/>
              <a:latin typeface="Montserrat" panose="00000500000000000000" pitchFamily="2" charset="0"/>
            </a:endParaRPr>
          </a:p>
        </p:txBody>
      </p:sp>
    </p:spTree>
    <p:extLst>
      <p:ext uri="{BB962C8B-B14F-4D97-AF65-F5344CB8AC3E}">
        <p14:creationId xmlns:p14="http://schemas.microsoft.com/office/powerpoint/2010/main" val="227126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F82C38-DBFD-E638-9FD2-BFA307D8B3EF}"/>
              </a:ext>
            </a:extLst>
          </p:cNvPr>
          <p:cNvPicPr>
            <a:picLocks noChangeAspect="1"/>
          </p:cNvPicPr>
          <p:nvPr/>
        </p:nvPicPr>
        <p:blipFill rotWithShape="1">
          <a:blip r:embed="rId2"/>
          <a:srcRect t="7761"/>
          <a:stretch/>
        </p:blipFill>
        <p:spPr>
          <a:xfrm>
            <a:off x="6274912" y="2036668"/>
            <a:ext cx="4833384" cy="4124514"/>
          </a:xfrm>
          <a:prstGeom prst="rect">
            <a:avLst/>
          </a:prstGeom>
        </p:spPr>
      </p:pic>
      <p:sp>
        <p:nvSpPr>
          <p:cNvPr id="13" name="Title 1">
            <a:extLst>
              <a:ext uri="{FF2B5EF4-FFF2-40B4-BE49-F238E27FC236}">
                <a16:creationId xmlns:a16="http://schemas.microsoft.com/office/drawing/2014/main" id="{7B250515-42F4-D3B4-E0D3-ACF14F136BBA}"/>
              </a:ext>
            </a:extLst>
          </p:cNvPr>
          <p:cNvSpPr>
            <a:spLocks noGrp="1"/>
          </p:cNvSpPr>
          <p:nvPr>
            <p:ph type="title"/>
          </p:nvPr>
        </p:nvSpPr>
        <p:spPr/>
        <p:txBody>
          <a:bodyPr/>
          <a:lstStyle/>
          <a:p>
            <a:r>
              <a:rPr lang="en-US"/>
              <a:t>TECHNOLOGICAL MATURITY</a:t>
            </a:r>
            <a:endParaRPr lang="en-US" sz="1600">
              <a:solidFill>
                <a:schemeClr val="tx1">
                  <a:lumMod val="85000"/>
                  <a:lumOff val="15000"/>
                </a:schemeClr>
              </a:solidFill>
            </a:endParaRPr>
          </a:p>
        </p:txBody>
      </p:sp>
      <p:sp>
        <p:nvSpPr>
          <p:cNvPr id="14" name="Title 1">
            <a:extLst>
              <a:ext uri="{FF2B5EF4-FFF2-40B4-BE49-F238E27FC236}">
                <a16:creationId xmlns:a16="http://schemas.microsoft.com/office/drawing/2014/main" id="{7E4547F0-E506-7F89-7056-86F0D8B3FC7B}"/>
              </a:ext>
            </a:extLst>
          </p:cNvPr>
          <p:cNvSpPr txBox="1">
            <a:spLocks/>
          </p:cNvSpPr>
          <p:nvPr/>
        </p:nvSpPr>
        <p:spPr>
          <a:xfrm>
            <a:off x="342238" y="1244416"/>
            <a:ext cx="5006510" cy="86831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kern="0">
                <a:solidFill>
                  <a:schemeClr val="tx1">
                    <a:lumMod val="85000"/>
                    <a:lumOff val="15000"/>
                  </a:schemeClr>
                </a:solidFill>
                <a:latin typeface="Montserrat"/>
              </a:rPr>
              <a:t>Almost </a:t>
            </a:r>
            <a:r>
              <a:rPr lang="en-US" sz="1600" b="1" kern="0">
                <a:solidFill>
                  <a:schemeClr val="tx1">
                    <a:lumMod val="85000"/>
                    <a:lumOff val="15000"/>
                  </a:schemeClr>
                </a:solidFill>
                <a:latin typeface="Montserrat"/>
              </a:rPr>
              <a:t>1,000 ZE-MHDV models </a:t>
            </a:r>
            <a:r>
              <a:rPr lang="en-US" sz="1600" kern="0">
                <a:solidFill>
                  <a:schemeClr val="tx1">
                    <a:lumMod val="85000"/>
                    <a:lumOff val="15000"/>
                  </a:schemeClr>
                </a:solidFill>
                <a:latin typeface="Montserrat"/>
              </a:rPr>
              <a:t>commercially available worldwide</a:t>
            </a:r>
            <a:endParaRPr lang="en-US" sz="1600" kern="0">
              <a:solidFill>
                <a:schemeClr val="tx1">
                  <a:lumMod val="85000"/>
                  <a:lumOff val="15000"/>
                </a:schemeClr>
              </a:solidFill>
            </a:endParaRPr>
          </a:p>
        </p:txBody>
      </p:sp>
      <p:sp>
        <p:nvSpPr>
          <p:cNvPr id="2" name="Rectangle 1">
            <a:extLst>
              <a:ext uri="{FF2B5EF4-FFF2-40B4-BE49-F238E27FC236}">
                <a16:creationId xmlns:a16="http://schemas.microsoft.com/office/drawing/2014/main" id="{A29D0AF7-1330-624E-CD04-EAFCE8D62B7B}"/>
              </a:ext>
            </a:extLst>
          </p:cNvPr>
          <p:cNvSpPr/>
          <p:nvPr/>
        </p:nvSpPr>
        <p:spPr>
          <a:xfrm>
            <a:off x="342238" y="6311622"/>
            <a:ext cx="3464217" cy="44861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1200"/>
              </a:spcAft>
              <a:buClrTx/>
              <a:buSzTx/>
              <a:buFontTx/>
              <a:buNone/>
              <a:tabLst/>
              <a:defRPr/>
            </a:pPr>
            <a:r>
              <a:rPr lang="en-US" sz="1000" i="1" kern="0">
                <a:solidFill>
                  <a:schemeClr val="accent1"/>
                </a:solidFill>
                <a:latin typeface="Montserrat" panose="00000500000000000000" pitchFamily="2" charset="0"/>
                <a:hlinkClick r:id="rId3">
                  <a:extLst>
                    <a:ext uri="{A12FA001-AC4F-418D-AE19-62706E023703}">
                      <ahyp:hlinkClr xmlns:ahyp="http://schemas.microsoft.com/office/drawing/2018/hyperlinkcolor" val="tx"/>
                    </a:ext>
                  </a:extLst>
                </a:hlinkClick>
              </a:rPr>
              <a:t>Source: CALSTART, ZETI &amp; ZETI Data Explorer, 2024</a:t>
            </a:r>
            <a:endParaRPr kumimoji="0" lang="en-US" sz="1000" i="1" u="none" strike="noStrike" kern="0" cap="none" spc="0" normalizeH="0" baseline="0" noProof="0">
              <a:ln>
                <a:noFill/>
              </a:ln>
              <a:solidFill>
                <a:schemeClr val="accent1"/>
              </a:solidFill>
              <a:effectLst/>
              <a:uLnTx/>
              <a:uFillTx/>
              <a:latin typeface="Montserrat" panose="00000500000000000000" pitchFamily="2" charset="0"/>
            </a:endParaRPr>
          </a:p>
        </p:txBody>
      </p:sp>
      <p:cxnSp>
        <p:nvCxnSpPr>
          <p:cNvPr id="5" name="Straight Connector 4">
            <a:extLst>
              <a:ext uri="{FF2B5EF4-FFF2-40B4-BE49-F238E27FC236}">
                <a16:creationId xmlns:a16="http://schemas.microsoft.com/office/drawing/2014/main" id="{54335DA0-55BA-DC38-013E-FCC87171C7CF}"/>
              </a:ext>
            </a:extLst>
          </p:cNvPr>
          <p:cNvCxnSpPr>
            <a:cxnSpLocks/>
          </p:cNvCxnSpPr>
          <p:nvPr/>
        </p:nvCxnSpPr>
        <p:spPr>
          <a:xfrm flipV="1">
            <a:off x="5604387" y="1691148"/>
            <a:ext cx="0" cy="462047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4D071A-DA6C-DBA6-8914-4585EF6CFDA5}"/>
              </a:ext>
            </a:extLst>
          </p:cNvPr>
          <p:cNvPicPr>
            <a:picLocks noChangeAspect="1"/>
          </p:cNvPicPr>
          <p:nvPr/>
        </p:nvPicPr>
        <p:blipFill>
          <a:blip r:embed="rId4"/>
          <a:stretch>
            <a:fillRect/>
          </a:stretch>
        </p:blipFill>
        <p:spPr>
          <a:xfrm>
            <a:off x="679183" y="2177209"/>
            <a:ext cx="4763161" cy="3436375"/>
          </a:xfrm>
          <a:prstGeom prst="rect">
            <a:avLst/>
          </a:prstGeom>
        </p:spPr>
      </p:pic>
      <p:sp>
        <p:nvSpPr>
          <p:cNvPr id="7" name="Title 1">
            <a:extLst>
              <a:ext uri="{FF2B5EF4-FFF2-40B4-BE49-F238E27FC236}">
                <a16:creationId xmlns:a16="http://schemas.microsoft.com/office/drawing/2014/main" id="{82B332F6-3F06-0416-20B5-0426CF94480D}"/>
              </a:ext>
            </a:extLst>
          </p:cNvPr>
          <p:cNvSpPr txBox="1">
            <a:spLocks/>
          </p:cNvSpPr>
          <p:nvPr/>
        </p:nvSpPr>
        <p:spPr>
          <a:xfrm>
            <a:off x="5726690" y="1307663"/>
            <a:ext cx="5767220" cy="600417"/>
          </a:xfrm>
          <a:prstGeom prst="rect">
            <a:avLst/>
          </a:prstGeom>
          <a:noFill/>
          <a:ln>
            <a:noFill/>
          </a:ln>
        </p:spPr>
        <p:txBody>
          <a:bodyPr spcFirstLastPara="1" wrap="square" lIns="274320" tIns="274320" rIns="274320" bIns="9144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788"/>
              </a:buClr>
              <a:buSzPts val="3200"/>
              <a:buFont typeface="Arial"/>
              <a:buNone/>
              <a:defRPr sz="3200" b="0" i="0" u="none" strike="noStrike" cap="none">
                <a:solidFill>
                  <a:schemeClr val="accent2"/>
                </a:solidFill>
                <a:latin typeface="Arial Nova Cond" panose="020B0506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b="1" kern="0">
                <a:solidFill>
                  <a:schemeClr val="accent3"/>
                </a:solidFill>
                <a:latin typeface="Montserrat"/>
              </a:rPr>
              <a:t>ZE-MHDV models available by vehicle type</a:t>
            </a:r>
            <a:endParaRPr lang="en-US" sz="1800" kern="0">
              <a:solidFill>
                <a:schemeClr val="accent3"/>
              </a:solidFill>
            </a:endParaRPr>
          </a:p>
        </p:txBody>
      </p:sp>
    </p:spTree>
    <p:extLst>
      <p:ext uri="{BB962C8B-B14F-4D97-AF65-F5344CB8AC3E}">
        <p14:creationId xmlns:p14="http://schemas.microsoft.com/office/powerpoint/2010/main" val="11741725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xml><?xml version="1.0" encoding="utf-8"?>
<p:tagLst xmlns:a="http://schemas.openxmlformats.org/drawingml/2006/main" xmlns:r="http://schemas.openxmlformats.org/officeDocument/2006/relationships" xmlns:p="http://schemas.openxmlformats.org/presentationml/2006/main">
  <p:tag name="SHAPENAME" val="5. Source"/>
</p:tagLst>
</file>

<file path=ppt/tags/tag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CALSTART">
      <a:dk1>
        <a:srgbClr val="000000"/>
      </a:dk1>
      <a:lt1>
        <a:srgbClr val="FFFFFF"/>
      </a:lt1>
      <a:dk2>
        <a:srgbClr val="939B96"/>
      </a:dk2>
      <a:lt2>
        <a:srgbClr val="FFD128"/>
      </a:lt2>
      <a:accent1>
        <a:srgbClr val="FD9317"/>
      </a:accent1>
      <a:accent2>
        <a:srgbClr val="6CB31C"/>
      </a:accent2>
      <a:accent3>
        <a:srgbClr val="063D7C"/>
      </a:accent3>
      <a:accent4>
        <a:srgbClr val="4475B5"/>
      </a:accent4>
      <a:accent5>
        <a:srgbClr val="83ABDF"/>
      </a:accent5>
      <a:accent6>
        <a:srgbClr val="009DD9"/>
      </a:accent6>
      <a:hlink>
        <a:srgbClr val="86DE20"/>
      </a:hlink>
      <a:folHlink>
        <a:srgbClr val="240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balMOU">
  <a:themeElements>
    <a:clrScheme name="Global MOU">
      <a:dk1>
        <a:srgbClr val="262626"/>
      </a:dk1>
      <a:lt1>
        <a:sysClr val="window" lastClr="FFFFFF"/>
      </a:lt1>
      <a:dk2>
        <a:srgbClr val="004789"/>
      </a:dk2>
      <a:lt2>
        <a:srgbClr val="5CC4BD"/>
      </a:lt2>
      <a:accent1>
        <a:srgbClr val="FFCAAF"/>
      </a:accent1>
      <a:accent2>
        <a:srgbClr val="E3B23C"/>
      </a:accent2>
      <a:accent3>
        <a:srgbClr val="65665D"/>
      </a:accent3>
      <a:accent4>
        <a:srgbClr val="CFC7D2"/>
      </a:accent4>
      <a:accent5>
        <a:srgbClr val="082D0F"/>
      </a:accent5>
      <a:accent6>
        <a:srgbClr val="0066B2"/>
      </a:accent6>
      <a:hlink>
        <a:srgbClr val="7CB9E8"/>
      </a:hlink>
      <a:folHlink>
        <a:srgbClr val="018749"/>
      </a:folHlink>
    </a:clrScheme>
    <a:fontScheme name="Global MOU">
      <a:majorFont>
        <a:latin typeface="Oswa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lobalMOU" id="{33AD5804-F389-4112-B613-ED7FA0730F4C}" vid="{201C9CE3-1E45-453B-A3D3-D06FCE740DCA}"/>
    </a:ext>
  </a:extLst>
</a:theme>
</file>

<file path=ppt/theme/theme3.xml><?xml version="1.0" encoding="utf-8"?>
<a:theme xmlns:a="http://schemas.openxmlformats.org/drawingml/2006/main" name="Office Theme">
  <a:themeElements>
    <a:clrScheme name="Global MOU Theme">
      <a:dk1>
        <a:srgbClr val="000000"/>
      </a:dk1>
      <a:lt1>
        <a:srgbClr val="FFFFFF"/>
      </a:lt1>
      <a:dk2>
        <a:srgbClr val="144988"/>
      </a:dk2>
      <a:lt2>
        <a:srgbClr val="FFFFFF"/>
      </a:lt2>
      <a:accent1>
        <a:srgbClr val="144988"/>
      </a:accent1>
      <a:accent2>
        <a:srgbClr val="5EC5BD"/>
      </a:accent2>
      <a:accent3>
        <a:srgbClr val="66675E"/>
      </a:accent3>
      <a:accent4>
        <a:srgbClr val="4371AA"/>
      </a:accent4>
      <a:accent5>
        <a:srgbClr val="241488"/>
      </a:accent5>
      <a:accent6>
        <a:srgbClr val="768814"/>
      </a:accent6>
      <a:hlink>
        <a:srgbClr val="144988"/>
      </a:hlink>
      <a:folHlink>
        <a:srgbClr val="14498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0576FF0-239A-4FB4-A679-6B9513BFBF3B}" vid="{C4C961C8-B61C-4A6F-AA50-5674129C79C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23B8812BCB8242AB31F7BA9ADC2539" ma:contentTypeVersion="19" ma:contentTypeDescription="Een nieuw document maken." ma:contentTypeScope="" ma:versionID="9ac52a0a72e22f52f8f60abde2f44b05">
  <xsd:schema xmlns:xsd="http://www.w3.org/2001/XMLSchema" xmlns:xs="http://www.w3.org/2001/XMLSchema" xmlns:p="http://schemas.microsoft.com/office/2006/metadata/properties" xmlns:ns2="6b84dadb-64e9-451d-ac24-20f83dc4e5bc" xmlns:ns3="7ea94427-a814-4900-b4f1-e109ad14e580" targetNamespace="http://schemas.microsoft.com/office/2006/metadata/properties" ma:root="true" ma:fieldsID="b94fb254fc6c0f5414214a1c0c9686c5" ns2:_="" ns3:_="">
    <xsd:import namespace="6b84dadb-64e9-451d-ac24-20f83dc4e5bc"/>
    <xsd:import namespace="7ea94427-a814-4900-b4f1-e109ad14e5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ocument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4dadb-64e9-451d-ac24-20f83dc4e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Documenttype" ma:index="24" nillable="true" ma:displayName="Document type" ma:format="Dropdown" ma:internalName="Documenttype">
      <xsd:simpleType>
        <xsd:restriction base="dms:Choice">
          <xsd:enumeration value="Template"/>
          <xsd:enumeration value="Guide"/>
          <xsd:enumeration value="Tutorial"/>
          <xsd:enumeration value="Working Doc"/>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94427-a814-4900-b4f1-e109ad14e580"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91f7b5e-02e1-44ad-9dd5-27c65a3617cf}" ma:internalName="TaxCatchAll" ma:showField="CatchAllData" ma:web="7ea94427-a814-4900-b4f1-e109ad14e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ea94427-a814-4900-b4f1-e109ad14e580" xsi:nil="true"/>
    <lcf76f155ced4ddcb4097134ff3c332f xmlns="6b84dadb-64e9-451d-ac24-20f83dc4e5bc">
      <Terms xmlns="http://schemas.microsoft.com/office/infopath/2007/PartnerControls"/>
    </lcf76f155ced4ddcb4097134ff3c332f>
    <SharedWithUsers xmlns="7ea94427-a814-4900-b4f1-e109ad14e580">
      <UserInfo>
        <DisplayName>Stephanie Kodish</DisplayName>
        <AccountId>1019</AccountId>
        <AccountType/>
      </UserInfo>
      <UserInfo>
        <DisplayName>Ricardo Garcia Coyne</DisplayName>
        <AccountId>236</AccountId>
        <AccountType/>
      </UserInfo>
    </SharedWithUsers>
    <MediaLengthInSeconds xmlns="6b84dadb-64e9-451d-ac24-20f83dc4e5bc" xsi:nil="true"/>
    <Documenttype xmlns="6b84dadb-64e9-451d-ac24-20f83dc4e5bc" xsi:nil="true"/>
  </documentManagement>
</p:properties>
</file>

<file path=customXml/itemProps1.xml><?xml version="1.0" encoding="utf-8"?>
<ds:datastoreItem xmlns:ds="http://schemas.openxmlformats.org/officeDocument/2006/customXml" ds:itemID="{C4A12CD2-3293-4318-BE42-D834EB006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4dadb-64e9-451d-ac24-20f83dc4e5bc"/>
    <ds:schemaRef ds:uri="7ea94427-a814-4900-b4f1-e109ad14e5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215670-F3B1-443F-934F-E51A9CFEB6E2}">
  <ds:schemaRefs>
    <ds:schemaRef ds:uri="http://schemas.microsoft.com/sharepoint/v3/contenttype/forms"/>
  </ds:schemaRefs>
</ds:datastoreItem>
</file>

<file path=customXml/itemProps3.xml><?xml version="1.0" encoding="utf-8"?>
<ds:datastoreItem xmlns:ds="http://schemas.openxmlformats.org/officeDocument/2006/customXml" ds:itemID="{3E5CC1D8-06BD-43F7-96CD-18BB5BECDB41}">
  <ds:schemaRefs>
    <ds:schemaRef ds:uri="2a983ca1-705b-4bfa-a650-5c4128f33ba0"/>
    <ds:schemaRef ds:uri="87e1cac7-f1b8-4ac7-932c-a8965850c3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ea94427-a814-4900-b4f1-e109ad14e580"/>
    <ds:schemaRef ds:uri="6b84dadb-64e9-451d-ac24-20f83dc4e5bc"/>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Breitbild</PresentationFormat>
  <Slides>68</Slides>
  <Notes>19</Notes>
  <HiddenSlides>0</HiddenSlides>
  <ScaleCrop>false</ScaleCrop>
  <HeadingPairs>
    <vt:vector size="4" baseType="variant">
      <vt:variant>
        <vt:lpstr>Design</vt:lpstr>
      </vt:variant>
      <vt:variant>
        <vt:i4>8</vt:i4>
      </vt:variant>
      <vt:variant>
        <vt:lpstr>Folientitel</vt:lpstr>
      </vt:variant>
      <vt:variant>
        <vt:i4>68</vt:i4>
      </vt:variant>
    </vt:vector>
  </HeadingPairs>
  <TitlesOfParts>
    <vt:vector size="76" baseType="lpstr">
      <vt:lpstr>2_Office Theme</vt:lpstr>
      <vt:lpstr>GlobalMOU</vt:lpstr>
      <vt:lpstr>Office Theme</vt:lpstr>
      <vt:lpstr>1_Office Theme</vt:lpstr>
      <vt:lpstr>Custom Design</vt:lpstr>
      <vt:lpstr>1_Office Theme</vt:lpstr>
      <vt:lpstr>Office Theme</vt:lpstr>
      <vt:lpstr>Office Theme</vt:lpstr>
      <vt:lpstr>Accelerating the decarbonization of trucks worldwide</vt:lpstr>
      <vt:lpstr>PowerPoint-Präsentation</vt:lpstr>
      <vt:lpstr>Introduction to  (Ze) trucks </vt:lpstr>
      <vt:lpstr>PowerPoint-Präsentation</vt:lpstr>
      <vt:lpstr>The problem</vt:lpstr>
      <vt:lpstr>The problem</vt:lpstr>
      <vt:lpstr>The problem</vt:lpstr>
      <vt:lpstr>Zero emission trucks</vt:lpstr>
      <vt:lpstr>TECHNOLOGICAL MATURITY</vt:lpstr>
      <vt:lpstr>TECHNOLOGICAL MATURITY</vt:lpstr>
      <vt:lpstr>Bavaria - Renting</vt:lpstr>
      <vt:lpstr>Grupo Modelo + Element</vt:lpstr>
      <vt:lpstr>Transportes Marva</vt:lpstr>
      <vt:lpstr>Grupo Bimbo</vt:lpstr>
      <vt:lpstr>Economic opportunity</vt:lpstr>
      <vt:lpstr>Government action</vt:lpstr>
      <vt:lpstr>Government action</vt:lpstr>
      <vt:lpstr>Government action</vt:lpstr>
      <vt:lpstr>Introduction to  Global mou on ze trucks and buses </vt:lpstr>
      <vt:lpstr>PowerPoint-Präsentation</vt:lpstr>
      <vt:lpstr>THE GLOBAL MOU SETS A WORLDWIDE STANDARD</vt:lpstr>
      <vt:lpstr>THE GLOBAL MOU SENDS A STRONG MARKET SIGNAL, SUPPORTS POLICY, ACCELERATES DEPLOYMENT  </vt:lpstr>
      <vt:lpstr> 38 GLOBAL MOU COUNTRY SIGNATORIES </vt:lpstr>
      <vt:lpstr> 38 GLOBAL MOU COUNTRY SIGNATORIES </vt:lpstr>
      <vt:lpstr>PowerPoint-Präsentation</vt:lpstr>
      <vt:lpstr>SUPPORTING ACTION With our powerful network</vt:lpstr>
      <vt:lpstr>SUPPORTING ACTION With our powerful network</vt:lpstr>
      <vt:lpstr>ZEV Rapid response Facility Link</vt:lpstr>
      <vt:lpstr>PowerPoint-Präsentation</vt:lpstr>
      <vt:lpstr>PowerPoint-Präsentation</vt:lpstr>
      <vt:lpstr>Introduction to  10 global ze corridors and how eastern africa is greening its freight  </vt:lpstr>
      <vt:lpstr>PowerPoint-Präsentation</vt:lpstr>
      <vt:lpstr>PowerPoint-Präsentation</vt:lpstr>
      <vt:lpstr>PowerPoint-Präsentation</vt:lpstr>
      <vt:lpstr>PowerPoint-Präsentation</vt:lpstr>
      <vt:lpstr>NORTHERN AND CENTRAL CORRIDOR GREEN FREIGHT PROGRAMS </vt:lpstr>
      <vt:lpstr>Green Freight Support Program in Eastern Africa</vt:lpstr>
      <vt:lpstr>PowerPoint-Präsentation</vt:lpstr>
      <vt:lpstr>Ghana's 1000 zero emission refuse trucks </vt:lpstr>
      <vt:lpstr>ZOOMLION GHANA FLEET ELECTRIFICATION PROJECT</vt:lpstr>
      <vt:lpstr>PowerPoint-Präsentation</vt:lpstr>
      <vt:lpstr>PAIN POINT</vt:lpstr>
      <vt:lpstr>FLEET ELECTRIFICATION</vt:lpstr>
      <vt:lpstr>KEY EXISTING AND TARGETED</vt:lpstr>
      <vt:lpstr>364,000 CO2</vt:lpstr>
      <vt:lpstr>SOCIAL IMPACT</vt:lpstr>
      <vt:lpstr>$252,000,000</vt:lpstr>
      <vt:lpstr>PROJECT COST, SOURCES &amp; USE OF FUNDS</vt:lpstr>
      <vt:lpstr>PROJECT SPONSOR - ZOOMLION GHANA LIMITED</vt:lpstr>
      <vt:lpstr>GENERAL BUSINESS MODEL</vt:lpstr>
      <vt:lpstr>REVENUE MODEL</vt:lpstr>
      <vt:lpstr>PROJECT FINANCING MODEL</vt:lpstr>
      <vt:lpstr>ZOOMLION GHANA| CONVERSION PROCESS</vt:lpstr>
      <vt:lpstr>EV CURRICULUM MODULES</vt:lpstr>
      <vt:lpstr>ROADMAP</vt:lpstr>
      <vt:lpstr>PROJECT LEADS</vt:lpstr>
      <vt:lpstr>ZERONOX ENGINEERING TEAM</vt:lpstr>
      <vt:lpstr>SPONSOR’S PARENT COMPANY – JOSPONG GROUP</vt:lpstr>
      <vt:lpstr>Contact</vt:lpstr>
      <vt:lpstr>Ze light-duty trucks by ox delivers rwanda</vt:lpstr>
      <vt:lpstr>PowerPoint-Präsentation</vt:lpstr>
      <vt:lpstr>PowerPoint-Präsentation</vt:lpstr>
      <vt:lpstr>PowerPoint-Präsentation</vt:lpstr>
      <vt:lpstr>PowerPoint-Präsentation</vt:lpstr>
      <vt:lpstr>PowerPoint-Präsentation</vt:lpstr>
      <vt:lpstr>PowerPoint-Präsentation</vt:lpstr>
      <vt:lpstr>Accelerating the decarbonization of trucks worldwide</vt:lpstr>
      <vt:lpstr>Accelerating the decarbonization of trucks worldwide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Mandel</dc:creator>
  <cp:revision>4</cp:revision>
  <dcterms:created xsi:type="dcterms:W3CDTF">2020-06-18T19:10:15Z</dcterms:created>
  <dcterms:modified xsi:type="dcterms:W3CDTF">2024-11-11T08:57:06Z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0x0101005F23B8812BCB8242AB31F7BA9ADC2539</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activity">
    <vt:lpwstr>{"FileActivityType":"8","FileActivityTimeStamp":"2024-04-25T09:50:38.523Z","FileActivityUsersOnPage":[{"DisplayName":"Ricardo Garcia Coyne","Id":"rgarciacoyne@calstart.org"}],"FileActivityNavigationId":null}</vt:lpwstr>
  </property>
</Properties>
</file>