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64" r:id="rId5"/>
    <p:sldId id="265" r:id="rId6"/>
    <p:sldId id="272" r:id="rId7"/>
    <p:sldId id="278" r:id="rId8"/>
    <p:sldId id="266" r:id="rId9"/>
    <p:sldId id="277" r:id="rId10"/>
    <p:sldId id="273" r:id="rId11"/>
    <p:sldId id="274" r:id="rId12"/>
    <p:sldId id="281" r:id="rId13"/>
    <p:sldId id="282" r:id="rId14"/>
    <p:sldId id="276" r:id="rId15"/>
    <p:sldId id="286" r:id="rId16"/>
    <p:sldId id="284" r:id="rId17"/>
    <p:sldId id="283" r:id="rId18"/>
    <p:sldId id="287" r:id="rId1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9DE07CDC-596D-46EB-A4B2-2FAB39850150}">
          <p14:sldIdLst/>
        </p14:section>
        <p14:section name="Slides Template to use" id="{477B78AA-6A70-49FE-AC1D-7AF150AF6913}">
          <p14:sldIdLst>
            <p14:sldId id="264"/>
            <p14:sldId id="265"/>
            <p14:sldId id="272"/>
            <p14:sldId id="278"/>
            <p14:sldId id="266"/>
            <p14:sldId id="277"/>
            <p14:sldId id="273"/>
            <p14:sldId id="274"/>
            <p14:sldId id="281"/>
            <p14:sldId id="282"/>
            <p14:sldId id="276"/>
            <p14:sldId id="286"/>
            <p14:sldId id="284"/>
            <p14:sldId id="283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48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5D-4897-9468-BB527356DF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5D-4897-9468-BB527356DF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5D-4897-9468-BB527356DF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5D-4897-9468-BB527356DF82}"/>
              </c:ext>
            </c:extLst>
          </c:dPt>
          <c:dLbls>
            <c:dLbl>
              <c:idx val="0"/>
              <c:layout>
                <c:manualLayout>
                  <c:x val="-0.20697536202277619"/>
                  <c:y val="-0.27911219839165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5D-4897-9468-BB527356DF82}"/>
                </c:ext>
              </c:extLst>
            </c:dLbl>
            <c:dLbl>
              <c:idx val="2"/>
              <c:layout>
                <c:manualLayout>
                  <c:x val="5.6005301869996749E-2"/>
                  <c:y val="0.123565162065119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5D-4897-9468-BB527356DF82}"/>
                </c:ext>
              </c:extLst>
            </c:dLbl>
            <c:dLbl>
              <c:idx val="3"/>
              <c:layout>
                <c:manualLayout>
                  <c:x val="4.8481176720884901E-2"/>
                  <c:y val="2.73753811833747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5D-4897-9468-BB527356DF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Feuil2!$A$24:$A$27</c:f>
              <c:strCache>
                <c:ptCount val="4"/>
                <c:pt idx="0">
                  <c:v>CASABLANCA</c:v>
                </c:pt>
                <c:pt idx="1">
                  <c:v>RABAT </c:v>
                </c:pt>
                <c:pt idx="2">
                  <c:v>AGADIR </c:v>
                </c:pt>
                <c:pt idx="3">
                  <c:v>MARRAKECH</c:v>
                </c:pt>
              </c:strCache>
            </c:strRef>
          </c:cat>
          <c:val>
            <c:numRef>
              <c:f>Feuil2!$B$24:$B$27</c:f>
              <c:numCache>
                <c:formatCode>General</c:formatCode>
                <c:ptCount val="4"/>
                <c:pt idx="0">
                  <c:v>14292</c:v>
                </c:pt>
                <c:pt idx="1">
                  <c:v>1763</c:v>
                </c:pt>
                <c:pt idx="2">
                  <c:v>1200</c:v>
                </c:pt>
                <c:pt idx="3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5D-4897-9468-BB527356DF8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D45D-4897-9468-BB527356DF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D45D-4897-9468-BB527356DF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D45D-4897-9468-BB527356DF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D45D-4897-9468-BB527356DF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Feuil2!$A$24:$A$27</c:f>
              <c:strCache>
                <c:ptCount val="4"/>
                <c:pt idx="0">
                  <c:v>CASABLANCA</c:v>
                </c:pt>
                <c:pt idx="1">
                  <c:v>RABAT </c:v>
                </c:pt>
                <c:pt idx="2">
                  <c:v>AGADIR </c:v>
                </c:pt>
                <c:pt idx="3">
                  <c:v>MARRAKECH</c:v>
                </c:pt>
              </c:strCache>
            </c:strRef>
          </c:cat>
          <c:val>
            <c:numRef>
              <c:f>Feuil2!$C$24:$C$27</c:f>
              <c:numCache>
                <c:formatCode>0%</c:formatCode>
                <c:ptCount val="4"/>
                <c:pt idx="0">
                  <c:v>0.82020086083213772</c:v>
                </c:pt>
                <c:pt idx="1">
                  <c:v>0.1011764705882353</c:v>
                </c:pt>
                <c:pt idx="2">
                  <c:v>6.886657101865136E-2</c:v>
                </c:pt>
                <c:pt idx="3">
                  <c:v>9.7560975609756097E-3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45D-4897-9468-BB527356DF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CDE0D-AF49-4F22-BA66-DB098FE7AB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415AA8-175D-4C16-BAC7-7CD0FCAFA106}">
      <dgm:prSet phldrT="[Texte]"/>
      <dgm:spPr/>
      <dgm:t>
        <a:bodyPr/>
        <a:lstStyle/>
        <a:p>
          <a:r>
            <a:rPr lang="fr-FR" dirty="0"/>
            <a:t>Gouvernance du Secteur</a:t>
          </a:r>
        </a:p>
      </dgm:t>
    </dgm:pt>
    <dgm:pt modelId="{2D45330E-E9E7-4DDF-86D4-4C633BE1E44B}" type="parTrans" cxnId="{F51D07F5-980A-412F-AA1C-9BBCCC646593}">
      <dgm:prSet/>
      <dgm:spPr/>
      <dgm:t>
        <a:bodyPr/>
        <a:lstStyle/>
        <a:p>
          <a:endParaRPr lang="fr-FR"/>
        </a:p>
      </dgm:t>
    </dgm:pt>
    <dgm:pt modelId="{19EEDF8E-CF75-4EA1-8205-348DEE228572}" type="sibTrans" cxnId="{F51D07F5-980A-412F-AA1C-9BBCCC646593}">
      <dgm:prSet/>
      <dgm:spPr/>
      <dgm:t>
        <a:bodyPr/>
        <a:lstStyle/>
        <a:p>
          <a:endParaRPr lang="fr-FR"/>
        </a:p>
      </dgm:t>
    </dgm:pt>
    <dgm:pt modelId="{E7046A3C-EF45-44D1-ABB8-133C4E433683}">
      <dgm:prSet phldrT="[Texte]"/>
      <dgm:spPr/>
      <dgm:t>
        <a:bodyPr/>
        <a:lstStyle/>
        <a:p>
          <a:r>
            <a:rPr lang="fr-FR" dirty="0"/>
            <a:t>Planification </a:t>
          </a:r>
        </a:p>
      </dgm:t>
    </dgm:pt>
    <dgm:pt modelId="{E5481053-A3F3-4CB1-8701-5B0901D2BE29}" type="parTrans" cxnId="{63951CBF-0C1A-4085-B862-DC4985EB368B}">
      <dgm:prSet/>
      <dgm:spPr/>
      <dgm:t>
        <a:bodyPr/>
        <a:lstStyle/>
        <a:p>
          <a:endParaRPr lang="fr-FR"/>
        </a:p>
      </dgm:t>
    </dgm:pt>
    <dgm:pt modelId="{D21F7AA6-DAB6-454B-9D4C-DE0C10419A5E}" type="sibTrans" cxnId="{63951CBF-0C1A-4085-B862-DC4985EB368B}">
      <dgm:prSet/>
      <dgm:spPr/>
      <dgm:t>
        <a:bodyPr/>
        <a:lstStyle/>
        <a:p>
          <a:endParaRPr lang="fr-FR"/>
        </a:p>
      </dgm:t>
    </dgm:pt>
    <dgm:pt modelId="{1CE05970-6B54-495C-88CE-119E9837BBEE}">
      <dgm:prSet phldrT="[Texte]"/>
      <dgm:spPr/>
      <dgm:t>
        <a:bodyPr/>
        <a:lstStyle/>
        <a:p>
          <a:r>
            <a:rPr lang="fr-FR" dirty="0"/>
            <a:t>Financement </a:t>
          </a:r>
        </a:p>
      </dgm:t>
    </dgm:pt>
    <dgm:pt modelId="{E2EF897D-66E0-47DC-A3D7-323B77750C5F}" type="parTrans" cxnId="{A6E6F3A7-1306-43A2-A98F-5FE0664FD750}">
      <dgm:prSet/>
      <dgm:spPr/>
      <dgm:t>
        <a:bodyPr/>
        <a:lstStyle/>
        <a:p>
          <a:endParaRPr lang="fr-FR"/>
        </a:p>
      </dgm:t>
    </dgm:pt>
    <dgm:pt modelId="{4FA06129-2198-4112-B040-C766002BCFD3}" type="sibTrans" cxnId="{A6E6F3A7-1306-43A2-A98F-5FE0664FD750}">
      <dgm:prSet/>
      <dgm:spPr/>
      <dgm:t>
        <a:bodyPr/>
        <a:lstStyle/>
        <a:p>
          <a:endParaRPr lang="fr-FR"/>
        </a:p>
      </dgm:t>
    </dgm:pt>
    <dgm:pt modelId="{17592540-DE4D-43E0-9A47-829FA21EC8BF}" type="pres">
      <dgm:prSet presAssocID="{812CDE0D-AF49-4F22-BA66-DB098FE7ABD2}" presName="linear" presStyleCnt="0">
        <dgm:presLayoutVars>
          <dgm:dir/>
          <dgm:animLvl val="lvl"/>
          <dgm:resizeHandles val="exact"/>
        </dgm:presLayoutVars>
      </dgm:prSet>
      <dgm:spPr/>
    </dgm:pt>
    <dgm:pt modelId="{F2DC3936-5051-464A-8C10-5EE44E83C90B}" type="pres">
      <dgm:prSet presAssocID="{42415AA8-175D-4C16-BAC7-7CD0FCAFA106}" presName="parentLin" presStyleCnt="0"/>
      <dgm:spPr/>
    </dgm:pt>
    <dgm:pt modelId="{39019F49-B8B9-44B0-A4E8-BA5720A16501}" type="pres">
      <dgm:prSet presAssocID="{42415AA8-175D-4C16-BAC7-7CD0FCAFA106}" presName="parentLeftMargin" presStyleLbl="node1" presStyleIdx="0" presStyleCnt="3"/>
      <dgm:spPr/>
    </dgm:pt>
    <dgm:pt modelId="{09315119-CE07-457D-9B1C-EC21BFFFF0C9}" type="pres">
      <dgm:prSet presAssocID="{42415AA8-175D-4C16-BAC7-7CD0FCAFA1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DD75D8-9F66-45BA-9A51-B78F2513C9C7}" type="pres">
      <dgm:prSet presAssocID="{42415AA8-175D-4C16-BAC7-7CD0FCAFA106}" presName="negativeSpace" presStyleCnt="0"/>
      <dgm:spPr/>
    </dgm:pt>
    <dgm:pt modelId="{90F7C8DA-D002-48A3-B2B1-79993EB7BD07}" type="pres">
      <dgm:prSet presAssocID="{42415AA8-175D-4C16-BAC7-7CD0FCAFA106}" presName="childText" presStyleLbl="conFgAcc1" presStyleIdx="0" presStyleCnt="3">
        <dgm:presLayoutVars>
          <dgm:bulletEnabled val="1"/>
        </dgm:presLayoutVars>
      </dgm:prSet>
      <dgm:spPr/>
    </dgm:pt>
    <dgm:pt modelId="{8AAD02E8-B9A6-473C-B5B7-D8BD0AB2CB70}" type="pres">
      <dgm:prSet presAssocID="{19EEDF8E-CF75-4EA1-8205-348DEE228572}" presName="spaceBetweenRectangles" presStyleCnt="0"/>
      <dgm:spPr/>
    </dgm:pt>
    <dgm:pt modelId="{0918E73F-1287-40F6-ACE2-26432E5D2B78}" type="pres">
      <dgm:prSet presAssocID="{E7046A3C-EF45-44D1-ABB8-133C4E433683}" presName="parentLin" presStyleCnt="0"/>
      <dgm:spPr/>
    </dgm:pt>
    <dgm:pt modelId="{F62C0523-9085-423C-A936-1DC99C80CDD2}" type="pres">
      <dgm:prSet presAssocID="{E7046A3C-EF45-44D1-ABB8-133C4E433683}" presName="parentLeftMargin" presStyleLbl="node1" presStyleIdx="0" presStyleCnt="3"/>
      <dgm:spPr/>
    </dgm:pt>
    <dgm:pt modelId="{112F7BA4-267D-4BF0-8D62-E86E2E113DE2}" type="pres">
      <dgm:prSet presAssocID="{E7046A3C-EF45-44D1-ABB8-133C4E4336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EC8EEA-A33B-4722-BD83-F612ACFEF87F}" type="pres">
      <dgm:prSet presAssocID="{E7046A3C-EF45-44D1-ABB8-133C4E433683}" presName="negativeSpace" presStyleCnt="0"/>
      <dgm:spPr/>
    </dgm:pt>
    <dgm:pt modelId="{0645AF8E-4770-44FF-A4B9-ADCA29D0467F}" type="pres">
      <dgm:prSet presAssocID="{E7046A3C-EF45-44D1-ABB8-133C4E433683}" presName="childText" presStyleLbl="conFgAcc1" presStyleIdx="1" presStyleCnt="3">
        <dgm:presLayoutVars>
          <dgm:bulletEnabled val="1"/>
        </dgm:presLayoutVars>
      </dgm:prSet>
      <dgm:spPr/>
    </dgm:pt>
    <dgm:pt modelId="{E60E1562-5A17-4987-9D3D-2BB6DDE4FA5A}" type="pres">
      <dgm:prSet presAssocID="{D21F7AA6-DAB6-454B-9D4C-DE0C10419A5E}" presName="spaceBetweenRectangles" presStyleCnt="0"/>
      <dgm:spPr/>
    </dgm:pt>
    <dgm:pt modelId="{9D13CD4E-F800-4F96-BC83-BB35D1370E94}" type="pres">
      <dgm:prSet presAssocID="{1CE05970-6B54-495C-88CE-119E9837BBEE}" presName="parentLin" presStyleCnt="0"/>
      <dgm:spPr/>
    </dgm:pt>
    <dgm:pt modelId="{75866BC9-1801-4BEF-9F38-2D76446EFC4B}" type="pres">
      <dgm:prSet presAssocID="{1CE05970-6B54-495C-88CE-119E9837BBEE}" presName="parentLeftMargin" presStyleLbl="node1" presStyleIdx="1" presStyleCnt="3"/>
      <dgm:spPr/>
    </dgm:pt>
    <dgm:pt modelId="{55AA80B5-3C04-40C2-AD47-620C804EA479}" type="pres">
      <dgm:prSet presAssocID="{1CE05970-6B54-495C-88CE-119E9837BB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2021803-22D7-49C8-A962-A66A28E5B0F4}" type="pres">
      <dgm:prSet presAssocID="{1CE05970-6B54-495C-88CE-119E9837BBEE}" presName="negativeSpace" presStyleCnt="0"/>
      <dgm:spPr/>
    </dgm:pt>
    <dgm:pt modelId="{0F103539-CB79-4DE1-ACCA-C739AEAF79F2}" type="pres">
      <dgm:prSet presAssocID="{1CE05970-6B54-495C-88CE-119E9837BB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211016-BDFF-4ECB-AD87-403F91075824}" type="presOf" srcId="{1CE05970-6B54-495C-88CE-119E9837BBEE}" destId="{55AA80B5-3C04-40C2-AD47-620C804EA479}" srcOrd="1" destOrd="0" presId="urn:microsoft.com/office/officeart/2005/8/layout/list1"/>
    <dgm:cxn modelId="{7D113A36-B8D6-41B8-94C3-798BAA6F063D}" type="presOf" srcId="{812CDE0D-AF49-4F22-BA66-DB098FE7ABD2}" destId="{17592540-DE4D-43E0-9A47-829FA21EC8BF}" srcOrd="0" destOrd="0" presId="urn:microsoft.com/office/officeart/2005/8/layout/list1"/>
    <dgm:cxn modelId="{6D9B1B4A-4046-462D-A90F-4DEA68335B9E}" type="presOf" srcId="{42415AA8-175D-4C16-BAC7-7CD0FCAFA106}" destId="{39019F49-B8B9-44B0-A4E8-BA5720A16501}" srcOrd="0" destOrd="0" presId="urn:microsoft.com/office/officeart/2005/8/layout/list1"/>
    <dgm:cxn modelId="{BFB6F34E-0FEB-4533-8CE0-175DF950009B}" type="presOf" srcId="{E7046A3C-EF45-44D1-ABB8-133C4E433683}" destId="{112F7BA4-267D-4BF0-8D62-E86E2E113DE2}" srcOrd="1" destOrd="0" presId="urn:microsoft.com/office/officeart/2005/8/layout/list1"/>
    <dgm:cxn modelId="{C7E1339F-C238-4A47-8725-D806D9869B73}" type="presOf" srcId="{E7046A3C-EF45-44D1-ABB8-133C4E433683}" destId="{F62C0523-9085-423C-A936-1DC99C80CDD2}" srcOrd="0" destOrd="0" presId="urn:microsoft.com/office/officeart/2005/8/layout/list1"/>
    <dgm:cxn modelId="{A6E6F3A7-1306-43A2-A98F-5FE0664FD750}" srcId="{812CDE0D-AF49-4F22-BA66-DB098FE7ABD2}" destId="{1CE05970-6B54-495C-88CE-119E9837BBEE}" srcOrd="2" destOrd="0" parTransId="{E2EF897D-66E0-47DC-A3D7-323B77750C5F}" sibTransId="{4FA06129-2198-4112-B040-C766002BCFD3}"/>
    <dgm:cxn modelId="{EC7D72B4-258B-446E-A1A1-14D37C6055FB}" type="presOf" srcId="{42415AA8-175D-4C16-BAC7-7CD0FCAFA106}" destId="{09315119-CE07-457D-9B1C-EC21BFFFF0C9}" srcOrd="1" destOrd="0" presId="urn:microsoft.com/office/officeart/2005/8/layout/list1"/>
    <dgm:cxn modelId="{63951CBF-0C1A-4085-B862-DC4985EB368B}" srcId="{812CDE0D-AF49-4F22-BA66-DB098FE7ABD2}" destId="{E7046A3C-EF45-44D1-ABB8-133C4E433683}" srcOrd="1" destOrd="0" parTransId="{E5481053-A3F3-4CB1-8701-5B0901D2BE29}" sibTransId="{D21F7AA6-DAB6-454B-9D4C-DE0C10419A5E}"/>
    <dgm:cxn modelId="{32ABA1CC-3DD6-425C-AEEF-8D69EB935558}" type="presOf" srcId="{1CE05970-6B54-495C-88CE-119E9837BBEE}" destId="{75866BC9-1801-4BEF-9F38-2D76446EFC4B}" srcOrd="0" destOrd="0" presId="urn:microsoft.com/office/officeart/2005/8/layout/list1"/>
    <dgm:cxn modelId="{F51D07F5-980A-412F-AA1C-9BBCCC646593}" srcId="{812CDE0D-AF49-4F22-BA66-DB098FE7ABD2}" destId="{42415AA8-175D-4C16-BAC7-7CD0FCAFA106}" srcOrd="0" destOrd="0" parTransId="{2D45330E-E9E7-4DDF-86D4-4C633BE1E44B}" sibTransId="{19EEDF8E-CF75-4EA1-8205-348DEE228572}"/>
    <dgm:cxn modelId="{B39133C6-04D4-4B4D-BFB5-F0C9F0309EC9}" type="presParOf" srcId="{17592540-DE4D-43E0-9A47-829FA21EC8BF}" destId="{F2DC3936-5051-464A-8C10-5EE44E83C90B}" srcOrd="0" destOrd="0" presId="urn:microsoft.com/office/officeart/2005/8/layout/list1"/>
    <dgm:cxn modelId="{E027F730-DC0E-4D76-993C-410B6EAB12C0}" type="presParOf" srcId="{F2DC3936-5051-464A-8C10-5EE44E83C90B}" destId="{39019F49-B8B9-44B0-A4E8-BA5720A16501}" srcOrd="0" destOrd="0" presId="urn:microsoft.com/office/officeart/2005/8/layout/list1"/>
    <dgm:cxn modelId="{E1747FBB-0FC8-434B-9EC5-7D34359E91C2}" type="presParOf" srcId="{F2DC3936-5051-464A-8C10-5EE44E83C90B}" destId="{09315119-CE07-457D-9B1C-EC21BFFFF0C9}" srcOrd="1" destOrd="0" presId="urn:microsoft.com/office/officeart/2005/8/layout/list1"/>
    <dgm:cxn modelId="{6172CC28-0A50-40D0-B501-4CAC8E52BCA8}" type="presParOf" srcId="{17592540-DE4D-43E0-9A47-829FA21EC8BF}" destId="{7EDD75D8-9F66-45BA-9A51-B78F2513C9C7}" srcOrd="1" destOrd="0" presId="urn:microsoft.com/office/officeart/2005/8/layout/list1"/>
    <dgm:cxn modelId="{81352C1F-767E-43FD-BA68-1ACA0397136A}" type="presParOf" srcId="{17592540-DE4D-43E0-9A47-829FA21EC8BF}" destId="{90F7C8DA-D002-48A3-B2B1-79993EB7BD07}" srcOrd="2" destOrd="0" presId="urn:microsoft.com/office/officeart/2005/8/layout/list1"/>
    <dgm:cxn modelId="{21A7FECB-40B3-4749-9E11-5E4B02C09B87}" type="presParOf" srcId="{17592540-DE4D-43E0-9A47-829FA21EC8BF}" destId="{8AAD02E8-B9A6-473C-B5B7-D8BD0AB2CB70}" srcOrd="3" destOrd="0" presId="urn:microsoft.com/office/officeart/2005/8/layout/list1"/>
    <dgm:cxn modelId="{EC7ACF0B-A363-4D7D-B1A0-4369BBDFE2D0}" type="presParOf" srcId="{17592540-DE4D-43E0-9A47-829FA21EC8BF}" destId="{0918E73F-1287-40F6-ACE2-26432E5D2B78}" srcOrd="4" destOrd="0" presId="urn:microsoft.com/office/officeart/2005/8/layout/list1"/>
    <dgm:cxn modelId="{9DD6FE06-C644-4BF6-8004-9F7675A07A92}" type="presParOf" srcId="{0918E73F-1287-40F6-ACE2-26432E5D2B78}" destId="{F62C0523-9085-423C-A936-1DC99C80CDD2}" srcOrd="0" destOrd="0" presId="urn:microsoft.com/office/officeart/2005/8/layout/list1"/>
    <dgm:cxn modelId="{D47C891C-B4DA-440B-8B68-DB01E1C0C5C3}" type="presParOf" srcId="{0918E73F-1287-40F6-ACE2-26432E5D2B78}" destId="{112F7BA4-267D-4BF0-8D62-E86E2E113DE2}" srcOrd="1" destOrd="0" presId="urn:microsoft.com/office/officeart/2005/8/layout/list1"/>
    <dgm:cxn modelId="{FAE9FB75-52A5-44BD-8F58-EC67DA8401C6}" type="presParOf" srcId="{17592540-DE4D-43E0-9A47-829FA21EC8BF}" destId="{02EC8EEA-A33B-4722-BD83-F612ACFEF87F}" srcOrd="5" destOrd="0" presId="urn:microsoft.com/office/officeart/2005/8/layout/list1"/>
    <dgm:cxn modelId="{99AD5C2E-4EC5-498B-904C-6FC1CC80EE96}" type="presParOf" srcId="{17592540-DE4D-43E0-9A47-829FA21EC8BF}" destId="{0645AF8E-4770-44FF-A4B9-ADCA29D0467F}" srcOrd="6" destOrd="0" presId="urn:microsoft.com/office/officeart/2005/8/layout/list1"/>
    <dgm:cxn modelId="{01B81E12-6B47-4501-87B6-CA84E24CF2FE}" type="presParOf" srcId="{17592540-DE4D-43E0-9A47-829FA21EC8BF}" destId="{E60E1562-5A17-4987-9D3D-2BB6DDE4FA5A}" srcOrd="7" destOrd="0" presId="urn:microsoft.com/office/officeart/2005/8/layout/list1"/>
    <dgm:cxn modelId="{8B0C19A6-E6BE-4A59-B989-57FC39D17354}" type="presParOf" srcId="{17592540-DE4D-43E0-9A47-829FA21EC8BF}" destId="{9D13CD4E-F800-4F96-BC83-BB35D1370E94}" srcOrd="8" destOrd="0" presId="urn:microsoft.com/office/officeart/2005/8/layout/list1"/>
    <dgm:cxn modelId="{AD592EED-7EE3-4DBC-B5B6-855BB9DD55C7}" type="presParOf" srcId="{9D13CD4E-F800-4F96-BC83-BB35D1370E94}" destId="{75866BC9-1801-4BEF-9F38-2D76446EFC4B}" srcOrd="0" destOrd="0" presId="urn:microsoft.com/office/officeart/2005/8/layout/list1"/>
    <dgm:cxn modelId="{E37E34A8-2CF7-498F-BF81-6759E781CB2B}" type="presParOf" srcId="{9D13CD4E-F800-4F96-BC83-BB35D1370E94}" destId="{55AA80B5-3C04-40C2-AD47-620C804EA479}" srcOrd="1" destOrd="0" presId="urn:microsoft.com/office/officeart/2005/8/layout/list1"/>
    <dgm:cxn modelId="{094FD481-96A7-4BB9-9F54-4C933741A46A}" type="presParOf" srcId="{17592540-DE4D-43E0-9A47-829FA21EC8BF}" destId="{62021803-22D7-49C8-A962-A66A28E5B0F4}" srcOrd="9" destOrd="0" presId="urn:microsoft.com/office/officeart/2005/8/layout/list1"/>
    <dgm:cxn modelId="{02C9DB35-D7EA-42C8-A1FE-D5CC788B298E}" type="presParOf" srcId="{17592540-DE4D-43E0-9A47-829FA21EC8BF}" destId="{0F103539-CB79-4DE1-ACCA-C739AEAF79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B8B4A-E071-406B-905C-81858972F57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B5F5F25-36A1-4272-A203-88FDD9CBE317}">
      <dgm:prSet phldrT="[Texte]"/>
      <dgm:spPr/>
      <dgm:t>
        <a:bodyPr/>
        <a:lstStyle/>
        <a:p>
          <a:pPr algn="ctr"/>
          <a:r>
            <a:rPr lang="fr-FR" dirty="0">
              <a:solidFill>
                <a:schemeClr val="bg1"/>
              </a:solidFill>
            </a:rPr>
            <a:t>Pérennisation du Financement</a:t>
          </a:r>
        </a:p>
        <a:p>
          <a:pPr algn="ctr"/>
          <a:r>
            <a:rPr lang="fr-FR" dirty="0">
              <a:solidFill>
                <a:schemeClr val="bg1"/>
              </a:solidFill>
            </a:rPr>
            <a:t>À travers un canal financier dédié (FRAT) </a:t>
          </a:r>
        </a:p>
        <a:p>
          <a:endParaRPr lang="fr-FR" dirty="0"/>
        </a:p>
      </dgm:t>
    </dgm:pt>
    <dgm:pt modelId="{4A9A7CD5-39DF-4F6D-963B-0581FE4FA4B7}" type="parTrans" cxnId="{8033D065-D384-48E5-98C1-015881174496}">
      <dgm:prSet/>
      <dgm:spPr/>
      <dgm:t>
        <a:bodyPr/>
        <a:lstStyle/>
        <a:p>
          <a:endParaRPr lang="fr-FR"/>
        </a:p>
      </dgm:t>
    </dgm:pt>
    <dgm:pt modelId="{55343E96-0B9A-456F-8502-82AE73FFA02D}" type="sibTrans" cxnId="{8033D065-D384-48E5-98C1-015881174496}">
      <dgm:prSet/>
      <dgm:spPr/>
      <dgm:t>
        <a:bodyPr/>
        <a:lstStyle/>
        <a:p>
          <a:endParaRPr lang="fr-FR"/>
        </a:p>
      </dgm:t>
    </dgm:pt>
    <dgm:pt modelId="{1E4759F1-BEF1-4666-93FC-31FC7FF0CB2E}">
      <dgm:prSet phldrT="[Texte]"/>
      <dgm:spPr/>
      <dgm:t>
        <a:bodyPr/>
        <a:lstStyle/>
        <a:p>
          <a:pPr algn="ctr"/>
          <a:r>
            <a:rPr lang="fr-FR" dirty="0">
              <a:solidFill>
                <a:schemeClr val="bg1"/>
              </a:solidFill>
            </a:rPr>
            <a:t>Politique d’appui du secteur:</a:t>
          </a:r>
        </a:p>
        <a:p>
          <a:pPr algn="ctr"/>
          <a:r>
            <a:rPr lang="fr-FR" dirty="0">
              <a:solidFill>
                <a:schemeClr val="bg1"/>
              </a:solidFill>
            </a:rPr>
            <a:t>-  Planification</a:t>
          </a:r>
        </a:p>
        <a:p>
          <a:pPr algn="ctr"/>
          <a:r>
            <a:rPr lang="fr-FR" dirty="0">
              <a:solidFill>
                <a:schemeClr val="bg1"/>
              </a:solidFill>
            </a:rPr>
            <a:t>  - Normalisation (Direction central dédiée à la Mobilité Urbaine et le Transport/MI</a:t>
          </a:r>
          <a:endParaRPr lang="fr-FR" dirty="0"/>
        </a:p>
      </dgm:t>
    </dgm:pt>
    <dgm:pt modelId="{64BDF4BB-ACE5-45FE-9AD2-FCCF11A162B0}" type="parTrans" cxnId="{70164A17-FC02-49EC-B1A9-10778EE21693}">
      <dgm:prSet/>
      <dgm:spPr/>
      <dgm:t>
        <a:bodyPr/>
        <a:lstStyle/>
        <a:p>
          <a:endParaRPr lang="fr-FR"/>
        </a:p>
      </dgm:t>
    </dgm:pt>
    <dgm:pt modelId="{B65A2C8F-C070-4C61-9F19-9633E6AE7032}" type="sibTrans" cxnId="{70164A17-FC02-49EC-B1A9-10778EE21693}">
      <dgm:prSet/>
      <dgm:spPr/>
      <dgm:t>
        <a:bodyPr/>
        <a:lstStyle/>
        <a:p>
          <a:endParaRPr lang="fr-FR"/>
        </a:p>
      </dgm:t>
    </dgm:pt>
    <dgm:pt modelId="{17413772-81E6-427D-A68A-8786BBC80CC3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Gouvernance Local </a:t>
          </a:r>
        </a:p>
        <a:p>
          <a:r>
            <a:rPr lang="fr-FR" dirty="0">
              <a:solidFill>
                <a:schemeClr val="bg1"/>
              </a:solidFill>
            </a:rPr>
            <a:t>SDL</a:t>
          </a:r>
        </a:p>
        <a:p>
          <a:r>
            <a:rPr lang="fr-FR" dirty="0">
              <a:solidFill>
                <a:schemeClr val="bg1"/>
              </a:solidFill>
            </a:rPr>
            <a:t>Modèle d’exploitation </a:t>
          </a:r>
        </a:p>
      </dgm:t>
    </dgm:pt>
    <dgm:pt modelId="{FF942939-0147-4FDB-8923-701B253E9E49}" type="parTrans" cxnId="{2EEA09B3-D696-4773-82C9-FAAFD4229319}">
      <dgm:prSet/>
      <dgm:spPr/>
      <dgm:t>
        <a:bodyPr/>
        <a:lstStyle/>
        <a:p>
          <a:endParaRPr lang="fr-FR"/>
        </a:p>
      </dgm:t>
    </dgm:pt>
    <dgm:pt modelId="{80F70519-B132-4A97-81D3-E008C6481A02}" type="sibTrans" cxnId="{2EEA09B3-D696-4773-82C9-FAAFD4229319}">
      <dgm:prSet/>
      <dgm:spPr/>
      <dgm:t>
        <a:bodyPr/>
        <a:lstStyle/>
        <a:p>
          <a:endParaRPr lang="fr-FR"/>
        </a:p>
      </dgm:t>
    </dgm:pt>
    <dgm:pt modelId="{01B9D9BA-E266-42F2-A586-0EC533DD9FE5}" type="pres">
      <dgm:prSet presAssocID="{E21B8B4A-E071-406B-905C-81858972F574}" presName="Name0" presStyleCnt="0">
        <dgm:presLayoutVars>
          <dgm:dir/>
          <dgm:resizeHandles val="exact"/>
        </dgm:presLayoutVars>
      </dgm:prSet>
      <dgm:spPr/>
    </dgm:pt>
    <dgm:pt modelId="{9432ADC2-623F-4F7F-8C35-56DA921A9A94}" type="pres">
      <dgm:prSet presAssocID="{6B5F5F25-36A1-4272-A203-88FDD9CBE317}" presName="Name5" presStyleLbl="vennNode1" presStyleIdx="0" presStyleCnt="3">
        <dgm:presLayoutVars>
          <dgm:bulletEnabled val="1"/>
        </dgm:presLayoutVars>
      </dgm:prSet>
      <dgm:spPr/>
    </dgm:pt>
    <dgm:pt modelId="{0F86D5F3-7959-42BE-BD53-BFBD7DC98C41}" type="pres">
      <dgm:prSet presAssocID="{55343E96-0B9A-456F-8502-82AE73FFA02D}" presName="space" presStyleCnt="0"/>
      <dgm:spPr/>
    </dgm:pt>
    <dgm:pt modelId="{9957F8AE-AC52-41C9-A6E9-062977A5B198}" type="pres">
      <dgm:prSet presAssocID="{1E4759F1-BEF1-4666-93FC-31FC7FF0CB2E}" presName="Name5" presStyleLbl="vennNode1" presStyleIdx="1" presStyleCnt="3">
        <dgm:presLayoutVars>
          <dgm:bulletEnabled val="1"/>
        </dgm:presLayoutVars>
      </dgm:prSet>
      <dgm:spPr/>
    </dgm:pt>
    <dgm:pt modelId="{8487253B-7829-43BB-A6BF-ABD8DA3F702C}" type="pres">
      <dgm:prSet presAssocID="{B65A2C8F-C070-4C61-9F19-9633E6AE7032}" presName="space" presStyleCnt="0"/>
      <dgm:spPr/>
    </dgm:pt>
    <dgm:pt modelId="{F60B2850-2C0F-4075-807F-D792AFE1F0FE}" type="pres">
      <dgm:prSet presAssocID="{17413772-81E6-427D-A68A-8786BBC80CC3}" presName="Name5" presStyleLbl="vennNode1" presStyleIdx="2" presStyleCnt="3" custLinFactNeighborY="-1442">
        <dgm:presLayoutVars>
          <dgm:bulletEnabled val="1"/>
        </dgm:presLayoutVars>
      </dgm:prSet>
      <dgm:spPr/>
    </dgm:pt>
  </dgm:ptLst>
  <dgm:cxnLst>
    <dgm:cxn modelId="{C68A8D08-2585-4C56-8900-1B3C257D6AC7}" type="presOf" srcId="{17413772-81E6-427D-A68A-8786BBC80CC3}" destId="{F60B2850-2C0F-4075-807F-D792AFE1F0FE}" srcOrd="0" destOrd="0" presId="urn:microsoft.com/office/officeart/2005/8/layout/venn3"/>
    <dgm:cxn modelId="{70164A17-FC02-49EC-B1A9-10778EE21693}" srcId="{E21B8B4A-E071-406B-905C-81858972F574}" destId="{1E4759F1-BEF1-4666-93FC-31FC7FF0CB2E}" srcOrd="1" destOrd="0" parTransId="{64BDF4BB-ACE5-45FE-9AD2-FCCF11A162B0}" sibTransId="{B65A2C8F-C070-4C61-9F19-9633E6AE7032}"/>
    <dgm:cxn modelId="{64D83C2A-43F1-4285-84EA-C398493E629B}" type="presOf" srcId="{E21B8B4A-E071-406B-905C-81858972F574}" destId="{01B9D9BA-E266-42F2-A586-0EC533DD9FE5}" srcOrd="0" destOrd="0" presId="urn:microsoft.com/office/officeart/2005/8/layout/venn3"/>
    <dgm:cxn modelId="{8033D065-D384-48E5-98C1-015881174496}" srcId="{E21B8B4A-E071-406B-905C-81858972F574}" destId="{6B5F5F25-36A1-4272-A203-88FDD9CBE317}" srcOrd="0" destOrd="0" parTransId="{4A9A7CD5-39DF-4F6D-963B-0581FE4FA4B7}" sibTransId="{55343E96-0B9A-456F-8502-82AE73FFA02D}"/>
    <dgm:cxn modelId="{A779AFA6-BDEF-4775-9AD3-40C62D8DFA5E}" type="presOf" srcId="{1E4759F1-BEF1-4666-93FC-31FC7FF0CB2E}" destId="{9957F8AE-AC52-41C9-A6E9-062977A5B198}" srcOrd="0" destOrd="0" presId="urn:microsoft.com/office/officeart/2005/8/layout/venn3"/>
    <dgm:cxn modelId="{2AE6BFA8-AEA6-4AB2-AA45-926E8C181D27}" type="presOf" srcId="{6B5F5F25-36A1-4272-A203-88FDD9CBE317}" destId="{9432ADC2-623F-4F7F-8C35-56DA921A9A94}" srcOrd="0" destOrd="0" presId="urn:microsoft.com/office/officeart/2005/8/layout/venn3"/>
    <dgm:cxn modelId="{2EEA09B3-D696-4773-82C9-FAAFD4229319}" srcId="{E21B8B4A-E071-406B-905C-81858972F574}" destId="{17413772-81E6-427D-A68A-8786BBC80CC3}" srcOrd="2" destOrd="0" parTransId="{FF942939-0147-4FDB-8923-701B253E9E49}" sibTransId="{80F70519-B132-4A97-81D3-E008C6481A02}"/>
    <dgm:cxn modelId="{12020602-7857-422A-B05E-F656D554E088}" type="presParOf" srcId="{01B9D9BA-E266-42F2-A586-0EC533DD9FE5}" destId="{9432ADC2-623F-4F7F-8C35-56DA921A9A94}" srcOrd="0" destOrd="0" presId="urn:microsoft.com/office/officeart/2005/8/layout/venn3"/>
    <dgm:cxn modelId="{CC21DC05-0EA0-46C7-ADDC-E40067A85DB2}" type="presParOf" srcId="{01B9D9BA-E266-42F2-A586-0EC533DD9FE5}" destId="{0F86D5F3-7959-42BE-BD53-BFBD7DC98C41}" srcOrd="1" destOrd="0" presId="urn:microsoft.com/office/officeart/2005/8/layout/venn3"/>
    <dgm:cxn modelId="{F630112F-2389-4553-AD5A-688602658C97}" type="presParOf" srcId="{01B9D9BA-E266-42F2-A586-0EC533DD9FE5}" destId="{9957F8AE-AC52-41C9-A6E9-062977A5B198}" srcOrd="2" destOrd="0" presId="urn:microsoft.com/office/officeart/2005/8/layout/venn3"/>
    <dgm:cxn modelId="{AF281716-CA33-458A-8FCC-412F6E5A6DBF}" type="presParOf" srcId="{01B9D9BA-E266-42F2-A586-0EC533DD9FE5}" destId="{8487253B-7829-43BB-A6BF-ABD8DA3F702C}" srcOrd="3" destOrd="0" presId="urn:microsoft.com/office/officeart/2005/8/layout/venn3"/>
    <dgm:cxn modelId="{44D28781-6A59-44E5-975E-E678CDA5455B}" type="presParOf" srcId="{01B9D9BA-E266-42F2-A586-0EC533DD9FE5}" destId="{F60B2850-2C0F-4075-807F-D792AFE1F0F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C8DA-D002-48A3-B2B1-79993EB7BD07}">
      <dsp:nvSpPr>
        <dsp:cNvPr id="0" name=""/>
        <dsp:cNvSpPr/>
      </dsp:nvSpPr>
      <dsp:spPr>
        <a:xfrm>
          <a:off x="0" y="718909"/>
          <a:ext cx="368075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15119-CE07-457D-9B1C-EC21BFFFF0C9}">
      <dsp:nvSpPr>
        <dsp:cNvPr id="0" name=""/>
        <dsp:cNvSpPr/>
      </dsp:nvSpPr>
      <dsp:spPr>
        <a:xfrm>
          <a:off x="184037" y="467989"/>
          <a:ext cx="257652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87" tIns="0" rIns="9738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Gouvernance du Secteur</a:t>
          </a:r>
        </a:p>
      </dsp:txBody>
      <dsp:txXfrm>
        <a:off x="208535" y="492487"/>
        <a:ext cx="2527532" cy="452844"/>
      </dsp:txXfrm>
    </dsp:sp>
    <dsp:sp modelId="{0645AF8E-4770-44FF-A4B9-ADCA29D0467F}">
      <dsp:nvSpPr>
        <dsp:cNvPr id="0" name=""/>
        <dsp:cNvSpPr/>
      </dsp:nvSpPr>
      <dsp:spPr>
        <a:xfrm>
          <a:off x="0" y="1490029"/>
          <a:ext cx="368075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F7BA4-267D-4BF0-8D62-E86E2E113DE2}">
      <dsp:nvSpPr>
        <dsp:cNvPr id="0" name=""/>
        <dsp:cNvSpPr/>
      </dsp:nvSpPr>
      <dsp:spPr>
        <a:xfrm>
          <a:off x="184037" y="1239109"/>
          <a:ext cx="257652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87" tIns="0" rIns="9738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Planification </a:t>
          </a:r>
        </a:p>
      </dsp:txBody>
      <dsp:txXfrm>
        <a:off x="208535" y="1263607"/>
        <a:ext cx="2527532" cy="452844"/>
      </dsp:txXfrm>
    </dsp:sp>
    <dsp:sp modelId="{0F103539-CB79-4DE1-ACCA-C739AEAF79F2}">
      <dsp:nvSpPr>
        <dsp:cNvPr id="0" name=""/>
        <dsp:cNvSpPr/>
      </dsp:nvSpPr>
      <dsp:spPr>
        <a:xfrm>
          <a:off x="0" y="2261149"/>
          <a:ext cx="368075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A80B5-3C04-40C2-AD47-620C804EA479}">
      <dsp:nvSpPr>
        <dsp:cNvPr id="0" name=""/>
        <dsp:cNvSpPr/>
      </dsp:nvSpPr>
      <dsp:spPr>
        <a:xfrm>
          <a:off x="184037" y="2010229"/>
          <a:ext cx="257652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87" tIns="0" rIns="9738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Financement </a:t>
          </a:r>
        </a:p>
      </dsp:txBody>
      <dsp:txXfrm>
        <a:off x="208535" y="2034727"/>
        <a:ext cx="2527532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2ADC2-623F-4F7F-8C35-56DA921A9A94}">
      <dsp:nvSpPr>
        <dsp:cNvPr id="0" name=""/>
        <dsp:cNvSpPr/>
      </dsp:nvSpPr>
      <dsp:spPr>
        <a:xfrm>
          <a:off x="628630" y="2190"/>
          <a:ext cx="3538919" cy="35389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4759" tIns="24130" rIns="194759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Pérennisation du Financement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À travers un canal financier dédié (FRAT) </a:t>
          </a:r>
        </a:p>
        <a:p>
          <a:pPr marL="0" lvl="0" indent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 dirty="0"/>
        </a:p>
      </dsp:txBody>
      <dsp:txXfrm>
        <a:off x="1146893" y="520453"/>
        <a:ext cx="2502393" cy="2502393"/>
      </dsp:txXfrm>
    </dsp:sp>
    <dsp:sp modelId="{9957F8AE-AC52-41C9-A6E9-062977A5B198}">
      <dsp:nvSpPr>
        <dsp:cNvPr id="0" name=""/>
        <dsp:cNvSpPr/>
      </dsp:nvSpPr>
      <dsp:spPr>
        <a:xfrm>
          <a:off x="3459765" y="2190"/>
          <a:ext cx="3538919" cy="35389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4759" tIns="24130" rIns="194759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Politique d’appui du secteur: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-  Planification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  - Normalisation (Direction central dédiée à la Mobilité Urbaine et le Transport/MI</a:t>
          </a:r>
          <a:endParaRPr lang="fr-FR" sz="1900" kern="1200" dirty="0"/>
        </a:p>
      </dsp:txBody>
      <dsp:txXfrm>
        <a:off x="3978028" y="520453"/>
        <a:ext cx="2502393" cy="2502393"/>
      </dsp:txXfrm>
    </dsp:sp>
    <dsp:sp modelId="{F60B2850-2C0F-4075-807F-D792AFE1F0FE}">
      <dsp:nvSpPr>
        <dsp:cNvPr id="0" name=""/>
        <dsp:cNvSpPr/>
      </dsp:nvSpPr>
      <dsp:spPr>
        <a:xfrm>
          <a:off x="6290901" y="0"/>
          <a:ext cx="3538919" cy="35389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4759" tIns="24130" rIns="194759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Gouvernance Local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SDL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bg1"/>
              </a:solidFill>
            </a:rPr>
            <a:t>Modèle d’exploitation </a:t>
          </a:r>
        </a:p>
      </dsp:txBody>
      <dsp:txXfrm>
        <a:off x="6809164" y="518263"/>
        <a:ext cx="2502393" cy="250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382D5-F584-47ED-AFEF-B2EF98EDA4E7}" type="datetimeFigureOut">
              <a:rPr lang="fr-FR" smtClean="0"/>
              <a:t>04/11/2024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276FF-DB83-4A73-80D5-0ACD4F928B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25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276FF-DB83-4A73-80D5-0ACD4F928B4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18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59F07D8-8C01-49F5-B4B3-955F5217A86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133030A-6ED6-40F8-BEC8-1F1A35D0FA81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1A9A534-E323-4B0D-A957-1257F353D109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24B92995-E18B-4227-B0DD-BFDDD3F6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18" y="4268159"/>
            <a:ext cx="9178159" cy="1289817"/>
          </a:xfrm>
        </p:spPr>
        <p:txBody>
          <a:bodyPr anchor="b"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FFEAEA6-7D21-450F-9C48-044D9B75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917" y="5864571"/>
            <a:ext cx="9178159" cy="28805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Picture 1" descr="A map of the world with dots and lines&#10;&#10;Description automatically generated">
            <a:extLst>
              <a:ext uri="{FF2B5EF4-FFF2-40B4-BE49-F238E27FC236}">
                <a16:creationId xmlns:a16="http://schemas.microsoft.com/office/drawing/2014/main" id="{8568E9B1-FF19-68AD-C160-0CDCEE9FE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9136"/>
            <a:ext cx="4711282" cy="28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5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875FCA7-157E-4716-823A-F5615D6C6F6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6ED80F3-17B8-40F4-93B8-F99C5506E688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C6042A5-0C39-4605-8158-8C1B3D7B7576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EAF25B4-BF1E-44E5-A8B4-37A02DB6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073" y="4350814"/>
            <a:ext cx="9073008" cy="1742482"/>
          </a:xfrm>
        </p:spPr>
        <p:txBody>
          <a:bodyPr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22A2CF-2409-4894-8998-C2CB9E12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F15179-DA75-412F-86E7-65234521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56A8CC-81E2-4FC9-A017-5BE7B3CC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41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3E7E663-E895-4B17-A65E-1DE060EFDB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F0BDF2E-725B-4371-B2CA-77AF2429DF1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680F51C-2443-4A5D-BF64-9E3F8B2E4E4D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2850BC4-383B-4DF9-AB75-202C331A36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360388" cy="6858000"/>
          </a:xfrm>
          <a:custGeom>
            <a:avLst/>
            <a:gdLst>
              <a:gd name="connsiteX0" fmla="*/ 0 w 7360388"/>
              <a:gd name="connsiteY0" fmla="*/ 0 h 6858000"/>
              <a:gd name="connsiteX1" fmla="*/ 7360388 w 7360388"/>
              <a:gd name="connsiteY1" fmla="*/ 0 h 6858000"/>
              <a:gd name="connsiteX2" fmla="*/ 1142917 w 7360388"/>
              <a:gd name="connsiteY2" fmla="*/ 6858000 h 6858000"/>
              <a:gd name="connsiteX3" fmla="*/ 0 w 73603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0388" h="6858000">
                <a:moveTo>
                  <a:pt x="0" y="0"/>
                </a:moveTo>
                <a:lnTo>
                  <a:pt x="7360388" y="0"/>
                </a:lnTo>
                <a:lnTo>
                  <a:pt x="11429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6BC897-BB78-44C4-AA95-DD2D1AF4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854A2C-BA52-4648-9F82-4CC206B1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178539-30B0-4CF3-80CA-43ED257F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5F7B4EB-CFB4-4EB6-86CE-1F7D2A2C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92" y="3748565"/>
            <a:ext cx="4835595" cy="1742482"/>
          </a:xfrm>
        </p:spPr>
        <p:txBody>
          <a:bodyPr>
            <a:normAutofit/>
          </a:bodyPr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9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2850BC4-383B-4DF9-AB75-202C331A36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360388" cy="6858000"/>
          </a:xfrm>
          <a:custGeom>
            <a:avLst/>
            <a:gdLst>
              <a:gd name="connsiteX0" fmla="*/ 0 w 7360388"/>
              <a:gd name="connsiteY0" fmla="*/ 0 h 6858000"/>
              <a:gd name="connsiteX1" fmla="*/ 7360388 w 7360388"/>
              <a:gd name="connsiteY1" fmla="*/ 0 h 6858000"/>
              <a:gd name="connsiteX2" fmla="*/ 1142917 w 7360388"/>
              <a:gd name="connsiteY2" fmla="*/ 6858000 h 6858000"/>
              <a:gd name="connsiteX3" fmla="*/ 0 w 73603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0388" h="6858000">
                <a:moveTo>
                  <a:pt x="0" y="0"/>
                </a:moveTo>
                <a:lnTo>
                  <a:pt x="7360388" y="0"/>
                </a:lnTo>
                <a:lnTo>
                  <a:pt x="11429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6BC897-BB78-44C4-AA95-DD2D1AF4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854A2C-BA52-4648-9F82-4CC206B1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178539-30B0-4CF3-80CA-43ED257F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A5F7B4EB-CFB4-4EB6-86CE-1F7D2A2C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92" y="3748565"/>
            <a:ext cx="4835595" cy="1742482"/>
          </a:xfrm>
        </p:spPr>
        <p:txBody>
          <a:bodyPr>
            <a:normAutofit/>
          </a:bodyPr>
          <a:lstStyle>
            <a:lvl1pPr>
              <a:lnSpc>
                <a:spcPts val="5200"/>
              </a:lnSpc>
              <a:defRPr sz="4800">
                <a:solidFill>
                  <a:srgbClr val="0082D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22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B5F2815D-57CF-4A21-88A1-25E02F44EA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24196" y="2433320"/>
            <a:ext cx="10567804" cy="4424680"/>
          </a:xfrm>
          <a:custGeom>
            <a:avLst/>
            <a:gdLst>
              <a:gd name="connsiteX0" fmla="*/ 5228724 w 10567804"/>
              <a:gd name="connsiteY0" fmla="*/ 0 h 4424680"/>
              <a:gd name="connsiteX1" fmla="*/ 10567804 w 10567804"/>
              <a:gd name="connsiteY1" fmla="*/ 1585816 h 4424680"/>
              <a:gd name="connsiteX2" fmla="*/ 10567804 w 10567804"/>
              <a:gd name="connsiteY2" fmla="*/ 4424680 h 4424680"/>
              <a:gd name="connsiteX3" fmla="*/ 0 w 10567804"/>
              <a:gd name="connsiteY3" fmla="*/ 4424680 h 44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7804" h="4424680">
                <a:moveTo>
                  <a:pt x="5228724" y="0"/>
                </a:moveTo>
                <a:lnTo>
                  <a:pt x="10567804" y="1585816"/>
                </a:lnTo>
                <a:lnTo>
                  <a:pt x="10567804" y="4424680"/>
                </a:lnTo>
                <a:lnTo>
                  <a:pt x="0" y="44246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5358561" cy="857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170113"/>
            <a:ext cx="5361880" cy="3995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1369905"/>
            <a:ext cx="5361880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254494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1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B5F2815D-57CF-4A21-88A1-25E02F44EA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24196" y="2433320"/>
            <a:ext cx="10567804" cy="4424680"/>
          </a:xfrm>
          <a:custGeom>
            <a:avLst/>
            <a:gdLst>
              <a:gd name="connsiteX0" fmla="*/ 5228724 w 10567804"/>
              <a:gd name="connsiteY0" fmla="*/ 0 h 4424680"/>
              <a:gd name="connsiteX1" fmla="*/ 10567804 w 10567804"/>
              <a:gd name="connsiteY1" fmla="*/ 1585816 h 4424680"/>
              <a:gd name="connsiteX2" fmla="*/ 10567804 w 10567804"/>
              <a:gd name="connsiteY2" fmla="*/ 4424680 h 4424680"/>
              <a:gd name="connsiteX3" fmla="*/ 0 w 10567804"/>
              <a:gd name="connsiteY3" fmla="*/ 4424680 h 442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7804" h="4424680">
                <a:moveTo>
                  <a:pt x="5228724" y="0"/>
                </a:moveTo>
                <a:lnTo>
                  <a:pt x="10567804" y="1585816"/>
                </a:lnTo>
                <a:lnTo>
                  <a:pt x="10567804" y="4424680"/>
                </a:lnTo>
                <a:lnTo>
                  <a:pt x="0" y="442468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5358561" cy="8577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170113"/>
            <a:ext cx="5361880" cy="39957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1369905"/>
            <a:ext cx="5361880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42077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900AAD82-15E6-47F9-8A74-FA801B282F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68440" y="0"/>
            <a:ext cx="5623560" cy="6858000"/>
          </a:xfrm>
          <a:custGeom>
            <a:avLst/>
            <a:gdLst>
              <a:gd name="connsiteX0" fmla="*/ 1658820 w 5623560"/>
              <a:gd name="connsiteY0" fmla="*/ 0 h 6858000"/>
              <a:gd name="connsiteX1" fmla="*/ 3457498 w 5623560"/>
              <a:gd name="connsiteY1" fmla="*/ 0 h 6858000"/>
              <a:gd name="connsiteX2" fmla="*/ 5623560 w 5623560"/>
              <a:gd name="connsiteY2" fmla="*/ 3017462 h 6858000"/>
              <a:gd name="connsiteX3" fmla="*/ 5623560 w 5623560"/>
              <a:gd name="connsiteY3" fmla="*/ 6858000 h 6858000"/>
              <a:gd name="connsiteX4" fmla="*/ 3247813 w 5623560"/>
              <a:gd name="connsiteY4" fmla="*/ 6858000 h 6858000"/>
              <a:gd name="connsiteX5" fmla="*/ 0 w 5623560"/>
              <a:gd name="connsiteY5" fmla="*/ 6162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3560" h="6858000">
                <a:moveTo>
                  <a:pt x="1658820" y="0"/>
                </a:moveTo>
                <a:lnTo>
                  <a:pt x="3457498" y="0"/>
                </a:lnTo>
                <a:lnTo>
                  <a:pt x="5623560" y="3017462"/>
                </a:lnTo>
                <a:lnTo>
                  <a:pt x="5623560" y="6858000"/>
                </a:lnTo>
                <a:lnTo>
                  <a:pt x="3247813" y="6858000"/>
                </a:lnTo>
                <a:lnTo>
                  <a:pt x="0" y="616204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6006232" cy="857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170113"/>
            <a:ext cx="6009952" cy="3995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1369905"/>
            <a:ext cx="6009952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14617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2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900AAD82-15E6-47F9-8A74-FA801B282F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68440" y="0"/>
            <a:ext cx="5623560" cy="6858000"/>
          </a:xfrm>
          <a:custGeom>
            <a:avLst/>
            <a:gdLst>
              <a:gd name="connsiteX0" fmla="*/ 1658820 w 5623560"/>
              <a:gd name="connsiteY0" fmla="*/ 0 h 6858000"/>
              <a:gd name="connsiteX1" fmla="*/ 3457498 w 5623560"/>
              <a:gd name="connsiteY1" fmla="*/ 0 h 6858000"/>
              <a:gd name="connsiteX2" fmla="*/ 5623560 w 5623560"/>
              <a:gd name="connsiteY2" fmla="*/ 3017462 h 6858000"/>
              <a:gd name="connsiteX3" fmla="*/ 5623560 w 5623560"/>
              <a:gd name="connsiteY3" fmla="*/ 6858000 h 6858000"/>
              <a:gd name="connsiteX4" fmla="*/ 3247813 w 5623560"/>
              <a:gd name="connsiteY4" fmla="*/ 6858000 h 6858000"/>
              <a:gd name="connsiteX5" fmla="*/ 0 w 5623560"/>
              <a:gd name="connsiteY5" fmla="*/ 6162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3560" h="6858000">
                <a:moveTo>
                  <a:pt x="1658820" y="0"/>
                </a:moveTo>
                <a:lnTo>
                  <a:pt x="3457498" y="0"/>
                </a:lnTo>
                <a:lnTo>
                  <a:pt x="5623560" y="3017462"/>
                </a:lnTo>
                <a:lnTo>
                  <a:pt x="5623560" y="6858000"/>
                </a:lnTo>
                <a:lnTo>
                  <a:pt x="3247813" y="6858000"/>
                </a:lnTo>
                <a:lnTo>
                  <a:pt x="0" y="616204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6006232" cy="8577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170113"/>
            <a:ext cx="6009952" cy="39957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1369905"/>
            <a:ext cx="6009952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3801897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5855FEB5-F998-4326-A874-279E905CB8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5426" y="2"/>
            <a:ext cx="5406575" cy="6857999"/>
          </a:xfrm>
          <a:custGeom>
            <a:avLst/>
            <a:gdLst>
              <a:gd name="connsiteX0" fmla="*/ 2285374 w 5406575"/>
              <a:gd name="connsiteY0" fmla="*/ 0 h 6857999"/>
              <a:gd name="connsiteX1" fmla="*/ 5406575 w 5406575"/>
              <a:gd name="connsiteY1" fmla="*/ 0 h 6857999"/>
              <a:gd name="connsiteX2" fmla="*/ 5406575 w 5406575"/>
              <a:gd name="connsiteY2" fmla="*/ 6857999 h 6857999"/>
              <a:gd name="connsiteX3" fmla="*/ 0 w 5406575"/>
              <a:gd name="connsiteY3" fmla="*/ 6857999 h 6857999"/>
              <a:gd name="connsiteX4" fmla="*/ 1210495 w 5406575"/>
              <a:gd name="connsiteY4" fmla="*/ 3525520 h 6857999"/>
              <a:gd name="connsiteX5" fmla="*/ 16695 w 5406575"/>
              <a:gd name="connsiteY5" fmla="*/ 1417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575" h="6857999">
                <a:moveTo>
                  <a:pt x="2285374" y="0"/>
                </a:moveTo>
                <a:lnTo>
                  <a:pt x="5406575" y="0"/>
                </a:lnTo>
                <a:lnTo>
                  <a:pt x="5406575" y="6857999"/>
                </a:lnTo>
                <a:lnTo>
                  <a:pt x="0" y="6857999"/>
                </a:lnTo>
                <a:lnTo>
                  <a:pt x="1210495" y="3525520"/>
                </a:lnTo>
                <a:lnTo>
                  <a:pt x="16695" y="141732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6006232" cy="857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170113"/>
            <a:ext cx="6009952" cy="3995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1369905"/>
            <a:ext cx="6009952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453720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3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5855FEB5-F998-4326-A874-279E905CB8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5426" y="2"/>
            <a:ext cx="5406575" cy="6857999"/>
          </a:xfrm>
          <a:custGeom>
            <a:avLst/>
            <a:gdLst>
              <a:gd name="connsiteX0" fmla="*/ 2285374 w 5406575"/>
              <a:gd name="connsiteY0" fmla="*/ 0 h 6857999"/>
              <a:gd name="connsiteX1" fmla="*/ 5406575 w 5406575"/>
              <a:gd name="connsiteY1" fmla="*/ 0 h 6857999"/>
              <a:gd name="connsiteX2" fmla="*/ 5406575 w 5406575"/>
              <a:gd name="connsiteY2" fmla="*/ 6857999 h 6857999"/>
              <a:gd name="connsiteX3" fmla="*/ 0 w 5406575"/>
              <a:gd name="connsiteY3" fmla="*/ 6857999 h 6857999"/>
              <a:gd name="connsiteX4" fmla="*/ 1210495 w 5406575"/>
              <a:gd name="connsiteY4" fmla="*/ 3525520 h 6857999"/>
              <a:gd name="connsiteX5" fmla="*/ 16695 w 5406575"/>
              <a:gd name="connsiteY5" fmla="*/ 1417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575" h="6857999">
                <a:moveTo>
                  <a:pt x="2285374" y="0"/>
                </a:moveTo>
                <a:lnTo>
                  <a:pt x="5406575" y="0"/>
                </a:lnTo>
                <a:lnTo>
                  <a:pt x="5406575" y="6857999"/>
                </a:lnTo>
                <a:lnTo>
                  <a:pt x="0" y="6857999"/>
                </a:lnTo>
                <a:lnTo>
                  <a:pt x="1210495" y="3525520"/>
                </a:lnTo>
                <a:lnTo>
                  <a:pt x="16695" y="141732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6006232" cy="8577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170113"/>
            <a:ext cx="6009952" cy="39957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4" y="1369905"/>
            <a:ext cx="6009952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179409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6E1188D4-A21B-419B-9444-C0E417AA87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775960" cy="6858000"/>
          </a:xfrm>
          <a:custGeom>
            <a:avLst/>
            <a:gdLst>
              <a:gd name="connsiteX0" fmla="*/ 0 w 5775960"/>
              <a:gd name="connsiteY0" fmla="*/ 0 h 6858000"/>
              <a:gd name="connsiteX1" fmla="*/ 1114649 w 5775960"/>
              <a:gd name="connsiteY1" fmla="*/ 0 h 6858000"/>
              <a:gd name="connsiteX2" fmla="*/ 5775960 w 5775960"/>
              <a:gd name="connsiteY2" fmla="*/ 2910840 h 6858000"/>
              <a:gd name="connsiteX3" fmla="*/ 1400356 w 5775960"/>
              <a:gd name="connsiteY3" fmla="*/ 6858000 h 6858000"/>
              <a:gd name="connsiteX4" fmla="*/ 0 w 577596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5960" h="6858000">
                <a:moveTo>
                  <a:pt x="0" y="0"/>
                </a:moveTo>
                <a:lnTo>
                  <a:pt x="1114649" y="0"/>
                </a:lnTo>
                <a:lnTo>
                  <a:pt x="5775960" y="2910840"/>
                </a:lnTo>
                <a:lnTo>
                  <a:pt x="14003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0991"/>
            <a:ext cx="5653088" cy="857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170113"/>
            <a:ext cx="5653088" cy="3995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369905"/>
            <a:ext cx="5653088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351263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59F07D8-8C01-49F5-B4B3-955F5217A86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133030A-6ED6-40F8-BEC8-1F1A35D0FA81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1A9A534-E323-4B0D-A957-1257F353D109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24B92995-E18B-4227-B0DD-BFDDD3F6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18" y="3883628"/>
            <a:ext cx="9178159" cy="1289817"/>
          </a:xfrm>
        </p:spPr>
        <p:txBody>
          <a:bodyPr anchor="b"/>
          <a:lstStyle>
            <a:lvl1pPr>
              <a:lnSpc>
                <a:spcPts val="5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FFEAEA6-7D21-450F-9C48-044D9B75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917" y="5480040"/>
            <a:ext cx="9178159" cy="28805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981B964-3630-4869-A395-21CAA8C5A13A}"/>
              </a:ext>
            </a:extLst>
          </p:cNvPr>
          <p:cNvSpPr/>
          <p:nvPr/>
        </p:nvSpPr>
        <p:spPr>
          <a:xfrm>
            <a:off x="0" y="5870425"/>
            <a:ext cx="12192000" cy="987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BCB1ED78-C53F-6C8B-8BFF-A9EA1CCA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42" y="6120216"/>
            <a:ext cx="2160513" cy="487992"/>
          </a:xfrm>
          <a:prstGeom prst="rect">
            <a:avLst/>
          </a:prstGeom>
        </p:spPr>
      </p:pic>
      <p:pic>
        <p:nvPicPr>
          <p:cNvPr id="4" name="Grafik 7">
            <a:extLst>
              <a:ext uri="{FF2B5EF4-FFF2-40B4-BE49-F238E27FC236}">
                <a16:creationId xmlns:a16="http://schemas.microsoft.com/office/drawing/2014/main" id="{7F1D655E-D1F2-F550-D3FC-6BED5E87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8168" y="6144878"/>
            <a:ext cx="1687919" cy="438668"/>
          </a:xfrm>
          <a:prstGeom prst="rect">
            <a:avLst/>
          </a:prstGeom>
        </p:spPr>
      </p:pic>
      <p:pic>
        <p:nvPicPr>
          <p:cNvPr id="5" name="Grafik 11">
            <a:extLst>
              <a:ext uri="{FF2B5EF4-FFF2-40B4-BE49-F238E27FC236}">
                <a16:creationId xmlns:a16="http://schemas.microsoft.com/office/drawing/2014/main" id="{CA18E78A-163E-2F64-A99B-BA2A41456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6400" y="5949198"/>
            <a:ext cx="2304256" cy="830028"/>
          </a:xfrm>
          <a:prstGeom prst="rect">
            <a:avLst/>
          </a:prstGeom>
        </p:spPr>
      </p:pic>
      <p:pic>
        <p:nvPicPr>
          <p:cNvPr id="10" name="Picture 9" descr="A map of the world with dots and lines&#10;&#10;Description automatically generated">
            <a:extLst>
              <a:ext uri="{FF2B5EF4-FFF2-40B4-BE49-F238E27FC236}">
                <a16:creationId xmlns:a16="http://schemas.microsoft.com/office/drawing/2014/main" id="{28DC8491-3C64-6108-A414-1D204235E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9136"/>
            <a:ext cx="4711282" cy="284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4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6E1188D4-A21B-419B-9444-C0E417AA87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775960" cy="6858000"/>
          </a:xfrm>
          <a:custGeom>
            <a:avLst/>
            <a:gdLst>
              <a:gd name="connsiteX0" fmla="*/ 0 w 5775960"/>
              <a:gd name="connsiteY0" fmla="*/ 0 h 6858000"/>
              <a:gd name="connsiteX1" fmla="*/ 1114649 w 5775960"/>
              <a:gd name="connsiteY1" fmla="*/ 0 h 6858000"/>
              <a:gd name="connsiteX2" fmla="*/ 5775960 w 5775960"/>
              <a:gd name="connsiteY2" fmla="*/ 2910840 h 6858000"/>
              <a:gd name="connsiteX3" fmla="*/ 1400356 w 5775960"/>
              <a:gd name="connsiteY3" fmla="*/ 6858000 h 6858000"/>
              <a:gd name="connsiteX4" fmla="*/ 0 w 577596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5960" h="6858000">
                <a:moveTo>
                  <a:pt x="0" y="0"/>
                </a:moveTo>
                <a:lnTo>
                  <a:pt x="1114649" y="0"/>
                </a:lnTo>
                <a:lnTo>
                  <a:pt x="5775960" y="2910840"/>
                </a:lnTo>
                <a:lnTo>
                  <a:pt x="14003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0991"/>
            <a:ext cx="5653088" cy="8577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170113"/>
            <a:ext cx="5653088" cy="39957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369905"/>
            <a:ext cx="5653088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182020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50E6B728-7ADB-4DD4-929B-AE3F8973B6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603240" cy="6858000"/>
          </a:xfrm>
          <a:custGeom>
            <a:avLst/>
            <a:gdLst>
              <a:gd name="connsiteX0" fmla="*/ 0 w 5603240"/>
              <a:gd name="connsiteY0" fmla="*/ 0 h 6858000"/>
              <a:gd name="connsiteX1" fmla="*/ 3448710 w 5603240"/>
              <a:gd name="connsiteY1" fmla="*/ 0 h 6858000"/>
              <a:gd name="connsiteX2" fmla="*/ 5603240 w 5603240"/>
              <a:gd name="connsiteY2" fmla="*/ 1402080 h 6858000"/>
              <a:gd name="connsiteX3" fmla="*/ 3007360 w 5603240"/>
              <a:gd name="connsiteY3" fmla="*/ 4485640 h 6858000"/>
              <a:gd name="connsiteX4" fmla="*/ 5539706 w 5603240"/>
              <a:gd name="connsiteY4" fmla="*/ 6858000 h 6858000"/>
              <a:gd name="connsiteX5" fmla="*/ 0 w 56032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3240" h="6858000">
                <a:moveTo>
                  <a:pt x="0" y="0"/>
                </a:moveTo>
                <a:lnTo>
                  <a:pt x="3448710" y="0"/>
                </a:lnTo>
                <a:lnTo>
                  <a:pt x="5603240" y="1402080"/>
                </a:lnTo>
                <a:lnTo>
                  <a:pt x="3007360" y="4485640"/>
                </a:lnTo>
                <a:lnTo>
                  <a:pt x="55397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0991"/>
            <a:ext cx="5653088" cy="857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170113"/>
            <a:ext cx="5653088" cy="3995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369905"/>
            <a:ext cx="5653088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1334795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 05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50E6B728-7ADB-4DD4-929B-AE3F8973B6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603240" cy="6858000"/>
          </a:xfrm>
          <a:custGeom>
            <a:avLst/>
            <a:gdLst>
              <a:gd name="connsiteX0" fmla="*/ 0 w 5603240"/>
              <a:gd name="connsiteY0" fmla="*/ 0 h 6858000"/>
              <a:gd name="connsiteX1" fmla="*/ 3448710 w 5603240"/>
              <a:gd name="connsiteY1" fmla="*/ 0 h 6858000"/>
              <a:gd name="connsiteX2" fmla="*/ 5603240 w 5603240"/>
              <a:gd name="connsiteY2" fmla="*/ 1402080 h 6858000"/>
              <a:gd name="connsiteX3" fmla="*/ 3007360 w 5603240"/>
              <a:gd name="connsiteY3" fmla="*/ 4485640 h 6858000"/>
              <a:gd name="connsiteX4" fmla="*/ 5539706 w 5603240"/>
              <a:gd name="connsiteY4" fmla="*/ 6858000 h 6858000"/>
              <a:gd name="connsiteX5" fmla="*/ 0 w 56032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03240" h="6858000">
                <a:moveTo>
                  <a:pt x="0" y="0"/>
                </a:moveTo>
                <a:lnTo>
                  <a:pt x="3448710" y="0"/>
                </a:lnTo>
                <a:lnTo>
                  <a:pt x="5603240" y="1402080"/>
                </a:lnTo>
                <a:lnTo>
                  <a:pt x="3007360" y="4485640"/>
                </a:lnTo>
                <a:lnTo>
                  <a:pt x="55397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0991"/>
            <a:ext cx="5653088" cy="8577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170113"/>
            <a:ext cx="5653088" cy="39957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369905"/>
            <a:ext cx="5653088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1021933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69905"/>
            <a:ext cx="9178925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192661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69905"/>
            <a:ext cx="9178925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95453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2391DBC-27F9-4FF1-A6E8-21DE146EF0F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18AD243-A0F8-43D2-B39E-003CFD96D9A6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4CAC905-EA78-414D-9194-FF4DBED173F8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E8D5459-0875-40B2-949E-E6738B4F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54" y="661971"/>
            <a:ext cx="5976664" cy="3960440"/>
          </a:xfrm>
        </p:spPr>
        <p:txBody>
          <a:bodyPr anchor="b"/>
          <a:lstStyle>
            <a:lvl1pPr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7975C9F-4F47-4780-A174-0B30594E3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854" y="5048249"/>
            <a:ext cx="5357169" cy="61277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F8E6612D-C11E-4DA5-ABF4-CD50407A5F0E}"/>
              </a:ext>
            </a:extLst>
          </p:cNvPr>
          <p:cNvSpPr/>
          <p:nvPr/>
        </p:nvSpPr>
        <p:spPr>
          <a:xfrm>
            <a:off x="394667" y="553444"/>
            <a:ext cx="792088" cy="720955"/>
          </a:xfrm>
          <a:custGeom>
            <a:avLst/>
            <a:gdLst>
              <a:gd name="connsiteX0" fmla="*/ 4890105 w 7535237"/>
              <a:gd name="connsiteY0" fmla="*/ 6858535 h 6858535"/>
              <a:gd name="connsiteX1" fmla="*/ 7535238 w 7535237"/>
              <a:gd name="connsiteY1" fmla="*/ 2060611 h 6858535"/>
              <a:gd name="connsiteX2" fmla="*/ 6151196 w 7535237"/>
              <a:gd name="connsiteY2" fmla="*/ 0 h 6858535"/>
              <a:gd name="connsiteX3" fmla="*/ 4951648 w 7535237"/>
              <a:gd name="connsiteY3" fmla="*/ 1230186 h 6858535"/>
              <a:gd name="connsiteX4" fmla="*/ 6151196 w 7535237"/>
              <a:gd name="connsiteY4" fmla="*/ 2368057 h 6858535"/>
              <a:gd name="connsiteX5" fmla="*/ 6397233 w 7535237"/>
              <a:gd name="connsiteY5" fmla="*/ 2337286 h 6858535"/>
              <a:gd name="connsiteX6" fmla="*/ 4336488 w 7535237"/>
              <a:gd name="connsiteY6" fmla="*/ 6151062 h 6858535"/>
              <a:gd name="connsiteX7" fmla="*/ 4890105 w 7535237"/>
              <a:gd name="connsiteY7" fmla="*/ 6858535 h 6858535"/>
              <a:gd name="connsiteX8" fmla="*/ 553617 w 7535237"/>
              <a:gd name="connsiteY8" fmla="*/ 6858535 h 6858535"/>
              <a:gd name="connsiteX9" fmla="*/ 3198616 w 7535237"/>
              <a:gd name="connsiteY9" fmla="*/ 2060611 h 6858535"/>
              <a:gd name="connsiteX10" fmla="*/ 1814574 w 7535237"/>
              <a:gd name="connsiteY10" fmla="*/ 0 h 6858535"/>
              <a:gd name="connsiteX11" fmla="*/ 615160 w 7535237"/>
              <a:gd name="connsiteY11" fmla="*/ 1230186 h 6858535"/>
              <a:gd name="connsiteX12" fmla="*/ 1814574 w 7535237"/>
              <a:gd name="connsiteY12" fmla="*/ 2368057 h 6858535"/>
              <a:gd name="connsiteX13" fmla="*/ 2060745 w 7535237"/>
              <a:gd name="connsiteY13" fmla="*/ 2337286 h 6858535"/>
              <a:gd name="connsiteX14" fmla="*/ 0 w 7535237"/>
              <a:gd name="connsiteY14" fmla="*/ 6151196 h 6858535"/>
              <a:gd name="connsiteX15" fmla="*/ 553617 w 7535237"/>
              <a:gd name="connsiteY15" fmla="*/ 6858535 h 68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35237" h="6858535">
                <a:moveTo>
                  <a:pt x="4890105" y="6858535"/>
                </a:moveTo>
                <a:cubicBezTo>
                  <a:pt x="6551090" y="5782073"/>
                  <a:pt x="7535238" y="4244307"/>
                  <a:pt x="7535238" y="2060611"/>
                </a:cubicBezTo>
                <a:cubicBezTo>
                  <a:pt x="7535238" y="738111"/>
                  <a:pt x="6981621" y="0"/>
                  <a:pt x="6151196" y="0"/>
                </a:cubicBezTo>
                <a:cubicBezTo>
                  <a:pt x="5443856" y="0"/>
                  <a:pt x="4951648" y="461303"/>
                  <a:pt x="4951648" y="1230186"/>
                </a:cubicBezTo>
                <a:cubicBezTo>
                  <a:pt x="4951648" y="1999068"/>
                  <a:pt x="5566807" y="2368057"/>
                  <a:pt x="6151196" y="2368057"/>
                </a:cubicBezTo>
                <a:cubicBezTo>
                  <a:pt x="6243510" y="2368057"/>
                  <a:pt x="6335824" y="2368057"/>
                  <a:pt x="6397233" y="2337286"/>
                </a:cubicBezTo>
                <a:cubicBezTo>
                  <a:pt x="6397233" y="4090450"/>
                  <a:pt x="5689893" y="5043694"/>
                  <a:pt x="4336488" y="6151062"/>
                </a:cubicBezTo>
                <a:lnTo>
                  <a:pt x="4890105" y="6858535"/>
                </a:lnTo>
                <a:close/>
                <a:moveTo>
                  <a:pt x="553617" y="6858535"/>
                </a:moveTo>
                <a:cubicBezTo>
                  <a:pt x="2214468" y="5782073"/>
                  <a:pt x="3198616" y="4244307"/>
                  <a:pt x="3198616" y="2060611"/>
                </a:cubicBezTo>
                <a:cubicBezTo>
                  <a:pt x="3198616" y="738111"/>
                  <a:pt x="2644999" y="0"/>
                  <a:pt x="1814574" y="0"/>
                </a:cubicBezTo>
                <a:cubicBezTo>
                  <a:pt x="1107234" y="0"/>
                  <a:pt x="615160" y="461303"/>
                  <a:pt x="615160" y="1230186"/>
                </a:cubicBezTo>
                <a:cubicBezTo>
                  <a:pt x="615160" y="1999068"/>
                  <a:pt x="1230186" y="2368057"/>
                  <a:pt x="1814574" y="2368057"/>
                </a:cubicBezTo>
                <a:cubicBezTo>
                  <a:pt x="1906888" y="2368057"/>
                  <a:pt x="1999202" y="2368057"/>
                  <a:pt x="2060745" y="2337286"/>
                </a:cubicBezTo>
                <a:cubicBezTo>
                  <a:pt x="2060745" y="4090584"/>
                  <a:pt x="1353271" y="5043828"/>
                  <a:pt x="0" y="6151196"/>
                </a:cubicBezTo>
                <a:lnTo>
                  <a:pt x="553617" y="6858535"/>
                </a:lnTo>
                <a:close/>
              </a:path>
            </a:pathLst>
          </a:custGeom>
          <a:solidFill>
            <a:schemeClr val="accent1"/>
          </a:solidFill>
          <a:ln w="1338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9F06416-258A-4BCA-A040-A5019C82A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68440" y="0"/>
            <a:ext cx="5623560" cy="6858000"/>
          </a:xfrm>
          <a:custGeom>
            <a:avLst/>
            <a:gdLst>
              <a:gd name="connsiteX0" fmla="*/ 1658820 w 5623560"/>
              <a:gd name="connsiteY0" fmla="*/ 0 h 6858000"/>
              <a:gd name="connsiteX1" fmla="*/ 3457498 w 5623560"/>
              <a:gd name="connsiteY1" fmla="*/ 0 h 6858000"/>
              <a:gd name="connsiteX2" fmla="*/ 5623560 w 5623560"/>
              <a:gd name="connsiteY2" fmla="*/ 3017462 h 6858000"/>
              <a:gd name="connsiteX3" fmla="*/ 5623560 w 5623560"/>
              <a:gd name="connsiteY3" fmla="*/ 6858000 h 6858000"/>
              <a:gd name="connsiteX4" fmla="*/ 3247813 w 5623560"/>
              <a:gd name="connsiteY4" fmla="*/ 6858000 h 6858000"/>
              <a:gd name="connsiteX5" fmla="*/ 0 w 5623560"/>
              <a:gd name="connsiteY5" fmla="*/ 6162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3560" h="6858000">
                <a:moveTo>
                  <a:pt x="1658820" y="0"/>
                </a:moveTo>
                <a:lnTo>
                  <a:pt x="3457498" y="0"/>
                </a:lnTo>
                <a:lnTo>
                  <a:pt x="5623560" y="3017462"/>
                </a:lnTo>
                <a:lnTo>
                  <a:pt x="5623560" y="6858000"/>
                </a:lnTo>
                <a:lnTo>
                  <a:pt x="3247813" y="6858000"/>
                </a:lnTo>
                <a:lnTo>
                  <a:pt x="0" y="616204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D3177F-45E4-476E-AA51-A4EFF668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9279D8-725D-4CD1-BC32-A2A6FBAB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EC451A-267B-4DFA-B45E-B549E9A9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781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D5459-0875-40B2-949E-E6738B4F8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54" y="661971"/>
            <a:ext cx="5976664" cy="3960440"/>
          </a:xfrm>
        </p:spPr>
        <p:txBody>
          <a:bodyPr anchor="b"/>
          <a:lstStyle>
            <a:lvl1pPr>
              <a:lnSpc>
                <a:spcPts val="52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7975C9F-4F47-4780-A174-0B30594E3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854" y="5048249"/>
            <a:ext cx="5357169" cy="612775"/>
          </a:xfrm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F8E6612D-C11E-4DA5-ABF4-CD50407A5F0E}"/>
              </a:ext>
            </a:extLst>
          </p:cNvPr>
          <p:cNvSpPr/>
          <p:nvPr/>
        </p:nvSpPr>
        <p:spPr>
          <a:xfrm>
            <a:off x="394667" y="553444"/>
            <a:ext cx="792088" cy="720955"/>
          </a:xfrm>
          <a:custGeom>
            <a:avLst/>
            <a:gdLst>
              <a:gd name="connsiteX0" fmla="*/ 4890105 w 7535237"/>
              <a:gd name="connsiteY0" fmla="*/ 6858535 h 6858535"/>
              <a:gd name="connsiteX1" fmla="*/ 7535238 w 7535237"/>
              <a:gd name="connsiteY1" fmla="*/ 2060611 h 6858535"/>
              <a:gd name="connsiteX2" fmla="*/ 6151196 w 7535237"/>
              <a:gd name="connsiteY2" fmla="*/ 0 h 6858535"/>
              <a:gd name="connsiteX3" fmla="*/ 4951648 w 7535237"/>
              <a:gd name="connsiteY3" fmla="*/ 1230186 h 6858535"/>
              <a:gd name="connsiteX4" fmla="*/ 6151196 w 7535237"/>
              <a:gd name="connsiteY4" fmla="*/ 2368057 h 6858535"/>
              <a:gd name="connsiteX5" fmla="*/ 6397233 w 7535237"/>
              <a:gd name="connsiteY5" fmla="*/ 2337286 h 6858535"/>
              <a:gd name="connsiteX6" fmla="*/ 4336488 w 7535237"/>
              <a:gd name="connsiteY6" fmla="*/ 6151062 h 6858535"/>
              <a:gd name="connsiteX7" fmla="*/ 4890105 w 7535237"/>
              <a:gd name="connsiteY7" fmla="*/ 6858535 h 6858535"/>
              <a:gd name="connsiteX8" fmla="*/ 553617 w 7535237"/>
              <a:gd name="connsiteY8" fmla="*/ 6858535 h 6858535"/>
              <a:gd name="connsiteX9" fmla="*/ 3198616 w 7535237"/>
              <a:gd name="connsiteY9" fmla="*/ 2060611 h 6858535"/>
              <a:gd name="connsiteX10" fmla="*/ 1814574 w 7535237"/>
              <a:gd name="connsiteY10" fmla="*/ 0 h 6858535"/>
              <a:gd name="connsiteX11" fmla="*/ 615160 w 7535237"/>
              <a:gd name="connsiteY11" fmla="*/ 1230186 h 6858535"/>
              <a:gd name="connsiteX12" fmla="*/ 1814574 w 7535237"/>
              <a:gd name="connsiteY12" fmla="*/ 2368057 h 6858535"/>
              <a:gd name="connsiteX13" fmla="*/ 2060745 w 7535237"/>
              <a:gd name="connsiteY13" fmla="*/ 2337286 h 6858535"/>
              <a:gd name="connsiteX14" fmla="*/ 0 w 7535237"/>
              <a:gd name="connsiteY14" fmla="*/ 6151196 h 6858535"/>
              <a:gd name="connsiteX15" fmla="*/ 553617 w 7535237"/>
              <a:gd name="connsiteY15" fmla="*/ 6858535 h 68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35237" h="6858535">
                <a:moveTo>
                  <a:pt x="4890105" y="6858535"/>
                </a:moveTo>
                <a:cubicBezTo>
                  <a:pt x="6551090" y="5782073"/>
                  <a:pt x="7535238" y="4244307"/>
                  <a:pt x="7535238" y="2060611"/>
                </a:cubicBezTo>
                <a:cubicBezTo>
                  <a:pt x="7535238" y="738111"/>
                  <a:pt x="6981621" y="0"/>
                  <a:pt x="6151196" y="0"/>
                </a:cubicBezTo>
                <a:cubicBezTo>
                  <a:pt x="5443856" y="0"/>
                  <a:pt x="4951648" y="461303"/>
                  <a:pt x="4951648" y="1230186"/>
                </a:cubicBezTo>
                <a:cubicBezTo>
                  <a:pt x="4951648" y="1999068"/>
                  <a:pt x="5566807" y="2368057"/>
                  <a:pt x="6151196" y="2368057"/>
                </a:cubicBezTo>
                <a:cubicBezTo>
                  <a:pt x="6243510" y="2368057"/>
                  <a:pt x="6335824" y="2368057"/>
                  <a:pt x="6397233" y="2337286"/>
                </a:cubicBezTo>
                <a:cubicBezTo>
                  <a:pt x="6397233" y="4090450"/>
                  <a:pt x="5689893" y="5043694"/>
                  <a:pt x="4336488" y="6151062"/>
                </a:cubicBezTo>
                <a:lnTo>
                  <a:pt x="4890105" y="6858535"/>
                </a:lnTo>
                <a:close/>
                <a:moveTo>
                  <a:pt x="553617" y="6858535"/>
                </a:moveTo>
                <a:cubicBezTo>
                  <a:pt x="2214468" y="5782073"/>
                  <a:pt x="3198616" y="4244307"/>
                  <a:pt x="3198616" y="2060611"/>
                </a:cubicBezTo>
                <a:cubicBezTo>
                  <a:pt x="3198616" y="738111"/>
                  <a:pt x="2644999" y="0"/>
                  <a:pt x="1814574" y="0"/>
                </a:cubicBezTo>
                <a:cubicBezTo>
                  <a:pt x="1107234" y="0"/>
                  <a:pt x="615160" y="461303"/>
                  <a:pt x="615160" y="1230186"/>
                </a:cubicBezTo>
                <a:cubicBezTo>
                  <a:pt x="615160" y="1999068"/>
                  <a:pt x="1230186" y="2368057"/>
                  <a:pt x="1814574" y="2368057"/>
                </a:cubicBezTo>
                <a:cubicBezTo>
                  <a:pt x="1906888" y="2368057"/>
                  <a:pt x="1999202" y="2368057"/>
                  <a:pt x="2060745" y="2337286"/>
                </a:cubicBezTo>
                <a:cubicBezTo>
                  <a:pt x="2060745" y="4090584"/>
                  <a:pt x="1353271" y="5043828"/>
                  <a:pt x="0" y="6151196"/>
                </a:cubicBezTo>
                <a:lnTo>
                  <a:pt x="553617" y="6858535"/>
                </a:lnTo>
                <a:close/>
              </a:path>
            </a:pathLst>
          </a:custGeom>
          <a:solidFill>
            <a:schemeClr val="accent1"/>
          </a:solidFill>
          <a:ln w="133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9F06416-258A-4BCA-A040-A5019C82A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68440" y="0"/>
            <a:ext cx="5623560" cy="6858000"/>
          </a:xfrm>
          <a:custGeom>
            <a:avLst/>
            <a:gdLst>
              <a:gd name="connsiteX0" fmla="*/ 1658820 w 5623560"/>
              <a:gd name="connsiteY0" fmla="*/ 0 h 6858000"/>
              <a:gd name="connsiteX1" fmla="*/ 3457498 w 5623560"/>
              <a:gd name="connsiteY1" fmla="*/ 0 h 6858000"/>
              <a:gd name="connsiteX2" fmla="*/ 5623560 w 5623560"/>
              <a:gd name="connsiteY2" fmla="*/ 3017462 h 6858000"/>
              <a:gd name="connsiteX3" fmla="*/ 5623560 w 5623560"/>
              <a:gd name="connsiteY3" fmla="*/ 6858000 h 6858000"/>
              <a:gd name="connsiteX4" fmla="*/ 3247813 w 5623560"/>
              <a:gd name="connsiteY4" fmla="*/ 6858000 h 6858000"/>
              <a:gd name="connsiteX5" fmla="*/ 0 w 5623560"/>
              <a:gd name="connsiteY5" fmla="*/ 6162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23560" h="6858000">
                <a:moveTo>
                  <a:pt x="1658820" y="0"/>
                </a:moveTo>
                <a:lnTo>
                  <a:pt x="3457498" y="0"/>
                </a:lnTo>
                <a:lnTo>
                  <a:pt x="5623560" y="3017462"/>
                </a:lnTo>
                <a:lnTo>
                  <a:pt x="5623560" y="6858000"/>
                </a:lnTo>
                <a:lnTo>
                  <a:pt x="3247813" y="6858000"/>
                </a:lnTo>
                <a:lnTo>
                  <a:pt x="0" y="616204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D3177F-45E4-476E-AA51-A4EFF668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9279D8-725D-4CD1-BC32-A2A6FBAB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EC451A-267B-4DFA-B45E-B549E9A9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275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3793804"/>
            <a:ext cx="3417664" cy="2376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7245C67-C9CF-49EE-B5FE-E7E6FF12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9178159" cy="8577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E610442F-6742-4F5A-BB9F-F991A7FFF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69905"/>
            <a:ext cx="9178925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0E5F20F0-78F1-46DD-BC65-D2A646AE53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27848" y="2065338"/>
            <a:ext cx="2176462" cy="1414462"/>
          </a:xfrm>
          <a:custGeom>
            <a:avLst/>
            <a:gdLst>
              <a:gd name="connsiteX0" fmla="*/ 0 w 2176462"/>
              <a:gd name="connsiteY0" fmla="*/ 0 h 1414462"/>
              <a:gd name="connsiteX1" fmla="*/ 1717675 w 2176462"/>
              <a:gd name="connsiteY1" fmla="*/ 227012 h 1414462"/>
              <a:gd name="connsiteX2" fmla="*/ 2176462 w 2176462"/>
              <a:gd name="connsiteY2" fmla="*/ 1414462 h 1414462"/>
              <a:gd name="connsiteX3" fmla="*/ 274637 w 2176462"/>
              <a:gd name="connsiteY3" fmla="*/ 1414462 h 141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462" h="1414462">
                <a:moveTo>
                  <a:pt x="0" y="0"/>
                </a:moveTo>
                <a:lnTo>
                  <a:pt x="1717675" y="227012"/>
                </a:lnTo>
                <a:lnTo>
                  <a:pt x="2176462" y="1414462"/>
                </a:lnTo>
                <a:lnTo>
                  <a:pt x="274637" y="14144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396000" anchor="ctr">
            <a:noAutofit/>
          </a:bodyPr>
          <a:lstStyle>
            <a:lvl1pPr marL="0" indent="0" algn="l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4E5BD501-A2F3-46C5-9CE5-6B665D1754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432" y="2065338"/>
            <a:ext cx="2176462" cy="1414462"/>
          </a:xfrm>
          <a:custGeom>
            <a:avLst/>
            <a:gdLst>
              <a:gd name="connsiteX0" fmla="*/ 0 w 2176462"/>
              <a:gd name="connsiteY0" fmla="*/ 0 h 1414462"/>
              <a:gd name="connsiteX1" fmla="*/ 1717675 w 2176462"/>
              <a:gd name="connsiteY1" fmla="*/ 227012 h 1414462"/>
              <a:gd name="connsiteX2" fmla="*/ 2176462 w 2176462"/>
              <a:gd name="connsiteY2" fmla="*/ 1414462 h 1414462"/>
              <a:gd name="connsiteX3" fmla="*/ 274637 w 2176462"/>
              <a:gd name="connsiteY3" fmla="*/ 1414462 h 141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462" h="1414462">
                <a:moveTo>
                  <a:pt x="0" y="0"/>
                </a:moveTo>
                <a:lnTo>
                  <a:pt x="1717675" y="227012"/>
                </a:lnTo>
                <a:lnTo>
                  <a:pt x="2176462" y="1414462"/>
                </a:lnTo>
                <a:lnTo>
                  <a:pt x="274637" y="14144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396000" anchor="ctr">
            <a:noAutofit/>
          </a:bodyPr>
          <a:lstStyle>
            <a:lvl1pPr marL="0" indent="0" algn="l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DE009A27-1A69-4B92-B452-C186DDC7615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56240" y="2065338"/>
            <a:ext cx="2176462" cy="1414462"/>
          </a:xfrm>
          <a:custGeom>
            <a:avLst/>
            <a:gdLst>
              <a:gd name="connsiteX0" fmla="*/ 0 w 2176462"/>
              <a:gd name="connsiteY0" fmla="*/ 0 h 1414462"/>
              <a:gd name="connsiteX1" fmla="*/ 1717675 w 2176462"/>
              <a:gd name="connsiteY1" fmla="*/ 227012 h 1414462"/>
              <a:gd name="connsiteX2" fmla="*/ 2176462 w 2176462"/>
              <a:gd name="connsiteY2" fmla="*/ 1414462 h 1414462"/>
              <a:gd name="connsiteX3" fmla="*/ 274637 w 2176462"/>
              <a:gd name="connsiteY3" fmla="*/ 1414462 h 141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462" h="1414462">
                <a:moveTo>
                  <a:pt x="0" y="0"/>
                </a:moveTo>
                <a:lnTo>
                  <a:pt x="1717675" y="227012"/>
                </a:lnTo>
                <a:lnTo>
                  <a:pt x="2176462" y="1414462"/>
                </a:lnTo>
                <a:lnTo>
                  <a:pt x="274637" y="14144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396000" anchor="ctr">
            <a:noAutofit/>
          </a:bodyPr>
          <a:lstStyle>
            <a:lvl1pPr marL="0" indent="0" algn="l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9D1CA598-3277-4A61-9145-AC7B642A02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75205" y="3793804"/>
            <a:ext cx="3417664" cy="2376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800DB30B-E065-491E-ADE7-810ECB01D6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6285" y="3793804"/>
            <a:ext cx="3417664" cy="2376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35829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0350" y="1814513"/>
            <a:ext cx="4879825" cy="2078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7245C67-C9CF-49EE-B5FE-E7E6FF128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9178159" cy="929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79AF9348-7044-4A4C-B0EE-87D986354C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65200" y="1422400"/>
            <a:ext cx="1598613" cy="2470150"/>
          </a:xfrm>
          <a:custGeom>
            <a:avLst/>
            <a:gdLst>
              <a:gd name="connsiteX0" fmla="*/ 1598613 w 1598613"/>
              <a:gd name="connsiteY0" fmla="*/ 0 h 2470150"/>
              <a:gd name="connsiteX1" fmla="*/ 1597025 w 1598613"/>
              <a:gd name="connsiteY1" fmla="*/ 2170113 h 2470150"/>
              <a:gd name="connsiteX2" fmla="*/ 0 w 1598613"/>
              <a:gd name="connsiteY2" fmla="*/ 2470150 h 2470150"/>
              <a:gd name="connsiteX3" fmla="*/ 258763 w 1598613"/>
              <a:gd name="connsiteY3" fmla="*/ 527050 h 24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8613" h="2470150">
                <a:moveTo>
                  <a:pt x="1598613" y="0"/>
                </a:moveTo>
                <a:cubicBezTo>
                  <a:pt x="1598084" y="723371"/>
                  <a:pt x="1597554" y="1446742"/>
                  <a:pt x="1597025" y="2170113"/>
                </a:cubicBezTo>
                <a:lnTo>
                  <a:pt x="0" y="2470150"/>
                </a:lnTo>
                <a:lnTo>
                  <a:pt x="258763" y="52705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180000" anchor="ctr">
            <a:noAutofit/>
          </a:bodyPr>
          <a:lstStyle>
            <a:lvl1pPr marL="0" indent="0"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</a:t>
            </a:r>
            <a:br>
              <a:rPr lang="de-DE"/>
            </a:br>
            <a:r>
              <a:rPr lang="de-DE"/>
              <a:t>Klick einfügen</a:t>
            </a:r>
          </a:p>
        </p:txBody>
      </p:sp>
    </p:spTree>
    <p:extLst>
      <p:ext uri="{BB962C8B-B14F-4D97-AF65-F5344CB8AC3E}">
        <p14:creationId xmlns:p14="http://schemas.microsoft.com/office/powerpoint/2010/main" val="279059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E34437EB-54BF-7ABC-D299-CD355E24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6440" y="6504702"/>
            <a:ext cx="879459" cy="168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61D68267-E29A-1118-33B9-1D688917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232" y="6504702"/>
            <a:ext cx="8386071" cy="168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1B87512-9E2E-AE7B-2838-36BAB5C9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560" y="6504702"/>
            <a:ext cx="612528" cy="168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5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CE067396-5996-48EE-B266-6B72A8C02A7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0525A022-9FB7-4648-8C1B-2267586BCFBF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0FB1B898-E1D0-4677-95EE-68532BD2E227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1AF70CB-A79B-4C45-A791-B1C3B77F90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9250" y="3"/>
            <a:ext cx="5492750" cy="6857999"/>
          </a:xfrm>
          <a:custGeom>
            <a:avLst/>
            <a:gdLst>
              <a:gd name="connsiteX0" fmla="*/ 1341182 w 5492750"/>
              <a:gd name="connsiteY0" fmla="*/ 0 h 6857999"/>
              <a:gd name="connsiteX1" fmla="*/ 5492750 w 5492750"/>
              <a:gd name="connsiteY1" fmla="*/ 0 h 6857999"/>
              <a:gd name="connsiteX2" fmla="*/ 5492750 w 5492750"/>
              <a:gd name="connsiteY2" fmla="*/ 6857999 h 6857999"/>
              <a:gd name="connsiteX3" fmla="*/ 1870382 w 5492750"/>
              <a:gd name="connsiteY3" fmla="*/ 6857999 h 6857999"/>
              <a:gd name="connsiteX4" fmla="*/ 0 w 5492750"/>
              <a:gd name="connsiteY4" fmla="*/ 554354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750" h="6857999">
                <a:moveTo>
                  <a:pt x="1341182" y="0"/>
                </a:moveTo>
                <a:lnTo>
                  <a:pt x="5492750" y="0"/>
                </a:lnTo>
                <a:lnTo>
                  <a:pt x="5492750" y="6857999"/>
                </a:lnTo>
                <a:lnTo>
                  <a:pt x="1870382" y="6857999"/>
                </a:lnTo>
                <a:lnTo>
                  <a:pt x="0" y="554354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1040BA2-5415-4E94-AB5C-F700F9A53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918" y="5864571"/>
            <a:ext cx="5967138" cy="288055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9" name="Titel 1">
            <a:extLst>
              <a:ext uri="{FF2B5EF4-FFF2-40B4-BE49-F238E27FC236}">
                <a16:creationId xmlns:a16="http://schemas.microsoft.com/office/drawing/2014/main" id="{1C07C52F-E262-4539-9E68-2C494431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19" y="4077072"/>
            <a:ext cx="5967137" cy="1480904"/>
          </a:xfrm>
        </p:spPr>
        <p:txBody>
          <a:bodyPr anchor="b"/>
          <a:lstStyle>
            <a:lvl1pPr>
              <a:lnSpc>
                <a:spcPts val="4600"/>
              </a:lnSpc>
              <a:defRPr lang="de-DE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2" name="Grafik 29">
            <a:extLst>
              <a:ext uri="{FF2B5EF4-FFF2-40B4-BE49-F238E27FC236}">
                <a16:creationId xmlns:a16="http://schemas.microsoft.com/office/drawing/2014/main" id="{B6D869AB-CD39-A7B9-4354-38F129BE4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135" y="419613"/>
            <a:ext cx="6336703" cy="32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50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mit Bild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FF3A8459-3D8F-E117-660E-1D41DA07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6440" y="6504702"/>
            <a:ext cx="879459" cy="1689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57A2404-AE55-6460-5A7F-FF9475393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232" y="6504702"/>
            <a:ext cx="8386071" cy="1689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3870AFBC-B324-93D1-73AF-6DF71AE8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560" y="6504702"/>
            <a:ext cx="612528" cy="1689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5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6BD511E-5961-4F35-8C21-97C0D22F027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A62B02A-3F28-4802-96B8-DC0369F3BA38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58C6B757-79B8-41EE-A80B-64F23A828914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BCA7FE2-AAED-4E85-B02D-8A2EB011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57216137-0F65-4808-878D-19ECF3BD5B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45358" y="-6501"/>
            <a:ext cx="6346642" cy="6864503"/>
          </a:xfrm>
          <a:custGeom>
            <a:avLst/>
            <a:gdLst>
              <a:gd name="connsiteX0" fmla="*/ 6346642 w 6346642"/>
              <a:gd name="connsiteY0" fmla="*/ 0 h 6864503"/>
              <a:gd name="connsiteX1" fmla="*/ 6346642 w 6346642"/>
              <a:gd name="connsiteY1" fmla="*/ 6864503 h 6864503"/>
              <a:gd name="connsiteX2" fmla="*/ 0 w 6346642"/>
              <a:gd name="connsiteY2" fmla="*/ 6864503 h 6864503"/>
              <a:gd name="connsiteX3" fmla="*/ 1491929 w 6346642"/>
              <a:gd name="connsiteY3" fmla="*/ 1557007 h 686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6642" h="6864503">
                <a:moveTo>
                  <a:pt x="6346642" y="0"/>
                </a:moveTo>
                <a:lnTo>
                  <a:pt x="6346642" y="6864503"/>
                </a:lnTo>
                <a:lnTo>
                  <a:pt x="0" y="6864503"/>
                </a:lnTo>
                <a:lnTo>
                  <a:pt x="1491929" y="155700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9FE3EF79-39CF-4649-B383-6BC4848F77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051" y="1536153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470B9B3-5A4E-4C21-A1F1-11F005EC8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4296" y="1660928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17">
            <a:extLst>
              <a:ext uri="{FF2B5EF4-FFF2-40B4-BE49-F238E27FC236}">
                <a16:creationId xmlns:a16="http://schemas.microsoft.com/office/drawing/2014/main" id="{8CFDD6EF-72A7-423C-A37E-B6C4D5448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051" y="2193378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27" name="Textplatzhalter 19">
            <a:extLst>
              <a:ext uri="{FF2B5EF4-FFF2-40B4-BE49-F238E27FC236}">
                <a16:creationId xmlns:a16="http://schemas.microsoft.com/office/drawing/2014/main" id="{2FB888D4-9CAF-4AD8-97D1-CA4AD24E49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4296" y="2318153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2BE4328F-B4C6-474D-96DF-3961A626D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051" y="2850603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29" name="Textplatzhalter 19">
            <a:extLst>
              <a:ext uri="{FF2B5EF4-FFF2-40B4-BE49-F238E27FC236}">
                <a16:creationId xmlns:a16="http://schemas.microsoft.com/office/drawing/2014/main" id="{FB88DB02-85D0-4EDE-A835-568E1138D5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94296" y="2975378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17">
            <a:extLst>
              <a:ext uri="{FF2B5EF4-FFF2-40B4-BE49-F238E27FC236}">
                <a16:creationId xmlns:a16="http://schemas.microsoft.com/office/drawing/2014/main" id="{55DE431F-0FC0-4C15-BCBB-6EB280EC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051" y="3507828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896A725E-BA01-41C2-9E55-B9EE588A13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94296" y="3632603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17">
            <a:extLst>
              <a:ext uri="{FF2B5EF4-FFF2-40B4-BE49-F238E27FC236}">
                <a16:creationId xmlns:a16="http://schemas.microsoft.com/office/drawing/2014/main" id="{C21916A4-3A9E-4C87-98DC-F88F56746C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051" y="4165053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4B975F43-94C6-424F-A263-CFD89A2E0C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4296" y="4289828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38C0F98C-1BAE-47B3-88B8-08DE9B446E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051" y="4822278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E099138A-A8F1-41F2-A7E0-C2F650F34E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94296" y="4947053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rgbClr val="C5EDED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818C58-1E8B-413B-86F9-61D5383D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187C2C-9258-4949-A2BA-C9B426FF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58D593-9659-47B3-B291-03EC3DAD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94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A7FE2-AAED-4E85-B02D-8A2EB011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57216137-0F65-4808-878D-19ECF3BD5B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45358" y="-6501"/>
            <a:ext cx="6346642" cy="6864503"/>
          </a:xfrm>
          <a:custGeom>
            <a:avLst/>
            <a:gdLst>
              <a:gd name="connsiteX0" fmla="*/ 6346642 w 6346642"/>
              <a:gd name="connsiteY0" fmla="*/ 0 h 6864503"/>
              <a:gd name="connsiteX1" fmla="*/ 6346642 w 6346642"/>
              <a:gd name="connsiteY1" fmla="*/ 6864503 h 6864503"/>
              <a:gd name="connsiteX2" fmla="*/ 0 w 6346642"/>
              <a:gd name="connsiteY2" fmla="*/ 6864503 h 6864503"/>
              <a:gd name="connsiteX3" fmla="*/ 1491929 w 6346642"/>
              <a:gd name="connsiteY3" fmla="*/ 1557007 h 686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6642" h="6864503">
                <a:moveTo>
                  <a:pt x="6346642" y="0"/>
                </a:moveTo>
                <a:lnTo>
                  <a:pt x="6346642" y="6864503"/>
                </a:lnTo>
                <a:lnTo>
                  <a:pt x="0" y="6864503"/>
                </a:lnTo>
                <a:lnTo>
                  <a:pt x="1491929" y="155700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C5EDED"/>
                </a:solidFill>
              </a:defRPr>
            </a:lvl1pPr>
          </a:lstStyle>
          <a:p>
            <a:r>
              <a:rPr lang="de-DE"/>
              <a:t>Picture durch </a:t>
            </a:r>
            <a:br>
              <a:rPr lang="de-DE"/>
            </a:br>
            <a:r>
              <a:rPr lang="de-DE"/>
              <a:t>Klick einfügen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9FE3EF79-39CF-4649-B383-6BC4848F77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051" y="1536153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470B9B3-5A4E-4C21-A1F1-11F005EC80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4296" y="1660928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17">
            <a:extLst>
              <a:ext uri="{FF2B5EF4-FFF2-40B4-BE49-F238E27FC236}">
                <a16:creationId xmlns:a16="http://schemas.microsoft.com/office/drawing/2014/main" id="{8CFDD6EF-72A7-423C-A37E-B6C4D54488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051" y="2193378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27" name="Textplatzhalter 19">
            <a:extLst>
              <a:ext uri="{FF2B5EF4-FFF2-40B4-BE49-F238E27FC236}">
                <a16:creationId xmlns:a16="http://schemas.microsoft.com/office/drawing/2014/main" id="{2FB888D4-9CAF-4AD8-97D1-CA4AD24E49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4296" y="2318153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7">
            <a:extLst>
              <a:ext uri="{FF2B5EF4-FFF2-40B4-BE49-F238E27FC236}">
                <a16:creationId xmlns:a16="http://schemas.microsoft.com/office/drawing/2014/main" id="{2BE4328F-B4C6-474D-96DF-3961A626D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051" y="2850603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29" name="Textplatzhalter 19">
            <a:extLst>
              <a:ext uri="{FF2B5EF4-FFF2-40B4-BE49-F238E27FC236}">
                <a16:creationId xmlns:a16="http://schemas.microsoft.com/office/drawing/2014/main" id="{FB88DB02-85D0-4EDE-A835-568E1138D5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94296" y="2975378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17">
            <a:extLst>
              <a:ext uri="{FF2B5EF4-FFF2-40B4-BE49-F238E27FC236}">
                <a16:creationId xmlns:a16="http://schemas.microsoft.com/office/drawing/2014/main" id="{55DE431F-0FC0-4C15-BCBB-6EB280ECA1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7051" y="3507828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896A725E-BA01-41C2-9E55-B9EE588A13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94296" y="3632603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17">
            <a:extLst>
              <a:ext uri="{FF2B5EF4-FFF2-40B4-BE49-F238E27FC236}">
                <a16:creationId xmlns:a16="http://schemas.microsoft.com/office/drawing/2014/main" id="{C21916A4-3A9E-4C87-98DC-F88F56746C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051" y="4165053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33" name="Textplatzhalter 19">
            <a:extLst>
              <a:ext uri="{FF2B5EF4-FFF2-40B4-BE49-F238E27FC236}">
                <a16:creationId xmlns:a16="http://schemas.microsoft.com/office/drawing/2014/main" id="{4B975F43-94C6-424F-A263-CFD89A2E0C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4296" y="4289828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Textplatzhalter 17">
            <a:extLst>
              <a:ext uri="{FF2B5EF4-FFF2-40B4-BE49-F238E27FC236}">
                <a16:creationId xmlns:a16="http://schemas.microsoft.com/office/drawing/2014/main" id="{38C0F98C-1BAE-47B3-88B8-08DE9B446E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7051" y="4822278"/>
            <a:ext cx="648643" cy="43269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35" name="Textplatzhalter 19">
            <a:extLst>
              <a:ext uri="{FF2B5EF4-FFF2-40B4-BE49-F238E27FC236}">
                <a16:creationId xmlns:a16="http://schemas.microsoft.com/office/drawing/2014/main" id="{E099138A-A8F1-41F2-A7E0-C2F650F34E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94296" y="4947053"/>
            <a:ext cx="4551062" cy="287660"/>
          </a:xfrm>
        </p:spPr>
        <p:txBody>
          <a:bodyPr/>
          <a:lstStyle>
            <a:lvl1pPr>
              <a:buNone/>
              <a:defRPr b="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818C58-1E8B-413B-86F9-61D5383D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187C2C-9258-4949-A2BA-C9B426FF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58D593-9659-47B3-B291-03EC3DAD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87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170113"/>
            <a:ext cx="9175750" cy="3995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69905"/>
            <a:ext cx="9178925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144249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8" y="2170113"/>
            <a:ext cx="9175750" cy="3995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69905"/>
            <a:ext cx="9178925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</p:spTree>
    <p:extLst>
      <p:ext uri="{BB962C8B-B14F-4D97-AF65-F5344CB8AC3E}">
        <p14:creationId xmlns:p14="http://schemas.microsoft.com/office/powerpoint/2010/main" val="193412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8708BE9-C556-4E10-9A4A-17C1F25B643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950D830-F359-4494-AA6E-A921C16160D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E808A7B-937F-47D6-B0AA-3EBCF0712B0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1">
                    <a:alpha val="7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634711-135B-4A53-BF19-6A768BFA8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7" y="2170113"/>
            <a:ext cx="5453709" cy="3995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69905"/>
            <a:ext cx="9178925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B99059D4-479C-4DE1-9779-A2767B1774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5378" y="2170113"/>
            <a:ext cx="5453709" cy="3995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98368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-spaltig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E6996-2410-4E36-B6E1-2035ABB4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1BABB2-854E-4E3E-967A-E8EA3FBA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A6D141-799B-4527-B000-D901EB1C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ACB3CD-E125-4BF9-8DBE-17BBCD28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87335C-4E0C-4364-8E9B-F81B1341C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69905"/>
            <a:ext cx="9178925" cy="2154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None/>
              <a:defRPr sz="14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, Source Sans Pro </a:t>
            </a:r>
            <a:r>
              <a:rPr lang="de-DE" err="1"/>
              <a:t>Semibold</a:t>
            </a:r>
            <a:r>
              <a:rPr lang="de-DE"/>
              <a:t>, 14pt, einzeilig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43CDDA9-90BA-4631-8955-1821FAE497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087" y="2170113"/>
            <a:ext cx="5453709" cy="39957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43BD9F7-9AA4-4723-B27A-3796BCE8C9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5378" y="2170113"/>
            <a:ext cx="5453709" cy="39957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41161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59E5BC1-8CC3-4FBB-9F48-F11EE1AF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9178159" cy="8577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969DA8-B90F-4069-A8AC-BF82FC630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233" y="2170112"/>
            <a:ext cx="11302855" cy="3996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2404DC-DA79-46CA-9D5B-6A75A3D0B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6440" y="6504702"/>
            <a:ext cx="879459" cy="168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00"/>
              </a:lnSpc>
              <a:defRPr sz="10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fld id="{94C723F2-FC6A-4200-9801-7FBEAEAD6FBD}" type="datetimeFigureOut">
              <a:rPr lang="de-DE" smtClean="0"/>
              <a:t>04.11.2024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9F5A0A-7AE9-4F21-8687-CEF7443B8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232" y="6504702"/>
            <a:ext cx="8386071" cy="168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AFF64A-BE73-4972-87E0-382325810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504702"/>
            <a:ext cx="612528" cy="168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200"/>
              </a:lnSpc>
              <a:defRPr sz="1000">
                <a:solidFill>
                  <a:schemeClr val="accent1"/>
                </a:solidFill>
                <a:latin typeface="Source Sans Pro Semibold" panose="020B0603030403020204" pitchFamily="34" charset="0"/>
              </a:defRPr>
            </a:lvl1pPr>
          </a:lstStyle>
          <a:p>
            <a:fld id="{8DDBE8CD-EEEC-4C27-A40B-CC7B6B16698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83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2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7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981">
          <p15:clr>
            <a:srgbClr val="F26B43"/>
          </p15:clr>
        </p15:guide>
        <p15:guide id="6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C767A-18F3-ED0B-D347-D4224FC4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37" y="2978358"/>
            <a:ext cx="9296726" cy="2028963"/>
          </a:xfrm>
        </p:spPr>
        <p:txBody>
          <a:bodyPr/>
          <a:lstStyle/>
          <a:p>
            <a:r>
              <a:rPr lang="de-DE" dirty="0"/>
              <a:t>Le FRAT comme </a:t>
            </a:r>
            <a:r>
              <a:rPr lang="de-DE" dirty="0" err="1"/>
              <a:t>outil</a:t>
            </a:r>
            <a:r>
              <a:rPr lang="de-DE" dirty="0"/>
              <a:t> </a:t>
            </a:r>
            <a:r>
              <a:rPr lang="de-DE" dirty="0" err="1"/>
              <a:t>d‘appui</a:t>
            </a:r>
            <a:r>
              <a:rPr lang="de-DE" dirty="0"/>
              <a:t> au financement du Transport Public Urbain au </a:t>
            </a:r>
            <a:r>
              <a:rPr lang="de-DE" dirty="0" err="1"/>
              <a:t>Maroc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DBB62E-9072-22A6-2627-43B1027CF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6160" y="5293071"/>
            <a:ext cx="9554070" cy="493367"/>
          </a:xfrm>
        </p:spPr>
        <p:txBody>
          <a:bodyPr>
            <a:noAutofit/>
          </a:bodyPr>
          <a:lstStyle/>
          <a:p>
            <a:r>
              <a:rPr lang="fr-FR" sz="1600" dirty="0"/>
              <a:t>Intervenant</a:t>
            </a:r>
            <a:r>
              <a:rPr lang="de-DE" sz="1600" dirty="0"/>
              <a:t> : Abdelilah BENBOUKHRIS 					Rabat le 06/11/2024</a:t>
            </a:r>
          </a:p>
        </p:txBody>
      </p:sp>
    </p:spTree>
    <p:extLst>
      <p:ext uri="{BB962C8B-B14F-4D97-AF65-F5344CB8AC3E}">
        <p14:creationId xmlns:p14="http://schemas.microsoft.com/office/powerpoint/2010/main" val="285691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2609426" y="2093507"/>
            <a:ext cx="8708381" cy="33534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r>
              <a:rPr lang="fr-FR" sz="1500" b="1" dirty="0">
                <a:solidFill>
                  <a:prstClr val="black"/>
                </a:solidFill>
              </a:rPr>
              <a:t>Attribution des financements :</a:t>
            </a:r>
          </a:p>
          <a:p>
            <a:r>
              <a:rPr lang="fr-FR" sz="1500" b="1" dirty="0">
                <a:solidFill>
                  <a:prstClr val="black"/>
                </a:solidFill>
              </a:rPr>
              <a:t> </a:t>
            </a:r>
          </a:p>
          <a:p>
            <a:r>
              <a:rPr lang="fr-FR" sz="1500" dirty="0">
                <a:solidFill>
                  <a:prstClr val="black"/>
                </a:solidFill>
              </a:rPr>
              <a:t>	</a:t>
            </a: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1500" dirty="0">
                <a:solidFill>
                  <a:prstClr val="black"/>
                </a:solidFill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fr-FR" u="sng" dirty="0">
              <a:solidFill>
                <a:prstClr val="black"/>
              </a:solidFill>
            </a:endParaRPr>
          </a:p>
          <a:p>
            <a:pPr marL="257175" indent="-257175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500" dirty="0">
              <a:solidFill>
                <a:prstClr val="black"/>
              </a:solidFill>
            </a:endParaRPr>
          </a:p>
          <a:p>
            <a:pPr marL="270272" indent="-270272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1500" dirty="0">
              <a:solidFill>
                <a:prstClr val="black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917250" y="2561912"/>
            <a:ext cx="2170784" cy="2210498"/>
            <a:chOff x="3718038" y="1742703"/>
            <a:chExt cx="3098042" cy="4403650"/>
          </a:xfrm>
        </p:grpSpPr>
        <p:sp>
          <p:nvSpPr>
            <p:cNvPr id="5" name="Rectangle 4"/>
            <p:cNvSpPr/>
            <p:nvPr/>
          </p:nvSpPr>
          <p:spPr>
            <a:xfrm>
              <a:off x="3718038" y="2888886"/>
              <a:ext cx="3098042" cy="914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black"/>
                  </a:solidFill>
                </a:rPr>
                <a:t>Attribution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18038" y="4060420"/>
              <a:ext cx="3098042" cy="914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white"/>
                  </a:solidFill>
                </a:rPr>
                <a:t>Eligibilité</a:t>
              </a:r>
              <a:endParaRPr lang="fr-FR" sz="135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18038" y="5231953"/>
              <a:ext cx="3098042" cy="914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black"/>
                  </a:solidFill>
                </a:rPr>
                <a:t>Recevabilité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8038" y="1742703"/>
              <a:ext cx="3098042" cy="914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black"/>
                  </a:solidFill>
                </a:rPr>
                <a:t>Conventionnemen</a:t>
              </a:r>
              <a:r>
                <a:rPr lang="fr-FR" sz="1350" dirty="0">
                  <a:solidFill>
                    <a:prstClr val="black"/>
                  </a:solidFill>
                </a:rPr>
                <a:t>t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697815" y="3295096"/>
            <a:ext cx="3797411" cy="1663495"/>
            <a:chOff x="6064902" y="1691436"/>
            <a:chExt cx="4647063" cy="3313935"/>
          </a:xfrm>
        </p:grpSpPr>
        <p:sp>
          <p:nvSpPr>
            <p:cNvPr id="10" name="Rectangle 9"/>
            <p:cNvSpPr/>
            <p:nvPr/>
          </p:nvSpPr>
          <p:spPr>
            <a:xfrm>
              <a:off x="6622229" y="2537020"/>
              <a:ext cx="3098042" cy="9144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white"/>
                  </a:solidFill>
                </a:rPr>
                <a:t>Institutionnel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20678" y="3343900"/>
              <a:ext cx="3098042" cy="9144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white"/>
                  </a:solidFill>
                </a:rPr>
                <a:t>Technique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13923" y="4090971"/>
              <a:ext cx="3098042" cy="914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white"/>
                  </a:solidFill>
                </a:rPr>
                <a:t>Financier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64902" y="1691436"/>
              <a:ext cx="3098042" cy="9144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white"/>
                  </a:solidFill>
                </a:rPr>
                <a:t>Stratégique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37860" y="2463596"/>
            <a:ext cx="2591562" cy="459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7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TCSP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70195" y="2463596"/>
            <a:ext cx="1050062" cy="459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5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Autres</a:t>
            </a:r>
            <a:endParaRPr lang="fr-FR" sz="27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2609426" y="1447400"/>
            <a:ext cx="2643832" cy="626709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/>
              <a:t>Financement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718189" y="2497237"/>
            <a:ext cx="1697195" cy="2705180"/>
            <a:chOff x="3704387" y="2824131"/>
            <a:chExt cx="3098042" cy="3273641"/>
          </a:xfrm>
        </p:grpSpPr>
        <p:sp>
          <p:nvSpPr>
            <p:cNvPr id="18" name="Rectangle 17"/>
            <p:cNvSpPr/>
            <p:nvPr/>
          </p:nvSpPr>
          <p:spPr>
            <a:xfrm>
              <a:off x="3704387" y="2824131"/>
              <a:ext cx="3098042" cy="914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black"/>
                  </a:solidFill>
                </a:rPr>
                <a:t>Comité FART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04387" y="3995665"/>
              <a:ext cx="3098042" cy="914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solidFill>
                    <a:prstClr val="black"/>
                  </a:solidFill>
                </a:rPr>
                <a:t>CoTech</a:t>
              </a:r>
              <a:endParaRPr lang="fr-FR" sz="140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4387" y="5183372"/>
              <a:ext cx="3098042" cy="914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prstClr val="black"/>
                  </a:solidFill>
                </a:rPr>
                <a:t>Secrétariat du FART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V="1">
              <a:off x="5253409" y="3738531"/>
              <a:ext cx="0" cy="2157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361659" y="5686315"/>
            <a:ext cx="2495535" cy="589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350" dirty="0">
                <a:solidFill>
                  <a:prstClr val="white"/>
                </a:solidFill>
                <a:latin typeface="+mj-lt"/>
              </a:rPr>
              <a:t>Investissement global TPU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10855" y="5253839"/>
            <a:ext cx="1125149" cy="589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350" dirty="0">
                <a:solidFill>
                  <a:prstClr val="white"/>
                </a:solidFill>
                <a:latin typeface="+mj-lt"/>
              </a:rPr>
              <a:t>Emprunt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41233" y="6010034"/>
            <a:ext cx="1125149" cy="67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350" dirty="0">
                <a:solidFill>
                  <a:prstClr val="white"/>
                </a:solidFill>
                <a:latin typeface="+mj-lt"/>
              </a:rPr>
              <a:t>Fonds propres</a:t>
            </a:r>
          </a:p>
        </p:txBody>
      </p:sp>
      <p:cxnSp>
        <p:nvCxnSpPr>
          <p:cNvPr id="25" name="Connecteur droit 24"/>
          <p:cNvCxnSpPr>
            <a:stCxn id="22" idx="3"/>
            <a:endCxn id="23" idx="1"/>
          </p:cNvCxnSpPr>
          <p:nvPr/>
        </p:nvCxnSpPr>
        <p:spPr>
          <a:xfrm flipV="1">
            <a:off x="3857194" y="5548521"/>
            <a:ext cx="1053661" cy="432476"/>
          </a:xfrm>
          <a:prstGeom prst="line">
            <a:avLst/>
          </a:prstGeom>
          <a:ln w="158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038144" y="5444225"/>
            <a:ext cx="8876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 dirty="0">
                <a:solidFill>
                  <a:schemeClr val="bg1"/>
                </a:solidFill>
                <a:latin typeface="+mj-lt"/>
              </a:rPr>
              <a:t>(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50-40%)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92931" y="6357465"/>
            <a:ext cx="8876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 dirty="0">
                <a:solidFill>
                  <a:schemeClr val="bg1"/>
                </a:solidFill>
                <a:latin typeface="+mj-lt"/>
              </a:rPr>
              <a:t>(</a:t>
            </a:r>
            <a:r>
              <a:rPr lang="fr-FR" sz="1200" dirty="0">
                <a:solidFill>
                  <a:schemeClr val="bg1"/>
                </a:solidFill>
                <a:latin typeface="+mj-lt"/>
              </a:rPr>
              <a:t>50-60)%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739636" y="5553614"/>
            <a:ext cx="389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Prise en charge du service de la dette par le </a:t>
            </a:r>
            <a:r>
              <a:rPr lang="fr-FR" sz="1200" b="1" dirty="0">
                <a:solidFill>
                  <a:schemeClr val="bg1"/>
                </a:solidFill>
                <a:latin typeface="+mj-lt"/>
              </a:rPr>
              <a:t>FRAT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124351" y="6022841"/>
            <a:ext cx="589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 dirty="0">
                <a:solidFill>
                  <a:schemeClr val="bg1"/>
                </a:solidFill>
                <a:latin typeface="+mj-lt"/>
              </a:rPr>
              <a:t>70%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131698" y="6315233"/>
            <a:ext cx="5893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 dirty="0">
                <a:solidFill>
                  <a:schemeClr val="bg1"/>
                </a:solidFill>
                <a:latin typeface="+mj-lt"/>
              </a:rPr>
              <a:t>30%</a:t>
            </a:r>
          </a:p>
        </p:txBody>
      </p:sp>
      <p:sp>
        <p:nvSpPr>
          <p:cNvPr id="31" name="Titre 2"/>
          <p:cNvSpPr>
            <a:spLocks noGrp="1"/>
          </p:cNvSpPr>
          <p:nvPr>
            <p:ph type="title"/>
          </p:nvPr>
        </p:nvSpPr>
        <p:spPr>
          <a:xfrm>
            <a:off x="142875" y="105879"/>
            <a:ext cx="11872913" cy="8272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000" b="1" dirty="0"/>
              <a:t>II Le FRAT comme </a:t>
            </a:r>
            <a:r>
              <a:rPr lang="de-DE" sz="2000" b="1" dirty="0" err="1"/>
              <a:t>outil</a:t>
            </a:r>
            <a:r>
              <a:rPr lang="de-DE" sz="2000" b="1" dirty="0"/>
              <a:t> de financement du </a:t>
            </a:r>
            <a:r>
              <a:rPr lang="de-DE" sz="2000" b="1" dirty="0" err="1"/>
              <a:t>secteur</a:t>
            </a:r>
            <a:r>
              <a:rPr lang="de-DE" sz="2000" b="1" dirty="0"/>
              <a:t> des </a:t>
            </a:r>
            <a:r>
              <a:rPr lang="de-DE" sz="2000" b="1" dirty="0" err="1"/>
              <a:t>déplacements</a:t>
            </a:r>
            <a:r>
              <a:rPr lang="de-DE" sz="2000" b="1" dirty="0"/>
              <a:t> </a:t>
            </a:r>
            <a:r>
              <a:rPr lang="de-DE" sz="2000" b="1" dirty="0" err="1"/>
              <a:t>urbains</a:t>
            </a:r>
            <a:r>
              <a:rPr lang="de-DE" sz="2000" b="1" dirty="0"/>
              <a:t> : </a:t>
            </a:r>
            <a:r>
              <a:rPr lang="fr-FR" sz="2000" b="1" dirty="0"/>
              <a:t> schéma de financement des projets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3871954" y="6062297"/>
            <a:ext cx="1038901" cy="295168"/>
          </a:xfrm>
          <a:prstGeom prst="line">
            <a:avLst/>
          </a:prstGeom>
          <a:ln w="158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153242" y="5435504"/>
            <a:ext cx="7419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50" dirty="0">
                <a:solidFill>
                  <a:schemeClr val="bg1"/>
                </a:solidFill>
                <a:latin typeface="+mj-lt"/>
              </a:rPr>
              <a:t>100%</a:t>
            </a:r>
          </a:p>
        </p:txBody>
      </p:sp>
      <p:cxnSp>
        <p:nvCxnSpPr>
          <p:cNvPr id="36" name="Connecteur droit 35"/>
          <p:cNvCxnSpPr/>
          <p:nvPr/>
        </p:nvCxnSpPr>
        <p:spPr>
          <a:xfrm flipH="1" flipV="1">
            <a:off x="6065893" y="5678296"/>
            <a:ext cx="635798" cy="16038"/>
          </a:xfrm>
          <a:prstGeom prst="line">
            <a:avLst/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E6FC5-38C0-6626-6690-50FA7962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70" y="368130"/>
            <a:ext cx="11745767" cy="832020"/>
          </a:xfrm>
        </p:spPr>
        <p:txBody>
          <a:bodyPr/>
          <a:lstStyle/>
          <a:p>
            <a:r>
              <a:rPr lang="de-DE" sz="2000" b="1" dirty="0"/>
              <a:t>II Le FRAT comme </a:t>
            </a:r>
            <a:r>
              <a:rPr lang="de-DE" sz="2000" b="1" dirty="0" err="1"/>
              <a:t>outil</a:t>
            </a:r>
            <a:r>
              <a:rPr lang="de-DE" sz="2000" b="1" dirty="0"/>
              <a:t> de financement du </a:t>
            </a:r>
            <a:r>
              <a:rPr lang="de-DE" sz="2000" b="1" dirty="0" err="1"/>
              <a:t>secteur</a:t>
            </a:r>
            <a:r>
              <a:rPr lang="de-DE" sz="2000" b="1" dirty="0"/>
              <a:t> des Deplacements </a:t>
            </a:r>
            <a:r>
              <a:rPr lang="de-DE" sz="2000" b="1" dirty="0" err="1"/>
              <a:t>urbains</a:t>
            </a:r>
            <a:r>
              <a:rPr lang="de-DE" sz="2000" b="1" dirty="0"/>
              <a:t> : Focus </a:t>
            </a:r>
            <a:r>
              <a:rPr lang="de-DE" sz="2000" b="1" dirty="0" err="1"/>
              <a:t>sur</a:t>
            </a:r>
            <a:r>
              <a:rPr lang="de-DE" sz="2000" b="1" dirty="0"/>
              <a:t> le </a:t>
            </a:r>
            <a:r>
              <a:rPr lang="de-DE" sz="2000" b="1" dirty="0" err="1"/>
              <a:t>schéma</a:t>
            </a:r>
            <a:r>
              <a:rPr lang="de-DE" sz="2000" b="1" dirty="0"/>
              <a:t> </a:t>
            </a:r>
            <a:r>
              <a:rPr lang="de-DE" sz="2000" b="1" dirty="0" err="1"/>
              <a:t>cible</a:t>
            </a:r>
            <a:r>
              <a:rPr lang="de-DE" sz="2000" b="1" dirty="0"/>
              <a:t> </a:t>
            </a:r>
            <a:br>
              <a:rPr lang="de-DE" sz="2400" b="1" dirty="0"/>
            </a:br>
            <a:endParaRPr lang="de-DE" sz="2400" b="1" dirty="0"/>
          </a:p>
        </p:txBody>
      </p:sp>
      <p:pic>
        <p:nvPicPr>
          <p:cNvPr id="3" name="Imag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/>
          <a:stretch/>
        </p:blipFill>
        <p:spPr bwMode="auto">
          <a:xfrm>
            <a:off x="2014538" y="1428750"/>
            <a:ext cx="8072437" cy="50149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574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448" y="307452"/>
            <a:ext cx="9073008" cy="578374"/>
          </a:xfrm>
        </p:spPr>
        <p:txBody>
          <a:bodyPr>
            <a:normAutofit fontScale="90000"/>
          </a:bodyPr>
          <a:lstStyle/>
          <a:p>
            <a:r>
              <a:rPr lang="fr-FR" sz="2700" dirty="0"/>
              <a:t>III Les réalisations du FRAT 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569299"/>
              </p:ext>
            </p:extLst>
          </p:nvPr>
        </p:nvGraphicFramePr>
        <p:xfrm>
          <a:off x="2114550" y="1757364"/>
          <a:ext cx="7558088" cy="458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943099" y="1393591"/>
            <a:ext cx="701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Budget  Global conventionnel 1776 M  $ </a:t>
            </a:r>
          </a:p>
        </p:txBody>
      </p:sp>
    </p:spTree>
    <p:extLst>
      <p:ext uri="{BB962C8B-B14F-4D97-AF65-F5344CB8AC3E}">
        <p14:creationId xmlns:p14="http://schemas.microsoft.com/office/powerpoint/2010/main" val="187846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63196" y="1139368"/>
            <a:ext cx="2496697" cy="703863"/>
          </a:xfrm>
          <a:ln w="5715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000" b="1" dirty="0"/>
              <a:t>TRAMWAY : 100 KM </a:t>
            </a:r>
          </a:p>
          <a:p>
            <a:pPr marL="0" indent="0" algn="ctr">
              <a:buNone/>
            </a:pPr>
            <a:endParaRPr lang="fr-FR" sz="2400" b="1" dirty="0"/>
          </a:p>
        </p:txBody>
      </p:sp>
      <p:pic>
        <p:nvPicPr>
          <p:cNvPr id="12" name="Espace réservé pour une image  1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6916"/>
          <a:stretch>
            <a:fillRect/>
          </a:stretch>
        </p:blipFill>
        <p:spPr>
          <a:xfrm>
            <a:off x="7929563" y="2171700"/>
            <a:ext cx="2528888" cy="1543051"/>
          </a:xfrm>
        </p:spPr>
      </p:pic>
      <p:pic>
        <p:nvPicPr>
          <p:cNvPr id="10" name="Espace réservé pour une image  9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6916"/>
          <a:stretch>
            <a:fillRect/>
          </a:stretch>
        </p:blipFill>
        <p:spPr>
          <a:xfrm>
            <a:off x="663197" y="2065338"/>
            <a:ext cx="2496697" cy="1520825"/>
          </a:xfrm>
          <a:prstGeom prst="rect">
            <a:avLst/>
          </a:prstGeom>
        </p:spPr>
      </p:pic>
      <p:pic>
        <p:nvPicPr>
          <p:cNvPr id="11" name="Espace réservé pour une image  10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3805" b="13805"/>
          <a:stretch>
            <a:fillRect/>
          </a:stretch>
        </p:blipFill>
        <p:spPr>
          <a:xfrm>
            <a:off x="4276517" y="2058989"/>
            <a:ext cx="3084085" cy="1655762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74447" y="307452"/>
            <a:ext cx="11041265" cy="413415"/>
          </a:xfrm>
        </p:spPr>
        <p:txBody>
          <a:bodyPr>
            <a:normAutofit fontScale="90000"/>
          </a:bodyPr>
          <a:lstStyle/>
          <a:p>
            <a:r>
              <a:rPr lang="fr-FR" dirty="0"/>
              <a:t>III </a:t>
            </a:r>
            <a:r>
              <a:rPr lang="fr-FR" sz="2700" dirty="0">
                <a:solidFill>
                  <a:srgbClr val="FFFFFF"/>
                </a:solidFill>
              </a:rPr>
              <a:t> Les réalisations du FRAT : </a:t>
            </a:r>
            <a:r>
              <a:rPr lang="fr-FR" dirty="0"/>
              <a:t>les Projets cofinancés par le FRAT  jusqu’à 2024 </a:t>
            </a:r>
            <a:br>
              <a:rPr lang="fr-FR" dirty="0"/>
            </a:br>
            <a:endParaRPr lang="fr-FR" dirty="0"/>
          </a:p>
        </p:txBody>
      </p:sp>
      <p:sp>
        <p:nvSpPr>
          <p:cNvPr id="17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929562" y="942974"/>
            <a:ext cx="3057526" cy="1171576"/>
          </a:xfrm>
          <a:ln w="5715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000" b="1" dirty="0"/>
              <a:t>Bus: 700 Bus + Système Billettique+ SAE</a:t>
            </a:r>
          </a:p>
          <a:p>
            <a:pPr marL="0" indent="0" algn="ctr">
              <a:buNone/>
            </a:pPr>
            <a:r>
              <a:rPr lang="fr-FR" sz="2400" b="1" dirty="0"/>
              <a:t>Casablanca</a:t>
            </a:r>
          </a:p>
        </p:txBody>
      </p:sp>
      <p:sp>
        <p:nvSpPr>
          <p:cNvPr id="3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276517" y="1486044"/>
            <a:ext cx="2811112" cy="442769"/>
          </a:xfrm>
          <a:ln w="5715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000" b="1" dirty="0"/>
              <a:t>BRT : 40 KM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fr-FR" sz="2000" b="1" dirty="0"/>
          </a:p>
          <a:p>
            <a:pPr marL="0" indent="0" algn="ctr">
              <a:buNone/>
            </a:pPr>
            <a:endParaRPr lang="fr-FR" sz="2400" b="1" dirty="0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69503"/>
              </p:ext>
            </p:extLst>
          </p:nvPr>
        </p:nvGraphicFramePr>
        <p:xfrm>
          <a:off x="771527" y="4061829"/>
          <a:ext cx="9844086" cy="1652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2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7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490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/>
                        <a:t>Casablanca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Rabat-Salé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Agadir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Tramway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 lignes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 lignes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 lignes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 ligne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541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Total</a:t>
                      </a:r>
                    </a:p>
                    <a:p>
                      <a:pPr algn="ctr"/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771527" y="5713999"/>
            <a:ext cx="9844086" cy="70108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fr-FR" dirty="0">
                <a:solidFill>
                  <a:schemeClr val="tx1"/>
                </a:solidFill>
              </a:rPr>
              <a:t>Le FRAT finance des études (en cours de réalisation)  pour la mise en place des lignes BRT à Rabat-Salé-</a:t>
            </a:r>
            <a:r>
              <a:rPr lang="fr-FR" dirty="0" err="1">
                <a:solidFill>
                  <a:schemeClr val="tx1"/>
                </a:solidFill>
              </a:rPr>
              <a:t>Témara</a:t>
            </a:r>
            <a:r>
              <a:rPr lang="fr-FR" dirty="0">
                <a:solidFill>
                  <a:schemeClr val="tx1"/>
                </a:solidFill>
              </a:rPr>
              <a:t>, Marrakech et Tanger</a:t>
            </a:r>
          </a:p>
        </p:txBody>
      </p:sp>
    </p:spTree>
    <p:extLst>
      <p:ext uri="{BB962C8B-B14F-4D97-AF65-F5344CB8AC3E}">
        <p14:creationId xmlns:p14="http://schemas.microsoft.com/office/powerpoint/2010/main" val="371924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3123" y="321739"/>
            <a:ext cx="9073008" cy="578374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III le retour d’expérience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658754044"/>
              </p:ext>
            </p:extLst>
          </p:nvPr>
        </p:nvGraphicFramePr>
        <p:xfrm>
          <a:off x="857249" y="2014538"/>
          <a:ext cx="10458451" cy="354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34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FC6FB9-5279-4719-AFA9-3845E220CA93}"/>
              </a:ext>
            </a:extLst>
          </p:cNvPr>
          <p:cNvSpPr/>
          <p:nvPr/>
        </p:nvSpPr>
        <p:spPr>
          <a:xfrm>
            <a:off x="2463282" y="2360645"/>
            <a:ext cx="658741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81704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43E34D-39CF-9574-8192-786469502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5516" y="3577029"/>
            <a:ext cx="9977540" cy="2508979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de-DE" sz="2000" b="1" dirty="0"/>
              <a:t>Elements de </a:t>
            </a:r>
            <a:r>
              <a:rPr lang="de-DE" sz="2000" b="1" dirty="0" err="1"/>
              <a:t>contexte</a:t>
            </a:r>
            <a:r>
              <a:rPr lang="de-DE" sz="2000" b="1" dirty="0"/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de-DE" sz="2000" b="1" dirty="0"/>
              <a:t>Le FRAT comme </a:t>
            </a:r>
            <a:r>
              <a:rPr lang="de-DE" sz="2000" b="1" dirty="0" err="1"/>
              <a:t>outil</a:t>
            </a:r>
            <a:r>
              <a:rPr lang="de-DE" sz="2000" b="1" dirty="0"/>
              <a:t> de financement du </a:t>
            </a:r>
            <a:r>
              <a:rPr lang="de-DE" sz="2000" b="1" dirty="0" err="1"/>
              <a:t>secteur</a:t>
            </a:r>
            <a:r>
              <a:rPr lang="de-DE" sz="2000" b="1" dirty="0"/>
              <a:t> des </a:t>
            </a:r>
            <a:r>
              <a:rPr lang="de-DE" sz="2000" b="1" dirty="0" err="1"/>
              <a:t>déplacements</a:t>
            </a:r>
            <a:r>
              <a:rPr lang="de-DE" sz="2000" b="1" dirty="0"/>
              <a:t> </a:t>
            </a:r>
            <a:r>
              <a:rPr lang="de-DE" sz="2000" b="1" dirty="0" err="1"/>
              <a:t>urbains</a:t>
            </a:r>
            <a:r>
              <a:rPr lang="de-DE" sz="2000" b="1" dirty="0"/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de-DE" sz="2000" b="1" dirty="0" err="1"/>
              <a:t>Les</a:t>
            </a:r>
            <a:r>
              <a:rPr lang="de-DE" sz="2000" b="1" dirty="0"/>
              <a:t> </a:t>
            </a:r>
            <a:r>
              <a:rPr lang="de-DE" sz="2000" b="1" dirty="0" err="1"/>
              <a:t>réalisations</a:t>
            </a:r>
            <a:r>
              <a:rPr lang="de-DE" sz="2000" b="1" dirty="0"/>
              <a:t> du FRAT  </a:t>
            </a:r>
          </a:p>
          <a:p>
            <a:pPr marL="400050" indent="-400050">
              <a:buFont typeface="+mj-lt"/>
              <a:buAutoNum type="romanUcPeriod"/>
            </a:pPr>
            <a:r>
              <a:rPr lang="de-DE" sz="2000" b="1" dirty="0"/>
              <a:t> le retour d‘expérience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0EC4EF9-9BD6-7940-B42B-06141A23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826" y="689079"/>
            <a:ext cx="2885607" cy="839918"/>
          </a:xfrm>
        </p:spPr>
        <p:txBody>
          <a:bodyPr/>
          <a:lstStyle/>
          <a:p>
            <a:pPr algn="ctr"/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Plan </a:t>
            </a:r>
          </a:p>
        </p:txBody>
      </p:sp>
    </p:spTree>
    <p:extLst>
      <p:ext uri="{BB962C8B-B14F-4D97-AF65-F5344CB8AC3E}">
        <p14:creationId xmlns:p14="http://schemas.microsoft.com/office/powerpoint/2010/main" val="2772035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5A5F2-64DC-A7C7-CC8F-A9CCA07A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2"/>
            <a:ext cx="10856351" cy="703434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de-DE" sz="2000" b="1" dirty="0"/>
              <a:t>Elements de </a:t>
            </a:r>
            <a:r>
              <a:rPr lang="de-DE" sz="2000" b="1" dirty="0" err="1"/>
              <a:t>contexte</a:t>
            </a:r>
            <a:r>
              <a:rPr lang="de-DE" sz="2000" b="1" dirty="0"/>
              <a:t> : Enjeux du </a:t>
            </a:r>
            <a:r>
              <a:rPr lang="de-DE" sz="2000" b="1" dirty="0" err="1"/>
              <a:t>secteur</a:t>
            </a:r>
            <a:r>
              <a:rPr lang="de-DE" sz="2000" b="1" dirty="0"/>
              <a:t> des </a:t>
            </a:r>
            <a:r>
              <a:rPr lang="de-DE" sz="2000" b="1" dirty="0" err="1"/>
              <a:t>déplacements</a:t>
            </a:r>
            <a:r>
              <a:rPr lang="de-DE" sz="2000" b="1" dirty="0"/>
              <a:t> </a:t>
            </a:r>
            <a:r>
              <a:rPr lang="de-DE" sz="2000" b="1" dirty="0" err="1"/>
              <a:t>urbain</a:t>
            </a:r>
            <a:r>
              <a:rPr lang="de-DE" sz="2000" b="1" dirty="0"/>
              <a:t> au </a:t>
            </a:r>
            <a:r>
              <a:rPr lang="de-DE" sz="2000" b="1" dirty="0" err="1"/>
              <a:t>Maroc</a:t>
            </a:r>
            <a:endParaRPr lang="de-DE" sz="2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371600"/>
            <a:ext cx="1027054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42938" y="1600201"/>
            <a:ext cx="2085975" cy="9858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3600" dirty="0">
                <a:solidFill>
                  <a:srgbClr val="FFCC00"/>
                </a:solidFill>
              </a:rPr>
              <a:t>64% </a:t>
            </a:r>
          </a:p>
          <a:p>
            <a:pPr algn="l"/>
            <a:r>
              <a:rPr lang="fr-FR" dirty="0">
                <a:solidFill>
                  <a:schemeClr val="bg1"/>
                </a:solidFill>
              </a:rPr>
              <a:t>Taux d’urbanisation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95638" y="1600200"/>
            <a:ext cx="2519362" cy="9858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fr-FR" sz="3600" dirty="0">
                <a:solidFill>
                  <a:srgbClr val="FFCC00"/>
                </a:solidFill>
              </a:rPr>
              <a:t>23%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Une population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urbaine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00428" y="3846162"/>
            <a:ext cx="2204315" cy="1525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3600" dirty="0">
                <a:solidFill>
                  <a:srgbClr val="FFCC00"/>
                </a:solidFill>
              </a:rPr>
              <a:t>12 %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Taux de Motorisation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720" y="3846163"/>
            <a:ext cx="3167785" cy="1525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3200" dirty="0">
                <a:solidFill>
                  <a:srgbClr val="FFCC00"/>
                </a:solidFill>
              </a:rPr>
              <a:t>4,47 Millions </a:t>
            </a:r>
            <a:r>
              <a:rPr lang="fr-FR" sz="3200" dirty="0" err="1">
                <a:solidFill>
                  <a:srgbClr val="FFCC00"/>
                </a:solidFill>
              </a:rPr>
              <a:t>vl</a:t>
            </a:r>
            <a:endParaRPr lang="fr-FR" sz="3200" dirty="0">
              <a:solidFill>
                <a:srgbClr val="FFCC00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Parc automobile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15000" y="1571621"/>
            <a:ext cx="3271838" cy="14144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3600" dirty="0">
                <a:solidFill>
                  <a:srgbClr val="FFCC00"/>
                </a:solidFill>
              </a:rPr>
              <a:t>70 %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Taux de concentration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 la population urbaine dans les villes de plus de 100.000 </a:t>
            </a:r>
            <a:r>
              <a:rPr lang="fr-FR" dirty="0" err="1">
                <a:solidFill>
                  <a:schemeClr val="bg1"/>
                </a:solidFill>
              </a:rPr>
              <a:t>hAB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358312" y="1600197"/>
            <a:ext cx="2714626" cy="14144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3600" dirty="0">
                <a:solidFill>
                  <a:srgbClr val="FFCC00"/>
                </a:solidFill>
              </a:rPr>
              <a:t>2 à 5 </a:t>
            </a:r>
            <a:r>
              <a:rPr lang="fr-FR" dirty="0">
                <a:solidFill>
                  <a:schemeClr val="bg1"/>
                </a:solidFill>
              </a:rPr>
              <a:t>Déplacement/jour/habitant/Grandes Villes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Taux de mobilité 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F85A5F2-64DC-A7C7-CC8F-A9CCA07A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2"/>
            <a:ext cx="10856351" cy="760582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de-DE" sz="2000" b="1" dirty="0"/>
              <a:t>Elements de </a:t>
            </a:r>
            <a:r>
              <a:rPr lang="de-DE" sz="2000" b="1" dirty="0" err="1"/>
              <a:t>contexte</a:t>
            </a:r>
            <a:r>
              <a:rPr lang="de-DE" sz="2000" b="1" dirty="0"/>
              <a:t> : Enjeux du </a:t>
            </a:r>
            <a:r>
              <a:rPr lang="de-DE" sz="2000" b="1" dirty="0" err="1"/>
              <a:t>secteur</a:t>
            </a:r>
            <a:r>
              <a:rPr lang="de-DE" sz="2000" b="1" dirty="0"/>
              <a:t> des </a:t>
            </a:r>
            <a:r>
              <a:rPr lang="de-DE" sz="2000" b="1" dirty="0" err="1"/>
              <a:t>déplacements</a:t>
            </a:r>
            <a:r>
              <a:rPr lang="de-DE" sz="2000" b="1" dirty="0"/>
              <a:t> </a:t>
            </a:r>
            <a:r>
              <a:rPr lang="de-DE" sz="2000" b="1" dirty="0" err="1"/>
              <a:t>urbain</a:t>
            </a:r>
            <a:r>
              <a:rPr lang="de-DE" sz="2000" b="1" dirty="0"/>
              <a:t> au </a:t>
            </a:r>
            <a:r>
              <a:rPr lang="de-DE" sz="2000" b="1" dirty="0" err="1"/>
              <a:t>Maroc</a:t>
            </a:r>
            <a:endParaRPr lang="de-DE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355917" y="3846161"/>
            <a:ext cx="2204315" cy="1525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3600" dirty="0">
                <a:solidFill>
                  <a:srgbClr val="FFCC00"/>
                </a:solidFill>
              </a:rPr>
              <a:t>50 %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Part modale Marche à pied subie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486900" y="3855690"/>
            <a:ext cx="2386021" cy="1525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3600" dirty="0">
                <a:solidFill>
                  <a:srgbClr val="FFCC00"/>
                </a:solidFill>
              </a:rPr>
              <a:t>9 % à 17%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Bus par /1000/Habitants</a:t>
            </a:r>
          </a:p>
        </p:txBody>
      </p:sp>
    </p:spTree>
    <p:extLst>
      <p:ext uri="{BB962C8B-B14F-4D97-AF65-F5344CB8AC3E}">
        <p14:creationId xmlns:p14="http://schemas.microsoft.com/office/powerpoint/2010/main" val="329101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5A5F2-64DC-A7C7-CC8F-A9CCA07A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33" y="410991"/>
            <a:ext cx="10856351" cy="857769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de-DE" sz="2000" b="1" dirty="0"/>
              <a:t>Elements de </a:t>
            </a:r>
            <a:r>
              <a:rPr lang="de-DE" sz="2000" b="1" dirty="0" err="1"/>
              <a:t>contexte</a:t>
            </a:r>
            <a:r>
              <a:rPr lang="de-DE" sz="2000" b="1" dirty="0"/>
              <a:t> : Strategie Nationale des </a:t>
            </a:r>
            <a:r>
              <a:rPr lang="de-DE" sz="2000" b="1" dirty="0" err="1"/>
              <a:t>Déplacements</a:t>
            </a:r>
            <a:r>
              <a:rPr lang="de-DE" sz="2000" b="1" dirty="0"/>
              <a:t> Urbains </a:t>
            </a:r>
            <a:r>
              <a:rPr lang="de-DE" sz="2000" b="1" dirty="0" err="1"/>
              <a:t>appuyée</a:t>
            </a:r>
            <a:r>
              <a:rPr lang="de-DE" sz="2000" b="1" dirty="0"/>
              <a:t> par la Banque </a:t>
            </a:r>
            <a:r>
              <a:rPr lang="de-DE" sz="2000" b="1" dirty="0" err="1"/>
              <a:t>Mondiale</a:t>
            </a:r>
            <a:r>
              <a:rPr lang="de-DE" sz="2000" b="1" dirty="0"/>
              <a:t> </a:t>
            </a:r>
            <a:r>
              <a:rPr lang="de-DE" sz="2000" b="1" dirty="0" err="1"/>
              <a:t>depuis</a:t>
            </a:r>
            <a:r>
              <a:rPr lang="de-DE" sz="2000" b="1" dirty="0"/>
              <a:t> 2008</a:t>
            </a:r>
            <a:br>
              <a:rPr lang="de-DE" b="1" dirty="0"/>
            </a:br>
            <a:endParaRPr lang="de-DE" b="1" dirty="0"/>
          </a:p>
        </p:txBody>
      </p:sp>
      <p:graphicFrame>
        <p:nvGraphicFramePr>
          <p:cNvPr id="32" name="Diagramme 31"/>
          <p:cNvGraphicFramePr/>
          <p:nvPr>
            <p:extLst>
              <p:ext uri="{D42A27DB-BD31-4B8C-83A1-F6EECF244321}">
                <p14:modId xmlns:p14="http://schemas.microsoft.com/office/powerpoint/2010/main" val="2458452115"/>
              </p:ext>
            </p:extLst>
          </p:nvPr>
        </p:nvGraphicFramePr>
        <p:xfrm>
          <a:off x="446233" y="2443163"/>
          <a:ext cx="3680755" cy="315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 à coins arrondis 32"/>
          <p:cNvSpPr/>
          <p:nvPr/>
        </p:nvSpPr>
        <p:spPr>
          <a:xfrm>
            <a:off x="5767388" y="2128837"/>
            <a:ext cx="5644734" cy="124301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Renforcement de l’intercommunalité et </a:t>
            </a:r>
            <a:r>
              <a:rPr lang="fr-FR" dirty="0" err="1">
                <a:solidFill>
                  <a:schemeClr val="bg1"/>
                </a:solidFill>
              </a:rPr>
              <a:t>Introdution</a:t>
            </a:r>
            <a:r>
              <a:rPr lang="fr-FR" dirty="0">
                <a:solidFill>
                  <a:schemeClr val="bg1"/>
                </a:solidFill>
              </a:rPr>
              <a:t> des sociétés de développent local 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5767388" y="3667570"/>
            <a:ext cx="5644734" cy="12430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Appui public à la réalisation des plans de déplacements urbains (16 localités)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5767388" y="5206303"/>
            <a:ext cx="5644734" cy="12430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Mise en place d’un outil budgétaire pour financer le secteur des déplacements urbains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Fonds d’Accompagnement des Réformes de Transport Routier Urbain et Interurbain (FRAT)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4357688" y="2898204"/>
            <a:ext cx="1157287" cy="473646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7" name="Flèche droite 36"/>
          <p:cNvSpPr/>
          <p:nvPr/>
        </p:nvSpPr>
        <p:spPr>
          <a:xfrm>
            <a:off x="4368544" y="4021932"/>
            <a:ext cx="1157287" cy="473646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8" name="Flèche droite 37"/>
          <p:cNvSpPr/>
          <p:nvPr/>
        </p:nvSpPr>
        <p:spPr>
          <a:xfrm>
            <a:off x="4368544" y="5127055"/>
            <a:ext cx="1157287" cy="47364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818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E6FC5-38C0-6626-6690-50FA7962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70" y="368129"/>
            <a:ext cx="11745767" cy="857769"/>
          </a:xfrm>
        </p:spPr>
        <p:txBody>
          <a:bodyPr/>
          <a:lstStyle/>
          <a:p>
            <a:r>
              <a:rPr lang="de-DE" sz="2000" b="1" dirty="0"/>
              <a:t>II Le FRAT comme </a:t>
            </a:r>
            <a:r>
              <a:rPr lang="de-DE" sz="2000" b="1" dirty="0" err="1"/>
              <a:t>outil</a:t>
            </a:r>
            <a:r>
              <a:rPr lang="de-DE" sz="2000" b="1" dirty="0"/>
              <a:t> de financement du </a:t>
            </a:r>
            <a:r>
              <a:rPr lang="de-DE" sz="2000" b="1" dirty="0" err="1"/>
              <a:t>secteur</a:t>
            </a:r>
            <a:r>
              <a:rPr lang="de-DE" sz="2000" b="1" dirty="0"/>
              <a:t> des </a:t>
            </a:r>
            <a:r>
              <a:rPr lang="de-DE" sz="2000" b="1" dirty="0" err="1"/>
              <a:t>déplacements</a:t>
            </a:r>
            <a:r>
              <a:rPr lang="de-DE" sz="2000" b="1" dirty="0"/>
              <a:t> </a:t>
            </a:r>
            <a:r>
              <a:rPr lang="de-DE" sz="2000" b="1" dirty="0" err="1"/>
              <a:t>urbains</a:t>
            </a:r>
            <a:r>
              <a:rPr lang="de-DE" sz="2000" b="1" dirty="0"/>
              <a:t> </a:t>
            </a:r>
            <a:br>
              <a:rPr lang="de-DE" b="1" dirty="0"/>
            </a:br>
            <a:endParaRPr lang="de-DE" dirty="0"/>
          </a:p>
        </p:txBody>
      </p:sp>
      <p:grpSp>
        <p:nvGrpSpPr>
          <p:cNvPr id="3" name="Groupe 2"/>
          <p:cNvGrpSpPr/>
          <p:nvPr/>
        </p:nvGrpSpPr>
        <p:grpSpPr>
          <a:xfrm>
            <a:off x="1143000" y="1514680"/>
            <a:ext cx="7038285" cy="4386058"/>
            <a:chOff x="1140336" y="1742650"/>
            <a:chExt cx="6038160" cy="3919452"/>
          </a:xfrm>
        </p:grpSpPr>
        <p:sp>
          <p:nvSpPr>
            <p:cNvPr id="5" name="Rectangle : coins arrondis 8">
              <a:extLst>
                <a:ext uri="{FF2B5EF4-FFF2-40B4-BE49-F238E27FC236}">
                  <a16:creationId xmlns:a16="http://schemas.microsoft.com/office/drawing/2014/main" id="{C087ABDC-0C26-4C39-9C6F-8308D2C85BD7}"/>
                </a:ext>
              </a:extLst>
            </p:cNvPr>
            <p:cNvSpPr/>
            <p:nvPr/>
          </p:nvSpPr>
          <p:spPr>
            <a:xfrm>
              <a:off x="1140336" y="2482016"/>
              <a:ext cx="6038160" cy="933983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defRPr/>
              </a:pPr>
              <a:r>
                <a:rPr lang="fr-FR" sz="2400" b="1" dirty="0">
                  <a:solidFill>
                    <a:schemeClr val="bg1"/>
                  </a:solidFill>
                  <a:latin typeface="Calibri"/>
                </a:rPr>
                <a:t>Ordonnateurs</a:t>
              </a:r>
              <a:r>
                <a:rPr lang="fr-FR" sz="1350" b="1" dirty="0">
                  <a:solidFill>
                    <a:schemeClr val="bg1"/>
                  </a:solidFill>
                  <a:latin typeface="Calibri"/>
                </a:rPr>
                <a:t>  </a:t>
              </a:r>
              <a:endParaRPr lang="fr-FR" b="1" dirty="0">
                <a:solidFill>
                  <a:schemeClr val="bg1"/>
                </a:solidFill>
                <a:latin typeface="Calibri"/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3587245" y="1742650"/>
              <a:ext cx="3120555" cy="3919452"/>
              <a:chOff x="3587245" y="1742650"/>
              <a:chExt cx="3120555" cy="3919452"/>
            </a:xfrm>
          </p:grpSpPr>
          <p:sp>
            <p:nvSpPr>
              <p:cNvPr id="6" name="Forme libre 5"/>
              <p:cNvSpPr/>
              <p:nvPr/>
            </p:nvSpPr>
            <p:spPr>
              <a:xfrm>
                <a:off x="5259893" y="3256725"/>
                <a:ext cx="184902" cy="231744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317442"/>
                    </a:lnTo>
                    <a:lnTo>
                      <a:pt x="184902" y="2317442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Forme libre 6"/>
              <p:cNvSpPr/>
              <p:nvPr/>
            </p:nvSpPr>
            <p:spPr>
              <a:xfrm>
                <a:off x="5259166" y="3248289"/>
                <a:ext cx="184902" cy="144223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442238"/>
                    </a:lnTo>
                    <a:lnTo>
                      <a:pt x="184902" y="1442238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orme libre 7"/>
              <p:cNvSpPr/>
              <p:nvPr/>
            </p:nvSpPr>
            <p:spPr>
              <a:xfrm>
                <a:off x="5104619" y="3307906"/>
                <a:ext cx="184902" cy="56703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567033"/>
                    </a:lnTo>
                    <a:lnTo>
                      <a:pt x="184902" y="567033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orme libre 8"/>
              <p:cNvSpPr/>
              <p:nvPr/>
            </p:nvSpPr>
            <p:spPr>
              <a:xfrm>
                <a:off x="5266689" y="2373084"/>
                <a:ext cx="745772" cy="25886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29431"/>
                    </a:lnTo>
                    <a:lnTo>
                      <a:pt x="745772" y="129431"/>
                    </a:lnTo>
                    <a:lnTo>
                      <a:pt x="745772" y="258863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orme libre 9"/>
              <p:cNvSpPr/>
              <p:nvPr/>
            </p:nvSpPr>
            <p:spPr>
              <a:xfrm>
                <a:off x="3587245" y="3280845"/>
                <a:ext cx="91440" cy="143053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1430533"/>
                    </a:lnTo>
                    <a:lnTo>
                      <a:pt x="112346" y="1430533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orme libre 10"/>
              <p:cNvSpPr/>
              <p:nvPr/>
            </p:nvSpPr>
            <p:spPr>
              <a:xfrm>
                <a:off x="3613085" y="3280845"/>
                <a:ext cx="91440" cy="55532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555329"/>
                    </a:lnTo>
                    <a:lnTo>
                      <a:pt x="112346" y="555329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tint val="7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orme libre 11"/>
              <p:cNvSpPr/>
              <p:nvPr/>
            </p:nvSpPr>
            <p:spPr>
              <a:xfrm>
                <a:off x="4639193" y="2363868"/>
                <a:ext cx="627496" cy="27056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627496" y="0"/>
                    </a:moveTo>
                    <a:lnTo>
                      <a:pt x="627496" y="141135"/>
                    </a:lnTo>
                    <a:lnTo>
                      <a:pt x="0" y="141135"/>
                    </a:lnTo>
                    <a:lnTo>
                      <a:pt x="0" y="270567"/>
                    </a:lnTo>
                  </a:path>
                </a:pathLst>
              </a:custGeom>
              <a:noFill/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orme libre 12"/>
              <p:cNvSpPr/>
              <p:nvPr/>
            </p:nvSpPr>
            <p:spPr>
              <a:xfrm>
                <a:off x="4666059" y="1742650"/>
                <a:ext cx="1232682" cy="616341"/>
              </a:xfrm>
              <a:custGeom>
                <a:avLst/>
                <a:gdLst>
                  <a:gd name="connsiteX0" fmla="*/ 0 w 1232682"/>
                  <a:gd name="connsiteY0" fmla="*/ 0 h 616341"/>
                  <a:gd name="connsiteX1" fmla="*/ 1232682 w 1232682"/>
                  <a:gd name="connsiteY1" fmla="*/ 0 h 616341"/>
                  <a:gd name="connsiteX2" fmla="*/ 1232682 w 1232682"/>
                  <a:gd name="connsiteY2" fmla="*/ 616341 h 616341"/>
                  <a:gd name="connsiteX3" fmla="*/ 0 w 1232682"/>
                  <a:gd name="connsiteY3" fmla="*/ 616341 h 616341"/>
                  <a:gd name="connsiteX4" fmla="*/ 0 w 1232682"/>
                  <a:gd name="connsiteY4" fmla="*/ 0 h 61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682" h="616341">
                    <a:moveTo>
                      <a:pt x="0" y="0"/>
                    </a:moveTo>
                    <a:lnTo>
                      <a:pt x="1232682" y="0"/>
                    </a:lnTo>
                    <a:lnTo>
                      <a:pt x="1232682" y="616341"/>
                    </a:lnTo>
                    <a:lnTo>
                      <a:pt x="0" y="61634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kern="1200" dirty="0"/>
                  <a:t>FRAT</a:t>
                </a:r>
              </a:p>
            </p:txBody>
          </p:sp>
          <p:sp>
            <p:nvSpPr>
              <p:cNvPr id="14" name="Forme libre 13"/>
              <p:cNvSpPr/>
              <p:nvPr/>
            </p:nvSpPr>
            <p:spPr>
              <a:xfrm>
                <a:off x="4045699" y="2637103"/>
                <a:ext cx="1232682" cy="616341"/>
              </a:xfrm>
              <a:custGeom>
                <a:avLst/>
                <a:gdLst>
                  <a:gd name="connsiteX0" fmla="*/ 0 w 1232682"/>
                  <a:gd name="connsiteY0" fmla="*/ 0 h 616341"/>
                  <a:gd name="connsiteX1" fmla="*/ 1232682 w 1232682"/>
                  <a:gd name="connsiteY1" fmla="*/ 0 h 616341"/>
                  <a:gd name="connsiteX2" fmla="*/ 1232682 w 1232682"/>
                  <a:gd name="connsiteY2" fmla="*/ 616341 h 616341"/>
                  <a:gd name="connsiteX3" fmla="*/ 0 w 1232682"/>
                  <a:gd name="connsiteY3" fmla="*/ 616341 h 616341"/>
                  <a:gd name="connsiteX4" fmla="*/ 0 w 1232682"/>
                  <a:gd name="connsiteY4" fmla="*/ 0 h 61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682" h="616341">
                    <a:moveTo>
                      <a:pt x="0" y="0"/>
                    </a:moveTo>
                    <a:lnTo>
                      <a:pt x="1232682" y="0"/>
                    </a:lnTo>
                    <a:lnTo>
                      <a:pt x="1232682" y="616341"/>
                    </a:lnTo>
                    <a:lnTo>
                      <a:pt x="0" y="61634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800" kern="1200" dirty="0"/>
                  <a:t>Ministre de l'intérieur</a:t>
                </a:r>
              </a:p>
            </p:txBody>
          </p:sp>
          <p:sp>
            <p:nvSpPr>
              <p:cNvPr id="15" name="Forme libre 14"/>
              <p:cNvSpPr/>
              <p:nvPr/>
            </p:nvSpPr>
            <p:spPr>
              <a:xfrm>
                <a:off x="3745305" y="3400239"/>
                <a:ext cx="1232682" cy="616341"/>
              </a:xfrm>
              <a:custGeom>
                <a:avLst/>
                <a:gdLst>
                  <a:gd name="connsiteX0" fmla="*/ 0 w 1232682"/>
                  <a:gd name="connsiteY0" fmla="*/ 0 h 616341"/>
                  <a:gd name="connsiteX1" fmla="*/ 1232682 w 1232682"/>
                  <a:gd name="connsiteY1" fmla="*/ 0 h 616341"/>
                  <a:gd name="connsiteX2" fmla="*/ 1232682 w 1232682"/>
                  <a:gd name="connsiteY2" fmla="*/ 616341 h 616341"/>
                  <a:gd name="connsiteX3" fmla="*/ 0 w 1232682"/>
                  <a:gd name="connsiteY3" fmla="*/ 616341 h 616341"/>
                  <a:gd name="connsiteX4" fmla="*/ 0 w 1232682"/>
                  <a:gd name="connsiteY4" fmla="*/ 0 h 61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682" h="616341">
                    <a:moveTo>
                      <a:pt x="0" y="0"/>
                    </a:moveTo>
                    <a:lnTo>
                      <a:pt x="1232682" y="0"/>
                    </a:lnTo>
                    <a:lnTo>
                      <a:pt x="1232682" y="616341"/>
                    </a:lnTo>
                    <a:lnTo>
                      <a:pt x="0" y="61634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b="0" kern="1200" dirty="0">
                    <a:solidFill>
                      <a:schemeClr val="tx1"/>
                    </a:solidFill>
                  </a:rPr>
                  <a:t>Transport urbain par autobus</a:t>
                </a:r>
              </a:p>
            </p:txBody>
          </p:sp>
          <p:sp>
            <p:nvSpPr>
              <p:cNvPr id="16" name="Forme libre 15"/>
              <p:cNvSpPr/>
              <p:nvPr/>
            </p:nvSpPr>
            <p:spPr>
              <a:xfrm>
                <a:off x="3745305" y="4264330"/>
                <a:ext cx="1232682" cy="616341"/>
              </a:xfrm>
              <a:custGeom>
                <a:avLst/>
                <a:gdLst>
                  <a:gd name="connsiteX0" fmla="*/ 0 w 1232682"/>
                  <a:gd name="connsiteY0" fmla="*/ 0 h 616341"/>
                  <a:gd name="connsiteX1" fmla="*/ 1232682 w 1232682"/>
                  <a:gd name="connsiteY1" fmla="*/ 0 h 616341"/>
                  <a:gd name="connsiteX2" fmla="*/ 1232682 w 1232682"/>
                  <a:gd name="connsiteY2" fmla="*/ 616341 h 616341"/>
                  <a:gd name="connsiteX3" fmla="*/ 0 w 1232682"/>
                  <a:gd name="connsiteY3" fmla="*/ 616341 h 616341"/>
                  <a:gd name="connsiteX4" fmla="*/ 0 w 1232682"/>
                  <a:gd name="connsiteY4" fmla="*/ 0 h 61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682" h="616341">
                    <a:moveTo>
                      <a:pt x="0" y="0"/>
                    </a:moveTo>
                    <a:lnTo>
                      <a:pt x="1232682" y="0"/>
                    </a:lnTo>
                    <a:lnTo>
                      <a:pt x="1232682" y="616341"/>
                    </a:lnTo>
                    <a:lnTo>
                      <a:pt x="0" y="61634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Taxis 1ere et deuxième catégorie</a:t>
                </a:r>
              </a:p>
            </p:txBody>
          </p:sp>
          <p:sp>
            <p:nvSpPr>
              <p:cNvPr id="17" name="Forme libre 16"/>
              <p:cNvSpPr/>
              <p:nvPr/>
            </p:nvSpPr>
            <p:spPr>
              <a:xfrm>
                <a:off x="5421502" y="2620543"/>
                <a:ext cx="1232682" cy="616341"/>
              </a:xfrm>
              <a:custGeom>
                <a:avLst/>
                <a:gdLst>
                  <a:gd name="connsiteX0" fmla="*/ 0 w 1232682"/>
                  <a:gd name="connsiteY0" fmla="*/ 0 h 616341"/>
                  <a:gd name="connsiteX1" fmla="*/ 1232682 w 1232682"/>
                  <a:gd name="connsiteY1" fmla="*/ 0 h 616341"/>
                  <a:gd name="connsiteX2" fmla="*/ 1232682 w 1232682"/>
                  <a:gd name="connsiteY2" fmla="*/ 616341 h 616341"/>
                  <a:gd name="connsiteX3" fmla="*/ 0 w 1232682"/>
                  <a:gd name="connsiteY3" fmla="*/ 616341 h 616341"/>
                  <a:gd name="connsiteX4" fmla="*/ 0 w 1232682"/>
                  <a:gd name="connsiteY4" fmla="*/ 0 h 61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682" h="616341">
                    <a:moveTo>
                      <a:pt x="0" y="0"/>
                    </a:moveTo>
                    <a:lnTo>
                      <a:pt x="1232682" y="0"/>
                    </a:lnTo>
                    <a:lnTo>
                      <a:pt x="1232682" y="616341"/>
                    </a:lnTo>
                    <a:lnTo>
                      <a:pt x="0" y="61634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800" kern="1200" dirty="0"/>
                  <a:t>Ministre du transport</a:t>
                </a:r>
              </a:p>
            </p:txBody>
          </p:sp>
          <p:sp>
            <p:nvSpPr>
              <p:cNvPr id="18" name="Forme libre 17"/>
              <p:cNvSpPr/>
              <p:nvPr/>
            </p:nvSpPr>
            <p:spPr>
              <a:xfrm>
                <a:off x="5471608" y="3498704"/>
                <a:ext cx="1232682" cy="616341"/>
              </a:xfrm>
              <a:custGeom>
                <a:avLst/>
                <a:gdLst>
                  <a:gd name="connsiteX0" fmla="*/ 0 w 1232682"/>
                  <a:gd name="connsiteY0" fmla="*/ 0 h 616341"/>
                  <a:gd name="connsiteX1" fmla="*/ 1232682 w 1232682"/>
                  <a:gd name="connsiteY1" fmla="*/ 0 h 616341"/>
                  <a:gd name="connsiteX2" fmla="*/ 1232682 w 1232682"/>
                  <a:gd name="connsiteY2" fmla="*/ 616341 h 616341"/>
                  <a:gd name="connsiteX3" fmla="*/ 0 w 1232682"/>
                  <a:gd name="connsiteY3" fmla="*/ 616341 h 616341"/>
                  <a:gd name="connsiteX4" fmla="*/ 0 w 1232682"/>
                  <a:gd name="connsiteY4" fmla="*/ 0 h 61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682" h="616341">
                    <a:moveTo>
                      <a:pt x="0" y="0"/>
                    </a:moveTo>
                    <a:lnTo>
                      <a:pt x="1232682" y="0"/>
                    </a:lnTo>
                    <a:lnTo>
                      <a:pt x="1232682" y="616341"/>
                    </a:lnTo>
                    <a:lnTo>
                      <a:pt x="0" y="61634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b="0" kern="1200" dirty="0">
                    <a:solidFill>
                      <a:schemeClr val="tx1"/>
                    </a:solidFill>
                  </a:rPr>
                  <a:t>Transport de marchandises</a:t>
                </a:r>
              </a:p>
            </p:txBody>
          </p:sp>
          <p:sp>
            <p:nvSpPr>
              <p:cNvPr id="19" name="Forme libre 18"/>
              <p:cNvSpPr/>
              <p:nvPr/>
            </p:nvSpPr>
            <p:spPr>
              <a:xfrm>
                <a:off x="5475118" y="4286795"/>
                <a:ext cx="1232682" cy="616341"/>
              </a:xfrm>
              <a:custGeom>
                <a:avLst/>
                <a:gdLst>
                  <a:gd name="connsiteX0" fmla="*/ 0 w 1232682"/>
                  <a:gd name="connsiteY0" fmla="*/ 0 h 616341"/>
                  <a:gd name="connsiteX1" fmla="*/ 1232682 w 1232682"/>
                  <a:gd name="connsiteY1" fmla="*/ 0 h 616341"/>
                  <a:gd name="connsiteX2" fmla="*/ 1232682 w 1232682"/>
                  <a:gd name="connsiteY2" fmla="*/ 616341 h 616341"/>
                  <a:gd name="connsiteX3" fmla="*/ 0 w 1232682"/>
                  <a:gd name="connsiteY3" fmla="*/ 616341 h 616341"/>
                  <a:gd name="connsiteX4" fmla="*/ 0 w 1232682"/>
                  <a:gd name="connsiteY4" fmla="*/ 0 h 61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682" h="616341">
                    <a:moveTo>
                      <a:pt x="0" y="0"/>
                    </a:moveTo>
                    <a:lnTo>
                      <a:pt x="1232682" y="0"/>
                    </a:lnTo>
                    <a:lnTo>
                      <a:pt x="1232682" y="616341"/>
                    </a:lnTo>
                    <a:lnTo>
                      <a:pt x="0" y="61634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Transport de voyageurs par autocar</a:t>
                </a:r>
              </a:p>
            </p:txBody>
          </p:sp>
          <p:sp>
            <p:nvSpPr>
              <p:cNvPr id="20" name="Forme libre 19"/>
              <p:cNvSpPr/>
              <p:nvPr/>
            </p:nvSpPr>
            <p:spPr>
              <a:xfrm>
                <a:off x="5474306" y="5045761"/>
                <a:ext cx="1232682" cy="616341"/>
              </a:xfrm>
              <a:custGeom>
                <a:avLst/>
                <a:gdLst>
                  <a:gd name="connsiteX0" fmla="*/ 0 w 1232682"/>
                  <a:gd name="connsiteY0" fmla="*/ 0 h 616341"/>
                  <a:gd name="connsiteX1" fmla="*/ 1232682 w 1232682"/>
                  <a:gd name="connsiteY1" fmla="*/ 0 h 616341"/>
                  <a:gd name="connsiteX2" fmla="*/ 1232682 w 1232682"/>
                  <a:gd name="connsiteY2" fmla="*/ 616341 h 616341"/>
                  <a:gd name="connsiteX3" fmla="*/ 0 w 1232682"/>
                  <a:gd name="connsiteY3" fmla="*/ 616341 h 616341"/>
                  <a:gd name="connsiteX4" fmla="*/ 0 w 1232682"/>
                  <a:gd name="connsiteY4" fmla="*/ 0 h 61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682" h="616341">
                    <a:moveTo>
                      <a:pt x="0" y="0"/>
                    </a:moveTo>
                    <a:lnTo>
                      <a:pt x="1232682" y="0"/>
                    </a:lnTo>
                    <a:lnTo>
                      <a:pt x="1232682" y="616341"/>
                    </a:lnTo>
                    <a:lnTo>
                      <a:pt x="0" y="61634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400" kern="1200" dirty="0">
                    <a:solidFill>
                      <a:schemeClr val="tx1"/>
                    </a:solidFill>
                  </a:rPr>
                  <a:t>Transport mixte</a:t>
                </a:r>
              </a:p>
            </p:txBody>
          </p:sp>
        </p:grpSp>
      </p:grpSp>
      <p:sp>
        <p:nvSpPr>
          <p:cNvPr id="21" name="ZoneTexte 20"/>
          <p:cNvSpPr txBox="1"/>
          <p:nvPr/>
        </p:nvSpPr>
        <p:spPr>
          <a:xfrm>
            <a:off x="8102381" y="1767630"/>
            <a:ext cx="261324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600" b="1" dirty="0">
                <a:solidFill>
                  <a:prstClr val="black"/>
                </a:solidFill>
                <a:latin typeface="Calibri"/>
              </a:rPr>
              <a:t>Création du Fonds en 2007</a:t>
            </a:r>
          </a:p>
        </p:txBody>
      </p:sp>
      <p:sp>
        <p:nvSpPr>
          <p:cNvPr id="22" name="Flèche gauche 21"/>
          <p:cNvSpPr/>
          <p:nvPr/>
        </p:nvSpPr>
        <p:spPr>
          <a:xfrm>
            <a:off x="7097164" y="1884894"/>
            <a:ext cx="936104" cy="315466"/>
          </a:xfrm>
          <a:prstGeom prst="leftArrow">
            <a:avLst>
              <a:gd name="adj1" fmla="val 36745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3802772-305C-41D8-A2BF-E32DCF814AFB}"/>
              </a:ext>
            </a:extLst>
          </p:cNvPr>
          <p:cNvSpPr txBox="1"/>
          <p:nvPr/>
        </p:nvSpPr>
        <p:spPr>
          <a:xfrm>
            <a:off x="900116" y="5173939"/>
            <a:ext cx="276948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Ajout en </a:t>
            </a:r>
            <a:r>
              <a:rPr lang="fr-FR" sz="1400" b="1" u="sng" dirty="0">
                <a:solidFill>
                  <a:prstClr val="black"/>
                </a:solidFill>
                <a:latin typeface="Calibri"/>
              </a:rPr>
              <a:t>2014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de la composante « FART-TPU »</a:t>
            </a:r>
          </a:p>
        </p:txBody>
      </p:sp>
      <p:sp>
        <p:nvSpPr>
          <p:cNvPr id="24" name="Ellipse 23"/>
          <p:cNvSpPr/>
          <p:nvPr/>
        </p:nvSpPr>
        <p:spPr>
          <a:xfrm>
            <a:off x="7933365" y="4109235"/>
            <a:ext cx="2951275" cy="13977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Protocole d’accord entre MEF/MI (</a:t>
            </a:r>
            <a:r>
              <a:rPr lang="fr-FR" sz="1600" b="1" dirty="0">
                <a:solidFill>
                  <a:prstClr val="black"/>
                </a:solidFill>
                <a:latin typeface="Calibri"/>
              </a:rPr>
              <a:t>2014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, amendé deux fois : </a:t>
            </a:r>
            <a:r>
              <a:rPr lang="fr-FR" sz="1600" b="1" dirty="0">
                <a:solidFill>
                  <a:prstClr val="black"/>
                </a:solidFill>
                <a:latin typeface="Calibri"/>
              </a:rPr>
              <a:t>2017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 et en </a:t>
            </a:r>
            <a:r>
              <a:rPr lang="fr-FR" sz="1600" b="1" dirty="0">
                <a:solidFill>
                  <a:prstClr val="black"/>
                </a:solidFill>
                <a:latin typeface="Calibri"/>
              </a:rPr>
              <a:t>2021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algn="ctr" defTabSz="685800">
              <a:defRPr/>
            </a:pPr>
            <a:r>
              <a:rPr lang="fr-FR" sz="1600" b="1" dirty="0">
                <a:solidFill>
                  <a:prstClr val="black"/>
                </a:solidFill>
                <a:latin typeface="Calibri"/>
              </a:rPr>
              <a:t>20 MMD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245630" y="5173939"/>
            <a:ext cx="1380856" cy="690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>
                <a:solidFill>
                  <a:schemeClr val="tx1"/>
                </a:solidFill>
              </a:rPr>
              <a:t>Transport public urbain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3677294" y="5303523"/>
            <a:ext cx="532989" cy="2828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19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927622" y="1269725"/>
            <a:ext cx="9459341" cy="4991611"/>
            <a:chOff x="927622" y="1269725"/>
            <a:chExt cx="9459341" cy="4991611"/>
          </a:xfrm>
        </p:grpSpPr>
        <p:sp>
          <p:nvSpPr>
            <p:cNvPr id="4" name="Forme libre 3"/>
            <p:cNvSpPr/>
            <p:nvPr/>
          </p:nvSpPr>
          <p:spPr>
            <a:xfrm>
              <a:off x="6201854" y="1957025"/>
              <a:ext cx="153075" cy="8839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83922"/>
                  </a:lnTo>
                  <a:lnTo>
                    <a:pt x="153075" y="88392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orme libre 4"/>
            <p:cNvSpPr/>
            <p:nvPr/>
          </p:nvSpPr>
          <p:spPr>
            <a:xfrm>
              <a:off x="6048779" y="1957025"/>
              <a:ext cx="153075" cy="7918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3075" y="0"/>
                  </a:moveTo>
                  <a:lnTo>
                    <a:pt x="153075" y="791803"/>
                  </a:lnTo>
                  <a:lnTo>
                    <a:pt x="0" y="79180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e libre 5"/>
            <p:cNvSpPr/>
            <p:nvPr/>
          </p:nvSpPr>
          <p:spPr>
            <a:xfrm>
              <a:off x="6201854" y="1957025"/>
              <a:ext cx="2733043" cy="1714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61171"/>
                  </a:lnTo>
                  <a:lnTo>
                    <a:pt x="2733043" y="1561171"/>
                  </a:lnTo>
                  <a:lnTo>
                    <a:pt x="2733043" y="1714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1443616" y="4599419"/>
              <a:ext cx="1212849" cy="12974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97451"/>
                  </a:lnTo>
                  <a:lnTo>
                    <a:pt x="1212849" y="129745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e libre 7"/>
            <p:cNvSpPr/>
            <p:nvPr/>
          </p:nvSpPr>
          <p:spPr>
            <a:xfrm>
              <a:off x="1443616" y="4599419"/>
              <a:ext cx="1212849" cy="4216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21686"/>
                  </a:lnTo>
                  <a:lnTo>
                    <a:pt x="1212849" y="42168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e libre 8"/>
            <p:cNvSpPr/>
            <p:nvPr/>
          </p:nvSpPr>
          <p:spPr>
            <a:xfrm>
              <a:off x="3507590" y="1957025"/>
              <a:ext cx="2694264" cy="1714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694264" y="0"/>
                  </a:moveTo>
                  <a:lnTo>
                    <a:pt x="2694264" y="1561171"/>
                  </a:lnTo>
                  <a:lnTo>
                    <a:pt x="0" y="1561171"/>
                  </a:lnTo>
                  <a:lnTo>
                    <a:pt x="0" y="1714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e libre 9"/>
            <p:cNvSpPr/>
            <p:nvPr/>
          </p:nvSpPr>
          <p:spPr>
            <a:xfrm>
              <a:off x="2022752" y="1269725"/>
              <a:ext cx="8358203" cy="687300"/>
            </a:xfrm>
            <a:custGeom>
              <a:avLst/>
              <a:gdLst>
                <a:gd name="connsiteX0" fmla="*/ 0 w 8358203"/>
                <a:gd name="connsiteY0" fmla="*/ 0 h 687300"/>
                <a:gd name="connsiteX1" fmla="*/ 8358203 w 8358203"/>
                <a:gd name="connsiteY1" fmla="*/ 0 h 687300"/>
                <a:gd name="connsiteX2" fmla="*/ 8358203 w 8358203"/>
                <a:gd name="connsiteY2" fmla="*/ 687300 h 687300"/>
                <a:gd name="connsiteX3" fmla="*/ 0 w 8358203"/>
                <a:gd name="connsiteY3" fmla="*/ 687300 h 687300"/>
                <a:gd name="connsiteX4" fmla="*/ 0 w 8358203"/>
                <a:gd name="connsiteY4" fmla="*/ 0 h 68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8203" h="687300">
                  <a:moveTo>
                    <a:pt x="0" y="0"/>
                  </a:moveTo>
                  <a:lnTo>
                    <a:pt x="8358203" y="0"/>
                  </a:lnTo>
                  <a:lnTo>
                    <a:pt x="8358203" y="687300"/>
                  </a:lnTo>
                  <a:lnTo>
                    <a:pt x="0" y="687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>
                  <a:solidFill>
                    <a:schemeClr val="tx1"/>
                  </a:solidFill>
                  <a:latin typeface="+mj-lt"/>
                </a:rPr>
                <a:t>Comité FART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Définit les orientations stratégiques du Gouvernement pour accompagner le secteur TPU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Statue sur l’éligibilité des projets au financement, assure le suivi de la réalisation projets</a:t>
              </a:r>
              <a:endParaRPr lang="fr-FR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927622" y="3671272"/>
              <a:ext cx="5159935" cy="928146"/>
            </a:xfrm>
            <a:custGeom>
              <a:avLst/>
              <a:gdLst>
                <a:gd name="connsiteX0" fmla="*/ 0 w 5159935"/>
                <a:gd name="connsiteY0" fmla="*/ 0 h 928146"/>
                <a:gd name="connsiteX1" fmla="*/ 5159935 w 5159935"/>
                <a:gd name="connsiteY1" fmla="*/ 0 h 928146"/>
                <a:gd name="connsiteX2" fmla="*/ 5159935 w 5159935"/>
                <a:gd name="connsiteY2" fmla="*/ 928146 h 928146"/>
                <a:gd name="connsiteX3" fmla="*/ 0 w 5159935"/>
                <a:gd name="connsiteY3" fmla="*/ 928146 h 928146"/>
                <a:gd name="connsiteX4" fmla="*/ 0 w 5159935"/>
                <a:gd name="connsiteY4" fmla="*/ 0 h 92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9935" h="928146">
                  <a:moveTo>
                    <a:pt x="0" y="0"/>
                  </a:moveTo>
                  <a:lnTo>
                    <a:pt x="5159935" y="0"/>
                  </a:lnTo>
                  <a:lnTo>
                    <a:pt x="5159935" y="928146"/>
                  </a:lnTo>
                  <a:lnTo>
                    <a:pt x="0" y="928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>
                  <a:solidFill>
                    <a:schemeClr val="tx1"/>
                  </a:solidFill>
                  <a:latin typeface="+mj-lt"/>
                </a:rPr>
                <a:t>Groupe de travail technique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>
                  <a:solidFill>
                    <a:schemeClr val="tx1"/>
                  </a:solidFill>
                  <a:latin typeface="+mj-lt"/>
                </a:rPr>
                <a:t>présidé par Gouverneur de la DMUT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>
                  <a:solidFill>
                    <a:schemeClr val="tx1"/>
                  </a:solidFill>
                  <a:latin typeface="+mj-lt"/>
                </a:rPr>
                <a:t>Rôle : </a:t>
              </a: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examine toute la documentation en relations avec les projets et dossiers  en préparation des réunions du comité FART</a:t>
              </a: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656466" y="4656640"/>
              <a:ext cx="2018115" cy="728930"/>
            </a:xfrm>
            <a:custGeom>
              <a:avLst/>
              <a:gdLst>
                <a:gd name="connsiteX0" fmla="*/ 0 w 2018115"/>
                <a:gd name="connsiteY0" fmla="*/ 0 h 728930"/>
                <a:gd name="connsiteX1" fmla="*/ 2018115 w 2018115"/>
                <a:gd name="connsiteY1" fmla="*/ 0 h 728930"/>
                <a:gd name="connsiteX2" fmla="*/ 2018115 w 2018115"/>
                <a:gd name="connsiteY2" fmla="*/ 728930 h 728930"/>
                <a:gd name="connsiteX3" fmla="*/ 0 w 2018115"/>
                <a:gd name="connsiteY3" fmla="*/ 728930 h 728930"/>
                <a:gd name="connsiteX4" fmla="*/ 0 w 2018115"/>
                <a:gd name="connsiteY4" fmla="*/ 0 h 72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115" h="728930">
                  <a:moveTo>
                    <a:pt x="0" y="0"/>
                  </a:moveTo>
                  <a:lnTo>
                    <a:pt x="2018115" y="0"/>
                  </a:lnTo>
                  <a:lnTo>
                    <a:pt x="2018115" y="728930"/>
                  </a:lnTo>
                  <a:lnTo>
                    <a:pt x="0" y="728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kern="1200" dirty="0">
                  <a:solidFill>
                    <a:schemeClr val="tx1"/>
                  </a:solidFill>
                  <a:latin typeface="+mj-lt"/>
                </a:rPr>
                <a:t>Représentants du MI</a:t>
              </a:r>
              <a:r>
                <a:rPr lang="fr-FR" sz="1200" u="sng" kern="1200" dirty="0">
                  <a:solidFill>
                    <a:schemeClr val="tx1"/>
                  </a:solidFill>
                  <a:latin typeface="+mj-lt"/>
                </a:rPr>
                <a:t> :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Représentants du 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SG, DMUT, DFCT</a:t>
              </a: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2656466" y="5532406"/>
              <a:ext cx="2072012" cy="728930"/>
            </a:xfrm>
            <a:custGeom>
              <a:avLst/>
              <a:gdLst>
                <a:gd name="connsiteX0" fmla="*/ 0 w 2072012"/>
                <a:gd name="connsiteY0" fmla="*/ 0 h 728930"/>
                <a:gd name="connsiteX1" fmla="*/ 2072012 w 2072012"/>
                <a:gd name="connsiteY1" fmla="*/ 0 h 728930"/>
                <a:gd name="connsiteX2" fmla="*/ 2072012 w 2072012"/>
                <a:gd name="connsiteY2" fmla="*/ 728930 h 728930"/>
                <a:gd name="connsiteX3" fmla="*/ 0 w 2072012"/>
                <a:gd name="connsiteY3" fmla="*/ 728930 h 728930"/>
                <a:gd name="connsiteX4" fmla="*/ 0 w 2072012"/>
                <a:gd name="connsiteY4" fmla="*/ 0 h 72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2012" h="728930">
                  <a:moveTo>
                    <a:pt x="0" y="0"/>
                  </a:moveTo>
                  <a:lnTo>
                    <a:pt x="2072012" y="0"/>
                  </a:lnTo>
                  <a:lnTo>
                    <a:pt x="2072012" y="728930"/>
                  </a:lnTo>
                  <a:lnTo>
                    <a:pt x="0" y="728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kern="1200" dirty="0">
                  <a:solidFill>
                    <a:schemeClr val="tx1"/>
                  </a:solidFill>
                  <a:latin typeface="+mj-lt"/>
                </a:rPr>
                <a:t>Représentants du MEF </a:t>
              </a:r>
              <a:r>
                <a:rPr lang="fr-FR" sz="1200" u="sng" kern="1200" dirty="0">
                  <a:solidFill>
                    <a:schemeClr val="tx1"/>
                  </a:solidFill>
                  <a:latin typeface="+mj-lt"/>
                </a:rPr>
                <a:t>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Représentants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Direction du Budget</a:t>
              </a: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7996815" y="3671272"/>
              <a:ext cx="1876163" cy="728930"/>
            </a:xfrm>
            <a:custGeom>
              <a:avLst/>
              <a:gdLst>
                <a:gd name="connsiteX0" fmla="*/ 0 w 1876163"/>
                <a:gd name="connsiteY0" fmla="*/ 0 h 728930"/>
                <a:gd name="connsiteX1" fmla="*/ 1876163 w 1876163"/>
                <a:gd name="connsiteY1" fmla="*/ 0 h 728930"/>
                <a:gd name="connsiteX2" fmla="*/ 1876163 w 1876163"/>
                <a:gd name="connsiteY2" fmla="*/ 728930 h 728930"/>
                <a:gd name="connsiteX3" fmla="*/ 0 w 1876163"/>
                <a:gd name="connsiteY3" fmla="*/ 728930 h 728930"/>
                <a:gd name="connsiteX4" fmla="*/ 0 w 1876163"/>
                <a:gd name="connsiteY4" fmla="*/ 0 h 72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163" h="728930">
                  <a:moveTo>
                    <a:pt x="0" y="0"/>
                  </a:moveTo>
                  <a:lnTo>
                    <a:pt x="1876163" y="0"/>
                  </a:lnTo>
                  <a:lnTo>
                    <a:pt x="1876163" y="728930"/>
                  </a:lnTo>
                  <a:lnTo>
                    <a:pt x="0" y="728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>
                  <a:solidFill>
                    <a:schemeClr val="tx1"/>
                  </a:solidFill>
                  <a:latin typeface="+mj-lt"/>
                </a:rPr>
                <a:t>Secrétariat du FART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la Cellule FART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règlement intérieur</a:t>
              </a:r>
              <a:endParaRPr lang="fr-FR" sz="12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234871" y="2249727"/>
              <a:ext cx="3813907" cy="998204"/>
            </a:xfrm>
            <a:custGeom>
              <a:avLst/>
              <a:gdLst>
                <a:gd name="connsiteX0" fmla="*/ 0 w 3813907"/>
                <a:gd name="connsiteY0" fmla="*/ 0 h 998204"/>
                <a:gd name="connsiteX1" fmla="*/ 3813907 w 3813907"/>
                <a:gd name="connsiteY1" fmla="*/ 0 h 998204"/>
                <a:gd name="connsiteX2" fmla="*/ 3813907 w 3813907"/>
                <a:gd name="connsiteY2" fmla="*/ 998204 h 998204"/>
                <a:gd name="connsiteX3" fmla="*/ 0 w 3813907"/>
                <a:gd name="connsiteY3" fmla="*/ 998204 h 998204"/>
                <a:gd name="connsiteX4" fmla="*/ 0 w 3813907"/>
                <a:gd name="connsiteY4" fmla="*/ 0 h 99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907" h="998204">
                  <a:moveTo>
                    <a:pt x="0" y="0"/>
                  </a:moveTo>
                  <a:lnTo>
                    <a:pt x="3813907" y="0"/>
                  </a:lnTo>
                  <a:lnTo>
                    <a:pt x="3813907" y="998204"/>
                  </a:lnTo>
                  <a:lnTo>
                    <a:pt x="0" y="99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kern="1200" dirty="0">
                  <a:solidFill>
                    <a:schemeClr val="tx1"/>
                  </a:solidFill>
                  <a:latin typeface="+mj-lt"/>
                </a:rPr>
                <a:t>3 représentants du MI </a:t>
              </a:r>
              <a:r>
                <a:rPr lang="fr-FR" sz="1200" u="sng" kern="1200" dirty="0">
                  <a:solidFill>
                    <a:schemeClr val="tx1"/>
                  </a:solidFill>
                  <a:latin typeface="+mj-lt"/>
                </a:rPr>
                <a:t>: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- SG président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- DGCT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- DMUT</a:t>
              </a: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6354930" y="2283251"/>
              <a:ext cx="4032033" cy="1115394"/>
            </a:xfrm>
            <a:custGeom>
              <a:avLst/>
              <a:gdLst>
                <a:gd name="connsiteX0" fmla="*/ 0 w 4032033"/>
                <a:gd name="connsiteY0" fmla="*/ 0 h 1115394"/>
                <a:gd name="connsiteX1" fmla="*/ 4032033 w 4032033"/>
                <a:gd name="connsiteY1" fmla="*/ 0 h 1115394"/>
                <a:gd name="connsiteX2" fmla="*/ 4032033 w 4032033"/>
                <a:gd name="connsiteY2" fmla="*/ 1115394 h 1115394"/>
                <a:gd name="connsiteX3" fmla="*/ 0 w 4032033"/>
                <a:gd name="connsiteY3" fmla="*/ 1115394 h 1115394"/>
                <a:gd name="connsiteX4" fmla="*/ 0 w 4032033"/>
                <a:gd name="connsiteY4" fmla="*/ 0 h 111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2033" h="1115394">
                  <a:moveTo>
                    <a:pt x="0" y="0"/>
                  </a:moveTo>
                  <a:lnTo>
                    <a:pt x="4032033" y="0"/>
                  </a:lnTo>
                  <a:lnTo>
                    <a:pt x="4032033" y="1115394"/>
                  </a:lnTo>
                  <a:lnTo>
                    <a:pt x="0" y="1115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u="sng" kern="1200" dirty="0">
                  <a:solidFill>
                    <a:schemeClr val="tx1"/>
                  </a:solidFill>
                  <a:latin typeface="+mj-lt"/>
                </a:rPr>
                <a:t>3 représentants du MEF</a:t>
              </a: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:</a:t>
              </a:r>
            </a:p>
            <a:p>
              <a:pPr marL="357188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-  Directeur du Budget </a:t>
              </a:r>
            </a:p>
            <a:p>
              <a:pPr marL="357188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-  Chef de division des secteurs de l’infrastructure </a:t>
              </a:r>
            </a:p>
            <a:p>
              <a:pPr marL="357188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>
                  <a:solidFill>
                    <a:schemeClr val="tx1"/>
                  </a:solidFill>
                  <a:latin typeface="+mj-lt"/>
                </a:rPr>
                <a:t>- Chef de division des secteurs administratifs</a:t>
              </a:r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B87E6FC5-38C0-6626-6690-50FA7962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368130"/>
            <a:ext cx="11887200" cy="754760"/>
          </a:xfrm>
        </p:spPr>
        <p:txBody>
          <a:bodyPr/>
          <a:lstStyle/>
          <a:p>
            <a:r>
              <a:rPr lang="de-DE" sz="2000" b="1" dirty="0"/>
              <a:t>II Le FRAT comme </a:t>
            </a:r>
            <a:r>
              <a:rPr lang="de-DE" sz="2000" b="1" dirty="0" err="1"/>
              <a:t>outil</a:t>
            </a:r>
            <a:r>
              <a:rPr lang="de-DE" sz="2000" b="1" dirty="0"/>
              <a:t> de financement du </a:t>
            </a:r>
            <a:r>
              <a:rPr lang="de-DE" sz="2000" b="1" dirty="0" err="1"/>
              <a:t>secteur</a:t>
            </a:r>
            <a:r>
              <a:rPr lang="de-DE" sz="2000" b="1" dirty="0"/>
              <a:t> des </a:t>
            </a:r>
            <a:r>
              <a:rPr lang="de-DE" sz="2000" b="1" dirty="0" err="1"/>
              <a:t>déplacements</a:t>
            </a:r>
            <a:r>
              <a:rPr lang="de-DE" sz="2000" b="1" dirty="0"/>
              <a:t> </a:t>
            </a:r>
            <a:r>
              <a:rPr lang="de-DE" sz="2000" b="1" dirty="0" err="1"/>
              <a:t>urbains</a:t>
            </a:r>
            <a:r>
              <a:rPr lang="de-DE" sz="2000" b="1" dirty="0"/>
              <a:t> : </a:t>
            </a:r>
            <a:r>
              <a:rPr lang="de-DE" sz="2000" b="1" dirty="0" err="1"/>
              <a:t>organes</a:t>
            </a:r>
            <a:r>
              <a:rPr lang="de-DE" sz="2000" b="1" dirty="0"/>
              <a:t> de gouvernance  </a:t>
            </a:r>
            <a:br>
              <a:rPr lang="de-DE" b="1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25713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E6FC5-38C0-6626-6690-50FA7962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70" y="368129"/>
            <a:ext cx="11745767" cy="857769"/>
          </a:xfrm>
        </p:spPr>
        <p:txBody>
          <a:bodyPr/>
          <a:lstStyle/>
          <a:p>
            <a:r>
              <a:rPr lang="de-DE" sz="2000" b="1" dirty="0"/>
              <a:t>II Le FRAT comme </a:t>
            </a:r>
            <a:r>
              <a:rPr lang="de-DE" sz="2000" b="1" dirty="0" err="1"/>
              <a:t>outil</a:t>
            </a:r>
            <a:r>
              <a:rPr lang="de-DE" sz="2000" b="1" dirty="0"/>
              <a:t> de financement du </a:t>
            </a:r>
            <a:r>
              <a:rPr lang="de-DE" sz="2000" b="1" dirty="0" err="1"/>
              <a:t>secteur</a:t>
            </a:r>
            <a:r>
              <a:rPr lang="de-DE" sz="2000" b="1" dirty="0"/>
              <a:t> des </a:t>
            </a:r>
            <a:r>
              <a:rPr lang="de-DE" sz="2000" b="1" dirty="0" err="1"/>
              <a:t>déplacements</a:t>
            </a:r>
            <a:r>
              <a:rPr lang="de-DE" sz="2000" b="1" dirty="0"/>
              <a:t> </a:t>
            </a:r>
            <a:r>
              <a:rPr lang="de-DE" sz="2000" b="1" dirty="0" err="1"/>
              <a:t>urbains</a:t>
            </a:r>
            <a:r>
              <a:rPr lang="de-DE" sz="2000" b="1" dirty="0"/>
              <a:t> : </a:t>
            </a:r>
            <a:r>
              <a:rPr lang="fr-FR" sz="2000" b="1" dirty="0"/>
              <a:t>Protocole</a:t>
            </a:r>
            <a:r>
              <a:rPr lang="de-DE" sz="2000" b="1" dirty="0"/>
              <a:t> de financement </a:t>
            </a:r>
            <a:br>
              <a:rPr lang="de-DE" b="1" dirty="0"/>
            </a:br>
            <a:endParaRPr lang="de-DE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79512" y="1495071"/>
            <a:ext cx="11850191" cy="4961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endParaRPr lang="fr-FR" sz="1800"/>
          </a:p>
          <a:p>
            <a:pPr>
              <a:buFont typeface="+mj-lt"/>
              <a:buAutoNum type="arabicPeriod"/>
            </a:pPr>
            <a:endParaRPr lang="fr-FR" sz="1800"/>
          </a:p>
          <a:p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2583" y="1584295"/>
            <a:ext cx="58197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Le protocole d’accord entre MEF et MI </a:t>
            </a:r>
          </a:p>
          <a:p>
            <a:pPr algn="ctr"/>
            <a:r>
              <a:rPr lang="fr-FR" dirty="0"/>
              <a:t>Signé le 28/11/2014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81190"/>
              </p:ext>
            </p:extLst>
          </p:nvPr>
        </p:nvGraphicFramePr>
        <p:xfrm>
          <a:off x="569969" y="2319226"/>
          <a:ext cx="10760653" cy="3935139"/>
        </p:xfrm>
        <a:graphic>
          <a:graphicData uri="http://schemas.openxmlformats.org/drawingml/2006/table">
            <a:tbl>
              <a:tblPr bandCol="1">
                <a:tableStyleId>{0660B408-B3CF-4A94-85FC-2B1E0A45F4A2}</a:tableStyleId>
              </a:tblPr>
              <a:tblGrid>
                <a:gridCol w="2401934">
                  <a:extLst>
                    <a:ext uri="{9D8B030D-6E8A-4147-A177-3AD203B41FA5}">
                      <a16:colId xmlns:a16="http://schemas.microsoft.com/office/drawing/2014/main" val="1061133380"/>
                    </a:ext>
                  </a:extLst>
                </a:gridCol>
                <a:gridCol w="2555904">
                  <a:extLst>
                    <a:ext uri="{9D8B030D-6E8A-4147-A177-3AD203B41FA5}">
                      <a16:colId xmlns:a16="http://schemas.microsoft.com/office/drawing/2014/main" val="3016531544"/>
                    </a:ext>
                  </a:extLst>
                </a:gridCol>
                <a:gridCol w="3746795">
                  <a:extLst>
                    <a:ext uri="{9D8B030D-6E8A-4147-A177-3AD203B41FA5}">
                      <a16:colId xmlns:a16="http://schemas.microsoft.com/office/drawing/2014/main" val="4033283283"/>
                    </a:ext>
                  </a:extLst>
                </a:gridCol>
                <a:gridCol w="2056020">
                  <a:extLst>
                    <a:ext uri="{9D8B030D-6E8A-4147-A177-3AD203B41FA5}">
                      <a16:colId xmlns:a16="http://schemas.microsoft.com/office/drawing/2014/main" val="2452640554"/>
                    </a:ext>
                  </a:extLst>
                </a:gridCol>
              </a:tblGrid>
              <a:tr h="717542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Objectifs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dirty="0"/>
                        <a:t>Sécuriser</a:t>
                      </a:r>
                      <a:r>
                        <a:rPr lang="fr-FR" sz="1200" baseline="0" dirty="0"/>
                        <a:t> l’accompagnement financier de l’Etat 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baseline="0" dirty="0"/>
                        <a:t>Donner la visibilité aux acteurs du secteur 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200" baseline="0" dirty="0"/>
                        <a:t>Appuyer les communes dans l’exercice de leur compétences en matière de transport public urbain </a:t>
                      </a:r>
                      <a:endParaRPr lang="fr-FR" sz="1200" b="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02066"/>
                  </a:ext>
                </a:extLst>
              </a:tr>
              <a:tr h="516331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Consistance</a:t>
                      </a:r>
                      <a:r>
                        <a:rPr lang="fr-FR" sz="1400" b="1" baseline="0" dirty="0"/>
                        <a:t> du Programme </a:t>
                      </a:r>
                      <a:endParaRPr lang="fr-FR" sz="1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sz="1200" kern="1200" baseline="0" dirty="0"/>
                        <a:t>650 km d’infrastructure de transport collectif  urbain dans les principales agglomération marocaines ( Tramway, Bus à Haut Niveau de Service (BHNS) et voies réservées aux bus)</a:t>
                      </a:r>
                      <a:endParaRPr lang="fr-FR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890778"/>
                  </a:ext>
                </a:extLst>
              </a:tr>
              <a:tr h="273352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Montant de l’accompagnement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200" b="1" kern="1200" baseline="0" dirty="0"/>
                        <a:t>3 Milliards de dollars  </a:t>
                      </a:r>
                      <a:endParaRPr lang="fr-FR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baseline="0" dirty="0"/>
                        <a:t>Etat </a:t>
                      </a:r>
                      <a:endParaRPr lang="fr-FR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kern="1200" baseline="0" dirty="0"/>
                        <a:t>70%</a:t>
                      </a:r>
                      <a:endParaRPr lang="fr-FR" sz="105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61941"/>
                  </a:ext>
                </a:extLst>
              </a:tr>
              <a:tr h="2733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baseline="0" dirty="0"/>
                        <a:t>Communes concernées par les projets </a:t>
                      </a:r>
                      <a:endParaRPr lang="fr-FR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kern="1200" baseline="0" dirty="0"/>
                        <a:t>30%</a:t>
                      </a:r>
                      <a:endParaRPr lang="fr-FR" sz="105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24448"/>
                  </a:ext>
                </a:extLst>
              </a:tr>
              <a:tr h="3189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/>
                        <a:t>Période couverte </a:t>
                      </a:r>
                      <a:endParaRPr lang="fr-F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14 ans de 2014 à 2027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19059"/>
                  </a:ext>
                </a:extLst>
              </a:tr>
              <a:tr h="335881">
                <a:tc rowSpan="2"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Engagements financiers </a:t>
                      </a:r>
                      <a:r>
                        <a:rPr lang="fr-FR" sz="1400" b="1" baseline="0" dirty="0"/>
                        <a:t> de l’Etat </a:t>
                      </a:r>
                      <a:endParaRPr lang="fr-FR" sz="1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1200" b="1" dirty="0"/>
                        <a:t>200</a:t>
                      </a:r>
                      <a:r>
                        <a:rPr lang="fr-FR" sz="1200" b="1" baseline="0" dirty="0"/>
                        <a:t> Millions de dollars </a:t>
                      </a:r>
                      <a:r>
                        <a:rPr lang="fr-FR" sz="1200" b="1" dirty="0"/>
                        <a:t>par an sur 10 ans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Budget</a:t>
                      </a:r>
                      <a:r>
                        <a:rPr lang="fr-FR" sz="1200" b="1" baseline="0" dirty="0"/>
                        <a:t> Général : 100 Millions de dollars </a:t>
                      </a:r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933165"/>
                  </a:ext>
                </a:extLst>
              </a:tr>
              <a:tr h="4613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CAS-TVA : 100 Millions</a:t>
                      </a:r>
                      <a:r>
                        <a:rPr lang="fr-FR" sz="1200" b="1" baseline="0" dirty="0"/>
                        <a:t> de dollars</a:t>
                      </a:r>
                      <a:endParaRPr lang="fr-FR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560819"/>
                  </a:ext>
                </a:extLst>
              </a:tr>
              <a:tr h="1036450">
                <a:tc>
                  <a:txBody>
                    <a:bodyPr/>
                    <a:lstStyle/>
                    <a:p>
                      <a:pPr algn="l"/>
                      <a:r>
                        <a:rPr lang="fr-FR" sz="1400" b="1" dirty="0"/>
                        <a:t>Utilisation des fonds Mobilisés</a:t>
                      </a:r>
                      <a:r>
                        <a:rPr lang="fr-FR" sz="1400" b="1" baseline="0" dirty="0"/>
                        <a:t> </a:t>
                      </a:r>
                      <a:endParaRPr lang="fr-FR" sz="1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kern="1200" dirty="0"/>
                        <a:t>Financement de l’infrastructure de transport public urbain particulièrement le transport collectif en site propre ;</a:t>
                      </a:r>
                    </a:p>
                    <a:p>
                      <a:pPr marL="447675" marR="0" lvl="0" indent="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kern="1200" dirty="0"/>
                        <a:t>Financement du service</a:t>
                      </a:r>
                      <a:r>
                        <a:rPr lang="fr-FR" sz="1200" kern="1200" baseline="0" dirty="0"/>
                        <a:t> </a:t>
                      </a:r>
                      <a:r>
                        <a:rPr lang="fr-FR" sz="1200" kern="1200" dirty="0"/>
                        <a:t>de la dette des investissements structurants  ;</a:t>
                      </a:r>
                    </a:p>
                    <a:p>
                      <a:pPr marL="447675" marR="0" lvl="0" indent="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kern="1200" dirty="0"/>
                        <a:t>Résorption des déficit d’exploitation des</a:t>
                      </a:r>
                      <a:r>
                        <a:rPr lang="fr-FR" sz="1200" kern="1200" baseline="0" dirty="0"/>
                        <a:t> projets durant les 36 mois à partir de la mise en service</a:t>
                      </a:r>
                    </a:p>
                    <a:p>
                      <a:pPr marL="447675" marR="0" lvl="0" indent="2762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Réalisation des études afférentes au</a:t>
                      </a: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secteur du transport public urbain et le recrutement des expertises</a:t>
                      </a:r>
                      <a:endParaRPr lang="fr-FR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20518"/>
                  </a:ext>
                </a:extLst>
              </a:tr>
            </a:tbl>
          </a:graphicData>
        </a:graphic>
      </p:graphicFrame>
      <p:sp>
        <p:nvSpPr>
          <p:cNvPr id="7" name="Ellipse 6"/>
          <p:cNvSpPr/>
          <p:nvPr/>
        </p:nvSpPr>
        <p:spPr>
          <a:xfrm>
            <a:off x="7752494" y="1562116"/>
            <a:ext cx="3983440" cy="6620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Amendé a deux reprises en 2017 et 2021</a:t>
            </a:r>
          </a:p>
        </p:txBody>
      </p:sp>
      <p:cxnSp>
        <p:nvCxnSpPr>
          <p:cNvPr id="8" name="Connecteur droit avec flèche 7"/>
          <p:cNvCxnSpPr>
            <a:endCxn id="5" idx="3"/>
          </p:cNvCxnSpPr>
          <p:nvPr/>
        </p:nvCxnSpPr>
        <p:spPr>
          <a:xfrm flipH="1">
            <a:off x="6362377" y="1907460"/>
            <a:ext cx="13901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9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542925" y="1670302"/>
            <a:ext cx="10714883" cy="4401886"/>
            <a:chOff x="1627517" y="1475828"/>
            <a:chExt cx="9144000" cy="4117123"/>
          </a:xfrm>
        </p:grpSpPr>
        <p:grpSp>
          <p:nvGrpSpPr>
            <p:cNvPr id="6" name="Groupe 5"/>
            <p:cNvGrpSpPr/>
            <p:nvPr/>
          </p:nvGrpSpPr>
          <p:grpSpPr>
            <a:xfrm>
              <a:off x="3001992" y="1708030"/>
              <a:ext cx="6291533" cy="3648975"/>
              <a:chOff x="3001992" y="1708030"/>
              <a:chExt cx="6291533" cy="3648975"/>
            </a:xfrm>
          </p:grpSpPr>
          <p:sp>
            <p:nvSpPr>
              <p:cNvPr id="12" name="Pentagone 11"/>
              <p:cNvSpPr/>
              <p:nvPr/>
            </p:nvSpPr>
            <p:spPr>
              <a:xfrm>
                <a:off x="3001992" y="1708030"/>
                <a:ext cx="1897811" cy="664234"/>
              </a:xfrm>
              <a:prstGeom prst="homePlat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Développement</a:t>
                </a:r>
              </a:p>
            </p:txBody>
          </p:sp>
          <p:sp>
            <p:nvSpPr>
              <p:cNvPr id="13" name="Pentagone 12"/>
              <p:cNvSpPr/>
              <p:nvPr/>
            </p:nvSpPr>
            <p:spPr>
              <a:xfrm>
                <a:off x="5198852" y="1708030"/>
                <a:ext cx="1897811" cy="664234"/>
              </a:xfrm>
              <a:prstGeom prst="homePlat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Veille et planification</a:t>
                </a:r>
              </a:p>
            </p:txBody>
          </p:sp>
          <p:sp>
            <p:nvSpPr>
              <p:cNvPr id="14" name="Pentagone 13"/>
              <p:cNvSpPr/>
              <p:nvPr/>
            </p:nvSpPr>
            <p:spPr>
              <a:xfrm>
                <a:off x="7395712" y="1708030"/>
                <a:ext cx="1897811" cy="664234"/>
              </a:xfrm>
              <a:prstGeom prst="homePlat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Autres processus pilotage</a:t>
                </a:r>
              </a:p>
            </p:txBody>
          </p:sp>
          <p:sp>
            <p:nvSpPr>
              <p:cNvPr id="15" name="Pentagone 14"/>
              <p:cNvSpPr/>
              <p:nvPr/>
            </p:nvSpPr>
            <p:spPr>
              <a:xfrm>
                <a:off x="3001992" y="2764766"/>
                <a:ext cx="1897811" cy="664234"/>
              </a:xfrm>
              <a:prstGeom prst="homePlat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Financement</a:t>
                </a:r>
              </a:p>
            </p:txBody>
          </p:sp>
          <p:sp>
            <p:nvSpPr>
              <p:cNvPr id="16" name="Pentagone 15"/>
              <p:cNvSpPr/>
              <p:nvPr/>
            </p:nvSpPr>
            <p:spPr>
              <a:xfrm>
                <a:off x="5198852" y="2764766"/>
                <a:ext cx="1897811" cy="664234"/>
              </a:xfrm>
              <a:prstGeom prst="homePlat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Suivi des projets</a:t>
                </a:r>
              </a:p>
            </p:txBody>
          </p:sp>
          <p:sp>
            <p:nvSpPr>
              <p:cNvPr id="17" name="Pentagone 16"/>
              <p:cNvSpPr/>
              <p:nvPr/>
            </p:nvSpPr>
            <p:spPr>
              <a:xfrm>
                <a:off x="5198852" y="3636035"/>
                <a:ext cx="1897811" cy="664234"/>
              </a:xfrm>
              <a:prstGeom prst="homePlat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Programmation budgétaire</a:t>
                </a:r>
              </a:p>
            </p:txBody>
          </p:sp>
          <p:sp>
            <p:nvSpPr>
              <p:cNvPr id="18" name="Pentagone 17"/>
              <p:cNvSpPr/>
              <p:nvPr/>
            </p:nvSpPr>
            <p:spPr>
              <a:xfrm>
                <a:off x="7395714" y="3636035"/>
                <a:ext cx="1897811" cy="664234"/>
              </a:xfrm>
              <a:prstGeom prst="homePlat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Décaissement</a:t>
                </a:r>
              </a:p>
            </p:txBody>
          </p:sp>
          <p:sp>
            <p:nvSpPr>
              <p:cNvPr id="19" name="Pentagone 18"/>
              <p:cNvSpPr/>
              <p:nvPr/>
            </p:nvSpPr>
            <p:spPr>
              <a:xfrm>
                <a:off x="5198852" y="4692771"/>
                <a:ext cx="1897811" cy="664234"/>
              </a:xfrm>
              <a:prstGeom prst="homePlat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350" dirty="0"/>
                  <a:t>Affaires des comités</a:t>
                </a:r>
              </a:p>
            </p:txBody>
          </p:sp>
          <p:sp>
            <p:nvSpPr>
              <p:cNvPr id="20" name="Pentagone 19"/>
              <p:cNvSpPr/>
              <p:nvPr/>
            </p:nvSpPr>
            <p:spPr>
              <a:xfrm>
                <a:off x="7395713" y="4692771"/>
                <a:ext cx="1897811" cy="664234"/>
              </a:xfrm>
              <a:prstGeom prst="homePlat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>
                    <a:solidFill>
                      <a:schemeClr val="tx1"/>
                    </a:solidFill>
                  </a:rPr>
                  <a:t>Autres processus support</a:t>
                </a:r>
              </a:p>
            </p:txBody>
          </p:sp>
        </p:grpSp>
        <p:cxnSp>
          <p:nvCxnSpPr>
            <p:cNvPr id="7" name="Connecteur droit 6"/>
            <p:cNvCxnSpPr/>
            <p:nvPr/>
          </p:nvCxnSpPr>
          <p:spPr>
            <a:xfrm>
              <a:off x="1627517" y="2544789"/>
              <a:ext cx="9144000" cy="690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1627517" y="4490047"/>
              <a:ext cx="9144000" cy="690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723844" y="1475828"/>
              <a:ext cx="365185" cy="957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350" dirty="0"/>
                <a:t>Pilotage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3844" y="2994801"/>
              <a:ext cx="365185" cy="9575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sz="1350" dirty="0"/>
                <a:t>Métier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3844" y="4635419"/>
              <a:ext cx="365185" cy="9575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fr-FR" sz="1350" dirty="0"/>
                <a:t>Support</a:t>
              </a:r>
            </a:p>
          </p:txBody>
        </p:sp>
      </p:grpSp>
      <p:sp>
        <p:nvSpPr>
          <p:cNvPr id="23" name="Titel 1">
            <a:extLst>
              <a:ext uri="{FF2B5EF4-FFF2-40B4-BE49-F238E27FC236}">
                <a16:creationId xmlns:a16="http://schemas.microsoft.com/office/drawing/2014/main" id="{B87E6FC5-38C0-6626-6690-50FA7962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70" y="368129"/>
            <a:ext cx="11745767" cy="857769"/>
          </a:xfrm>
        </p:spPr>
        <p:txBody>
          <a:bodyPr>
            <a:noAutofit/>
          </a:bodyPr>
          <a:lstStyle/>
          <a:p>
            <a:r>
              <a:rPr lang="de-DE" sz="2000" b="1" dirty="0"/>
              <a:t>II Le FRAT comme </a:t>
            </a:r>
            <a:r>
              <a:rPr lang="de-DE" sz="2000" b="1" dirty="0" err="1"/>
              <a:t>outil</a:t>
            </a:r>
            <a:r>
              <a:rPr lang="de-DE" sz="2000" b="1" dirty="0"/>
              <a:t> de financement du </a:t>
            </a:r>
            <a:r>
              <a:rPr lang="de-DE" sz="2000" b="1" dirty="0" err="1"/>
              <a:t>secteur</a:t>
            </a:r>
            <a:r>
              <a:rPr lang="de-DE" sz="2000" b="1" dirty="0"/>
              <a:t> des </a:t>
            </a:r>
            <a:r>
              <a:rPr lang="de-DE" sz="2000" b="1" dirty="0" err="1"/>
              <a:t>déplacements</a:t>
            </a:r>
            <a:r>
              <a:rPr lang="de-DE" sz="2000" b="1" dirty="0"/>
              <a:t> </a:t>
            </a:r>
            <a:r>
              <a:rPr lang="de-DE" sz="2000" b="1" dirty="0" err="1"/>
              <a:t>urbains</a:t>
            </a:r>
            <a:r>
              <a:rPr lang="de-DE" sz="2000" b="1" dirty="0"/>
              <a:t> : </a:t>
            </a:r>
            <a:r>
              <a:rPr lang="fr-FR" sz="2000" b="1" dirty="0"/>
              <a:t>Processus </a:t>
            </a:r>
            <a:br>
              <a:rPr lang="de-DE" sz="2000" b="1" dirty="0"/>
            </a:b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450351531"/>
      </p:ext>
    </p:extLst>
  </p:cSld>
  <p:clrMapOvr>
    <a:masterClrMapping/>
  </p:clrMapOvr>
</p:sld>
</file>

<file path=ppt/theme/theme1.xml><?xml version="1.0" encoding="utf-8"?>
<a:theme xmlns:a="http://schemas.openxmlformats.org/drawingml/2006/main" name="giz Transport &amp; Climate Change Week">
  <a:themeElements>
    <a:clrScheme name="giz Transport &amp; Climate Change Week">
      <a:dk1>
        <a:srgbClr val="0A0A0A"/>
      </a:dk1>
      <a:lt1>
        <a:srgbClr val="FFFFFF"/>
      </a:lt1>
      <a:dk2>
        <a:srgbClr val="284896"/>
      </a:dk2>
      <a:lt2>
        <a:srgbClr val="002060"/>
      </a:lt2>
      <a:accent1>
        <a:srgbClr val="0082D2"/>
      </a:accent1>
      <a:accent2>
        <a:srgbClr val="05BCFF"/>
      </a:accent2>
      <a:accent3>
        <a:srgbClr val="6DD1D1"/>
      </a:accent3>
      <a:accent4>
        <a:srgbClr val="FFCC00"/>
      </a:accent4>
      <a:accent5>
        <a:srgbClr val="9E2886"/>
      </a:accent5>
      <a:accent6>
        <a:srgbClr val="CD193C"/>
      </a:accent6>
      <a:hlink>
        <a:srgbClr val="05BCFF"/>
      </a:hlink>
      <a:folHlink>
        <a:srgbClr val="0082D2"/>
      </a:folHlink>
    </a:clrScheme>
    <a:fontScheme name="giz Transport &amp; Climate Change Week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no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custClrLst>
    <a:custClr name="giz Schwarz">
      <a:srgbClr val="0A0A0A"/>
    </a:custClr>
    <a:custClr name="Schwarz 80%">
      <a:srgbClr val="3B3B3B"/>
    </a:custClr>
    <a:custClr name="Schwarz 60%">
      <a:srgbClr val="6C6C6C"/>
    </a:custClr>
    <a:custClr name="Schwarz 40%">
      <a:srgbClr val="9D9D9D"/>
    </a:custClr>
    <a:custClr name="Schwarz 20%">
      <a:srgbClr val="CECECE"/>
    </a:custClr>
    <a:custClr name="giz Blau 04">
      <a:srgbClr val="05BCFF"/>
    </a:custClr>
    <a:custClr name="Blau 04 80%">
      <a:srgbClr val="37C9FF"/>
    </a:custClr>
    <a:custClr name="Blau 04 60%">
      <a:srgbClr val="69D7FF"/>
    </a:custClr>
    <a:custClr name="Blau 04 40%">
      <a:srgbClr val="9BE4FF"/>
    </a:custClr>
    <a:custClr name="Blau 20%">
      <a:srgbClr val="CDF2FF"/>
    </a:custClr>
    <a:custClr name="giz Blau 01">
      <a:srgbClr val="002060"/>
    </a:custClr>
    <a:custClr name="Blau 01 80%">
      <a:srgbClr val="334D80"/>
    </a:custClr>
    <a:custClr name="Blau 01 60%">
      <a:srgbClr val="6679A0"/>
    </a:custClr>
    <a:custClr name="Blau 01 40%">
      <a:srgbClr val="99A6BF"/>
    </a:custClr>
    <a:custClr name="Blau 01 20%">
      <a:srgbClr val="CCD2DF"/>
    </a:custClr>
    <a:custClr name="giz Türkis">
      <a:srgbClr val="6DD1D1"/>
    </a:custClr>
    <a:custClr name="Türkis 80%">
      <a:srgbClr val="8ADADA"/>
    </a:custClr>
    <a:custClr name="Türkis 60%">
      <a:srgbClr val="A7E3E3"/>
    </a:custClr>
    <a:custClr name="Türkis 40%">
      <a:srgbClr val="C5EDED"/>
    </a:custClr>
    <a:custClr name="Türkis 20%">
      <a:srgbClr val="E2F6F6"/>
    </a:custClr>
    <a:custClr name="giz Blau 02">
      <a:srgbClr val="284896"/>
    </a:custClr>
    <a:custClr name="Blau 02 80%">
      <a:srgbClr val="536DAB"/>
    </a:custClr>
    <a:custClr name="Blau 02 60%">
      <a:srgbClr val="7E91C0"/>
    </a:custClr>
    <a:custClr name="Blau 02 40%">
      <a:srgbClr val="A9B6D5"/>
    </a:custClr>
    <a:custClr name="Blau 02 20%">
      <a:srgbClr val="D4DAEA"/>
    </a:custClr>
    <a:custClr name="giz Gelb">
      <a:srgbClr val="FFCC00"/>
    </a:custClr>
    <a:custClr name="Gelb 80%">
      <a:srgbClr val="FFD633"/>
    </a:custClr>
    <a:custClr name="Gelb 60%">
      <a:srgbClr val="FFE066"/>
    </a:custClr>
    <a:custClr name="Gelb 40%">
      <a:srgbClr val="FFEB99"/>
    </a:custClr>
    <a:custClr name="Gelb 20%">
      <a:srgbClr val="FFF5CC"/>
    </a:custClr>
    <a:custClr name="giz Blau 03">
      <a:srgbClr val="0082D2"/>
    </a:custClr>
    <a:custClr name="Blau 03 80%">
      <a:srgbClr val="339BDB"/>
    </a:custClr>
    <a:custClr name="Blau 03 60%">
      <a:srgbClr val="66B4E4"/>
    </a:custClr>
    <a:custClr name="Blau 03 40%">
      <a:srgbClr val="99CDED"/>
    </a:custClr>
    <a:custClr name="Blau 03 20%">
      <a:srgbClr val="CCE6F6"/>
    </a:custClr>
    <a:custClr name="giz Magenta">
      <a:srgbClr val="9E2886"/>
    </a:custClr>
    <a:custClr name="Magenta 80%">
      <a:srgbClr val="B1539E"/>
    </a:custClr>
    <a:custClr name="Magenta 60%">
      <a:srgbClr val="C57EB6"/>
    </a:custClr>
    <a:custClr name="Magenta 40%">
      <a:srgbClr val="D8A9CF"/>
    </a:custClr>
    <a:custClr name="Magenta 20%">
      <a:srgbClr val="ECD4E7"/>
    </a:custClr>
    <a:custClr name="giz Rot">
      <a:srgbClr val="CD193C"/>
    </a:custClr>
    <a:custClr name="Rot 80%">
      <a:srgbClr val="D74763"/>
    </a:custClr>
    <a:custClr name="Rot 60%">
      <a:srgbClr val="E1758A"/>
    </a:custClr>
    <a:custClr name="Rot 40%">
      <a:srgbClr val="EBA3B1"/>
    </a:custClr>
    <a:custClr name="Rot 20%">
      <a:srgbClr val="F5D1D8"/>
    </a:custClr>
  </a:custClrLst>
  <a:extLst>
    <a:ext uri="{05A4C25C-085E-4340-85A3-A5531E510DB2}">
      <thm15:themeFamily xmlns:thm15="http://schemas.microsoft.com/office/thememl/2012/main" name="Template_PPT_Charterlibrary_Template_2024.pptx" id="{700C885E-3735-4995-9B9C-5EB659B6D74C}" vid="{D5846ABD-D6F3-4B0C-930A-A98E59CBA8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23B8812BCB8242AB31F7BA9ADC2539" ma:contentTypeVersion="19" ma:contentTypeDescription="Create a new document." ma:contentTypeScope="" ma:versionID="9366d57222718ac3c49cf1a016595bb3">
  <xsd:schema xmlns:xsd="http://www.w3.org/2001/XMLSchema" xmlns:xs="http://www.w3.org/2001/XMLSchema" xmlns:p="http://schemas.microsoft.com/office/2006/metadata/properties" xmlns:ns2="6b84dadb-64e9-451d-ac24-20f83dc4e5bc" xmlns:ns3="7ea94427-a814-4900-b4f1-e109ad14e580" targetNamespace="http://schemas.microsoft.com/office/2006/metadata/properties" ma:root="true" ma:fieldsID="8293e7bda533c0a4c6474209bd81a8b0" ns2:_="" ns3:_="">
    <xsd:import namespace="6b84dadb-64e9-451d-ac24-20f83dc4e5bc"/>
    <xsd:import namespace="7ea94427-a814-4900-b4f1-e109ad14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Documenttyp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4dadb-64e9-451d-ac24-20f83dc4e5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ocumenttype" ma:index="24" nillable="true" ma:displayName="Document type" ma:format="Dropdown" ma:internalName="Documenttype">
      <xsd:simpleType>
        <xsd:restriction base="dms:Choice">
          <xsd:enumeration value="Template"/>
          <xsd:enumeration value="Guide"/>
          <xsd:enumeration value="Tutorial"/>
          <xsd:enumeration value="Working Doc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94427-a814-4900-b4f1-e109ad14e5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1f7b5e-02e1-44ad-9dd5-27c65a3617cf}" ma:internalName="TaxCatchAll" ma:showField="CatchAllData" ma:web="7ea94427-a814-4900-b4f1-e109ad14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84dadb-64e9-451d-ac24-20f83dc4e5bc">
      <Terms xmlns="http://schemas.microsoft.com/office/infopath/2007/PartnerControls"/>
    </lcf76f155ced4ddcb4097134ff3c332f>
    <Documenttype xmlns="6b84dadb-64e9-451d-ac24-20f83dc4e5bc" xsi:nil="true"/>
    <TaxCatchAll xmlns="7ea94427-a814-4900-b4f1-e109ad14e580" xsi:nil="true"/>
  </documentManagement>
</p:properties>
</file>

<file path=customXml/itemProps1.xml><?xml version="1.0" encoding="utf-8"?>
<ds:datastoreItem xmlns:ds="http://schemas.openxmlformats.org/officeDocument/2006/customXml" ds:itemID="{B1FFD34D-16FB-47DC-BEB7-E29A7E243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DCF0B0-FA0B-495F-BBC9-269B896368B3}"/>
</file>

<file path=customXml/itemProps3.xml><?xml version="1.0" encoding="utf-8"?>
<ds:datastoreItem xmlns:ds="http://schemas.openxmlformats.org/officeDocument/2006/customXml" ds:itemID="{A645A417-99C7-44AD-A6AF-0B7BBAB13C11}">
  <ds:schemaRefs>
    <ds:schemaRef ds:uri="http://purl.org/dc/terms/"/>
    <ds:schemaRef ds:uri="http://schemas.openxmlformats.org/package/2006/metadata/core-properties"/>
    <ds:schemaRef ds:uri="http://www.w3.org/XML/1998/namespace"/>
    <ds:schemaRef ds:uri="7ea94427-a814-4900-b4f1-e109ad14e580"/>
    <ds:schemaRef ds:uri="http://schemas.microsoft.com/office/2006/metadata/properties"/>
    <ds:schemaRef ds:uri="6b84dadb-64e9-451d-ac24-20f83dc4e5bc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4546</TotalTime>
  <Words>919</Words>
  <Application>Microsoft Office PowerPoint</Application>
  <PresentationFormat>Grand écran</PresentationFormat>
  <Paragraphs>185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Source Sans Pro</vt:lpstr>
      <vt:lpstr>Source Sans Pro Light</vt:lpstr>
      <vt:lpstr>Source Sans Pro Semibold</vt:lpstr>
      <vt:lpstr>Wingdings</vt:lpstr>
      <vt:lpstr>giz Transport &amp; Climate Change Week</vt:lpstr>
      <vt:lpstr>Le FRAT comme outil d‘appui au financement du Transport Public Urbain au Maroc</vt:lpstr>
      <vt:lpstr>       Plan </vt:lpstr>
      <vt:lpstr>Elements de contexte : Enjeux du secteur des déplacements urbain au Maroc</vt:lpstr>
      <vt:lpstr>Elements de contexte : Enjeux du secteur des déplacements urbain au Maroc</vt:lpstr>
      <vt:lpstr>Elements de contexte : Strategie Nationale des Déplacements Urbains appuyée par la Banque Mondiale depuis 2008 </vt:lpstr>
      <vt:lpstr>II Le FRAT comme outil de financement du secteur des déplacements urbains  </vt:lpstr>
      <vt:lpstr>II Le FRAT comme outil de financement du secteur des déplacements urbains : organes de gouvernance   </vt:lpstr>
      <vt:lpstr>II Le FRAT comme outil de financement du secteur des déplacements urbains : Protocole de financement  </vt:lpstr>
      <vt:lpstr>II Le FRAT comme outil de financement du secteur des déplacements urbains : Processus  </vt:lpstr>
      <vt:lpstr>II Le FRAT comme outil de financement du secteur des déplacements urbains :  schéma de financement des projets</vt:lpstr>
      <vt:lpstr>II Le FRAT comme outil de financement du secteur des Deplacements urbains : Focus sur le schéma cible  </vt:lpstr>
      <vt:lpstr>III Les réalisations du FRAT  </vt:lpstr>
      <vt:lpstr>III  Les réalisations du FRAT : les Projets cofinancés par le FRAT  jusqu’à 2024  </vt:lpstr>
      <vt:lpstr>III le retour d’expérience </vt:lpstr>
      <vt:lpstr>Présentation PowerPoint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a project pitch at Transport and Climate Change Week 2024</dc:title>
  <dc:creator>Tiemeyer, Nico GIZ</dc:creator>
  <cp:lastModifiedBy>Benboukhris Abdelilah</cp:lastModifiedBy>
  <cp:revision>130</cp:revision>
  <cp:lastPrinted>2024-11-04T09:35:55Z</cp:lastPrinted>
  <dcterms:created xsi:type="dcterms:W3CDTF">2024-09-19T09:15:03Z</dcterms:created>
  <dcterms:modified xsi:type="dcterms:W3CDTF">2024-11-04T15:42:37Z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0x0101005F23B8812BCB8242AB31F7BA9ADC2539</vt:lpwstr>
  </property>
  <property fmtid="{D5CDD505-2E9C-101B-9397-08002B2CF9AE}" pid="3" name="MediaServiceImageTags">
    <vt:lpwstr/>
  </property>
</Properties>
</file>