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sldIdLst>
    <p:sldId id="290" r:id="rId5"/>
    <p:sldId id="261" r:id="rId6"/>
    <p:sldId id="689" r:id="rId7"/>
    <p:sldId id="382" r:id="rId8"/>
    <p:sldId id="691" r:id="rId9"/>
    <p:sldId id="692" r:id="rId10"/>
    <p:sldId id="693" r:id="rId11"/>
    <p:sldId id="694" r:id="rId12"/>
    <p:sldId id="69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D53120-AE60-41F7-A8C2-D149AC5803CB}">
          <p14:sldIdLst>
            <p14:sldId id="290"/>
            <p14:sldId id="261"/>
            <p14:sldId id="689"/>
            <p14:sldId id="382"/>
            <p14:sldId id="691"/>
            <p14:sldId id="692"/>
            <p14:sldId id="693"/>
            <p14:sldId id="694"/>
            <p14:sldId id="695"/>
          </p14:sldIdLst>
        </p14:section>
        <p14:section name="Design elements" id="{101497A9-81A1-424D-B428-A094C6CB64D9}">
          <p14:sldIdLst/>
        </p14:section>
        <p14:section name="Key visual" id="{3A7D6E10-FD99-4814-B6C9-59D84AC6247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2D2"/>
    <a:srgbClr val="CD193C"/>
    <a:srgbClr val="F5D1D8"/>
    <a:srgbClr val="EBA3B1"/>
    <a:srgbClr val="E1758A"/>
    <a:srgbClr val="D74763"/>
    <a:srgbClr val="ECD4E7"/>
    <a:srgbClr val="D8A9CF"/>
    <a:srgbClr val="C57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CCF96A-854F-46CB-90E0-5BD999024BBF}" v="96" dt="2024-11-06T14:06:49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2130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C59-9C09-4CB1-A438-7E8416183166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3492A-4E55-47C1-A629-C2686615A461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09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41AA3-D478-EA4A-B568-90F925856E6D}" type="slidenum">
              <a:rPr lang="es-ES_tradnl" smtClean="0"/>
              <a:pPr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840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9F07D8-8C01-49F5-B4B3-955F5217A86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133030A-6ED6-40F8-BEC8-1F1A35D0FA8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1A9A534-E323-4B0D-A957-1257F353D10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24B92995-E18B-4227-B0DD-BFDDD3F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8" y="4268159"/>
            <a:ext cx="9178159" cy="1289817"/>
          </a:xfrm>
        </p:spPr>
        <p:txBody>
          <a:bodyPr anchor="b"/>
          <a:lstStyle>
            <a:lvl1pPr>
              <a:lnSpc>
                <a:spcPts val="5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FFEAEA6-7D21-450F-9C48-044D9B75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5864571"/>
            <a:ext cx="9178159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 descr="A map of the world with dots and lines&#10;&#10;Description automatically generated">
            <a:extLst>
              <a:ext uri="{FF2B5EF4-FFF2-40B4-BE49-F238E27FC236}">
                <a16:creationId xmlns:a16="http://schemas.microsoft.com/office/drawing/2014/main" id="{8568E9B1-FF19-68AD-C160-0CDCEE9FE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9136"/>
            <a:ext cx="4711282" cy="28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8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875FCA7-157E-4716-823A-F5615D6C6F6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6ED80F3-17B8-40F4-93B8-F99C5506E68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C6042A5-0C39-4605-8158-8C1B3D7B757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EAF25B4-BF1E-44E5-A8B4-37A02DB6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073" y="4350814"/>
            <a:ext cx="9073008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22A2CF-2409-4894-8998-C2CB9E12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8B92B-BEB6-4D2D-923E-36B753FF6FF8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F15179-DA75-412F-86E7-65234521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56A8CC-81E2-4FC9-A017-5BE7B3CC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30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3E7E663-E895-4B17-A65E-1DE060EFDB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F0BDF2E-725B-4371-B2CA-77AF2429DF1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80F51C-2443-4A5D-BF64-9E3F8B2E4E4D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2850BC4-383B-4DF9-AB75-202C331A36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7360388" cy="6858000"/>
          </a:xfrm>
          <a:custGeom>
            <a:avLst/>
            <a:gdLst>
              <a:gd name="connsiteX0" fmla="*/ 0 w 7360388"/>
              <a:gd name="connsiteY0" fmla="*/ 0 h 6858000"/>
              <a:gd name="connsiteX1" fmla="*/ 7360388 w 7360388"/>
              <a:gd name="connsiteY1" fmla="*/ 0 h 6858000"/>
              <a:gd name="connsiteX2" fmla="*/ 1142917 w 7360388"/>
              <a:gd name="connsiteY2" fmla="*/ 6858000 h 6858000"/>
              <a:gd name="connsiteX3" fmla="*/ 0 w 7360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0388" h="6858000">
                <a:moveTo>
                  <a:pt x="0" y="0"/>
                </a:moveTo>
                <a:lnTo>
                  <a:pt x="7360388" y="0"/>
                </a:lnTo>
                <a:lnTo>
                  <a:pt x="1142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6BC897-BB78-44C4-AA95-DD2D1AF4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EC540-5CF3-4A52-B191-132A7EB5EFD1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854A2C-BA52-4648-9F82-4CC206B1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78539-30B0-4CF3-80CA-43ED257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5F7B4EB-CFB4-4EB6-86CE-1F7D2A2C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92" y="3748565"/>
            <a:ext cx="4835595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06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mit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2850BC4-383B-4DF9-AB75-202C331A36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7360388" cy="6858000"/>
          </a:xfrm>
          <a:custGeom>
            <a:avLst/>
            <a:gdLst>
              <a:gd name="connsiteX0" fmla="*/ 0 w 7360388"/>
              <a:gd name="connsiteY0" fmla="*/ 0 h 6858000"/>
              <a:gd name="connsiteX1" fmla="*/ 7360388 w 7360388"/>
              <a:gd name="connsiteY1" fmla="*/ 0 h 6858000"/>
              <a:gd name="connsiteX2" fmla="*/ 1142917 w 7360388"/>
              <a:gd name="connsiteY2" fmla="*/ 6858000 h 6858000"/>
              <a:gd name="connsiteX3" fmla="*/ 0 w 7360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0388" h="6858000">
                <a:moveTo>
                  <a:pt x="0" y="0"/>
                </a:moveTo>
                <a:lnTo>
                  <a:pt x="7360388" y="0"/>
                </a:lnTo>
                <a:lnTo>
                  <a:pt x="1142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6BC897-BB78-44C4-AA95-DD2D1AF4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249497C-A75C-4405-A32A-E74C3956442D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854A2C-BA52-4648-9F82-4CC206B1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78539-30B0-4CF3-80CA-43ED257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5F7B4EB-CFB4-4EB6-86CE-1F7D2A2C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92" y="3748565"/>
            <a:ext cx="4835595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rgbClr val="0082D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349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5F2815D-57CF-4A21-88A1-25E02F44EA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24196" y="2433320"/>
            <a:ext cx="10567804" cy="4424680"/>
          </a:xfrm>
          <a:custGeom>
            <a:avLst/>
            <a:gdLst>
              <a:gd name="connsiteX0" fmla="*/ 5228724 w 10567804"/>
              <a:gd name="connsiteY0" fmla="*/ 0 h 4424680"/>
              <a:gd name="connsiteX1" fmla="*/ 10567804 w 10567804"/>
              <a:gd name="connsiteY1" fmla="*/ 1585816 h 4424680"/>
              <a:gd name="connsiteX2" fmla="*/ 10567804 w 10567804"/>
              <a:gd name="connsiteY2" fmla="*/ 4424680 h 4424680"/>
              <a:gd name="connsiteX3" fmla="*/ 0 w 10567804"/>
              <a:gd name="connsiteY3" fmla="*/ 4424680 h 44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7804" h="4424680">
                <a:moveTo>
                  <a:pt x="5228724" y="0"/>
                </a:moveTo>
                <a:lnTo>
                  <a:pt x="10567804" y="1585816"/>
                </a:lnTo>
                <a:lnTo>
                  <a:pt x="10567804" y="4424680"/>
                </a:lnTo>
                <a:lnTo>
                  <a:pt x="0" y="44246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5358561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C30B7E-ABEF-47C0-91C5-B99673A2C88F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5361880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5361880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128554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1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5F2815D-57CF-4A21-88A1-25E02F44EA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24196" y="2433320"/>
            <a:ext cx="10567804" cy="4424680"/>
          </a:xfrm>
          <a:custGeom>
            <a:avLst/>
            <a:gdLst>
              <a:gd name="connsiteX0" fmla="*/ 5228724 w 10567804"/>
              <a:gd name="connsiteY0" fmla="*/ 0 h 4424680"/>
              <a:gd name="connsiteX1" fmla="*/ 10567804 w 10567804"/>
              <a:gd name="connsiteY1" fmla="*/ 1585816 h 4424680"/>
              <a:gd name="connsiteX2" fmla="*/ 10567804 w 10567804"/>
              <a:gd name="connsiteY2" fmla="*/ 4424680 h 4424680"/>
              <a:gd name="connsiteX3" fmla="*/ 0 w 10567804"/>
              <a:gd name="connsiteY3" fmla="*/ 4424680 h 44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7804" h="4424680">
                <a:moveTo>
                  <a:pt x="5228724" y="0"/>
                </a:moveTo>
                <a:lnTo>
                  <a:pt x="10567804" y="1585816"/>
                </a:lnTo>
                <a:lnTo>
                  <a:pt x="10567804" y="4424680"/>
                </a:lnTo>
                <a:lnTo>
                  <a:pt x="0" y="44246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5358561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C57581-DC35-450C-9742-8A665A17D327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5361880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5361880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432531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900AAD82-15E6-47F9-8A74-FA801B282F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120103-EBD9-41FF-ACA5-5925743728DA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2213551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2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900AAD82-15E6-47F9-8A74-FA801B282F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22D99F-7787-457F-AF43-B251CDBF9593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78374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855FEB5-F998-4326-A874-279E905CB8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26" y="2"/>
            <a:ext cx="5406575" cy="6857999"/>
          </a:xfrm>
          <a:custGeom>
            <a:avLst/>
            <a:gdLst>
              <a:gd name="connsiteX0" fmla="*/ 2285374 w 5406575"/>
              <a:gd name="connsiteY0" fmla="*/ 0 h 6857999"/>
              <a:gd name="connsiteX1" fmla="*/ 5406575 w 5406575"/>
              <a:gd name="connsiteY1" fmla="*/ 0 h 6857999"/>
              <a:gd name="connsiteX2" fmla="*/ 5406575 w 5406575"/>
              <a:gd name="connsiteY2" fmla="*/ 6857999 h 6857999"/>
              <a:gd name="connsiteX3" fmla="*/ 0 w 5406575"/>
              <a:gd name="connsiteY3" fmla="*/ 6857999 h 6857999"/>
              <a:gd name="connsiteX4" fmla="*/ 1210495 w 5406575"/>
              <a:gd name="connsiteY4" fmla="*/ 3525520 h 6857999"/>
              <a:gd name="connsiteX5" fmla="*/ 16695 w 5406575"/>
              <a:gd name="connsiteY5" fmla="*/ 14173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6575" h="6857999">
                <a:moveTo>
                  <a:pt x="2285374" y="0"/>
                </a:moveTo>
                <a:lnTo>
                  <a:pt x="5406575" y="0"/>
                </a:lnTo>
                <a:lnTo>
                  <a:pt x="5406575" y="6857999"/>
                </a:lnTo>
                <a:lnTo>
                  <a:pt x="0" y="6857999"/>
                </a:lnTo>
                <a:lnTo>
                  <a:pt x="1210495" y="3525520"/>
                </a:lnTo>
                <a:lnTo>
                  <a:pt x="16695" y="141732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420F44-BF3D-4ACC-8808-7D391B28ADC2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84535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3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855FEB5-F998-4326-A874-279E905CB8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26" y="2"/>
            <a:ext cx="5406575" cy="6857999"/>
          </a:xfrm>
          <a:custGeom>
            <a:avLst/>
            <a:gdLst>
              <a:gd name="connsiteX0" fmla="*/ 2285374 w 5406575"/>
              <a:gd name="connsiteY0" fmla="*/ 0 h 6857999"/>
              <a:gd name="connsiteX1" fmla="*/ 5406575 w 5406575"/>
              <a:gd name="connsiteY1" fmla="*/ 0 h 6857999"/>
              <a:gd name="connsiteX2" fmla="*/ 5406575 w 5406575"/>
              <a:gd name="connsiteY2" fmla="*/ 6857999 h 6857999"/>
              <a:gd name="connsiteX3" fmla="*/ 0 w 5406575"/>
              <a:gd name="connsiteY3" fmla="*/ 6857999 h 6857999"/>
              <a:gd name="connsiteX4" fmla="*/ 1210495 w 5406575"/>
              <a:gd name="connsiteY4" fmla="*/ 3525520 h 6857999"/>
              <a:gd name="connsiteX5" fmla="*/ 16695 w 5406575"/>
              <a:gd name="connsiteY5" fmla="*/ 14173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6575" h="6857999">
                <a:moveTo>
                  <a:pt x="2285374" y="0"/>
                </a:moveTo>
                <a:lnTo>
                  <a:pt x="5406575" y="0"/>
                </a:lnTo>
                <a:lnTo>
                  <a:pt x="5406575" y="6857999"/>
                </a:lnTo>
                <a:lnTo>
                  <a:pt x="0" y="6857999"/>
                </a:lnTo>
                <a:lnTo>
                  <a:pt x="1210495" y="3525520"/>
                </a:lnTo>
                <a:lnTo>
                  <a:pt x="16695" y="141732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C50404-6D4B-4B5E-8113-BE2AFF79C83C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962413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E1188D4-A21B-419B-9444-C0E417AA87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775960" cy="6858000"/>
          </a:xfrm>
          <a:custGeom>
            <a:avLst/>
            <a:gdLst>
              <a:gd name="connsiteX0" fmla="*/ 0 w 5775960"/>
              <a:gd name="connsiteY0" fmla="*/ 0 h 6858000"/>
              <a:gd name="connsiteX1" fmla="*/ 1114649 w 5775960"/>
              <a:gd name="connsiteY1" fmla="*/ 0 h 6858000"/>
              <a:gd name="connsiteX2" fmla="*/ 5775960 w 5775960"/>
              <a:gd name="connsiteY2" fmla="*/ 2910840 h 6858000"/>
              <a:gd name="connsiteX3" fmla="*/ 1400356 w 5775960"/>
              <a:gd name="connsiteY3" fmla="*/ 6858000 h 6858000"/>
              <a:gd name="connsiteX4" fmla="*/ 0 w 577596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5960" h="6858000">
                <a:moveTo>
                  <a:pt x="0" y="0"/>
                </a:moveTo>
                <a:lnTo>
                  <a:pt x="1114649" y="0"/>
                </a:lnTo>
                <a:lnTo>
                  <a:pt x="5775960" y="2910840"/>
                </a:lnTo>
                <a:lnTo>
                  <a:pt x="14003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D2A708-F16F-4696-873B-7629C6ED4D43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80962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9F07D8-8C01-49F5-B4B3-955F5217A86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133030A-6ED6-40F8-BEC8-1F1A35D0FA8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1A9A534-E323-4B0D-A957-1257F353D10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24B92995-E18B-4227-B0DD-BFDDD3F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8" y="3883628"/>
            <a:ext cx="9178159" cy="1289817"/>
          </a:xfrm>
        </p:spPr>
        <p:txBody>
          <a:bodyPr anchor="b"/>
          <a:lstStyle>
            <a:lvl1pPr>
              <a:lnSpc>
                <a:spcPts val="5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FFEAEA6-7D21-450F-9C48-044D9B75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5480040"/>
            <a:ext cx="9178159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981B964-3630-4869-A395-21CAA8C5A13A}"/>
              </a:ext>
            </a:extLst>
          </p:cNvPr>
          <p:cNvSpPr/>
          <p:nvPr userDrawn="1"/>
        </p:nvSpPr>
        <p:spPr>
          <a:xfrm>
            <a:off x="0" y="5870425"/>
            <a:ext cx="12192000" cy="987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BCB1ED78-C53F-6C8B-8BFF-A9EA1CCA5B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7342" y="6120216"/>
            <a:ext cx="2160513" cy="487992"/>
          </a:xfrm>
          <a:prstGeom prst="rect">
            <a:avLst/>
          </a:prstGeom>
        </p:spPr>
      </p:pic>
      <p:pic>
        <p:nvPicPr>
          <p:cNvPr id="4" name="Grafik 7">
            <a:extLst>
              <a:ext uri="{FF2B5EF4-FFF2-40B4-BE49-F238E27FC236}">
                <a16:creationId xmlns:a16="http://schemas.microsoft.com/office/drawing/2014/main" id="{7F1D655E-D1F2-F550-D3FC-6BED5E8722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8168" y="6144878"/>
            <a:ext cx="1687919" cy="438668"/>
          </a:xfrm>
          <a:prstGeom prst="rect">
            <a:avLst/>
          </a:prstGeom>
        </p:spPr>
      </p:pic>
      <p:pic>
        <p:nvPicPr>
          <p:cNvPr id="5" name="Grafik 11">
            <a:extLst>
              <a:ext uri="{FF2B5EF4-FFF2-40B4-BE49-F238E27FC236}">
                <a16:creationId xmlns:a16="http://schemas.microsoft.com/office/drawing/2014/main" id="{CA18E78A-163E-2F64-A99B-BA2A41456F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6400" y="5949198"/>
            <a:ext cx="2304256" cy="830028"/>
          </a:xfrm>
          <a:prstGeom prst="rect">
            <a:avLst/>
          </a:prstGeom>
        </p:spPr>
      </p:pic>
      <p:pic>
        <p:nvPicPr>
          <p:cNvPr id="10" name="Picture 9" descr="A map of the world with dots and lines&#10;&#10;Description automatically generated">
            <a:extLst>
              <a:ext uri="{FF2B5EF4-FFF2-40B4-BE49-F238E27FC236}">
                <a16:creationId xmlns:a16="http://schemas.microsoft.com/office/drawing/2014/main" id="{28DC8491-3C64-6108-A414-1D204235E8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9136"/>
            <a:ext cx="4711282" cy="28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4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E1188D4-A21B-419B-9444-C0E417AA87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775960" cy="6858000"/>
          </a:xfrm>
          <a:custGeom>
            <a:avLst/>
            <a:gdLst>
              <a:gd name="connsiteX0" fmla="*/ 0 w 5775960"/>
              <a:gd name="connsiteY0" fmla="*/ 0 h 6858000"/>
              <a:gd name="connsiteX1" fmla="*/ 1114649 w 5775960"/>
              <a:gd name="connsiteY1" fmla="*/ 0 h 6858000"/>
              <a:gd name="connsiteX2" fmla="*/ 5775960 w 5775960"/>
              <a:gd name="connsiteY2" fmla="*/ 2910840 h 6858000"/>
              <a:gd name="connsiteX3" fmla="*/ 1400356 w 5775960"/>
              <a:gd name="connsiteY3" fmla="*/ 6858000 h 6858000"/>
              <a:gd name="connsiteX4" fmla="*/ 0 w 577596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5960" h="6858000">
                <a:moveTo>
                  <a:pt x="0" y="0"/>
                </a:moveTo>
                <a:lnTo>
                  <a:pt x="1114649" y="0"/>
                </a:lnTo>
                <a:lnTo>
                  <a:pt x="5775960" y="2910840"/>
                </a:lnTo>
                <a:lnTo>
                  <a:pt x="14003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AD3FDC-9949-4C94-B17D-2CAD8A5CE4EB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52791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0E6B728-7ADB-4DD4-929B-AE3F8973B6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603240" cy="6858000"/>
          </a:xfrm>
          <a:custGeom>
            <a:avLst/>
            <a:gdLst>
              <a:gd name="connsiteX0" fmla="*/ 0 w 5603240"/>
              <a:gd name="connsiteY0" fmla="*/ 0 h 6858000"/>
              <a:gd name="connsiteX1" fmla="*/ 3448710 w 5603240"/>
              <a:gd name="connsiteY1" fmla="*/ 0 h 6858000"/>
              <a:gd name="connsiteX2" fmla="*/ 5603240 w 5603240"/>
              <a:gd name="connsiteY2" fmla="*/ 1402080 h 6858000"/>
              <a:gd name="connsiteX3" fmla="*/ 3007360 w 5603240"/>
              <a:gd name="connsiteY3" fmla="*/ 4485640 h 6858000"/>
              <a:gd name="connsiteX4" fmla="*/ 5539706 w 5603240"/>
              <a:gd name="connsiteY4" fmla="*/ 6858000 h 6858000"/>
              <a:gd name="connsiteX5" fmla="*/ 0 w 56032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3240" h="6858000">
                <a:moveTo>
                  <a:pt x="0" y="0"/>
                </a:moveTo>
                <a:lnTo>
                  <a:pt x="3448710" y="0"/>
                </a:lnTo>
                <a:lnTo>
                  <a:pt x="5603240" y="1402080"/>
                </a:lnTo>
                <a:lnTo>
                  <a:pt x="3007360" y="4485640"/>
                </a:lnTo>
                <a:lnTo>
                  <a:pt x="553970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357A1-0969-431E-AC69-B95920E0AC64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73343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5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0E6B728-7ADB-4DD4-929B-AE3F8973B6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603240" cy="6858000"/>
          </a:xfrm>
          <a:custGeom>
            <a:avLst/>
            <a:gdLst>
              <a:gd name="connsiteX0" fmla="*/ 0 w 5603240"/>
              <a:gd name="connsiteY0" fmla="*/ 0 h 6858000"/>
              <a:gd name="connsiteX1" fmla="*/ 3448710 w 5603240"/>
              <a:gd name="connsiteY1" fmla="*/ 0 h 6858000"/>
              <a:gd name="connsiteX2" fmla="*/ 5603240 w 5603240"/>
              <a:gd name="connsiteY2" fmla="*/ 1402080 h 6858000"/>
              <a:gd name="connsiteX3" fmla="*/ 3007360 w 5603240"/>
              <a:gd name="connsiteY3" fmla="*/ 4485640 h 6858000"/>
              <a:gd name="connsiteX4" fmla="*/ 5539706 w 5603240"/>
              <a:gd name="connsiteY4" fmla="*/ 6858000 h 6858000"/>
              <a:gd name="connsiteX5" fmla="*/ 0 w 56032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3240" h="6858000">
                <a:moveTo>
                  <a:pt x="0" y="0"/>
                </a:moveTo>
                <a:lnTo>
                  <a:pt x="3448710" y="0"/>
                </a:lnTo>
                <a:lnTo>
                  <a:pt x="5603240" y="1402080"/>
                </a:lnTo>
                <a:lnTo>
                  <a:pt x="3007360" y="4485640"/>
                </a:lnTo>
                <a:lnTo>
                  <a:pt x="553970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7A669F4-D87D-4F92-A3D0-2D1AA735D43F}" type="datetime1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745010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256546-C0B0-4428-B483-91337463F1A6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74112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26F0EFC-0C75-4CEE-AC70-E83ABA9172FA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2821118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2391DBC-27F9-4FF1-A6E8-21DE146EF0F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18AD243-A0F8-43D2-B39E-003CFD96D9A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4CAC905-EA78-414D-9194-FF4DBED173F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E8D5459-0875-40B2-949E-E6738B4F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54" y="661971"/>
            <a:ext cx="5976664" cy="3960440"/>
          </a:xfrm>
        </p:spPr>
        <p:txBody>
          <a:bodyPr anchor="b"/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7975C9F-4F47-4780-A174-0B30594E3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854" y="5048249"/>
            <a:ext cx="5357169" cy="61277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F8E6612D-C11E-4DA5-ABF4-CD50407A5F0E}"/>
              </a:ext>
            </a:extLst>
          </p:cNvPr>
          <p:cNvSpPr/>
          <p:nvPr/>
        </p:nvSpPr>
        <p:spPr>
          <a:xfrm>
            <a:off x="394667" y="553444"/>
            <a:ext cx="792088" cy="720955"/>
          </a:xfrm>
          <a:custGeom>
            <a:avLst/>
            <a:gdLst>
              <a:gd name="connsiteX0" fmla="*/ 4890105 w 7535237"/>
              <a:gd name="connsiteY0" fmla="*/ 6858535 h 6858535"/>
              <a:gd name="connsiteX1" fmla="*/ 7535238 w 7535237"/>
              <a:gd name="connsiteY1" fmla="*/ 2060611 h 6858535"/>
              <a:gd name="connsiteX2" fmla="*/ 6151196 w 7535237"/>
              <a:gd name="connsiteY2" fmla="*/ 0 h 6858535"/>
              <a:gd name="connsiteX3" fmla="*/ 4951648 w 7535237"/>
              <a:gd name="connsiteY3" fmla="*/ 1230186 h 6858535"/>
              <a:gd name="connsiteX4" fmla="*/ 6151196 w 7535237"/>
              <a:gd name="connsiteY4" fmla="*/ 2368057 h 6858535"/>
              <a:gd name="connsiteX5" fmla="*/ 6397233 w 7535237"/>
              <a:gd name="connsiteY5" fmla="*/ 2337286 h 6858535"/>
              <a:gd name="connsiteX6" fmla="*/ 4336488 w 7535237"/>
              <a:gd name="connsiteY6" fmla="*/ 6151062 h 6858535"/>
              <a:gd name="connsiteX7" fmla="*/ 4890105 w 7535237"/>
              <a:gd name="connsiteY7" fmla="*/ 6858535 h 6858535"/>
              <a:gd name="connsiteX8" fmla="*/ 553617 w 7535237"/>
              <a:gd name="connsiteY8" fmla="*/ 6858535 h 6858535"/>
              <a:gd name="connsiteX9" fmla="*/ 3198616 w 7535237"/>
              <a:gd name="connsiteY9" fmla="*/ 2060611 h 6858535"/>
              <a:gd name="connsiteX10" fmla="*/ 1814574 w 7535237"/>
              <a:gd name="connsiteY10" fmla="*/ 0 h 6858535"/>
              <a:gd name="connsiteX11" fmla="*/ 615160 w 7535237"/>
              <a:gd name="connsiteY11" fmla="*/ 1230186 h 6858535"/>
              <a:gd name="connsiteX12" fmla="*/ 1814574 w 7535237"/>
              <a:gd name="connsiteY12" fmla="*/ 2368057 h 6858535"/>
              <a:gd name="connsiteX13" fmla="*/ 2060745 w 7535237"/>
              <a:gd name="connsiteY13" fmla="*/ 2337286 h 6858535"/>
              <a:gd name="connsiteX14" fmla="*/ 0 w 7535237"/>
              <a:gd name="connsiteY14" fmla="*/ 6151196 h 6858535"/>
              <a:gd name="connsiteX15" fmla="*/ 553617 w 7535237"/>
              <a:gd name="connsiteY15" fmla="*/ 6858535 h 685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35237" h="6858535">
                <a:moveTo>
                  <a:pt x="4890105" y="6858535"/>
                </a:moveTo>
                <a:cubicBezTo>
                  <a:pt x="6551090" y="5782073"/>
                  <a:pt x="7535238" y="4244307"/>
                  <a:pt x="7535238" y="2060611"/>
                </a:cubicBezTo>
                <a:cubicBezTo>
                  <a:pt x="7535238" y="738111"/>
                  <a:pt x="6981621" y="0"/>
                  <a:pt x="6151196" y="0"/>
                </a:cubicBezTo>
                <a:cubicBezTo>
                  <a:pt x="5443856" y="0"/>
                  <a:pt x="4951648" y="461303"/>
                  <a:pt x="4951648" y="1230186"/>
                </a:cubicBezTo>
                <a:cubicBezTo>
                  <a:pt x="4951648" y="1999068"/>
                  <a:pt x="5566807" y="2368057"/>
                  <a:pt x="6151196" y="2368057"/>
                </a:cubicBezTo>
                <a:cubicBezTo>
                  <a:pt x="6243510" y="2368057"/>
                  <a:pt x="6335824" y="2368057"/>
                  <a:pt x="6397233" y="2337286"/>
                </a:cubicBezTo>
                <a:cubicBezTo>
                  <a:pt x="6397233" y="4090450"/>
                  <a:pt x="5689893" y="5043694"/>
                  <a:pt x="4336488" y="6151062"/>
                </a:cubicBezTo>
                <a:lnTo>
                  <a:pt x="4890105" y="6858535"/>
                </a:lnTo>
                <a:close/>
                <a:moveTo>
                  <a:pt x="553617" y="6858535"/>
                </a:moveTo>
                <a:cubicBezTo>
                  <a:pt x="2214468" y="5782073"/>
                  <a:pt x="3198616" y="4244307"/>
                  <a:pt x="3198616" y="2060611"/>
                </a:cubicBezTo>
                <a:cubicBezTo>
                  <a:pt x="3198616" y="738111"/>
                  <a:pt x="2644999" y="0"/>
                  <a:pt x="1814574" y="0"/>
                </a:cubicBezTo>
                <a:cubicBezTo>
                  <a:pt x="1107234" y="0"/>
                  <a:pt x="615160" y="461303"/>
                  <a:pt x="615160" y="1230186"/>
                </a:cubicBezTo>
                <a:cubicBezTo>
                  <a:pt x="615160" y="1999068"/>
                  <a:pt x="1230186" y="2368057"/>
                  <a:pt x="1814574" y="2368057"/>
                </a:cubicBezTo>
                <a:cubicBezTo>
                  <a:pt x="1906888" y="2368057"/>
                  <a:pt x="1999202" y="2368057"/>
                  <a:pt x="2060745" y="2337286"/>
                </a:cubicBezTo>
                <a:cubicBezTo>
                  <a:pt x="2060745" y="4090584"/>
                  <a:pt x="1353271" y="5043828"/>
                  <a:pt x="0" y="6151196"/>
                </a:cubicBezTo>
                <a:lnTo>
                  <a:pt x="553617" y="6858535"/>
                </a:lnTo>
                <a:close/>
              </a:path>
            </a:pathLst>
          </a:custGeom>
          <a:solidFill>
            <a:schemeClr val="accent1"/>
          </a:solidFill>
          <a:ln w="133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9F06416-258A-4BCA-A040-A5019C82A0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D3177F-45E4-476E-AA51-A4EFF668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0B04C-5519-4309-8BA4-355843DC237C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9279D8-725D-4CD1-BC32-A2A6FBA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EC451A-267B-4DFA-B45E-B549E9A9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458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D5459-0875-40B2-949E-E6738B4F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54" y="661971"/>
            <a:ext cx="5976664" cy="3960440"/>
          </a:xfrm>
        </p:spPr>
        <p:txBody>
          <a:bodyPr anchor="b"/>
          <a:lstStyle>
            <a:lvl1pPr>
              <a:lnSpc>
                <a:spcPts val="52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7975C9F-4F47-4780-A174-0B30594E3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854" y="5048249"/>
            <a:ext cx="5357169" cy="612775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F8E6612D-C11E-4DA5-ABF4-CD50407A5F0E}"/>
              </a:ext>
            </a:extLst>
          </p:cNvPr>
          <p:cNvSpPr/>
          <p:nvPr/>
        </p:nvSpPr>
        <p:spPr>
          <a:xfrm>
            <a:off x="394667" y="553444"/>
            <a:ext cx="792088" cy="720955"/>
          </a:xfrm>
          <a:custGeom>
            <a:avLst/>
            <a:gdLst>
              <a:gd name="connsiteX0" fmla="*/ 4890105 w 7535237"/>
              <a:gd name="connsiteY0" fmla="*/ 6858535 h 6858535"/>
              <a:gd name="connsiteX1" fmla="*/ 7535238 w 7535237"/>
              <a:gd name="connsiteY1" fmla="*/ 2060611 h 6858535"/>
              <a:gd name="connsiteX2" fmla="*/ 6151196 w 7535237"/>
              <a:gd name="connsiteY2" fmla="*/ 0 h 6858535"/>
              <a:gd name="connsiteX3" fmla="*/ 4951648 w 7535237"/>
              <a:gd name="connsiteY3" fmla="*/ 1230186 h 6858535"/>
              <a:gd name="connsiteX4" fmla="*/ 6151196 w 7535237"/>
              <a:gd name="connsiteY4" fmla="*/ 2368057 h 6858535"/>
              <a:gd name="connsiteX5" fmla="*/ 6397233 w 7535237"/>
              <a:gd name="connsiteY5" fmla="*/ 2337286 h 6858535"/>
              <a:gd name="connsiteX6" fmla="*/ 4336488 w 7535237"/>
              <a:gd name="connsiteY6" fmla="*/ 6151062 h 6858535"/>
              <a:gd name="connsiteX7" fmla="*/ 4890105 w 7535237"/>
              <a:gd name="connsiteY7" fmla="*/ 6858535 h 6858535"/>
              <a:gd name="connsiteX8" fmla="*/ 553617 w 7535237"/>
              <a:gd name="connsiteY8" fmla="*/ 6858535 h 6858535"/>
              <a:gd name="connsiteX9" fmla="*/ 3198616 w 7535237"/>
              <a:gd name="connsiteY9" fmla="*/ 2060611 h 6858535"/>
              <a:gd name="connsiteX10" fmla="*/ 1814574 w 7535237"/>
              <a:gd name="connsiteY10" fmla="*/ 0 h 6858535"/>
              <a:gd name="connsiteX11" fmla="*/ 615160 w 7535237"/>
              <a:gd name="connsiteY11" fmla="*/ 1230186 h 6858535"/>
              <a:gd name="connsiteX12" fmla="*/ 1814574 w 7535237"/>
              <a:gd name="connsiteY12" fmla="*/ 2368057 h 6858535"/>
              <a:gd name="connsiteX13" fmla="*/ 2060745 w 7535237"/>
              <a:gd name="connsiteY13" fmla="*/ 2337286 h 6858535"/>
              <a:gd name="connsiteX14" fmla="*/ 0 w 7535237"/>
              <a:gd name="connsiteY14" fmla="*/ 6151196 h 6858535"/>
              <a:gd name="connsiteX15" fmla="*/ 553617 w 7535237"/>
              <a:gd name="connsiteY15" fmla="*/ 6858535 h 685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35237" h="6858535">
                <a:moveTo>
                  <a:pt x="4890105" y="6858535"/>
                </a:moveTo>
                <a:cubicBezTo>
                  <a:pt x="6551090" y="5782073"/>
                  <a:pt x="7535238" y="4244307"/>
                  <a:pt x="7535238" y="2060611"/>
                </a:cubicBezTo>
                <a:cubicBezTo>
                  <a:pt x="7535238" y="738111"/>
                  <a:pt x="6981621" y="0"/>
                  <a:pt x="6151196" y="0"/>
                </a:cubicBezTo>
                <a:cubicBezTo>
                  <a:pt x="5443856" y="0"/>
                  <a:pt x="4951648" y="461303"/>
                  <a:pt x="4951648" y="1230186"/>
                </a:cubicBezTo>
                <a:cubicBezTo>
                  <a:pt x="4951648" y="1999068"/>
                  <a:pt x="5566807" y="2368057"/>
                  <a:pt x="6151196" y="2368057"/>
                </a:cubicBezTo>
                <a:cubicBezTo>
                  <a:pt x="6243510" y="2368057"/>
                  <a:pt x="6335824" y="2368057"/>
                  <a:pt x="6397233" y="2337286"/>
                </a:cubicBezTo>
                <a:cubicBezTo>
                  <a:pt x="6397233" y="4090450"/>
                  <a:pt x="5689893" y="5043694"/>
                  <a:pt x="4336488" y="6151062"/>
                </a:cubicBezTo>
                <a:lnTo>
                  <a:pt x="4890105" y="6858535"/>
                </a:lnTo>
                <a:close/>
                <a:moveTo>
                  <a:pt x="553617" y="6858535"/>
                </a:moveTo>
                <a:cubicBezTo>
                  <a:pt x="2214468" y="5782073"/>
                  <a:pt x="3198616" y="4244307"/>
                  <a:pt x="3198616" y="2060611"/>
                </a:cubicBezTo>
                <a:cubicBezTo>
                  <a:pt x="3198616" y="738111"/>
                  <a:pt x="2644999" y="0"/>
                  <a:pt x="1814574" y="0"/>
                </a:cubicBezTo>
                <a:cubicBezTo>
                  <a:pt x="1107234" y="0"/>
                  <a:pt x="615160" y="461303"/>
                  <a:pt x="615160" y="1230186"/>
                </a:cubicBezTo>
                <a:cubicBezTo>
                  <a:pt x="615160" y="1999068"/>
                  <a:pt x="1230186" y="2368057"/>
                  <a:pt x="1814574" y="2368057"/>
                </a:cubicBezTo>
                <a:cubicBezTo>
                  <a:pt x="1906888" y="2368057"/>
                  <a:pt x="1999202" y="2368057"/>
                  <a:pt x="2060745" y="2337286"/>
                </a:cubicBezTo>
                <a:cubicBezTo>
                  <a:pt x="2060745" y="4090584"/>
                  <a:pt x="1353271" y="5043828"/>
                  <a:pt x="0" y="6151196"/>
                </a:cubicBezTo>
                <a:lnTo>
                  <a:pt x="553617" y="6858535"/>
                </a:lnTo>
                <a:close/>
              </a:path>
            </a:pathLst>
          </a:custGeom>
          <a:solidFill>
            <a:schemeClr val="accent1"/>
          </a:solidFill>
          <a:ln w="133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9F06416-258A-4BCA-A040-A5019C82A0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D3177F-45E4-476E-AA51-A4EFF668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A0B04C-5519-4309-8BA4-355843DC237C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9279D8-725D-4CD1-BC32-A2A6FBA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EC451A-267B-4DFA-B45E-B549E9A9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573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D662F-763E-46F8-89D7-3C5E010EFBBF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245C67-C9CF-49EE-B5FE-E7E6FF12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E610442F-6742-4F5A-BB9F-F991A7FFF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0E5F20F0-78F1-46DD-BC65-D2A646AE53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27848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4E5BD501-A2F3-46C5-9CE5-6B665D17541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3432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DE009A27-1A69-4B92-B452-C186DDC761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56240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9D1CA598-3277-4A61-9145-AC7B642A02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5205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800DB30B-E065-491E-ADE7-810ECB01D6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6285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277261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54BE3-4496-494E-94E1-5F9E6689DED9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0350" y="1814513"/>
            <a:ext cx="4879825" cy="20780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245C67-C9CF-49EE-B5FE-E7E6FF12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929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9AF9348-7044-4A4C-B0EE-87D986354C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5200" y="1422400"/>
            <a:ext cx="1598613" cy="2470150"/>
          </a:xfrm>
          <a:custGeom>
            <a:avLst/>
            <a:gdLst>
              <a:gd name="connsiteX0" fmla="*/ 1598613 w 1598613"/>
              <a:gd name="connsiteY0" fmla="*/ 0 h 2470150"/>
              <a:gd name="connsiteX1" fmla="*/ 1597025 w 1598613"/>
              <a:gd name="connsiteY1" fmla="*/ 2170113 h 2470150"/>
              <a:gd name="connsiteX2" fmla="*/ 0 w 1598613"/>
              <a:gd name="connsiteY2" fmla="*/ 2470150 h 2470150"/>
              <a:gd name="connsiteX3" fmla="*/ 258763 w 1598613"/>
              <a:gd name="connsiteY3" fmla="*/ 527050 h 24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8613" h="2470150">
                <a:moveTo>
                  <a:pt x="1598613" y="0"/>
                </a:moveTo>
                <a:cubicBezTo>
                  <a:pt x="1598084" y="723371"/>
                  <a:pt x="1597554" y="1446742"/>
                  <a:pt x="1597025" y="2170113"/>
                </a:cubicBezTo>
                <a:lnTo>
                  <a:pt x="0" y="2470150"/>
                </a:lnTo>
                <a:lnTo>
                  <a:pt x="258763" y="52705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180000" anchor="ctr">
            <a:noAutofit/>
          </a:bodyPr>
          <a:lstStyle>
            <a:lvl1pPr marL="0" indent="0"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</p:spTree>
    <p:extLst>
      <p:ext uri="{BB962C8B-B14F-4D97-AF65-F5344CB8AC3E}">
        <p14:creationId xmlns:p14="http://schemas.microsoft.com/office/powerpoint/2010/main" val="189273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E34437EB-54BF-7ABC-D299-CD355E242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6440" y="6504702"/>
            <a:ext cx="879459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54BE3-4496-494E-94E1-5F9E6689DED9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61D68267-E29A-1118-33B9-1D688917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232" y="6504702"/>
            <a:ext cx="8386071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1B87512-9E2E-AE7B-2838-36BAB5C9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504702"/>
            <a:ext cx="612528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37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CE067396-5996-48EE-B266-6B72A8C02A7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0525A022-9FB7-4648-8C1B-2267586BCFB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0FB1B898-E1D0-4677-95EE-68532BD2E227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1AF70CB-A79B-4C45-A791-B1C3B77F90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9250" y="3"/>
            <a:ext cx="5492750" cy="6857999"/>
          </a:xfrm>
          <a:custGeom>
            <a:avLst/>
            <a:gdLst>
              <a:gd name="connsiteX0" fmla="*/ 1341182 w 5492750"/>
              <a:gd name="connsiteY0" fmla="*/ 0 h 6857999"/>
              <a:gd name="connsiteX1" fmla="*/ 5492750 w 5492750"/>
              <a:gd name="connsiteY1" fmla="*/ 0 h 6857999"/>
              <a:gd name="connsiteX2" fmla="*/ 5492750 w 5492750"/>
              <a:gd name="connsiteY2" fmla="*/ 6857999 h 6857999"/>
              <a:gd name="connsiteX3" fmla="*/ 1870382 w 5492750"/>
              <a:gd name="connsiteY3" fmla="*/ 6857999 h 6857999"/>
              <a:gd name="connsiteX4" fmla="*/ 0 w 5492750"/>
              <a:gd name="connsiteY4" fmla="*/ 554354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750" h="6857999">
                <a:moveTo>
                  <a:pt x="1341182" y="0"/>
                </a:moveTo>
                <a:lnTo>
                  <a:pt x="5492750" y="0"/>
                </a:lnTo>
                <a:lnTo>
                  <a:pt x="5492750" y="6857999"/>
                </a:lnTo>
                <a:lnTo>
                  <a:pt x="1870382" y="6857999"/>
                </a:lnTo>
                <a:lnTo>
                  <a:pt x="0" y="554354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A1040BA2-5415-4E94-AB5C-F700F9A53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918" y="5864571"/>
            <a:ext cx="5967138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9" name="Titel 1">
            <a:extLst>
              <a:ext uri="{FF2B5EF4-FFF2-40B4-BE49-F238E27FC236}">
                <a16:creationId xmlns:a16="http://schemas.microsoft.com/office/drawing/2014/main" id="{1C07C52F-E262-4539-9E68-2C494431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9" y="4077072"/>
            <a:ext cx="5967137" cy="1480904"/>
          </a:xfrm>
        </p:spPr>
        <p:txBody>
          <a:bodyPr anchor="b"/>
          <a:lstStyle>
            <a:lvl1pPr>
              <a:lnSpc>
                <a:spcPts val="4600"/>
              </a:lnSpc>
              <a:defRPr lang="de-DE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pic>
        <p:nvPicPr>
          <p:cNvPr id="2" name="Grafik 29">
            <a:extLst>
              <a:ext uri="{FF2B5EF4-FFF2-40B4-BE49-F238E27FC236}">
                <a16:creationId xmlns:a16="http://schemas.microsoft.com/office/drawing/2014/main" id="{B6D869AB-CD39-A7B9-4354-38F129BE4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35" y="419613"/>
            <a:ext cx="6336703" cy="32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8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FF3A8459-3D8F-E117-660E-1D41DA07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6440" y="6504702"/>
            <a:ext cx="879459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A0B04C-5519-4309-8BA4-355843DC237C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57A2404-AE55-6460-5A7F-FF947539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232" y="6504702"/>
            <a:ext cx="8386071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3870AFBC-B324-93D1-73AF-6DF71AE8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504702"/>
            <a:ext cx="612528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498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de la presentació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A767A5-7804-6CC2-BE60-D06A8BCD0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1 Marcador de título">
            <a:extLst>
              <a:ext uri="{FF2B5EF4-FFF2-40B4-BE49-F238E27FC236}">
                <a16:creationId xmlns:a16="http://schemas.microsoft.com/office/drawing/2014/main" id="{D3234A77-8A57-9372-1C66-8284B0A8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2" y="1571341"/>
            <a:ext cx="6081120" cy="4900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rgbClr val="4700A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título</a:t>
            </a:r>
            <a:br>
              <a:rPr lang="es-ES"/>
            </a:br>
            <a:br>
              <a:rPr lang="es-ES" sz="3200">
                <a:solidFill>
                  <a:srgbClr val="7030A0"/>
                </a:solidFill>
                <a:latin typeface="+mj-lt"/>
                <a:ea typeface="gobCL" charset="0"/>
                <a:cs typeface="gobCL" charset="0"/>
              </a:rPr>
            </a:br>
            <a:br>
              <a:rPr lang="es-ES" sz="3200">
                <a:solidFill>
                  <a:srgbClr val="7030A0"/>
                </a:solidFill>
                <a:latin typeface="+mj-lt"/>
                <a:ea typeface="gobCL" charset="0"/>
                <a:cs typeface="gobCL" charset="0"/>
              </a:rPr>
            </a:b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778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6BD511E-5961-4F35-8C21-97C0D22F027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A62B02A-3F28-4802-96B8-DC0369F3BA3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58C6B757-79B8-41EE-A80B-64F23A828914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BCA7FE2-AAED-4E85-B02D-8A2EB01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5EDED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7216137-0F65-4808-878D-19ECF3BD5B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5358" y="-6501"/>
            <a:ext cx="6346642" cy="6864503"/>
          </a:xfrm>
          <a:custGeom>
            <a:avLst/>
            <a:gdLst>
              <a:gd name="connsiteX0" fmla="*/ 6346642 w 6346642"/>
              <a:gd name="connsiteY0" fmla="*/ 0 h 6864503"/>
              <a:gd name="connsiteX1" fmla="*/ 6346642 w 6346642"/>
              <a:gd name="connsiteY1" fmla="*/ 6864503 h 6864503"/>
              <a:gd name="connsiteX2" fmla="*/ 0 w 6346642"/>
              <a:gd name="connsiteY2" fmla="*/ 6864503 h 6864503"/>
              <a:gd name="connsiteX3" fmla="*/ 1491929 w 6346642"/>
              <a:gd name="connsiteY3" fmla="*/ 1557007 h 686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6642" h="6864503">
                <a:moveTo>
                  <a:pt x="6346642" y="0"/>
                </a:moveTo>
                <a:lnTo>
                  <a:pt x="6346642" y="6864503"/>
                </a:lnTo>
                <a:lnTo>
                  <a:pt x="0" y="6864503"/>
                </a:lnTo>
                <a:lnTo>
                  <a:pt x="1491929" y="155700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FE3EF79-39CF-4649-B383-6BC4848F7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51" y="15361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70B9B3-5A4E-4C21-A1F1-11F005EC80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4296" y="16609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8CFDD6EF-72A7-423C-A37E-B6C4D5448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51" y="21933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FB888D4-9CAF-4AD8-97D1-CA4AD24E49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4296" y="23181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2BE4328F-B4C6-474D-96DF-3961A626D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051" y="285060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FB88DB02-85D0-4EDE-A835-568E1138D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296" y="297537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55DE431F-0FC0-4C15-BCBB-6EB280ECA1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51" y="350782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896A725E-BA01-41C2-9E55-B9EE588A13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4296" y="363260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C21916A4-3A9E-4C87-98DC-F88F56746C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051" y="41650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B975F43-94C6-424F-A263-CFD89A2E0C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296" y="42898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38C0F98C-1BAE-47B3-88B8-08DE9B446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051" y="48222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099138A-A8F1-41F2-A7E0-C2F650F34E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4296" y="49470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818C58-1E8B-413B-86F9-61D5383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AFCEB-1D3D-473D-BC97-AC636A2C95A2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187C2C-9258-4949-A2BA-C9B426FF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58D593-9659-47B3-B291-03EC3DAD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45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A7FE2-AAED-4E85-B02D-8A2EB01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7216137-0F65-4808-878D-19ECF3BD5B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5358" y="-6501"/>
            <a:ext cx="6346642" cy="6864503"/>
          </a:xfrm>
          <a:custGeom>
            <a:avLst/>
            <a:gdLst>
              <a:gd name="connsiteX0" fmla="*/ 6346642 w 6346642"/>
              <a:gd name="connsiteY0" fmla="*/ 0 h 6864503"/>
              <a:gd name="connsiteX1" fmla="*/ 6346642 w 6346642"/>
              <a:gd name="connsiteY1" fmla="*/ 6864503 h 6864503"/>
              <a:gd name="connsiteX2" fmla="*/ 0 w 6346642"/>
              <a:gd name="connsiteY2" fmla="*/ 6864503 h 6864503"/>
              <a:gd name="connsiteX3" fmla="*/ 1491929 w 6346642"/>
              <a:gd name="connsiteY3" fmla="*/ 1557007 h 686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6642" h="6864503">
                <a:moveTo>
                  <a:pt x="6346642" y="0"/>
                </a:moveTo>
                <a:lnTo>
                  <a:pt x="6346642" y="6864503"/>
                </a:lnTo>
                <a:lnTo>
                  <a:pt x="0" y="6864503"/>
                </a:lnTo>
                <a:lnTo>
                  <a:pt x="1491929" y="155700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FE3EF79-39CF-4649-B383-6BC4848F7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51" y="15361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70B9B3-5A4E-4C21-A1F1-11F005EC80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4296" y="16609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8CFDD6EF-72A7-423C-A37E-B6C4D5448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51" y="21933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FB888D4-9CAF-4AD8-97D1-CA4AD24E49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4296" y="23181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2BE4328F-B4C6-474D-96DF-3961A626D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051" y="285060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FB88DB02-85D0-4EDE-A835-568E1138D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296" y="297537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55DE431F-0FC0-4C15-BCBB-6EB280ECA1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51" y="350782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896A725E-BA01-41C2-9E55-B9EE588A13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4296" y="363260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C21916A4-3A9E-4C87-98DC-F88F56746C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051" y="41650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B975F43-94C6-424F-A263-CFD89A2E0C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296" y="42898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38C0F98C-1BAE-47B3-88B8-08DE9B446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051" y="48222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099138A-A8F1-41F2-A7E0-C2F650F34E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4296" y="49470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818C58-1E8B-413B-86F9-61D5383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447751-7359-4DB9-BAB5-5C36709CC0FA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187C2C-9258-4949-A2BA-C9B426FF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58D593-9659-47B3-B291-03EC3DAD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70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1A8430-C9E8-4F0E-8423-FA66CCB001B5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9175750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01505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186AC49-535F-4FA0-B353-FB590A0EF1E4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9175750" cy="39957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248007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67D9D-4E1E-40BC-A36E-BF18465D1EC0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7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99059D4-479C-4DE1-9779-A2767B1774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378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48774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8FF7B00-5D49-4473-84F1-9B3B30739F10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843CDDA9-90BA-4631-8955-1821FAE49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7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943BD9F7-9AA4-4723-B27A-3796BCE8C9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378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83295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59E5BC1-8CC3-4FBB-9F48-F11EE1AF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8577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969DA8-B90F-4069-A8AC-BF82FC630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233" y="2170112"/>
            <a:ext cx="11302855" cy="3996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404DC-DA79-46CA-9D5B-6A75A3D0B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6440" y="6504702"/>
            <a:ext cx="879459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fld id="{A7A0B04C-5519-4309-8BA4-355843DC237C}" type="datetime1">
              <a:rPr lang="de-DE" smtClean="0"/>
              <a:pPr/>
              <a:t>05.11.2024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9F5A0A-7AE9-4F21-8687-CEF7443B8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232" y="6504702"/>
            <a:ext cx="8386071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AFF64A-BE73-4972-87E0-382325810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504702"/>
            <a:ext cx="612528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fld id="{1EFDA2A4-EBD9-4CF7-9623-3EF83B4BB58D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1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3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4" r:id="rId25"/>
    <p:sldLayoutId id="2147483676" r:id="rId26"/>
    <p:sldLayoutId id="2147483672" r:id="rId27"/>
    <p:sldLayoutId id="2147483673" r:id="rId28"/>
    <p:sldLayoutId id="2147483679" r:id="rId29"/>
    <p:sldLayoutId id="2147483678" r:id="rId30"/>
    <p:sldLayoutId id="2147483680" r:id="rId31"/>
  </p:sldLayoutIdLst>
  <p:hf hd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7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232" userDrawn="1">
          <p15:clr>
            <a:srgbClr val="F26B43"/>
          </p15:clr>
        </p15:guide>
        <p15:guide id="5" orient="horz" pos="98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CD04B31-FEB3-47F6-85C6-A460FA2D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7" y="2784091"/>
            <a:ext cx="9178159" cy="1289817"/>
          </a:xfrm>
        </p:spPr>
        <p:txBody>
          <a:bodyPr/>
          <a:lstStyle/>
          <a:p>
            <a:r>
              <a:rPr lang="en-US" dirty="0"/>
              <a:t>Sistemas </a:t>
            </a:r>
            <a:r>
              <a:rPr lang="en-US" dirty="0" err="1"/>
              <a:t>integrados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: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Santiago de Chile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19ECA6-1887-4C48-94D3-E66D16EDB5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4430011"/>
            <a:ext cx="9178159" cy="1469400"/>
          </a:xfrm>
        </p:spPr>
        <p:txBody>
          <a:bodyPr>
            <a:normAutofit/>
          </a:bodyPr>
          <a:lstStyle/>
          <a:p>
            <a:pPr>
              <a:lnSpc>
                <a:spcPts val="1000"/>
              </a:lnSpc>
            </a:pPr>
            <a:r>
              <a:rPr lang="en-US" dirty="0"/>
              <a:t>Paola Tapia Salas</a:t>
            </a:r>
          </a:p>
          <a:p>
            <a:pPr>
              <a:lnSpc>
                <a:spcPts val="1000"/>
              </a:lnSpc>
            </a:pPr>
            <a:r>
              <a:rPr lang="en-US" dirty="0" err="1"/>
              <a:t>Directora</a:t>
            </a:r>
            <a:r>
              <a:rPr lang="en-US" dirty="0"/>
              <a:t> de Transporte Público Metropolitano</a:t>
            </a:r>
          </a:p>
          <a:p>
            <a:pPr>
              <a:lnSpc>
                <a:spcPts val="1000"/>
              </a:lnSpc>
            </a:pPr>
            <a:r>
              <a:rPr lang="en-US" dirty="0"/>
              <a:t>Ex </a:t>
            </a:r>
            <a:r>
              <a:rPr lang="en-US" dirty="0" err="1"/>
              <a:t>Ministra</a:t>
            </a:r>
            <a:r>
              <a:rPr lang="en-US" dirty="0"/>
              <a:t> de </a:t>
            </a:r>
            <a:r>
              <a:rPr lang="en-US" dirty="0" err="1"/>
              <a:t>Transportes</a:t>
            </a:r>
            <a:r>
              <a:rPr lang="en-US" dirty="0"/>
              <a:t> y Telecomunicaciones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86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5953DC8B-072C-45F8-95A8-17A7ADF7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767279"/>
          </a:xfrm>
        </p:spPr>
        <p:txBody>
          <a:bodyPr>
            <a:noAutofit/>
          </a:bodyPr>
          <a:lstStyle/>
          <a:p>
            <a:r>
              <a:rPr lang="de-DE" sz="3600" b="1" dirty="0"/>
              <a:t>Sistema de transporte público en Santiago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55AF662-59FB-4E19-837D-833DEE9CB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4A75AE71-D127-4228-97C9-72FF949067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024128"/>
            <a:ext cx="9178925" cy="561255"/>
          </a:xfrm>
        </p:spPr>
        <p:txBody>
          <a:bodyPr>
            <a:normAutofit/>
          </a:bodyPr>
          <a:lstStyle/>
          <a:p>
            <a:r>
              <a:rPr lang="de-DE" sz="1800" dirty="0"/>
              <a:t>En sus inicios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C2934E81-CA74-4B5C-8844-02C702A0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A2A4-EBD9-4CF7-9623-3EF83B4BB58D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026" name="Picture 2" descr="Foto en blanco y negro de un camión&#10;&#10;Descripción generada automáticamente">
            <a:extLst>
              <a:ext uri="{FF2B5EF4-FFF2-40B4-BE49-F238E27FC236}">
                <a16:creationId xmlns:a16="http://schemas.microsoft.com/office/drawing/2014/main" id="{D85D47DD-F87B-7A73-5FEC-9629B888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83" y="1806814"/>
            <a:ext cx="6572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281B2-235D-CF60-4DAF-7B23D5035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5F70C92B-51BC-952A-A860-4C1BBB9C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64435"/>
            <a:ext cx="9178159" cy="767279"/>
          </a:xfrm>
        </p:spPr>
        <p:txBody>
          <a:bodyPr>
            <a:noAutofit/>
          </a:bodyPr>
          <a:lstStyle/>
          <a:p>
            <a:r>
              <a:rPr lang="en-US" sz="3600" b="1" dirty="0"/>
              <a:t>Sistema de </a:t>
            </a:r>
            <a:r>
              <a:rPr lang="en-US" sz="3600" b="1" dirty="0" err="1"/>
              <a:t>transporte</a:t>
            </a:r>
            <a:r>
              <a:rPr lang="en-US" sz="3600" b="1" dirty="0"/>
              <a:t> </a:t>
            </a:r>
            <a:r>
              <a:rPr lang="en-US" sz="3600" b="1" dirty="0" err="1"/>
              <a:t>público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Santiago</a:t>
            </a:r>
            <a:endParaRPr lang="de-DE" sz="3600" b="1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3024D926-268A-41B2-09EB-929B75FA6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024128"/>
            <a:ext cx="9178925" cy="561255"/>
          </a:xfrm>
        </p:spPr>
        <p:txBody>
          <a:bodyPr>
            <a:normAutofit/>
          </a:bodyPr>
          <a:lstStyle/>
          <a:p>
            <a:r>
              <a:rPr lang="de-DE" sz="1800" dirty="0"/>
              <a:t>Evolución histórica</a:t>
            </a:r>
          </a:p>
          <a:p>
            <a:endParaRPr lang="de-DE" sz="1800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49F7463A-EE55-0410-9FF9-BBFAE5F7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A2A4-EBD9-4CF7-9623-3EF83B4BB58D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744F61C-103E-9D09-270C-887BC1CC0932}"/>
              </a:ext>
            </a:extLst>
          </p:cNvPr>
          <p:cNvGrpSpPr/>
          <p:nvPr/>
        </p:nvGrpSpPr>
        <p:grpSpPr>
          <a:xfrm>
            <a:off x="625793" y="1996659"/>
            <a:ext cx="10776775" cy="3608613"/>
            <a:chOff x="99572" y="1885815"/>
            <a:chExt cx="11894006" cy="406754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1F7FF95-0E84-EF62-DC4C-E01057F9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788" y="1885815"/>
              <a:ext cx="11677790" cy="4067545"/>
            </a:xfrm>
            <a:prstGeom prst="rect">
              <a:avLst/>
            </a:prstGeom>
          </p:spPr>
        </p:pic>
        <p:sp>
          <p:nvSpPr>
            <p:cNvPr id="4" name="Marcador de contenido 2">
              <a:extLst>
                <a:ext uri="{FF2B5EF4-FFF2-40B4-BE49-F238E27FC236}">
                  <a16:creationId xmlns:a16="http://schemas.microsoft.com/office/drawing/2014/main" id="{F6937F3D-8C88-2B1B-2CAA-818E809B5C01}"/>
                </a:ext>
              </a:extLst>
            </p:cNvPr>
            <p:cNvSpPr txBox="1">
              <a:spLocks/>
            </p:cNvSpPr>
            <p:nvPr/>
          </p:nvSpPr>
          <p:spPr>
            <a:xfrm>
              <a:off x="99572" y="2915656"/>
              <a:ext cx="3883518" cy="162565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3450" lvl="1" indent="-533400"/>
              <a:r>
                <a:rPr lang="es-CL" b="1" dirty="0">
                  <a:solidFill>
                    <a:srgbClr val="6F7B90"/>
                  </a:solidFill>
                  <a:latin typeface="Bree Rg"/>
                  <a:ea typeface="+mn-lt"/>
                  <a:cs typeface="+mn-lt"/>
                </a:rPr>
                <a:t>1980’ </a:t>
              </a:r>
              <a:endParaRPr lang="es-ES" dirty="0">
                <a:solidFill>
                  <a:srgbClr val="000000"/>
                </a:solidFill>
                <a:latin typeface="Aptos" panose="020B0004020202020204"/>
                <a:ea typeface="+mn-lt"/>
                <a:cs typeface="+mn-lt"/>
              </a:endParaRPr>
            </a:p>
            <a:p>
              <a:pPr marL="933450" lvl="1" indent="-533400"/>
              <a:r>
                <a:rPr lang="es-ES" b="1" dirty="0">
                  <a:solidFill>
                    <a:srgbClr val="6F7B90"/>
                  </a:solidFill>
                  <a:latin typeface="Bree Rg"/>
                  <a:ea typeface="+mn-lt"/>
                  <a:cs typeface="+mn-lt"/>
                </a:rPr>
                <a:t>Buses no regulados</a:t>
              </a:r>
              <a:endParaRPr lang="es-ES" dirty="0"/>
            </a:p>
            <a:p>
              <a:pPr marL="1333500" lvl="2" indent="-533400"/>
              <a:endParaRPr lang="es-CL" sz="2400" b="1" dirty="0"/>
            </a:p>
            <a:p>
              <a:pPr lvl="1"/>
              <a:endParaRPr lang="es-C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" name="Marcador de contenido 2">
              <a:extLst>
                <a:ext uri="{FF2B5EF4-FFF2-40B4-BE49-F238E27FC236}">
                  <a16:creationId xmlns:a16="http://schemas.microsoft.com/office/drawing/2014/main" id="{945E3107-4369-B7B0-99E9-7C865B854E2F}"/>
                </a:ext>
              </a:extLst>
            </p:cNvPr>
            <p:cNvSpPr txBox="1">
              <a:spLocks/>
            </p:cNvSpPr>
            <p:nvPr/>
          </p:nvSpPr>
          <p:spPr>
            <a:xfrm>
              <a:off x="2359196" y="4114800"/>
              <a:ext cx="3620621" cy="6267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3450" lvl="1" indent="-533400"/>
              <a:r>
                <a:rPr lang="es-CL" b="1" dirty="0">
                  <a:solidFill>
                    <a:srgbClr val="90C9CC"/>
                  </a:solidFill>
                  <a:latin typeface="Bree Rg"/>
                  <a:ea typeface="ヒラギノ角ゴ Pro W3"/>
                </a:rPr>
                <a:t>1990’</a:t>
              </a:r>
              <a:endParaRPr lang="es-ES" dirty="0"/>
            </a:p>
            <a:p>
              <a:pPr marL="933450" lvl="1" indent="-533400" algn="l"/>
              <a:r>
                <a:rPr lang="es-CL" b="1" dirty="0">
                  <a:solidFill>
                    <a:srgbClr val="90C9CC"/>
                  </a:solidFill>
                  <a:latin typeface="Bree Rg"/>
                  <a:ea typeface="ヒラギノ角ゴ Pro W3"/>
                </a:rPr>
                <a:t>"micros amarillas"</a:t>
              </a:r>
              <a:endParaRPr lang="es-CL" b="1" dirty="0">
                <a:solidFill>
                  <a:srgbClr val="90C9CC"/>
                </a:solidFill>
                <a:latin typeface="Bree Rg" panose="02000503000000020004" charset="0"/>
                <a:ea typeface="ヒラギノ角ゴ Pro W3" charset="-128"/>
              </a:endParaRPr>
            </a:p>
          </p:txBody>
        </p:sp>
        <p:sp>
          <p:nvSpPr>
            <p:cNvPr id="6" name="Marcador de contenido 2">
              <a:extLst>
                <a:ext uri="{FF2B5EF4-FFF2-40B4-BE49-F238E27FC236}">
                  <a16:creationId xmlns:a16="http://schemas.microsoft.com/office/drawing/2014/main" id="{4E9F9A46-1879-DA92-574B-774E478BF751}"/>
                </a:ext>
              </a:extLst>
            </p:cNvPr>
            <p:cNvSpPr txBox="1">
              <a:spLocks/>
            </p:cNvSpPr>
            <p:nvPr/>
          </p:nvSpPr>
          <p:spPr>
            <a:xfrm>
              <a:off x="4501808" y="2935045"/>
              <a:ext cx="3883518" cy="11591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3450" lvl="1" indent="-533400" algn="l"/>
              <a:r>
                <a:rPr lang="es-CL" b="1">
                  <a:solidFill>
                    <a:srgbClr val="F0C542"/>
                  </a:solidFill>
                  <a:latin typeface="Bree Rg" panose="02000503000000020004" charset="0"/>
                  <a:ea typeface="ヒラギノ角ゴ Pro W3" charset="-128"/>
                </a:rPr>
                <a:t>2005/2007 </a:t>
              </a:r>
            </a:p>
            <a:p>
              <a:pPr marL="933450" lvl="1" indent="-533400" algn="l"/>
              <a:r>
                <a:rPr lang="es-CL" b="1">
                  <a:solidFill>
                    <a:srgbClr val="F0C542"/>
                  </a:solidFill>
                  <a:latin typeface="Bree Rg" panose="02000503000000020004" charset="0"/>
                  <a:ea typeface="ヒラギノ角ゴ Pro W3" charset="-128"/>
                </a:rPr>
                <a:t>Transantiago</a:t>
              </a:r>
              <a:endParaRPr lang="es-CL" sz="2400" b="1">
                <a:solidFill>
                  <a:srgbClr val="F0C542"/>
                </a:solidFill>
              </a:endParaRPr>
            </a:p>
            <a:p>
              <a:pPr lvl="1"/>
              <a:endParaRPr lang="es-CL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Marcador de contenido 2">
              <a:extLst>
                <a:ext uri="{FF2B5EF4-FFF2-40B4-BE49-F238E27FC236}">
                  <a16:creationId xmlns:a16="http://schemas.microsoft.com/office/drawing/2014/main" id="{F359B06A-B53B-C43B-686D-293762A6631E}"/>
                </a:ext>
              </a:extLst>
            </p:cNvPr>
            <p:cNvSpPr txBox="1">
              <a:spLocks/>
            </p:cNvSpPr>
            <p:nvPr/>
          </p:nvSpPr>
          <p:spPr>
            <a:xfrm>
              <a:off x="6735572" y="4010585"/>
              <a:ext cx="4922761" cy="53073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3450" lvl="1" indent="-533400"/>
              <a:r>
                <a:rPr lang="es-CL" b="1" dirty="0">
                  <a:solidFill>
                    <a:srgbClr val="30AF88"/>
                  </a:solidFill>
                  <a:latin typeface="Bree Rg"/>
                  <a:ea typeface="+mn-lt"/>
                  <a:cs typeface="+mn-lt"/>
                </a:rPr>
                <a:t>2017 </a:t>
              </a:r>
              <a:endParaRPr lang="es-ES" dirty="0">
                <a:solidFill>
                  <a:srgbClr val="000000"/>
                </a:solidFill>
                <a:latin typeface="Aptos" panose="020B0004020202020204"/>
                <a:ea typeface="+mn-lt"/>
                <a:cs typeface="+mn-lt"/>
              </a:endParaRPr>
            </a:p>
            <a:p>
              <a:pPr marL="933450" lvl="1" indent="-533400"/>
              <a:r>
                <a:rPr lang="es-CL" b="1" dirty="0">
                  <a:solidFill>
                    <a:srgbClr val="30AF88"/>
                  </a:solidFill>
                  <a:latin typeface="Bree Rg"/>
                  <a:ea typeface="+mn-lt"/>
                  <a:cs typeface="+mn-lt"/>
                </a:rPr>
                <a:t>Incorporación de </a:t>
              </a:r>
            </a:p>
            <a:p>
              <a:pPr marL="933450" lvl="1" indent="-533400"/>
              <a:r>
                <a:rPr lang="es-CL" b="1" dirty="0">
                  <a:solidFill>
                    <a:srgbClr val="30AF88"/>
                  </a:solidFill>
                  <a:latin typeface="Bree Rg"/>
                  <a:ea typeface="+mn-lt"/>
                  <a:cs typeface="+mn-lt"/>
                </a:rPr>
                <a:t>buses eléctricos</a:t>
              </a:r>
              <a:endParaRPr lang="es-ES" dirty="0">
                <a:solidFill>
                  <a:srgbClr val="000000"/>
                </a:solidFill>
                <a:latin typeface="Aptos" panose="020B0004020202020204"/>
                <a:ea typeface="+mn-lt"/>
                <a:cs typeface="+mn-lt"/>
              </a:endParaRPr>
            </a:p>
          </p:txBody>
        </p:sp>
        <p:sp>
          <p:nvSpPr>
            <p:cNvPr id="8" name="Marcador de contenido 2">
              <a:extLst>
                <a:ext uri="{FF2B5EF4-FFF2-40B4-BE49-F238E27FC236}">
                  <a16:creationId xmlns:a16="http://schemas.microsoft.com/office/drawing/2014/main" id="{E492ACAD-B1E7-B9BB-2216-DA157954F8FA}"/>
                </a:ext>
              </a:extLst>
            </p:cNvPr>
            <p:cNvSpPr txBox="1">
              <a:spLocks/>
            </p:cNvSpPr>
            <p:nvPr/>
          </p:nvSpPr>
          <p:spPr>
            <a:xfrm>
              <a:off x="9041151" y="2935045"/>
              <a:ext cx="2952427" cy="115915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3450" lvl="1" indent="-533400"/>
              <a:r>
                <a:rPr lang="es-CL" b="1" dirty="0">
                  <a:solidFill>
                    <a:srgbClr val="E52E2C"/>
                  </a:solidFill>
                  <a:latin typeface="Bree Rg"/>
                  <a:ea typeface="ヒラギノ角ゴ Pro W3"/>
                </a:rPr>
                <a:t>2019</a:t>
              </a:r>
              <a:endParaRPr lang="es-CL" b="1" dirty="0">
                <a:solidFill>
                  <a:srgbClr val="E52E2C"/>
                </a:solidFill>
                <a:latin typeface="Bree Rg" panose="02000503000000020004" charset="0"/>
                <a:ea typeface="ヒラギノ角ゴ Pro W3" charset="-128"/>
              </a:endParaRPr>
            </a:p>
            <a:p>
              <a:pPr marL="933450" lvl="1" indent="-533400"/>
              <a:r>
                <a:rPr lang="es-CL" b="1" dirty="0">
                  <a:solidFill>
                    <a:srgbClr val="E52E2C"/>
                  </a:solidFill>
                  <a:latin typeface="Bree Rg"/>
                  <a:ea typeface="ヒラギノ角ゴ Pro W3"/>
                </a:rPr>
                <a:t>RED Movilidad</a:t>
              </a:r>
              <a:endParaRPr lang="es-CL" b="1" dirty="0">
                <a:solidFill>
                  <a:srgbClr val="E52E2C"/>
                </a:solidFill>
                <a:latin typeface="Bree Rg" panose="02000503000000020004" charset="0"/>
                <a:ea typeface="ヒラギノ角ゴ Pro W3" charset="-128"/>
              </a:endParaRPr>
            </a:p>
            <a:p>
              <a:pPr marL="1333500" lvl="2" indent="-533400"/>
              <a:endParaRPr lang="es-CL" sz="2400" b="1"/>
            </a:p>
            <a:p>
              <a:pPr lvl="1"/>
              <a:endParaRPr lang="es-CL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lvl="1"/>
              <a:endParaRPr lang="es-CL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30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F64E7CD3-E0DE-ADEB-3911-3AEAFF376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9" b="9858"/>
          <a:stretch/>
        </p:blipFill>
        <p:spPr>
          <a:xfrm>
            <a:off x="0" y="-6211"/>
            <a:ext cx="12192001" cy="686296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326B104-715E-70A9-7EA2-247BFA4104AF}"/>
              </a:ext>
            </a:extLst>
          </p:cNvPr>
          <p:cNvGrpSpPr/>
          <p:nvPr/>
        </p:nvGrpSpPr>
        <p:grpSpPr>
          <a:xfrm>
            <a:off x="7306926" y="3966840"/>
            <a:ext cx="2939518" cy="982476"/>
            <a:chOff x="6739014" y="158154"/>
            <a:chExt cx="2566268" cy="982476"/>
          </a:xfrm>
          <a:effectLst>
            <a:outerShdw blurRad="50800" dist="50800" dir="5400000" algn="ctr" rotWithShape="0">
              <a:srgbClr val="000000">
                <a:alpha val="50478"/>
              </a:srgbClr>
            </a:outerShdw>
          </a:effectLst>
        </p:grpSpPr>
        <p:sp>
          <p:nvSpPr>
            <p:cNvPr id="3" name="Shape 112">
              <a:extLst>
                <a:ext uri="{FF2B5EF4-FFF2-40B4-BE49-F238E27FC236}">
                  <a16:creationId xmlns:a16="http://schemas.microsoft.com/office/drawing/2014/main" id="{774257AA-DB8F-076D-0AB9-A437A72E4014}"/>
                </a:ext>
              </a:extLst>
            </p:cNvPr>
            <p:cNvSpPr txBox="1"/>
            <p:nvPr/>
          </p:nvSpPr>
          <p:spPr>
            <a:xfrm>
              <a:off x="6852640" y="158154"/>
              <a:ext cx="2376264" cy="542091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4000" b="1" dirty="0">
                  <a:solidFill>
                    <a:schemeClr val="bg1"/>
                  </a:solidFill>
                  <a:cs typeface="Helvetica"/>
                </a:rPr>
                <a:t>+6.700</a:t>
              </a:r>
              <a:endParaRPr lang="en-US" sz="4000" b="1" baseline="30000" dirty="0">
                <a:solidFill>
                  <a:schemeClr val="bg1"/>
                </a:solidFill>
                <a:cs typeface="Helvetica"/>
              </a:endParaRPr>
            </a:p>
          </p:txBody>
        </p:sp>
        <p:sp>
          <p:nvSpPr>
            <p:cNvPr id="4" name="Shape 112">
              <a:extLst>
                <a:ext uri="{FF2B5EF4-FFF2-40B4-BE49-F238E27FC236}">
                  <a16:creationId xmlns:a16="http://schemas.microsoft.com/office/drawing/2014/main" id="{5AB79B9B-C1E4-3D6C-FD83-E417B3518FFC}"/>
                </a:ext>
              </a:extLst>
            </p:cNvPr>
            <p:cNvSpPr txBox="1"/>
            <p:nvPr/>
          </p:nvSpPr>
          <p:spPr>
            <a:xfrm>
              <a:off x="6739014" y="717671"/>
              <a:ext cx="2566268" cy="42295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2400" dirty="0">
                  <a:solidFill>
                    <a:schemeClr val="bg1"/>
                  </a:solidFill>
                  <a:cs typeface="Helvetica"/>
                </a:rPr>
                <a:t>Buses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3F12EF1-A9D8-1E46-3E8E-9A11ABD8BE1D}"/>
              </a:ext>
            </a:extLst>
          </p:cNvPr>
          <p:cNvGrpSpPr/>
          <p:nvPr/>
        </p:nvGrpSpPr>
        <p:grpSpPr>
          <a:xfrm>
            <a:off x="7333488" y="1252071"/>
            <a:ext cx="2730333" cy="974350"/>
            <a:chOff x="4210916" y="153661"/>
            <a:chExt cx="2383645" cy="974350"/>
          </a:xfrm>
          <a:effectLst>
            <a:outerShdw blurRad="50800" dist="50800" dir="5400000" algn="ctr" rotWithShape="0">
              <a:srgbClr val="000000">
                <a:alpha val="50478"/>
              </a:srgbClr>
            </a:outerShdw>
          </a:effectLst>
        </p:grpSpPr>
        <p:sp>
          <p:nvSpPr>
            <p:cNvPr id="9" name="Shape 112">
              <a:extLst>
                <a:ext uri="{FF2B5EF4-FFF2-40B4-BE49-F238E27FC236}">
                  <a16:creationId xmlns:a16="http://schemas.microsoft.com/office/drawing/2014/main" id="{8FA95F65-4B5A-EB31-9A70-5D67F5D8EEE1}"/>
                </a:ext>
              </a:extLst>
            </p:cNvPr>
            <p:cNvSpPr txBox="1"/>
            <p:nvPr/>
          </p:nvSpPr>
          <p:spPr>
            <a:xfrm>
              <a:off x="4210916" y="153661"/>
              <a:ext cx="2376264" cy="542091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4000" b="1" dirty="0">
                  <a:solidFill>
                    <a:schemeClr val="bg1"/>
                  </a:solidFill>
                  <a:cs typeface="Helvetica"/>
                </a:rPr>
                <a:t>+3.000 </a:t>
              </a:r>
              <a:r>
                <a:rPr lang="en-US" sz="3200" b="1" dirty="0">
                  <a:solidFill>
                    <a:schemeClr val="bg1"/>
                  </a:solidFill>
                  <a:cs typeface="Helvetica"/>
                </a:rPr>
                <a:t>Km</a:t>
              </a:r>
              <a:endParaRPr lang="en-US" sz="4000" b="1" baseline="30000" dirty="0">
                <a:solidFill>
                  <a:schemeClr val="bg1"/>
                </a:solidFill>
                <a:cs typeface="Helvetica"/>
              </a:endParaRPr>
            </a:p>
          </p:txBody>
        </p:sp>
        <p:sp>
          <p:nvSpPr>
            <p:cNvPr id="10" name="Shape 112">
              <a:extLst>
                <a:ext uri="{FF2B5EF4-FFF2-40B4-BE49-F238E27FC236}">
                  <a16:creationId xmlns:a16="http://schemas.microsoft.com/office/drawing/2014/main" id="{DEADD7AC-C208-ED65-D74C-7A4876F5BF93}"/>
                </a:ext>
              </a:extLst>
            </p:cNvPr>
            <p:cNvSpPr txBox="1"/>
            <p:nvPr/>
          </p:nvSpPr>
          <p:spPr>
            <a:xfrm>
              <a:off x="4218297" y="705052"/>
              <a:ext cx="2376264" cy="42295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Helvetica"/>
                </a:rPr>
                <a:t>Red de buses</a:t>
              </a:r>
              <a:endParaRPr lang="es-ES" sz="2000" dirty="0">
                <a:solidFill>
                  <a:schemeClr val="bg1"/>
                </a:solidFill>
                <a:cs typeface="Helvetica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62A18B6-1518-54DE-AA7E-710111F5DB49}"/>
              </a:ext>
            </a:extLst>
          </p:cNvPr>
          <p:cNvGrpSpPr/>
          <p:nvPr/>
        </p:nvGrpSpPr>
        <p:grpSpPr>
          <a:xfrm>
            <a:off x="7817686" y="5081580"/>
            <a:ext cx="2114706" cy="939708"/>
            <a:chOff x="6757638" y="142588"/>
            <a:chExt cx="2566268" cy="939708"/>
          </a:xfrm>
          <a:effectLst>
            <a:outerShdw blurRad="50800" dist="50800" dir="5400000" algn="ctr" rotWithShape="0">
              <a:srgbClr val="000000">
                <a:alpha val="50478"/>
              </a:srgbClr>
            </a:outerShdw>
          </a:effectLst>
        </p:grpSpPr>
        <p:sp>
          <p:nvSpPr>
            <p:cNvPr id="12" name="Shape 112">
              <a:extLst>
                <a:ext uri="{FF2B5EF4-FFF2-40B4-BE49-F238E27FC236}">
                  <a16:creationId xmlns:a16="http://schemas.microsoft.com/office/drawing/2014/main" id="{66F7DE23-E84C-0AF1-2CC6-DE94B722FBB5}"/>
                </a:ext>
              </a:extLst>
            </p:cNvPr>
            <p:cNvSpPr txBox="1"/>
            <p:nvPr/>
          </p:nvSpPr>
          <p:spPr>
            <a:xfrm>
              <a:off x="6852640" y="142588"/>
              <a:ext cx="2376264" cy="542091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4000" b="1" dirty="0">
                  <a:solidFill>
                    <a:schemeClr val="bg1"/>
                  </a:solidFill>
                </a:rPr>
                <a:t>2.480</a:t>
              </a:r>
              <a:endParaRPr lang="en-US" sz="40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3" name="Shape 112">
              <a:extLst>
                <a:ext uri="{FF2B5EF4-FFF2-40B4-BE49-F238E27FC236}">
                  <a16:creationId xmlns:a16="http://schemas.microsoft.com/office/drawing/2014/main" id="{1B7246B4-4CB1-3C60-7560-BA4F21342F5E}"/>
                </a:ext>
              </a:extLst>
            </p:cNvPr>
            <p:cNvSpPr txBox="1"/>
            <p:nvPr/>
          </p:nvSpPr>
          <p:spPr>
            <a:xfrm>
              <a:off x="6757638" y="659337"/>
              <a:ext cx="2566268" cy="42295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Helvetica"/>
                </a:rPr>
                <a:t>Buses </a:t>
              </a:r>
              <a:r>
                <a:rPr lang="en-US" sz="2400" dirty="0" err="1">
                  <a:solidFill>
                    <a:schemeClr val="bg1"/>
                  </a:solidFill>
                  <a:cs typeface="Helvetica"/>
                </a:rPr>
                <a:t>eléctricos</a:t>
              </a:r>
              <a:endParaRPr lang="en-US" sz="2400" dirty="0">
                <a:solidFill>
                  <a:schemeClr val="bg1"/>
                </a:solidFill>
                <a:cs typeface="Helvetica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03C0-688C-7E63-BD5D-A4096FEAA17F}"/>
              </a:ext>
            </a:extLst>
          </p:cNvPr>
          <p:cNvGrpSpPr/>
          <p:nvPr/>
        </p:nvGrpSpPr>
        <p:grpSpPr>
          <a:xfrm>
            <a:off x="9205154" y="3946440"/>
            <a:ext cx="2939518" cy="999023"/>
            <a:chOff x="6757638" y="70558"/>
            <a:chExt cx="2566268" cy="999023"/>
          </a:xfrm>
          <a:effectLst>
            <a:outerShdw blurRad="50800" dist="50800" dir="5400000" algn="ctr" rotWithShape="0">
              <a:srgbClr val="000000">
                <a:alpha val="50478"/>
              </a:srgbClr>
            </a:outerShdw>
          </a:effectLst>
        </p:grpSpPr>
        <p:sp>
          <p:nvSpPr>
            <p:cNvPr id="15" name="Shape 112">
              <a:extLst>
                <a:ext uri="{FF2B5EF4-FFF2-40B4-BE49-F238E27FC236}">
                  <a16:creationId xmlns:a16="http://schemas.microsoft.com/office/drawing/2014/main" id="{7DD86F7A-5096-2FF0-A1F4-6C2A45219362}"/>
                </a:ext>
              </a:extLst>
            </p:cNvPr>
            <p:cNvSpPr txBox="1"/>
            <p:nvPr/>
          </p:nvSpPr>
          <p:spPr>
            <a:xfrm>
              <a:off x="6852640" y="70558"/>
              <a:ext cx="2376264" cy="542091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4000" b="1" dirty="0">
                  <a:solidFill>
                    <a:schemeClr val="bg1"/>
                  </a:solidFill>
                  <a:cs typeface="Helvetica"/>
                </a:rPr>
                <a:t>+12.000</a:t>
              </a:r>
              <a:endParaRPr lang="en-US" sz="4000" b="1" baseline="30000" dirty="0">
                <a:solidFill>
                  <a:schemeClr val="bg1"/>
                </a:solidFill>
                <a:cs typeface="Helvetica"/>
              </a:endParaRPr>
            </a:p>
          </p:txBody>
        </p:sp>
        <p:sp>
          <p:nvSpPr>
            <p:cNvPr id="16" name="Shape 112">
              <a:extLst>
                <a:ext uri="{FF2B5EF4-FFF2-40B4-BE49-F238E27FC236}">
                  <a16:creationId xmlns:a16="http://schemas.microsoft.com/office/drawing/2014/main" id="{F2D416E2-1F06-52A2-EA42-8E16F8C76BAA}"/>
                </a:ext>
              </a:extLst>
            </p:cNvPr>
            <p:cNvSpPr txBox="1"/>
            <p:nvPr/>
          </p:nvSpPr>
          <p:spPr>
            <a:xfrm>
              <a:off x="6757638" y="646622"/>
              <a:ext cx="2566268" cy="42295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cs typeface="Helvetica"/>
                </a:rPr>
                <a:t>Paradas</a:t>
              </a:r>
              <a:endParaRPr lang="es-ES" sz="2000" dirty="0">
                <a:solidFill>
                  <a:schemeClr val="bg1"/>
                </a:solidFill>
                <a:cs typeface="Helvetica"/>
              </a:endParaRPr>
            </a:p>
          </p:txBody>
        </p:sp>
      </p:grpSp>
      <p:sp>
        <p:nvSpPr>
          <p:cNvPr id="23" name="Shape 113">
            <a:extLst>
              <a:ext uri="{FF2B5EF4-FFF2-40B4-BE49-F238E27FC236}">
                <a16:creationId xmlns:a16="http://schemas.microsoft.com/office/drawing/2014/main" id="{1F7B8587-DE0A-155E-BF07-9F3ED3B4F923}"/>
              </a:ext>
            </a:extLst>
          </p:cNvPr>
          <p:cNvSpPr txBox="1"/>
          <p:nvPr/>
        </p:nvSpPr>
        <p:spPr>
          <a:xfrm>
            <a:off x="8043654" y="2403967"/>
            <a:ext cx="3585109" cy="10191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0478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4000" b="1" dirty="0">
                <a:solidFill>
                  <a:schemeClr val="bg1"/>
                </a:solidFill>
                <a:cs typeface="Helvetica"/>
              </a:rPr>
              <a:t>23 </a:t>
            </a:r>
            <a:r>
              <a:rPr lang="en-US" sz="3200" b="1" dirty="0">
                <a:solidFill>
                  <a:schemeClr val="bg1"/>
                </a:solidFill>
                <a:cs typeface="Helvetica"/>
              </a:rPr>
              <a:t>Km</a:t>
            </a:r>
          </a:p>
          <a:p>
            <a:pPr lvl="0" algn="ctr">
              <a:buSzPct val="25000"/>
            </a:pPr>
            <a:r>
              <a:rPr lang="es-ES" sz="2400" b="1" dirty="0">
                <a:solidFill>
                  <a:schemeClr val="bg1"/>
                </a:solidFill>
                <a:cs typeface="Helvetica"/>
              </a:rPr>
              <a:t>Tren</a:t>
            </a:r>
            <a:endParaRPr lang="en-US" sz="2400" b="1" dirty="0">
              <a:solidFill>
                <a:schemeClr val="bg1"/>
              </a:solidFill>
              <a:cs typeface="Helvetica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F369106-0812-27F1-D431-61259B127EF4}"/>
              </a:ext>
            </a:extLst>
          </p:cNvPr>
          <p:cNvGrpSpPr/>
          <p:nvPr/>
        </p:nvGrpSpPr>
        <p:grpSpPr>
          <a:xfrm>
            <a:off x="9422794" y="1268760"/>
            <a:ext cx="2721878" cy="1037729"/>
            <a:chOff x="5891228" y="2304991"/>
            <a:chExt cx="2376264" cy="1037729"/>
          </a:xfrm>
          <a:effectLst>
            <a:outerShdw blurRad="50800" dist="50800" dir="5400000" algn="ctr" rotWithShape="0">
              <a:srgbClr val="000000">
                <a:alpha val="50478"/>
              </a:srgbClr>
            </a:outerShdw>
          </a:effectLst>
        </p:grpSpPr>
        <p:sp>
          <p:nvSpPr>
            <p:cNvPr id="25" name="Shape 111">
              <a:extLst>
                <a:ext uri="{FF2B5EF4-FFF2-40B4-BE49-F238E27FC236}">
                  <a16:creationId xmlns:a16="http://schemas.microsoft.com/office/drawing/2014/main" id="{C7CC5308-C2FA-CD46-3B04-A8E96C5246E9}"/>
                </a:ext>
              </a:extLst>
            </p:cNvPr>
            <p:cNvSpPr txBox="1"/>
            <p:nvPr/>
          </p:nvSpPr>
          <p:spPr>
            <a:xfrm>
              <a:off x="5891228" y="2304991"/>
              <a:ext cx="2376264" cy="49529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4000" b="1" dirty="0">
                  <a:solidFill>
                    <a:schemeClr val="bg1"/>
                  </a:solidFill>
                  <a:cs typeface="Helvetica"/>
                </a:rPr>
                <a:t>149 </a:t>
              </a:r>
              <a:r>
                <a:rPr lang="en-US" sz="3200" b="1" dirty="0">
                  <a:solidFill>
                    <a:schemeClr val="bg1"/>
                  </a:solidFill>
                  <a:cs typeface="Helvetica"/>
                </a:rPr>
                <a:t>Km</a:t>
              </a:r>
              <a:endParaRPr lang="en-US" sz="4000" b="1" dirty="0">
                <a:solidFill>
                  <a:schemeClr val="bg1"/>
                </a:solidFill>
                <a:cs typeface="Helvetica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A3B9ECC-345C-136E-4547-1A4AC317F1D3}"/>
                </a:ext>
              </a:extLst>
            </p:cNvPr>
            <p:cNvSpPr txBox="1"/>
            <p:nvPr/>
          </p:nvSpPr>
          <p:spPr>
            <a:xfrm>
              <a:off x="6245311" y="2881055"/>
              <a:ext cx="161123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cs typeface="Helvetica"/>
                </a:rPr>
                <a:t>Metro</a:t>
              </a:r>
              <a:endParaRPr lang="es-ES" sz="2000">
                <a:solidFill>
                  <a:schemeClr val="bg1"/>
                </a:solidFill>
                <a:cs typeface="Helvetica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A11E8A6D-9133-BEC1-DCA3-4ECEE5992EB3}"/>
              </a:ext>
            </a:extLst>
          </p:cNvPr>
          <p:cNvGrpSpPr/>
          <p:nvPr/>
        </p:nvGrpSpPr>
        <p:grpSpPr>
          <a:xfrm>
            <a:off x="9399767" y="5119386"/>
            <a:ext cx="2615388" cy="939708"/>
            <a:chOff x="6757638" y="142588"/>
            <a:chExt cx="2566268" cy="939708"/>
          </a:xfrm>
          <a:effectLst>
            <a:outerShdw blurRad="50800" dist="50800" dir="5400000" algn="ctr" rotWithShape="0">
              <a:srgbClr val="000000">
                <a:alpha val="50478"/>
              </a:srgbClr>
            </a:outerShdw>
          </a:effectLst>
        </p:grpSpPr>
        <p:sp>
          <p:nvSpPr>
            <p:cNvPr id="28" name="Shape 112">
              <a:extLst>
                <a:ext uri="{FF2B5EF4-FFF2-40B4-BE49-F238E27FC236}">
                  <a16:creationId xmlns:a16="http://schemas.microsoft.com/office/drawing/2014/main" id="{CF3A7A3E-CA55-536A-7B5E-44028FCADF51}"/>
                </a:ext>
              </a:extLst>
            </p:cNvPr>
            <p:cNvSpPr txBox="1"/>
            <p:nvPr/>
          </p:nvSpPr>
          <p:spPr>
            <a:xfrm>
              <a:off x="6852640" y="142588"/>
              <a:ext cx="2376264" cy="542091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4000" b="1" dirty="0">
                  <a:solidFill>
                    <a:schemeClr val="bg1"/>
                  </a:solidFill>
                </a:rPr>
                <a:t>28</a:t>
              </a:r>
              <a:endParaRPr lang="en-US" sz="40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9" name="Shape 112">
              <a:extLst>
                <a:ext uri="{FF2B5EF4-FFF2-40B4-BE49-F238E27FC236}">
                  <a16:creationId xmlns:a16="http://schemas.microsoft.com/office/drawing/2014/main" id="{A6D9D786-5CEE-41AE-8024-8ECFB389FE88}"/>
                </a:ext>
              </a:extLst>
            </p:cNvPr>
            <p:cNvSpPr txBox="1"/>
            <p:nvPr/>
          </p:nvSpPr>
          <p:spPr>
            <a:xfrm>
              <a:off x="6757638" y="659337"/>
              <a:ext cx="2566268" cy="42295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Helvetica"/>
                </a:rPr>
                <a:t>Terminales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cs typeface="Helvetica"/>
                </a:rPr>
                <a:t>eléctricos</a:t>
              </a:r>
              <a:endParaRPr lang="en-US" sz="24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3" name="Título 1">
            <a:extLst>
              <a:ext uri="{FF2B5EF4-FFF2-40B4-BE49-F238E27FC236}">
                <a16:creationId xmlns:a16="http://schemas.microsoft.com/office/drawing/2014/main" id="{D668E016-161C-33C6-716F-329D4A5B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3" y="260770"/>
            <a:ext cx="10972800" cy="490065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+mn-lt"/>
                <a:ea typeface="Source Sans Pro" panose="020B0503030403020204" pitchFamily="34" charset="0"/>
              </a:rPr>
              <a:t>Grandes números del sistema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6A0FEBB2-5EF1-4F38-299B-1A52B8616346}"/>
              </a:ext>
            </a:extLst>
          </p:cNvPr>
          <p:cNvCxnSpPr>
            <a:cxnSpLocks/>
          </p:cNvCxnSpPr>
          <p:nvPr/>
        </p:nvCxnSpPr>
        <p:spPr>
          <a:xfrm>
            <a:off x="8047386" y="3616147"/>
            <a:ext cx="3967768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112">
            <a:extLst>
              <a:ext uri="{FF2B5EF4-FFF2-40B4-BE49-F238E27FC236}">
                <a16:creationId xmlns:a16="http://schemas.microsoft.com/office/drawing/2014/main" id="{FABEE055-A1C9-4705-6A0D-1F18E88C1051}"/>
              </a:ext>
            </a:extLst>
          </p:cNvPr>
          <p:cNvSpPr txBox="1"/>
          <p:nvPr/>
        </p:nvSpPr>
        <p:spPr>
          <a:xfrm>
            <a:off x="78747" y="1017816"/>
            <a:ext cx="5571656" cy="240525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</a:rPr>
              <a:t>Santiago tiene la mayor flota eléctrica de transporte público urbano después de las ciudades chinas.</a:t>
            </a:r>
          </a:p>
        </p:txBody>
      </p:sp>
    </p:spTree>
    <p:extLst>
      <p:ext uri="{BB962C8B-B14F-4D97-AF65-F5344CB8AC3E}">
        <p14:creationId xmlns:p14="http://schemas.microsoft.com/office/powerpoint/2010/main" val="301020611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2009A-AD31-CBC2-2F08-6006C73FA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C6799600-BECA-2994-A514-F947705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9398"/>
            <a:ext cx="9178159" cy="76727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Un nuevo Sistema de Transporte Público</a:t>
            </a:r>
            <a:endParaRPr lang="de-DE" sz="3600" b="1" dirty="0">
              <a:latin typeface="+mn-lt"/>
            </a:endParaRP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AD5A7F3-B97A-6188-18B5-4E20F0675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504283"/>
            <a:ext cx="6943030" cy="39957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800" dirty="0"/>
              <a:t>Ejes fundamentales:</a:t>
            </a:r>
          </a:p>
          <a:p>
            <a:pPr marL="0" indent="0">
              <a:buNone/>
            </a:pPr>
            <a:endParaRPr lang="de-DE" sz="3200" dirty="0"/>
          </a:p>
          <a:p>
            <a:pPr lvl="3"/>
            <a:r>
              <a:rPr lang="de-DE" sz="3200" dirty="0">
                <a:solidFill>
                  <a:schemeClr val="bg1"/>
                </a:solidFill>
              </a:rPr>
              <a:t>Electromovilidad</a:t>
            </a:r>
          </a:p>
          <a:p>
            <a:pPr lvl="1"/>
            <a:endParaRPr lang="de-DE" sz="3000" dirty="0"/>
          </a:p>
          <a:p>
            <a:pPr lvl="3"/>
            <a:r>
              <a:rPr lang="de-DE" sz="3200" dirty="0">
                <a:solidFill>
                  <a:schemeClr val="bg1"/>
                </a:solidFill>
              </a:rPr>
              <a:t>Género</a:t>
            </a:r>
          </a:p>
          <a:p>
            <a:pPr lvl="1"/>
            <a:endParaRPr lang="de-DE" sz="3000" dirty="0"/>
          </a:p>
          <a:p>
            <a:pPr lvl="3"/>
            <a:r>
              <a:rPr lang="de-DE" sz="3200" dirty="0">
                <a:solidFill>
                  <a:schemeClr val="bg1"/>
                </a:solidFill>
              </a:rPr>
              <a:t>Sostenibilidad Financiera</a:t>
            </a:r>
          </a:p>
          <a:p>
            <a:pPr lvl="1"/>
            <a:endParaRPr lang="de-DE" sz="3000" dirty="0"/>
          </a:p>
          <a:p>
            <a:pPr lvl="3"/>
            <a:r>
              <a:rPr lang="de-DE" sz="3200" dirty="0">
                <a:solidFill>
                  <a:schemeClr val="bg1"/>
                </a:solidFill>
              </a:rPr>
              <a:t>Innovación y nuevas tecnologías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BC29B48D-601F-A955-89AA-ED963ED4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A2A4-EBD9-4CF7-9623-3EF83B4BB58D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F242695-8AEA-A941-4DF0-30BA0BBA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787" y="3614009"/>
            <a:ext cx="3249996" cy="20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que contiene objeto, reloj, rosa, colorido&#10;&#10;Descripción generada automáticamente">
            <a:extLst>
              <a:ext uri="{FF2B5EF4-FFF2-40B4-BE49-F238E27FC236}">
                <a16:creationId xmlns:a16="http://schemas.microsoft.com/office/drawing/2014/main" id="{CE527139-CEE3-C19E-F756-8F8DE710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75" y="2133406"/>
            <a:ext cx="2685385" cy="12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9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5882-5E0A-ECB3-C2D7-121DD294D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B39FD900-050E-BFBC-151C-FE0656E2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79" y="572374"/>
            <a:ext cx="9178159" cy="767279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+mn-lt"/>
              </a:rPr>
              <a:t>Electromovilidad</a:t>
            </a:r>
            <a:endParaRPr lang="de-DE" sz="3600" b="1" dirty="0">
              <a:latin typeface="+mn-lt"/>
            </a:endParaRP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D0A964A-1C11-1144-1EEE-1E2199D2D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679" y="1339653"/>
            <a:ext cx="6675148" cy="5088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Disminución en contaminación acústica:</a:t>
            </a:r>
          </a:p>
          <a:p>
            <a:pPr>
              <a:buFontTx/>
              <a:buChar char="-"/>
            </a:pPr>
            <a:r>
              <a:rPr lang="de-DE" dirty="0">
                <a:latin typeface="+mj-lt"/>
              </a:rPr>
              <a:t>Buses eléctricos emiten </a:t>
            </a:r>
            <a:r>
              <a:rPr lang="en-US" sz="1800" b="0" i="0" u="none" strike="noStrike" dirty="0">
                <a:effectLst/>
                <a:latin typeface="+mj-lt"/>
              </a:rPr>
              <a:t>60% </a:t>
            </a:r>
            <a:r>
              <a:rPr lang="en-US" sz="1800" b="0" i="0" u="none" strike="noStrike" dirty="0" err="1">
                <a:effectLst/>
                <a:latin typeface="+mj-lt"/>
              </a:rPr>
              <a:t>menos</a:t>
            </a:r>
            <a:r>
              <a:rPr lang="en-US" sz="1800" b="0" i="0" u="none" strike="noStrike" dirty="0">
                <a:effectLst/>
                <a:latin typeface="+mj-lt"/>
              </a:rPr>
              <a:t> de </a:t>
            </a:r>
            <a:r>
              <a:rPr lang="en-US" sz="1800" b="0" i="0" u="none" strike="noStrike" dirty="0" err="1">
                <a:effectLst/>
                <a:latin typeface="+mj-lt"/>
              </a:rPr>
              <a:t>ruido</a:t>
            </a:r>
            <a:r>
              <a:rPr lang="en-US" sz="1800" b="0" i="0" u="none" strike="noStrike" dirty="0">
                <a:effectLst/>
                <a:latin typeface="+mj-lt"/>
              </a:rPr>
              <a:t> que buses diesel</a:t>
            </a:r>
          </a:p>
          <a:p>
            <a:pPr>
              <a:buFontTx/>
              <a:buChar char="-"/>
            </a:pPr>
            <a:r>
              <a:rPr lang="en-US" dirty="0" err="1">
                <a:latin typeface="+mj-lt"/>
              </a:rPr>
              <a:t>Electroterminales</a:t>
            </a:r>
            <a:r>
              <a:rPr lang="en-US" dirty="0">
                <a:latin typeface="+mj-lt"/>
              </a:rPr>
              <a:t> </a:t>
            </a:r>
            <a:r>
              <a:rPr lang="es-ES" dirty="0">
                <a:latin typeface="+mj-lt"/>
              </a:rPr>
              <a:t>e</a:t>
            </a:r>
            <a:r>
              <a:rPr lang="es-ES" sz="1800" b="0" i="0" u="none" strike="noStrike" dirty="0">
                <a:effectLst/>
                <a:latin typeface="+mj-lt"/>
              </a:rPr>
              <a:t>miten 50% menos de ruido, equivalente a una oficina (DICTUC, 2023)</a:t>
            </a:r>
          </a:p>
          <a:p>
            <a:pPr marL="0" indent="0">
              <a:buNone/>
            </a:pPr>
            <a:endParaRPr lang="es-ES" dirty="0">
              <a:latin typeface="+mj-lt"/>
            </a:endParaRPr>
          </a:p>
          <a:p>
            <a:pPr marL="0" indent="0">
              <a:buNone/>
            </a:pPr>
            <a:r>
              <a:rPr lang="es-ES" sz="1800" b="1" i="0" dirty="0">
                <a:effectLst/>
                <a:latin typeface="+mj-lt"/>
              </a:rPr>
              <a:t>​Disminución de emisiones contaminantes:</a:t>
            </a:r>
          </a:p>
          <a:p>
            <a:pPr>
              <a:buFontTx/>
              <a:buChar char="-"/>
            </a:pPr>
            <a:r>
              <a:rPr lang="es-ES" dirty="0">
                <a:latin typeface="+mj-lt"/>
              </a:rPr>
              <a:t>Respecto a 2019 las emisiones atmosféricas del sistema Red alcanzaron reducciones de 46,8% para PM2,5 y 16,2% para CO2eq</a:t>
            </a:r>
          </a:p>
          <a:p>
            <a:pPr marL="0" indent="0">
              <a:buNone/>
            </a:pPr>
            <a:endParaRPr lang="es-ES" sz="1800" b="0" i="0" dirty="0">
              <a:effectLst/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b="1" dirty="0">
                <a:latin typeface="+mj-lt"/>
              </a:rPr>
              <a:t>Impacto en las personas usuarias:</a:t>
            </a:r>
          </a:p>
          <a:p>
            <a:pPr algn="l" rtl="0" fontAlgn="base">
              <a:lnSpc>
                <a:spcPct val="100000"/>
              </a:lnSpc>
              <a:buFontTx/>
              <a:buChar char="-"/>
            </a:pPr>
            <a:r>
              <a:rPr lang="es-ES" dirty="0">
                <a:latin typeface="+mj-lt"/>
              </a:rPr>
              <a:t>Según el</a:t>
            </a:r>
            <a:r>
              <a:rPr lang="es-ES" sz="1800" b="0" i="0" u="none" strike="noStrike" dirty="0">
                <a:effectLst/>
                <a:latin typeface="+mj-lt"/>
              </a:rPr>
              <a:t> último Estudio de Satisfacción de Usuarios (IPSOS, 2024) la valoración del servicio alcanzó su mejor nivel desde 2013, cuando comienza la medición.</a:t>
            </a:r>
            <a:r>
              <a:rPr lang="en-US" sz="1800" b="0" i="0" dirty="0">
                <a:effectLst/>
                <a:latin typeface="+mj-lt"/>
              </a:rPr>
              <a:t>​</a:t>
            </a:r>
            <a:r>
              <a:rPr lang="es-ES" sz="1800" b="0" i="0" u="none" strike="noStrike" dirty="0">
                <a:effectLst/>
                <a:latin typeface="+mj-lt"/>
              </a:rPr>
              <a:t>De uno a siete, </a:t>
            </a:r>
            <a:r>
              <a:rPr lang="es-ES" sz="1800" b="1" i="0" u="none" strike="noStrike" dirty="0">
                <a:effectLst/>
                <a:latin typeface="+mj-lt"/>
              </a:rPr>
              <a:t>las personas calificaron su recorrido con un 5,5.</a:t>
            </a:r>
            <a:endParaRPr lang="en-US" b="0" i="0" dirty="0">
              <a:effectLst/>
              <a:latin typeface="+mj-lt"/>
            </a:endParaRPr>
          </a:p>
          <a:p>
            <a:pPr marL="0" indent="0">
              <a:buNone/>
            </a:pPr>
            <a:endParaRPr lang="es-ES" sz="1800" b="0" i="0" dirty="0">
              <a:effectLst/>
              <a:latin typeface="Bree Rg"/>
            </a:endParaRP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2F874ACB-929F-0225-B04B-556DB5A9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A2A4-EBD9-4CF7-9623-3EF83B4BB58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663906B-C752-13A0-90CF-C2677AD8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55" y="4058159"/>
            <a:ext cx="4292166" cy="23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a los detalles de la imagen relacionada. SMA publica en el Diario Oficial protocolo técnico para la medición de ...">
            <a:extLst>
              <a:ext uri="{FF2B5EF4-FFF2-40B4-BE49-F238E27FC236}">
                <a16:creationId xmlns:a16="http://schemas.microsoft.com/office/drawing/2014/main" id="{B039ECFB-98A0-9C8D-1D03-12402EF5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44" y="652796"/>
            <a:ext cx="3859034" cy="256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9322D53A-A1FE-F6D6-063C-5DD4C68CAA7B}"/>
              </a:ext>
            </a:extLst>
          </p:cNvPr>
          <p:cNvSpPr/>
          <p:nvPr/>
        </p:nvSpPr>
        <p:spPr>
          <a:xfrm>
            <a:off x="6507341" y="2080627"/>
            <a:ext cx="2167689" cy="19775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 descr="Trueno con relleno sólido">
            <a:extLst>
              <a:ext uri="{FF2B5EF4-FFF2-40B4-BE49-F238E27FC236}">
                <a16:creationId xmlns:a16="http://schemas.microsoft.com/office/drawing/2014/main" id="{55F42017-FAA7-0FC7-7F09-71BC03DC3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72484">
            <a:off x="6642184" y="2109610"/>
            <a:ext cx="1919566" cy="191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6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2F854-956A-D896-EAD5-C1DF7155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61DBD69E-825E-D899-9EB9-1D48D4FD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79" y="229456"/>
            <a:ext cx="9178159" cy="767279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+mn-lt"/>
              </a:rPr>
              <a:t>Género</a:t>
            </a:r>
            <a:endParaRPr lang="de-DE" sz="3600" b="1" dirty="0">
              <a:latin typeface="+mn-lt"/>
            </a:endParaRP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251A8604-29B0-F7F3-608D-38EF09FFE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7ECAC37-8BB8-7A13-EE84-5A1464172C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024128"/>
            <a:ext cx="9178925" cy="561255"/>
          </a:xfrm>
        </p:spPr>
        <p:txBody>
          <a:bodyPr>
            <a:normAutofit/>
          </a:bodyPr>
          <a:lstStyle/>
          <a:p>
            <a:endParaRPr lang="de-DE" sz="1800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85EC890A-A971-9532-29B3-B3E94436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A2A4-EBD9-4CF7-9623-3EF83B4BB58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715968-D9CF-1996-740F-113E80B7E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t="11753" r="15761" b="14390"/>
          <a:stretch/>
        </p:blipFill>
        <p:spPr>
          <a:xfrm>
            <a:off x="6095999" y="3487483"/>
            <a:ext cx="5438119" cy="3098149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095FA4-4548-B9E8-3600-6C3F33DE4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6353" r="2112" b="12116"/>
          <a:stretch/>
        </p:blipFill>
        <p:spPr>
          <a:xfrm>
            <a:off x="6095999" y="689898"/>
            <a:ext cx="5438119" cy="2728527"/>
          </a:xfrm>
          <a:prstGeom prst="rect">
            <a:avLst/>
          </a:prstGeom>
        </p:spPr>
      </p:pic>
      <p:pic>
        <p:nvPicPr>
          <p:cNvPr id="14" name="Imagen 13" descr="Imagen que contiene sostener, persona, exterior, hombre&#10;&#10;Descripción generada automáticamente">
            <a:extLst>
              <a:ext uri="{FF2B5EF4-FFF2-40B4-BE49-F238E27FC236}">
                <a16:creationId xmlns:a16="http://schemas.microsoft.com/office/drawing/2014/main" id="{DD1291EE-3371-0D6F-6632-80D55D6B4C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5" t="17000" r="12072" b="16593"/>
          <a:stretch/>
        </p:blipFill>
        <p:spPr>
          <a:xfrm>
            <a:off x="1155031" y="3498746"/>
            <a:ext cx="4786782" cy="3086885"/>
          </a:xfrm>
          <a:prstGeom prst="rect">
            <a:avLst/>
          </a:prstGeom>
        </p:spPr>
      </p:pic>
      <p:pic>
        <p:nvPicPr>
          <p:cNvPr id="15" name="Imagen 14" descr="Autobús de pasajeros parado junto a un grupo de personas&#10;&#10;Descripción generada automáticamente">
            <a:extLst>
              <a:ext uri="{FF2B5EF4-FFF2-40B4-BE49-F238E27FC236}">
                <a16:creationId xmlns:a16="http://schemas.microsoft.com/office/drawing/2014/main" id="{6F4AD4B1-B97C-747C-25BC-A0A9BA445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6" b="16751"/>
          <a:stretch/>
        </p:blipFill>
        <p:spPr>
          <a:xfrm>
            <a:off x="1155032" y="711698"/>
            <a:ext cx="4786781" cy="270672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AF1B1CD-281B-938E-1F74-D41255C599FA}"/>
              </a:ext>
            </a:extLst>
          </p:cNvPr>
          <p:cNvSpPr txBox="1"/>
          <p:nvPr/>
        </p:nvSpPr>
        <p:spPr>
          <a:xfrm>
            <a:off x="1155031" y="2922599"/>
            <a:ext cx="4668253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rgbClr val="7030A0"/>
                </a:solidFill>
                <a:latin typeface="Bree Rg" panose="02000503000000020004" pitchFamily="50" charset="0"/>
              </a:rPr>
              <a:t>Primer Observatorio Latinoamericano de Género y Movilidad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2862FD5-668F-93D0-821E-7D2D70F25812}"/>
              </a:ext>
            </a:extLst>
          </p:cNvPr>
          <p:cNvSpPr txBox="1"/>
          <p:nvPr/>
        </p:nvSpPr>
        <p:spPr>
          <a:xfrm>
            <a:off x="6067494" y="3108117"/>
            <a:ext cx="543811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rgbClr val="7030A0"/>
                </a:solidFill>
                <a:latin typeface="Bree Rg" panose="02000503000000020004" pitchFamily="50" charset="0"/>
              </a:rPr>
              <a:t>Programa mujeres conductoras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B148D8A-86C0-B556-934D-9818C626D6B8}"/>
              </a:ext>
            </a:extLst>
          </p:cNvPr>
          <p:cNvSpPr txBox="1"/>
          <p:nvPr/>
        </p:nvSpPr>
        <p:spPr>
          <a:xfrm>
            <a:off x="1155031" y="6356081"/>
            <a:ext cx="4786782" cy="30987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rgbClr val="7030A0"/>
                </a:solidFill>
                <a:latin typeface="Bree Rg" panose="02000503000000020004" pitchFamily="50" charset="0"/>
              </a:rPr>
              <a:t>Planificación ciudadana y territorial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2B589FA-9D90-390D-1AF6-4546E9E194BB}"/>
              </a:ext>
            </a:extLst>
          </p:cNvPr>
          <p:cNvSpPr txBox="1"/>
          <p:nvPr/>
        </p:nvSpPr>
        <p:spPr>
          <a:xfrm>
            <a:off x="6095998" y="6356081"/>
            <a:ext cx="5409613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rgbClr val="7030A0"/>
                </a:solidFill>
                <a:latin typeface="Bree Rg" panose="02000503000000020004" pitchFamily="50" charset="0"/>
              </a:rPr>
              <a:t>Paradas seguras, accesibles con perspectiva de género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C92A457F-5BA6-5BC1-8A29-32D33173B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031" y="764625"/>
            <a:ext cx="1674116" cy="5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4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D9AB-B0BA-B224-6428-F8CA33B3D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7F5BD759-A211-7CDF-E20E-BD242C73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767279"/>
          </a:xfrm>
        </p:spPr>
        <p:txBody>
          <a:bodyPr>
            <a:noAutofit/>
          </a:bodyPr>
          <a:lstStyle/>
          <a:p>
            <a:r>
              <a:rPr lang="en-US" sz="3600" b="1" dirty="0" err="1"/>
              <a:t>Innovación</a:t>
            </a:r>
            <a:r>
              <a:rPr lang="en-US" sz="3600" b="1" dirty="0"/>
              <a:t> y </a:t>
            </a:r>
            <a:r>
              <a:rPr lang="en-US" sz="3600" b="1" dirty="0" err="1"/>
              <a:t>nuevas</a:t>
            </a:r>
            <a:r>
              <a:rPr lang="en-US" sz="3600" b="1" dirty="0"/>
              <a:t> </a:t>
            </a:r>
            <a:r>
              <a:rPr lang="en-US" sz="3600" b="1" dirty="0" err="1"/>
              <a:t>tecnologías</a:t>
            </a:r>
            <a:endParaRPr lang="de-DE" sz="3600" b="1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B90AF0D-7E82-9C9A-81D1-41462012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233" y="1648515"/>
            <a:ext cx="6384203" cy="3995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Innovación constante para incorporar tecnología de nivel mundial: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2800" dirty="0"/>
              <a:t>- Pago con código QR</a:t>
            </a:r>
          </a:p>
          <a:p>
            <a:pPr marL="0" indent="0">
              <a:buNone/>
            </a:pPr>
            <a:r>
              <a:rPr lang="de-DE" sz="2800" dirty="0"/>
              <a:t>- Futuro pago tarjetas de crédito/débito</a:t>
            </a:r>
          </a:p>
          <a:p>
            <a:pPr>
              <a:buFontTx/>
              <a:buChar char="-"/>
            </a:pPr>
            <a:r>
              <a:rPr lang="de-DE" sz="2800" dirty="0"/>
              <a:t>Nuevo sistema de gestión de flota</a:t>
            </a:r>
          </a:p>
          <a:p>
            <a:pPr>
              <a:buFontTx/>
              <a:buChar char="-"/>
            </a:pPr>
            <a:r>
              <a:rPr lang="de-DE" sz="2800" dirty="0"/>
              <a:t>Transformación tecnológica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4251CDE1-5CE0-8C2C-2189-3AD33CB4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A2A4-EBD9-4CF7-9623-3EF83B4BB58D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0C977423-C5BF-4D5F-B478-DBA88A2A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4" t="3323" r="5223" b="10519"/>
          <a:stretch/>
        </p:blipFill>
        <p:spPr>
          <a:xfrm>
            <a:off x="7176988" y="4155215"/>
            <a:ext cx="2574805" cy="2433984"/>
          </a:xfrm>
          <a:prstGeom prst="rect">
            <a:avLst/>
          </a:prstGeom>
        </p:spPr>
      </p:pic>
      <p:pic>
        <p:nvPicPr>
          <p:cNvPr id="3" name="Picture 2" descr="Plan Antievasión: Red Movilidad lanza nueva campaña para incentivar el pago  - Red Movilidad">
            <a:extLst>
              <a:ext uri="{FF2B5EF4-FFF2-40B4-BE49-F238E27FC236}">
                <a16:creationId xmlns:a16="http://schemas.microsoft.com/office/drawing/2014/main" id="{DD53DB9F-F3B0-039A-6E8B-E7B35E38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150" y="3227675"/>
            <a:ext cx="2444850" cy="24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saje QR: cómo tener un monto máximo mensual en transporte | TVN">
            <a:extLst>
              <a:ext uri="{FF2B5EF4-FFF2-40B4-BE49-F238E27FC236}">
                <a16:creationId xmlns:a16="http://schemas.microsoft.com/office/drawing/2014/main" id="{3B64C4C0-A1A8-CF22-D51E-6D2B762D9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7"/>
          <a:stretch/>
        </p:blipFill>
        <p:spPr bwMode="auto">
          <a:xfrm>
            <a:off x="7176988" y="1648515"/>
            <a:ext cx="2960044" cy="21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nto máximo mensual: La medida que se implementará ante el alza de la  tarifa en el transporte — Rock&amp;Pop">
            <a:extLst>
              <a:ext uri="{FF2B5EF4-FFF2-40B4-BE49-F238E27FC236}">
                <a16:creationId xmlns:a16="http://schemas.microsoft.com/office/drawing/2014/main" id="{A8E50A34-0FA8-C454-5AD5-0A023E85B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93"/>
          <a:stretch/>
        </p:blipFill>
        <p:spPr bwMode="auto">
          <a:xfrm>
            <a:off x="7176988" y="582455"/>
            <a:ext cx="2960044" cy="11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6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1A238-C4C0-53A4-290C-FBEA004ED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8A6D6B1-1978-DAA4-14AB-FE519A24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7" y="2784091"/>
            <a:ext cx="9178159" cy="1289817"/>
          </a:xfrm>
        </p:spPr>
        <p:txBody>
          <a:bodyPr/>
          <a:lstStyle/>
          <a:p>
            <a:r>
              <a:rPr lang="en-US" dirty="0"/>
              <a:t>¡Gracias!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2F40E19-9D5C-8385-CD1F-FA218C9C3E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4430011"/>
            <a:ext cx="9178159" cy="1469400"/>
          </a:xfrm>
        </p:spPr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812938"/>
      </p:ext>
    </p:extLst>
  </p:cSld>
  <p:clrMapOvr>
    <a:masterClrMapping/>
  </p:clrMapOvr>
</p:sld>
</file>

<file path=ppt/theme/theme1.xml><?xml version="1.0" encoding="utf-8"?>
<a:theme xmlns:a="http://schemas.openxmlformats.org/drawingml/2006/main" name="giz Transport &amp; Climate Change Week">
  <a:themeElements>
    <a:clrScheme name="giz Transport &amp; Climate Change Week">
      <a:dk1>
        <a:srgbClr val="0A0A0A"/>
      </a:dk1>
      <a:lt1>
        <a:srgbClr val="FFFFFF"/>
      </a:lt1>
      <a:dk2>
        <a:srgbClr val="284896"/>
      </a:dk2>
      <a:lt2>
        <a:srgbClr val="002060"/>
      </a:lt2>
      <a:accent1>
        <a:srgbClr val="0082D2"/>
      </a:accent1>
      <a:accent2>
        <a:srgbClr val="05BCFF"/>
      </a:accent2>
      <a:accent3>
        <a:srgbClr val="6DD1D1"/>
      </a:accent3>
      <a:accent4>
        <a:srgbClr val="FFCC00"/>
      </a:accent4>
      <a:accent5>
        <a:srgbClr val="9E2886"/>
      </a:accent5>
      <a:accent6>
        <a:srgbClr val="CD193C"/>
      </a:accent6>
      <a:hlink>
        <a:srgbClr val="05BCFF"/>
      </a:hlink>
      <a:folHlink>
        <a:srgbClr val="0082D2"/>
      </a:folHlink>
    </a:clrScheme>
    <a:fontScheme name="giz Transport &amp; Climate Change Week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1"/>
            </a:solidFill>
          </a:defRPr>
        </a:defPPr>
      </a:lstStyle>
    </a:txDef>
  </a:objectDefaults>
  <a:extraClrSchemeLst/>
  <a:custClrLst>
    <a:custClr name="giz Schwarz">
      <a:srgbClr val="0A0A0A"/>
    </a:custClr>
    <a:custClr name="Schwarz 80%">
      <a:srgbClr val="3B3B3B"/>
    </a:custClr>
    <a:custClr name="Schwarz 60%">
      <a:srgbClr val="6C6C6C"/>
    </a:custClr>
    <a:custClr name="Schwarz 40%">
      <a:srgbClr val="9D9D9D"/>
    </a:custClr>
    <a:custClr name="Schwarz 20%">
      <a:srgbClr val="CECECE"/>
    </a:custClr>
    <a:custClr name="giz Blau 04">
      <a:srgbClr val="05BCFF"/>
    </a:custClr>
    <a:custClr name="Blau 04 80%">
      <a:srgbClr val="37C9FF"/>
    </a:custClr>
    <a:custClr name="Blau 04 60%">
      <a:srgbClr val="69D7FF"/>
    </a:custClr>
    <a:custClr name="Blau 04 40%">
      <a:srgbClr val="9BE4FF"/>
    </a:custClr>
    <a:custClr name="Blau 20%">
      <a:srgbClr val="CDF2FF"/>
    </a:custClr>
    <a:custClr name="giz Blau 01">
      <a:srgbClr val="002060"/>
    </a:custClr>
    <a:custClr name="Blau 01 80%">
      <a:srgbClr val="334D80"/>
    </a:custClr>
    <a:custClr name="Blau 01 60%">
      <a:srgbClr val="6679A0"/>
    </a:custClr>
    <a:custClr name="Blau 01 40%">
      <a:srgbClr val="99A6BF"/>
    </a:custClr>
    <a:custClr name="Blau 01 20%">
      <a:srgbClr val="CCD2DF"/>
    </a:custClr>
    <a:custClr name="giz Türkis">
      <a:srgbClr val="6DD1D1"/>
    </a:custClr>
    <a:custClr name="Türkis 80%">
      <a:srgbClr val="8ADADA"/>
    </a:custClr>
    <a:custClr name="Türkis 60%">
      <a:srgbClr val="A7E3E3"/>
    </a:custClr>
    <a:custClr name="Türkis 40%">
      <a:srgbClr val="C5EDED"/>
    </a:custClr>
    <a:custClr name="Türkis 20%">
      <a:srgbClr val="E2F6F6"/>
    </a:custClr>
    <a:custClr name="giz Blau 02">
      <a:srgbClr val="284896"/>
    </a:custClr>
    <a:custClr name="Blau 02 80%">
      <a:srgbClr val="536DAB"/>
    </a:custClr>
    <a:custClr name="Blau 02 60%">
      <a:srgbClr val="7E91C0"/>
    </a:custClr>
    <a:custClr name="Blau 02 40%">
      <a:srgbClr val="A9B6D5"/>
    </a:custClr>
    <a:custClr name="Blau 02 20%">
      <a:srgbClr val="D4DAEA"/>
    </a:custClr>
    <a:custClr name="giz Gelb">
      <a:srgbClr val="FFCC00"/>
    </a:custClr>
    <a:custClr name="Gelb 80%">
      <a:srgbClr val="FFD633"/>
    </a:custClr>
    <a:custClr name="Gelb 60%">
      <a:srgbClr val="FFE066"/>
    </a:custClr>
    <a:custClr name="Gelb 40%">
      <a:srgbClr val="FFEB99"/>
    </a:custClr>
    <a:custClr name="Gelb 20%">
      <a:srgbClr val="FFF5CC"/>
    </a:custClr>
    <a:custClr name="giz Blau 03">
      <a:srgbClr val="0082D2"/>
    </a:custClr>
    <a:custClr name="Blau 03 80%">
      <a:srgbClr val="339BDB"/>
    </a:custClr>
    <a:custClr name="Blau 03 60%">
      <a:srgbClr val="66B4E4"/>
    </a:custClr>
    <a:custClr name="Blau 03 40%">
      <a:srgbClr val="99CDED"/>
    </a:custClr>
    <a:custClr name="Blau 03 20%">
      <a:srgbClr val="CCE6F6"/>
    </a:custClr>
    <a:custClr name="giz Magenta">
      <a:srgbClr val="9E2886"/>
    </a:custClr>
    <a:custClr name="Magenta 80%">
      <a:srgbClr val="B1539E"/>
    </a:custClr>
    <a:custClr name="Magenta 60%">
      <a:srgbClr val="C57EB6"/>
    </a:custClr>
    <a:custClr name="Magenta 40%">
      <a:srgbClr val="D8A9CF"/>
    </a:custClr>
    <a:custClr name="Magenta 20%">
      <a:srgbClr val="ECD4E7"/>
    </a:custClr>
    <a:custClr name="giz Rot">
      <a:srgbClr val="CD193C"/>
    </a:custClr>
    <a:custClr name="Rot 80%">
      <a:srgbClr val="D74763"/>
    </a:custClr>
    <a:custClr name="Rot 60%">
      <a:srgbClr val="E1758A"/>
    </a:custClr>
    <a:custClr name="Rot 40%">
      <a:srgbClr val="EBA3B1"/>
    </a:custClr>
    <a:custClr name="Rot 20%">
      <a:srgbClr val="F5D1D8"/>
    </a:custClr>
  </a:custClrLst>
  <a:extLst>
    <a:ext uri="{05A4C25C-085E-4340-85A3-A5531E510DB2}">
      <thm15:themeFamily xmlns:thm15="http://schemas.microsoft.com/office/thememl/2012/main" name="Template_PPT_Charterlibrary_TransportWeek2024.pptx" id="{1065DDA2-CFAB-49CA-A2A4-C2CC667C3D11}" vid="{F63A881C-ECB0-4796-BB38-D0E32E82178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84dadb-64e9-451d-ac24-20f83dc4e5bc">
      <Terms xmlns="http://schemas.microsoft.com/office/infopath/2007/PartnerControls"/>
    </lcf76f155ced4ddcb4097134ff3c332f>
    <TaxCatchAll xmlns="7ea94427-a814-4900-b4f1-e109ad14e580" xsi:nil="true"/>
    <MediaLengthInSeconds xmlns="6b84dadb-64e9-451d-ac24-20f83dc4e5bc" xsi:nil="true"/>
    <SharedWithUsers xmlns="7ea94427-a814-4900-b4f1-e109ad14e580">
      <UserInfo>
        <DisplayName/>
        <AccountId xsi:nil="true"/>
        <AccountType/>
      </UserInfo>
    </SharedWithUsers>
    <Documenttype xmlns="6b84dadb-64e9-451d-ac24-20f83dc4e5b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23B8812BCB8242AB31F7BA9ADC2539" ma:contentTypeVersion="19" ma:contentTypeDescription="Crear nuevo documento." ma:contentTypeScope="" ma:versionID="5b8afb8fa5f96ba7bc5fe16450cfdc5b">
  <xsd:schema xmlns:xsd="http://www.w3.org/2001/XMLSchema" xmlns:xs="http://www.w3.org/2001/XMLSchema" xmlns:p="http://schemas.microsoft.com/office/2006/metadata/properties" xmlns:ns2="6b84dadb-64e9-451d-ac24-20f83dc4e5bc" xmlns:ns3="7ea94427-a814-4900-b4f1-e109ad14e580" targetNamespace="http://schemas.microsoft.com/office/2006/metadata/properties" ma:root="true" ma:fieldsID="17fb844318daa36d5372777bc37b9b16" ns2:_="" ns3:_="">
    <xsd:import namespace="6b84dadb-64e9-451d-ac24-20f83dc4e5bc"/>
    <xsd:import namespace="7ea94427-a814-4900-b4f1-e109ad14e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Documenttyp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84dadb-64e9-451d-ac24-20f83dc4e5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ocumenttype" ma:index="24" nillable="true" ma:displayName="Document type" ma:format="Dropdown" ma:internalName="Documenttype">
      <xsd:simpleType>
        <xsd:restriction base="dms:Choice">
          <xsd:enumeration value="Template"/>
          <xsd:enumeration value="Guide"/>
          <xsd:enumeration value="Tutorial"/>
          <xsd:enumeration value="Working Doc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94427-a814-4900-b4f1-e109ad14e58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1f7b5e-02e1-44ad-9dd5-27c65a3617cf}" ma:internalName="TaxCatchAll" ma:showField="CatchAllData" ma:web="7ea94427-a814-4900-b4f1-e109ad14e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B6608C-8720-4425-99CE-39B761FEDB72}">
  <ds:schemaRefs>
    <ds:schemaRef ds:uri="http://schemas.microsoft.com/office/2006/documentManagement/types"/>
    <ds:schemaRef ds:uri="http://schemas.microsoft.com/office/infopath/2007/PartnerControls"/>
    <ds:schemaRef ds:uri="cdaba44c-56e2-426a-84fb-b2cd630ec321"/>
    <ds:schemaRef ds:uri="http://purl.org/dc/elements/1.1/"/>
    <ds:schemaRef ds:uri="http://schemas.microsoft.com/office/2006/metadata/properties"/>
    <ds:schemaRef ds:uri="03dad9f7-eeac-4c02-ba14-375916eb47b1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6b84dadb-64e9-451d-ac24-20f83dc4e5bc"/>
    <ds:schemaRef ds:uri="7ea94427-a814-4900-b4f1-e109ad14e580"/>
  </ds:schemaRefs>
</ds:datastoreItem>
</file>

<file path=customXml/itemProps2.xml><?xml version="1.0" encoding="utf-8"?>
<ds:datastoreItem xmlns:ds="http://schemas.openxmlformats.org/officeDocument/2006/customXml" ds:itemID="{AC12AAF3-CAAF-4DC3-9D92-8FC39611D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E4FD22-A267-4685-A1F3-B904930757D0}"/>
</file>

<file path=docProps/app.xml><?xml version="1.0" encoding="utf-8"?>
<Properties xmlns="http://schemas.openxmlformats.org/officeDocument/2006/extended-properties" xmlns:vt="http://schemas.openxmlformats.org/officeDocument/2006/docPropsVTypes">
  <Template>Template_PPT_Charterlibrary_TransportWeek2024</Template>
  <TotalTime>11345</TotalTime>
  <Words>303</Words>
  <Application>Microsoft Office PowerPoint</Application>
  <PresentationFormat>Panorámica</PresentationFormat>
  <Paragraphs>77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Aptos</vt:lpstr>
      <vt:lpstr>Arial</vt:lpstr>
      <vt:lpstr>Bree Rg</vt:lpstr>
      <vt:lpstr>Calibri</vt:lpstr>
      <vt:lpstr>Helvetica</vt:lpstr>
      <vt:lpstr>Source Sans Pro</vt:lpstr>
      <vt:lpstr>Source Sans Pro Light</vt:lpstr>
      <vt:lpstr>Source Sans Pro SemiBold</vt:lpstr>
      <vt:lpstr>giz Transport &amp; Climate Change Week</vt:lpstr>
      <vt:lpstr>Sistemas integrados de transporte público: el caso de Santiago de Chile</vt:lpstr>
      <vt:lpstr>Sistema de transporte público en Santiago</vt:lpstr>
      <vt:lpstr>Sistema de transporte público en Santiago</vt:lpstr>
      <vt:lpstr>Grandes números del sistema</vt:lpstr>
      <vt:lpstr>Un nuevo Sistema de Transporte Público</vt:lpstr>
      <vt:lpstr>Electromovilidad</vt:lpstr>
      <vt:lpstr>Género</vt:lpstr>
      <vt:lpstr>Innovación y nuevas tecnologías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Master with Keyvisual Source Sans Pro Light, 46pt</dc:title>
  <dc:creator>Velezmoro Jauregui, Jill GIZ PE</dc:creator>
  <cp:lastModifiedBy>Carolina Aylwin Varela</cp:lastModifiedBy>
  <cp:revision>3</cp:revision>
  <dcterms:created xsi:type="dcterms:W3CDTF">2024-10-16T00:53:04Z</dcterms:created>
  <dcterms:modified xsi:type="dcterms:W3CDTF">2024-11-06T14:07:34Z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0x0101005F23B8812BCB8242AB31F7BA9ADC2539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