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9" r:id="rId3"/>
    <p:sldId id="285" r:id="rId4"/>
    <p:sldId id="286" r:id="rId5"/>
    <p:sldId id="287" r:id="rId6"/>
    <p:sldId id="28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67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66CC"/>
    <a:srgbClr val="002060"/>
    <a:srgbClr val="FF0000"/>
    <a:srgbClr val="C00000"/>
    <a:srgbClr val="000000"/>
    <a:srgbClr val="CC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3" autoAdjust="0"/>
  </p:normalViewPr>
  <p:slideViewPr>
    <p:cSldViewPr snapToGrid="0">
      <p:cViewPr varScale="1">
        <p:scale>
          <a:sx n="70" d="100"/>
          <a:sy n="70" d="100"/>
        </p:scale>
        <p:origin x="53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AEF25-7E24-4D55-ADFA-8CABB43BDE8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93517B4-919A-47E7-954C-317FFD421C9C}">
      <dgm:prSet phldrT="[Texto]" custT="1"/>
      <dgm:spPr/>
      <dgm:t>
        <a:bodyPr/>
        <a:lstStyle/>
        <a:p>
          <a:r>
            <a:rPr lang="es-ES" sz="1800" dirty="0" smtClean="0"/>
            <a:t>Masivo</a:t>
          </a:r>
          <a:endParaRPr lang="es-ES" sz="1800" dirty="0"/>
        </a:p>
      </dgm:t>
    </dgm:pt>
    <dgm:pt modelId="{D78802BD-F41A-4FA9-9974-77D29EC654E1}" type="parTrans" cxnId="{66E162F2-F09C-404A-8C77-BDB08F8FC2DA}">
      <dgm:prSet custT="1"/>
      <dgm:spPr/>
      <dgm:t>
        <a:bodyPr/>
        <a:lstStyle/>
        <a:p>
          <a:endParaRPr lang="es-ES" sz="2000"/>
        </a:p>
      </dgm:t>
    </dgm:pt>
    <dgm:pt modelId="{DABD5D9D-C7DB-4411-979C-75EB315F2487}" type="sibTrans" cxnId="{66E162F2-F09C-404A-8C77-BDB08F8FC2DA}">
      <dgm:prSet/>
      <dgm:spPr/>
      <dgm:t>
        <a:bodyPr/>
        <a:lstStyle/>
        <a:p>
          <a:endParaRPr lang="es-ES" sz="2000"/>
        </a:p>
      </dgm:t>
    </dgm:pt>
    <dgm:pt modelId="{EE257FA2-E77B-492C-A7DC-E0C04AF05542}">
      <dgm:prSet phldrT="[Texto]" custT="1"/>
      <dgm:spPr/>
      <dgm:t>
        <a:bodyPr/>
        <a:lstStyle/>
        <a:p>
          <a:r>
            <a:rPr lang="es-ES" sz="1400" dirty="0" smtClean="0"/>
            <a:t>14 unidades tranviarias</a:t>
          </a:r>
        </a:p>
        <a:p>
          <a:r>
            <a:rPr lang="es-ES" sz="1400" dirty="0" smtClean="0"/>
            <a:t>9 operativas</a:t>
          </a:r>
          <a:endParaRPr lang="es-ES" sz="1400" dirty="0"/>
        </a:p>
      </dgm:t>
    </dgm:pt>
    <dgm:pt modelId="{157BD9CC-3544-4581-B95B-918771FD88DE}" type="parTrans" cxnId="{A4616967-9216-4D28-B4BB-71BC55FEE844}">
      <dgm:prSet custT="1"/>
      <dgm:spPr/>
      <dgm:t>
        <a:bodyPr/>
        <a:lstStyle/>
        <a:p>
          <a:endParaRPr lang="es-ES" sz="2000"/>
        </a:p>
      </dgm:t>
    </dgm:pt>
    <dgm:pt modelId="{F4C49AB7-914A-4A19-8E33-CE0CD3C2CCF6}" type="sibTrans" cxnId="{A4616967-9216-4D28-B4BB-71BC55FEE844}">
      <dgm:prSet/>
      <dgm:spPr/>
      <dgm:t>
        <a:bodyPr/>
        <a:lstStyle/>
        <a:p>
          <a:endParaRPr lang="es-ES" sz="2000"/>
        </a:p>
      </dgm:t>
    </dgm:pt>
    <dgm:pt modelId="{3B363ED1-20AF-4DA3-AAB9-622DA95DB9AF}">
      <dgm:prSet phldrT="[Texto]" custT="1"/>
      <dgm:spPr/>
      <dgm:t>
        <a:bodyPr/>
        <a:lstStyle/>
        <a:p>
          <a:r>
            <a:rPr lang="es-ES" sz="1800" smtClean="0"/>
            <a:t>Colectivo</a:t>
          </a:r>
          <a:endParaRPr lang="es-ES" sz="1800" dirty="0"/>
        </a:p>
      </dgm:t>
    </dgm:pt>
    <dgm:pt modelId="{20D75B86-A4D9-4758-9ACE-25558C30FA74}" type="parTrans" cxnId="{F38FB307-B8F7-4993-9A51-8FE36780D075}">
      <dgm:prSet custT="1"/>
      <dgm:spPr/>
      <dgm:t>
        <a:bodyPr/>
        <a:lstStyle/>
        <a:p>
          <a:endParaRPr lang="es-ES" sz="2000"/>
        </a:p>
      </dgm:t>
    </dgm:pt>
    <dgm:pt modelId="{C3B757AF-A57B-412F-8F3B-1A1B7F056146}" type="sibTrans" cxnId="{F38FB307-B8F7-4993-9A51-8FE36780D075}">
      <dgm:prSet/>
      <dgm:spPr/>
      <dgm:t>
        <a:bodyPr/>
        <a:lstStyle/>
        <a:p>
          <a:endParaRPr lang="es-ES" sz="2000"/>
        </a:p>
      </dgm:t>
    </dgm:pt>
    <dgm:pt modelId="{2BF5E973-BFFF-42AD-B8F3-5B58898A4B85}">
      <dgm:prSet phldrT="[Texto]" custT="1"/>
      <dgm:spPr/>
      <dgm:t>
        <a:bodyPr/>
        <a:lstStyle/>
        <a:p>
          <a:r>
            <a:rPr lang="es-ES" sz="1400" dirty="0" smtClean="0"/>
            <a:t>Rural: 92 unidades</a:t>
          </a:r>
        </a:p>
        <a:p>
          <a:r>
            <a:rPr lang="es-ES" sz="1400" dirty="0" smtClean="0"/>
            <a:t>operativas</a:t>
          </a:r>
          <a:endParaRPr lang="es-ES" sz="1400" dirty="0"/>
        </a:p>
      </dgm:t>
    </dgm:pt>
    <dgm:pt modelId="{2DF09048-1BEC-4EEA-A73A-A2159F19A7A6}" type="parTrans" cxnId="{BBAF0069-8204-4B4F-AB35-3095DB190FB3}">
      <dgm:prSet custT="1"/>
      <dgm:spPr/>
      <dgm:t>
        <a:bodyPr/>
        <a:lstStyle/>
        <a:p>
          <a:endParaRPr lang="es-ES" sz="2000"/>
        </a:p>
      </dgm:t>
    </dgm:pt>
    <dgm:pt modelId="{254EF494-0400-4D20-A07F-C9987D8C88B0}" type="sibTrans" cxnId="{BBAF0069-8204-4B4F-AB35-3095DB190FB3}">
      <dgm:prSet/>
      <dgm:spPr/>
      <dgm:t>
        <a:bodyPr/>
        <a:lstStyle/>
        <a:p>
          <a:endParaRPr lang="es-ES" sz="2000"/>
        </a:p>
      </dgm:t>
    </dgm:pt>
    <dgm:pt modelId="{4F869E74-FFE9-4FE9-85DF-D22BD0E69FC2}">
      <dgm:prSet phldrT="[Texto]" custT="1"/>
      <dgm:spPr/>
      <dgm:t>
        <a:bodyPr/>
        <a:lstStyle/>
        <a:p>
          <a:r>
            <a:rPr lang="es-ES" sz="1400" dirty="0" smtClean="0"/>
            <a:t>Urbano: 475 unidades</a:t>
          </a:r>
        </a:p>
        <a:p>
          <a:r>
            <a:rPr lang="es-ES" sz="1400" dirty="0" smtClean="0"/>
            <a:t>439 operativas</a:t>
          </a:r>
          <a:endParaRPr lang="es-ES" sz="1400" dirty="0"/>
        </a:p>
      </dgm:t>
    </dgm:pt>
    <dgm:pt modelId="{7F9423B0-4AAC-4E29-9B41-A87ED03313CF}" type="parTrans" cxnId="{FDD62FAF-A14E-445F-8A78-81DA4DE2205E}">
      <dgm:prSet custT="1"/>
      <dgm:spPr/>
      <dgm:t>
        <a:bodyPr/>
        <a:lstStyle/>
        <a:p>
          <a:endParaRPr lang="es-ES" sz="2000"/>
        </a:p>
      </dgm:t>
    </dgm:pt>
    <dgm:pt modelId="{96E0BDCE-0E5F-4300-987D-E358ED0E30DD}" type="sibTrans" cxnId="{FDD62FAF-A14E-445F-8A78-81DA4DE2205E}">
      <dgm:prSet/>
      <dgm:spPr/>
      <dgm:t>
        <a:bodyPr/>
        <a:lstStyle/>
        <a:p>
          <a:endParaRPr lang="es-ES" sz="2000"/>
        </a:p>
      </dgm:t>
    </dgm:pt>
    <dgm:pt modelId="{2C8E3759-3820-4EFA-9B0C-4716BEDB0546}">
      <dgm:prSet phldrT="[Texto]" custT="1"/>
      <dgm:spPr/>
      <dgm:t>
        <a:bodyPr/>
        <a:lstStyle/>
        <a:p>
          <a:r>
            <a:rPr lang="es-ES" sz="2000" dirty="0"/>
            <a:t>Transporte Público</a:t>
          </a:r>
        </a:p>
      </dgm:t>
    </dgm:pt>
    <dgm:pt modelId="{DDBF423B-4A85-44DD-B8E4-CD26666445B1}" type="sibTrans" cxnId="{3EB98118-5F09-4320-ACB2-F1EC29C991B3}">
      <dgm:prSet/>
      <dgm:spPr/>
      <dgm:t>
        <a:bodyPr/>
        <a:lstStyle/>
        <a:p>
          <a:endParaRPr lang="es-ES" sz="2000"/>
        </a:p>
      </dgm:t>
    </dgm:pt>
    <dgm:pt modelId="{217B619D-7670-4794-804C-2FFCBB043D65}" type="parTrans" cxnId="{3EB98118-5F09-4320-ACB2-F1EC29C991B3}">
      <dgm:prSet/>
      <dgm:spPr/>
      <dgm:t>
        <a:bodyPr/>
        <a:lstStyle/>
        <a:p>
          <a:endParaRPr lang="es-ES" sz="2000"/>
        </a:p>
      </dgm:t>
    </dgm:pt>
    <dgm:pt modelId="{BCC954BC-D7AD-4934-807E-1B97D7E9070D}" type="pres">
      <dgm:prSet presAssocID="{CCCAEF25-7E24-4D55-ADFA-8CABB43BDE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06BB5F2-C99E-457C-9598-86B59DB253F4}" type="pres">
      <dgm:prSet presAssocID="{2C8E3759-3820-4EFA-9B0C-4716BEDB0546}" presName="hierRoot1" presStyleCnt="0"/>
      <dgm:spPr/>
      <dgm:t>
        <a:bodyPr/>
        <a:lstStyle/>
        <a:p>
          <a:endParaRPr lang="es-EC"/>
        </a:p>
      </dgm:t>
    </dgm:pt>
    <dgm:pt modelId="{A5DFDAEC-05E3-415C-8D3F-DB17F211D7A0}" type="pres">
      <dgm:prSet presAssocID="{2C8E3759-3820-4EFA-9B0C-4716BEDB0546}" presName="composite" presStyleCnt="0"/>
      <dgm:spPr/>
      <dgm:t>
        <a:bodyPr/>
        <a:lstStyle/>
        <a:p>
          <a:endParaRPr lang="es-EC"/>
        </a:p>
      </dgm:t>
    </dgm:pt>
    <dgm:pt modelId="{E1B913C5-7017-4643-B841-E1B7D5B0565A}" type="pres">
      <dgm:prSet presAssocID="{2C8E3759-3820-4EFA-9B0C-4716BEDB0546}" presName="background" presStyleLbl="node0" presStyleIdx="0" presStyleCnt="1"/>
      <dgm:spPr/>
      <dgm:t>
        <a:bodyPr/>
        <a:lstStyle/>
        <a:p>
          <a:endParaRPr lang="es-EC"/>
        </a:p>
      </dgm:t>
    </dgm:pt>
    <dgm:pt modelId="{954FBB12-8899-4F14-807E-DE10E03642F4}" type="pres">
      <dgm:prSet presAssocID="{2C8E3759-3820-4EFA-9B0C-4716BEDB0546}" presName="text" presStyleLbl="fgAcc0" presStyleIdx="0" presStyleCnt="1" custLinFactNeighborX="9604" custLinFactNeighborY="84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BE4DE17-9AAA-44E1-A6AE-0980109EB6CC}" type="pres">
      <dgm:prSet presAssocID="{2C8E3759-3820-4EFA-9B0C-4716BEDB0546}" presName="hierChild2" presStyleCnt="0"/>
      <dgm:spPr/>
      <dgm:t>
        <a:bodyPr/>
        <a:lstStyle/>
        <a:p>
          <a:endParaRPr lang="es-EC"/>
        </a:p>
      </dgm:t>
    </dgm:pt>
    <dgm:pt modelId="{3FCBA101-8E09-4340-875C-DE568BA75287}" type="pres">
      <dgm:prSet presAssocID="{D78802BD-F41A-4FA9-9974-77D29EC654E1}" presName="Name10" presStyleLbl="parChTrans1D2" presStyleIdx="0" presStyleCnt="2"/>
      <dgm:spPr/>
      <dgm:t>
        <a:bodyPr/>
        <a:lstStyle/>
        <a:p>
          <a:endParaRPr lang="es-EC"/>
        </a:p>
      </dgm:t>
    </dgm:pt>
    <dgm:pt modelId="{7055C3E1-EB96-4C64-9397-622120E2ECBB}" type="pres">
      <dgm:prSet presAssocID="{293517B4-919A-47E7-954C-317FFD421C9C}" presName="hierRoot2" presStyleCnt="0"/>
      <dgm:spPr/>
      <dgm:t>
        <a:bodyPr/>
        <a:lstStyle/>
        <a:p>
          <a:endParaRPr lang="es-EC"/>
        </a:p>
      </dgm:t>
    </dgm:pt>
    <dgm:pt modelId="{02AA8960-4CE5-4E00-9DB3-7716E5FCD3ED}" type="pres">
      <dgm:prSet presAssocID="{293517B4-919A-47E7-954C-317FFD421C9C}" presName="composite2" presStyleCnt="0"/>
      <dgm:spPr/>
      <dgm:t>
        <a:bodyPr/>
        <a:lstStyle/>
        <a:p>
          <a:endParaRPr lang="es-EC"/>
        </a:p>
      </dgm:t>
    </dgm:pt>
    <dgm:pt modelId="{308184B1-225A-492D-AE75-A8C4766A74C9}" type="pres">
      <dgm:prSet presAssocID="{293517B4-919A-47E7-954C-317FFD421C9C}" presName="background2" presStyleLbl="node2" presStyleIdx="0" presStyleCnt="2"/>
      <dgm:spPr/>
      <dgm:t>
        <a:bodyPr/>
        <a:lstStyle/>
        <a:p>
          <a:endParaRPr lang="es-EC"/>
        </a:p>
      </dgm:t>
    </dgm:pt>
    <dgm:pt modelId="{C85BE5DA-9C37-477D-A944-B457EFDC7088}" type="pres">
      <dgm:prSet presAssocID="{293517B4-919A-47E7-954C-317FFD421C9C}" presName="text2" presStyleLbl="fgAcc2" presStyleIdx="0" presStyleCnt="2" custLinFactNeighborX="-55775" custLinFactNeighborY="-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3020BB-B397-4CED-90E0-A24ACD83F305}" type="pres">
      <dgm:prSet presAssocID="{293517B4-919A-47E7-954C-317FFD421C9C}" presName="hierChild3" presStyleCnt="0"/>
      <dgm:spPr/>
      <dgm:t>
        <a:bodyPr/>
        <a:lstStyle/>
        <a:p>
          <a:endParaRPr lang="es-EC"/>
        </a:p>
      </dgm:t>
    </dgm:pt>
    <dgm:pt modelId="{A3A229C1-A05D-45F4-8DA3-AE29864A0E38}" type="pres">
      <dgm:prSet presAssocID="{157BD9CC-3544-4581-B95B-918771FD88DE}" presName="Name17" presStyleLbl="parChTrans1D3" presStyleIdx="0" presStyleCnt="3"/>
      <dgm:spPr/>
      <dgm:t>
        <a:bodyPr/>
        <a:lstStyle/>
        <a:p>
          <a:endParaRPr lang="es-EC"/>
        </a:p>
      </dgm:t>
    </dgm:pt>
    <dgm:pt modelId="{6FC5A033-6DEB-4D6D-B7DF-3AFEABB2FC30}" type="pres">
      <dgm:prSet presAssocID="{EE257FA2-E77B-492C-A7DC-E0C04AF05542}" presName="hierRoot3" presStyleCnt="0"/>
      <dgm:spPr/>
      <dgm:t>
        <a:bodyPr/>
        <a:lstStyle/>
        <a:p>
          <a:endParaRPr lang="es-EC"/>
        </a:p>
      </dgm:t>
    </dgm:pt>
    <dgm:pt modelId="{C5C983B8-3002-49B1-BEEB-06701731649B}" type="pres">
      <dgm:prSet presAssocID="{EE257FA2-E77B-492C-A7DC-E0C04AF05542}" presName="composite3" presStyleCnt="0"/>
      <dgm:spPr/>
      <dgm:t>
        <a:bodyPr/>
        <a:lstStyle/>
        <a:p>
          <a:endParaRPr lang="es-EC"/>
        </a:p>
      </dgm:t>
    </dgm:pt>
    <dgm:pt modelId="{F6B40EBA-9630-4EE9-8727-57C79AC882DE}" type="pres">
      <dgm:prSet presAssocID="{EE257FA2-E77B-492C-A7DC-E0C04AF05542}" presName="background3" presStyleLbl="node3" presStyleIdx="0" presStyleCnt="3"/>
      <dgm:spPr/>
      <dgm:t>
        <a:bodyPr/>
        <a:lstStyle/>
        <a:p>
          <a:endParaRPr lang="es-EC"/>
        </a:p>
      </dgm:t>
    </dgm:pt>
    <dgm:pt modelId="{2275D60B-6652-436E-AF44-2E2A1CE8F785}" type="pres">
      <dgm:prSet presAssocID="{EE257FA2-E77B-492C-A7DC-E0C04AF05542}" presName="text3" presStyleLbl="fgAcc3" presStyleIdx="0" presStyleCnt="3" custLinFactNeighborX="-55652" custLinFactNeighborY="10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11C471-B61D-499C-92E2-7D469BD6736F}" type="pres">
      <dgm:prSet presAssocID="{EE257FA2-E77B-492C-A7DC-E0C04AF05542}" presName="hierChild4" presStyleCnt="0"/>
      <dgm:spPr/>
      <dgm:t>
        <a:bodyPr/>
        <a:lstStyle/>
        <a:p>
          <a:endParaRPr lang="es-EC"/>
        </a:p>
      </dgm:t>
    </dgm:pt>
    <dgm:pt modelId="{F6FD24A8-D8B8-467C-84AE-02BE3D2E117F}" type="pres">
      <dgm:prSet presAssocID="{20D75B86-A4D9-4758-9ACE-25558C30FA74}" presName="Name10" presStyleLbl="parChTrans1D2" presStyleIdx="1" presStyleCnt="2"/>
      <dgm:spPr/>
      <dgm:t>
        <a:bodyPr/>
        <a:lstStyle/>
        <a:p>
          <a:endParaRPr lang="es-EC"/>
        </a:p>
      </dgm:t>
    </dgm:pt>
    <dgm:pt modelId="{686316C4-9CE0-4424-B853-778679E05393}" type="pres">
      <dgm:prSet presAssocID="{3B363ED1-20AF-4DA3-AAB9-622DA95DB9AF}" presName="hierRoot2" presStyleCnt="0"/>
      <dgm:spPr/>
      <dgm:t>
        <a:bodyPr/>
        <a:lstStyle/>
        <a:p>
          <a:endParaRPr lang="es-EC"/>
        </a:p>
      </dgm:t>
    </dgm:pt>
    <dgm:pt modelId="{69ED9A45-A6F9-4CF0-BB15-1F17E402A991}" type="pres">
      <dgm:prSet presAssocID="{3B363ED1-20AF-4DA3-AAB9-622DA95DB9AF}" presName="composite2" presStyleCnt="0"/>
      <dgm:spPr/>
      <dgm:t>
        <a:bodyPr/>
        <a:lstStyle/>
        <a:p>
          <a:endParaRPr lang="es-EC"/>
        </a:p>
      </dgm:t>
    </dgm:pt>
    <dgm:pt modelId="{73B02AA2-2C85-4053-835D-265C2ACB6A38}" type="pres">
      <dgm:prSet presAssocID="{3B363ED1-20AF-4DA3-AAB9-622DA95DB9AF}" presName="background2" presStyleLbl="node2" presStyleIdx="1" presStyleCnt="2"/>
      <dgm:spPr/>
      <dgm:t>
        <a:bodyPr/>
        <a:lstStyle/>
        <a:p>
          <a:endParaRPr lang="es-EC"/>
        </a:p>
      </dgm:t>
    </dgm:pt>
    <dgm:pt modelId="{E83E86E7-640B-4A50-AA74-C2AB71DBBDC3}" type="pres">
      <dgm:prSet presAssocID="{3B363ED1-20AF-4DA3-AAB9-622DA95DB9A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F83C47-5C4F-412A-8AF3-2DC5132289DE}" type="pres">
      <dgm:prSet presAssocID="{3B363ED1-20AF-4DA3-AAB9-622DA95DB9AF}" presName="hierChild3" presStyleCnt="0"/>
      <dgm:spPr/>
      <dgm:t>
        <a:bodyPr/>
        <a:lstStyle/>
        <a:p>
          <a:endParaRPr lang="es-EC"/>
        </a:p>
      </dgm:t>
    </dgm:pt>
    <dgm:pt modelId="{E02B4254-CE7D-4048-9069-5F090C41A07B}" type="pres">
      <dgm:prSet presAssocID="{7F9423B0-4AAC-4E29-9B41-A87ED03313CF}" presName="Name17" presStyleLbl="parChTrans1D3" presStyleIdx="1" presStyleCnt="3"/>
      <dgm:spPr/>
      <dgm:t>
        <a:bodyPr/>
        <a:lstStyle/>
        <a:p>
          <a:endParaRPr lang="es-EC"/>
        </a:p>
      </dgm:t>
    </dgm:pt>
    <dgm:pt modelId="{E9769B34-ABB0-4B03-BA16-2857BCB2DAC6}" type="pres">
      <dgm:prSet presAssocID="{4F869E74-FFE9-4FE9-85DF-D22BD0E69FC2}" presName="hierRoot3" presStyleCnt="0"/>
      <dgm:spPr/>
      <dgm:t>
        <a:bodyPr/>
        <a:lstStyle/>
        <a:p>
          <a:endParaRPr lang="es-EC"/>
        </a:p>
      </dgm:t>
    </dgm:pt>
    <dgm:pt modelId="{DD2593A4-314F-4A5D-B115-04A9F8C1396A}" type="pres">
      <dgm:prSet presAssocID="{4F869E74-FFE9-4FE9-85DF-D22BD0E69FC2}" presName="composite3" presStyleCnt="0"/>
      <dgm:spPr/>
      <dgm:t>
        <a:bodyPr/>
        <a:lstStyle/>
        <a:p>
          <a:endParaRPr lang="es-EC"/>
        </a:p>
      </dgm:t>
    </dgm:pt>
    <dgm:pt modelId="{0A260D0E-F06B-4811-8F27-4CD12120FDB0}" type="pres">
      <dgm:prSet presAssocID="{4F869E74-FFE9-4FE9-85DF-D22BD0E69FC2}" presName="background3" presStyleLbl="node3" presStyleIdx="1" presStyleCnt="3"/>
      <dgm:spPr/>
      <dgm:t>
        <a:bodyPr/>
        <a:lstStyle/>
        <a:p>
          <a:endParaRPr lang="es-EC"/>
        </a:p>
      </dgm:t>
    </dgm:pt>
    <dgm:pt modelId="{2567FFFC-9851-4CFC-8B27-81B2BBB7722E}" type="pres">
      <dgm:prSet presAssocID="{4F869E74-FFE9-4FE9-85DF-D22BD0E69FC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6F3FBE-4B67-49C6-A6DD-0D3CA031A91A}" type="pres">
      <dgm:prSet presAssocID="{4F869E74-FFE9-4FE9-85DF-D22BD0E69FC2}" presName="hierChild4" presStyleCnt="0"/>
      <dgm:spPr/>
      <dgm:t>
        <a:bodyPr/>
        <a:lstStyle/>
        <a:p>
          <a:endParaRPr lang="es-EC"/>
        </a:p>
      </dgm:t>
    </dgm:pt>
    <dgm:pt modelId="{FF5C17CC-A20F-4A0A-9BA1-3EAE732CED4F}" type="pres">
      <dgm:prSet presAssocID="{2DF09048-1BEC-4EEA-A73A-A2159F19A7A6}" presName="Name17" presStyleLbl="parChTrans1D3" presStyleIdx="2" presStyleCnt="3"/>
      <dgm:spPr/>
      <dgm:t>
        <a:bodyPr/>
        <a:lstStyle/>
        <a:p>
          <a:endParaRPr lang="es-EC"/>
        </a:p>
      </dgm:t>
    </dgm:pt>
    <dgm:pt modelId="{53623FE7-BE2B-4F74-99BC-3B19EDE6E77A}" type="pres">
      <dgm:prSet presAssocID="{2BF5E973-BFFF-42AD-B8F3-5B58898A4B85}" presName="hierRoot3" presStyleCnt="0"/>
      <dgm:spPr/>
      <dgm:t>
        <a:bodyPr/>
        <a:lstStyle/>
        <a:p>
          <a:endParaRPr lang="es-EC"/>
        </a:p>
      </dgm:t>
    </dgm:pt>
    <dgm:pt modelId="{C47E3022-F99A-40DD-ABBC-8FABE5405F64}" type="pres">
      <dgm:prSet presAssocID="{2BF5E973-BFFF-42AD-B8F3-5B58898A4B85}" presName="composite3" presStyleCnt="0"/>
      <dgm:spPr/>
      <dgm:t>
        <a:bodyPr/>
        <a:lstStyle/>
        <a:p>
          <a:endParaRPr lang="es-EC"/>
        </a:p>
      </dgm:t>
    </dgm:pt>
    <dgm:pt modelId="{D3449DBC-BB7C-4E7F-81E2-D7D3CD31F1C5}" type="pres">
      <dgm:prSet presAssocID="{2BF5E973-BFFF-42AD-B8F3-5B58898A4B85}" presName="background3" presStyleLbl="node3" presStyleIdx="2" presStyleCnt="3"/>
      <dgm:spPr/>
      <dgm:t>
        <a:bodyPr/>
        <a:lstStyle/>
        <a:p>
          <a:endParaRPr lang="es-EC"/>
        </a:p>
      </dgm:t>
    </dgm:pt>
    <dgm:pt modelId="{1BA78A9E-F564-482A-A8F3-153292E7CDD2}" type="pres">
      <dgm:prSet presAssocID="{2BF5E973-BFFF-42AD-B8F3-5B58898A4B85}" presName="text3" presStyleLbl="fgAcc3" presStyleIdx="2" presStyleCnt="3" custLinFactNeighborX="3925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C205E0-063B-4DBC-ACDD-C8B810B5AE23}" type="pres">
      <dgm:prSet presAssocID="{2BF5E973-BFFF-42AD-B8F3-5B58898A4B85}" presName="hierChild4" presStyleCnt="0"/>
      <dgm:spPr/>
      <dgm:t>
        <a:bodyPr/>
        <a:lstStyle/>
        <a:p>
          <a:endParaRPr lang="es-EC"/>
        </a:p>
      </dgm:t>
    </dgm:pt>
  </dgm:ptLst>
  <dgm:cxnLst>
    <dgm:cxn modelId="{624103AC-72FC-4E19-B443-B84962EB1374}" type="presOf" srcId="{3B363ED1-20AF-4DA3-AAB9-622DA95DB9AF}" destId="{E83E86E7-640B-4A50-AA74-C2AB71DBBDC3}" srcOrd="0" destOrd="0" presId="urn:microsoft.com/office/officeart/2005/8/layout/hierarchy1"/>
    <dgm:cxn modelId="{F38FB307-B8F7-4993-9A51-8FE36780D075}" srcId="{2C8E3759-3820-4EFA-9B0C-4716BEDB0546}" destId="{3B363ED1-20AF-4DA3-AAB9-622DA95DB9AF}" srcOrd="1" destOrd="0" parTransId="{20D75B86-A4D9-4758-9ACE-25558C30FA74}" sibTransId="{C3B757AF-A57B-412F-8F3B-1A1B7F056146}"/>
    <dgm:cxn modelId="{34A20153-796A-4FB0-BD64-8A25081709B6}" type="presOf" srcId="{2DF09048-1BEC-4EEA-A73A-A2159F19A7A6}" destId="{FF5C17CC-A20F-4A0A-9BA1-3EAE732CED4F}" srcOrd="0" destOrd="0" presId="urn:microsoft.com/office/officeart/2005/8/layout/hierarchy1"/>
    <dgm:cxn modelId="{A4616967-9216-4D28-B4BB-71BC55FEE844}" srcId="{293517B4-919A-47E7-954C-317FFD421C9C}" destId="{EE257FA2-E77B-492C-A7DC-E0C04AF05542}" srcOrd="0" destOrd="0" parTransId="{157BD9CC-3544-4581-B95B-918771FD88DE}" sibTransId="{F4C49AB7-914A-4A19-8E33-CE0CD3C2CCF6}"/>
    <dgm:cxn modelId="{DEF27769-A92D-41CD-855F-1F4590AFDE2C}" type="presOf" srcId="{2C8E3759-3820-4EFA-9B0C-4716BEDB0546}" destId="{954FBB12-8899-4F14-807E-DE10E03642F4}" srcOrd="0" destOrd="0" presId="urn:microsoft.com/office/officeart/2005/8/layout/hierarchy1"/>
    <dgm:cxn modelId="{EE6AB7B6-F7CE-41FD-96B5-D05198CDC411}" type="presOf" srcId="{CCCAEF25-7E24-4D55-ADFA-8CABB43BDE84}" destId="{BCC954BC-D7AD-4934-807E-1B97D7E9070D}" srcOrd="0" destOrd="0" presId="urn:microsoft.com/office/officeart/2005/8/layout/hierarchy1"/>
    <dgm:cxn modelId="{83CBBD16-68EF-43DB-9357-867DE2C41F3A}" type="presOf" srcId="{2BF5E973-BFFF-42AD-B8F3-5B58898A4B85}" destId="{1BA78A9E-F564-482A-A8F3-153292E7CDD2}" srcOrd="0" destOrd="0" presId="urn:microsoft.com/office/officeart/2005/8/layout/hierarchy1"/>
    <dgm:cxn modelId="{9D592BEB-F8D4-4FE1-B85E-18ED7052980B}" type="presOf" srcId="{157BD9CC-3544-4581-B95B-918771FD88DE}" destId="{A3A229C1-A05D-45F4-8DA3-AE29864A0E38}" srcOrd="0" destOrd="0" presId="urn:microsoft.com/office/officeart/2005/8/layout/hierarchy1"/>
    <dgm:cxn modelId="{66E162F2-F09C-404A-8C77-BDB08F8FC2DA}" srcId="{2C8E3759-3820-4EFA-9B0C-4716BEDB0546}" destId="{293517B4-919A-47E7-954C-317FFD421C9C}" srcOrd="0" destOrd="0" parTransId="{D78802BD-F41A-4FA9-9974-77D29EC654E1}" sibTransId="{DABD5D9D-C7DB-4411-979C-75EB315F2487}"/>
    <dgm:cxn modelId="{BBAF0069-8204-4B4F-AB35-3095DB190FB3}" srcId="{3B363ED1-20AF-4DA3-AAB9-622DA95DB9AF}" destId="{2BF5E973-BFFF-42AD-B8F3-5B58898A4B85}" srcOrd="1" destOrd="0" parTransId="{2DF09048-1BEC-4EEA-A73A-A2159F19A7A6}" sibTransId="{254EF494-0400-4D20-A07F-C9987D8C88B0}"/>
    <dgm:cxn modelId="{FDD62FAF-A14E-445F-8A78-81DA4DE2205E}" srcId="{3B363ED1-20AF-4DA3-AAB9-622DA95DB9AF}" destId="{4F869E74-FFE9-4FE9-85DF-D22BD0E69FC2}" srcOrd="0" destOrd="0" parTransId="{7F9423B0-4AAC-4E29-9B41-A87ED03313CF}" sibTransId="{96E0BDCE-0E5F-4300-987D-E358ED0E30DD}"/>
    <dgm:cxn modelId="{E756190E-2D44-447A-9BC4-BFDA29D30577}" type="presOf" srcId="{4F869E74-FFE9-4FE9-85DF-D22BD0E69FC2}" destId="{2567FFFC-9851-4CFC-8B27-81B2BBB7722E}" srcOrd="0" destOrd="0" presId="urn:microsoft.com/office/officeart/2005/8/layout/hierarchy1"/>
    <dgm:cxn modelId="{67374688-304B-4ED5-A12C-B707C4F07CD8}" type="presOf" srcId="{293517B4-919A-47E7-954C-317FFD421C9C}" destId="{C85BE5DA-9C37-477D-A944-B457EFDC7088}" srcOrd="0" destOrd="0" presId="urn:microsoft.com/office/officeart/2005/8/layout/hierarchy1"/>
    <dgm:cxn modelId="{59091C7C-94C5-4077-AA00-4F4F37E5B28A}" type="presOf" srcId="{D78802BD-F41A-4FA9-9974-77D29EC654E1}" destId="{3FCBA101-8E09-4340-875C-DE568BA75287}" srcOrd="0" destOrd="0" presId="urn:microsoft.com/office/officeart/2005/8/layout/hierarchy1"/>
    <dgm:cxn modelId="{06DA2942-EB5A-4887-AB80-32F489761442}" type="presOf" srcId="{EE257FA2-E77B-492C-A7DC-E0C04AF05542}" destId="{2275D60B-6652-436E-AF44-2E2A1CE8F785}" srcOrd="0" destOrd="0" presId="urn:microsoft.com/office/officeart/2005/8/layout/hierarchy1"/>
    <dgm:cxn modelId="{46760B05-7A82-441D-BD91-DE3CC2534F36}" type="presOf" srcId="{7F9423B0-4AAC-4E29-9B41-A87ED03313CF}" destId="{E02B4254-CE7D-4048-9069-5F090C41A07B}" srcOrd="0" destOrd="0" presId="urn:microsoft.com/office/officeart/2005/8/layout/hierarchy1"/>
    <dgm:cxn modelId="{F2B2C0AC-C48E-44B9-B062-9E2B88FA2E14}" type="presOf" srcId="{20D75B86-A4D9-4758-9ACE-25558C30FA74}" destId="{F6FD24A8-D8B8-467C-84AE-02BE3D2E117F}" srcOrd="0" destOrd="0" presId="urn:microsoft.com/office/officeart/2005/8/layout/hierarchy1"/>
    <dgm:cxn modelId="{3EB98118-5F09-4320-ACB2-F1EC29C991B3}" srcId="{CCCAEF25-7E24-4D55-ADFA-8CABB43BDE84}" destId="{2C8E3759-3820-4EFA-9B0C-4716BEDB0546}" srcOrd="0" destOrd="0" parTransId="{217B619D-7670-4794-804C-2FFCBB043D65}" sibTransId="{DDBF423B-4A85-44DD-B8E4-CD26666445B1}"/>
    <dgm:cxn modelId="{447A7FE6-E61A-4175-9DA8-4A7D5C9AFFB7}" type="presParOf" srcId="{BCC954BC-D7AD-4934-807E-1B97D7E9070D}" destId="{706BB5F2-C99E-457C-9598-86B59DB253F4}" srcOrd="0" destOrd="0" presId="urn:microsoft.com/office/officeart/2005/8/layout/hierarchy1"/>
    <dgm:cxn modelId="{AA7448F9-2288-4C74-908D-79B5ED4473E7}" type="presParOf" srcId="{706BB5F2-C99E-457C-9598-86B59DB253F4}" destId="{A5DFDAEC-05E3-415C-8D3F-DB17F211D7A0}" srcOrd="0" destOrd="0" presId="urn:microsoft.com/office/officeart/2005/8/layout/hierarchy1"/>
    <dgm:cxn modelId="{E8BB862F-49CC-4DC0-AE9E-50E3F4E0229C}" type="presParOf" srcId="{A5DFDAEC-05E3-415C-8D3F-DB17F211D7A0}" destId="{E1B913C5-7017-4643-B841-E1B7D5B0565A}" srcOrd="0" destOrd="0" presId="urn:microsoft.com/office/officeart/2005/8/layout/hierarchy1"/>
    <dgm:cxn modelId="{5795B919-129C-4E3D-90D0-06B9D480B007}" type="presParOf" srcId="{A5DFDAEC-05E3-415C-8D3F-DB17F211D7A0}" destId="{954FBB12-8899-4F14-807E-DE10E03642F4}" srcOrd="1" destOrd="0" presId="urn:microsoft.com/office/officeart/2005/8/layout/hierarchy1"/>
    <dgm:cxn modelId="{092CD101-D0D5-4A91-BC12-6DAE695BF3F2}" type="presParOf" srcId="{706BB5F2-C99E-457C-9598-86B59DB253F4}" destId="{3BE4DE17-9AAA-44E1-A6AE-0980109EB6CC}" srcOrd="1" destOrd="0" presId="urn:microsoft.com/office/officeart/2005/8/layout/hierarchy1"/>
    <dgm:cxn modelId="{C8C604E6-3549-4A33-860C-D74963D427A8}" type="presParOf" srcId="{3BE4DE17-9AAA-44E1-A6AE-0980109EB6CC}" destId="{3FCBA101-8E09-4340-875C-DE568BA75287}" srcOrd="0" destOrd="0" presId="urn:microsoft.com/office/officeart/2005/8/layout/hierarchy1"/>
    <dgm:cxn modelId="{C22C00EA-DFB0-4896-9FF6-05D8BDE4D612}" type="presParOf" srcId="{3BE4DE17-9AAA-44E1-A6AE-0980109EB6CC}" destId="{7055C3E1-EB96-4C64-9397-622120E2ECBB}" srcOrd="1" destOrd="0" presId="urn:microsoft.com/office/officeart/2005/8/layout/hierarchy1"/>
    <dgm:cxn modelId="{1B60B30A-C788-45BC-B196-E41F5EDEDF6A}" type="presParOf" srcId="{7055C3E1-EB96-4C64-9397-622120E2ECBB}" destId="{02AA8960-4CE5-4E00-9DB3-7716E5FCD3ED}" srcOrd="0" destOrd="0" presId="urn:microsoft.com/office/officeart/2005/8/layout/hierarchy1"/>
    <dgm:cxn modelId="{8D17BCF8-5FC2-4BF6-8CFD-589CDF2DE9A4}" type="presParOf" srcId="{02AA8960-4CE5-4E00-9DB3-7716E5FCD3ED}" destId="{308184B1-225A-492D-AE75-A8C4766A74C9}" srcOrd="0" destOrd="0" presId="urn:microsoft.com/office/officeart/2005/8/layout/hierarchy1"/>
    <dgm:cxn modelId="{26E3D403-9714-472E-91B4-96E38A09C171}" type="presParOf" srcId="{02AA8960-4CE5-4E00-9DB3-7716E5FCD3ED}" destId="{C85BE5DA-9C37-477D-A944-B457EFDC7088}" srcOrd="1" destOrd="0" presId="urn:microsoft.com/office/officeart/2005/8/layout/hierarchy1"/>
    <dgm:cxn modelId="{CDDBA950-C406-46F6-A1DD-299231D63533}" type="presParOf" srcId="{7055C3E1-EB96-4C64-9397-622120E2ECBB}" destId="{433020BB-B397-4CED-90E0-A24ACD83F305}" srcOrd="1" destOrd="0" presId="urn:microsoft.com/office/officeart/2005/8/layout/hierarchy1"/>
    <dgm:cxn modelId="{C5E82372-6004-4483-BEC7-FDC68B64F98E}" type="presParOf" srcId="{433020BB-B397-4CED-90E0-A24ACD83F305}" destId="{A3A229C1-A05D-45F4-8DA3-AE29864A0E38}" srcOrd="0" destOrd="0" presId="urn:microsoft.com/office/officeart/2005/8/layout/hierarchy1"/>
    <dgm:cxn modelId="{E20AF94D-F418-4A00-9843-5CEA31426E42}" type="presParOf" srcId="{433020BB-B397-4CED-90E0-A24ACD83F305}" destId="{6FC5A033-6DEB-4D6D-B7DF-3AFEABB2FC30}" srcOrd="1" destOrd="0" presId="urn:microsoft.com/office/officeart/2005/8/layout/hierarchy1"/>
    <dgm:cxn modelId="{4F8B1D17-7DF0-46D0-AE1B-8932CCB17434}" type="presParOf" srcId="{6FC5A033-6DEB-4D6D-B7DF-3AFEABB2FC30}" destId="{C5C983B8-3002-49B1-BEEB-06701731649B}" srcOrd="0" destOrd="0" presId="urn:microsoft.com/office/officeart/2005/8/layout/hierarchy1"/>
    <dgm:cxn modelId="{1DD260D6-F7DF-4F25-82E2-80DB29A98EBD}" type="presParOf" srcId="{C5C983B8-3002-49B1-BEEB-06701731649B}" destId="{F6B40EBA-9630-4EE9-8727-57C79AC882DE}" srcOrd="0" destOrd="0" presId="urn:microsoft.com/office/officeart/2005/8/layout/hierarchy1"/>
    <dgm:cxn modelId="{307FFA64-5019-42EF-9347-A813B4EF0D5D}" type="presParOf" srcId="{C5C983B8-3002-49B1-BEEB-06701731649B}" destId="{2275D60B-6652-436E-AF44-2E2A1CE8F785}" srcOrd="1" destOrd="0" presId="urn:microsoft.com/office/officeart/2005/8/layout/hierarchy1"/>
    <dgm:cxn modelId="{DA72FE8B-0CA5-466B-90F0-A05B9BB69590}" type="presParOf" srcId="{6FC5A033-6DEB-4D6D-B7DF-3AFEABB2FC30}" destId="{6911C471-B61D-499C-92E2-7D469BD6736F}" srcOrd="1" destOrd="0" presId="urn:microsoft.com/office/officeart/2005/8/layout/hierarchy1"/>
    <dgm:cxn modelId="{B9704562-3A7C-4FC0-A9D7-A1CE24491A3B}" type="presParOf" srcId="{3BE4DE17-9AAA-44E1-A6AE-0980109EB6CC}" destId="{F6FD24A8-D8B8-467C-84AE-02BE3D2E117F}" srcOrd="2" destOrd="0" presId="urn:microsoft.com/office/officeart/2005/8/layout/hierarchy1"/>
    <dgm:cxn modelId="{9BF1B3BE-13C5-4F00-8544-28BF498C8230}" type="presParOf" srcId="{3BE4DE17-9AAA-44E1-A6AE-0980109EB6CC}" destId="{686316C4-9CE0-4424-B853-778679E05393}" srcOrd="3" destOrd="0" presId="urn:microsoft.com/office/officeart/2005/8/layout/hierarchy1"/>
    <dgm:cxn modelId="{C01D2270-8EA5-458F-8051-89113C2B9B29}" type="presParOf" srcId="{686316C4-9CE0-4424-B853-778679E05393}" destId="{69ED9A45-A6F9-4CF0-BB15-1F17E402A991}" srcOrd="0" destOrd="0" presId="urn:microsoft.com/office/officeart/2005/8/layout/hierarchy1"/>
    <dgm:cxn modelId="{96E8B305-B750-4FC8-B6C1-F8C6D36EED94}" type="presParOf" srcId="{69ED9A45-A6F9-4CF0-BB15-1F17E402A991}" destId="{73B02AA2-2C85-4053-835D-265C2ACB6A38}" srcOrd="0" destOrd="0" presId="urn:microsoft.com/office/officeart/2005/8/layout/hierarchy1"/>
    <dgm:cxn modelId="{21B9B220-498E-4ADB-A84A-31471C56AEBD}" type="presParOf" srcId="{69ED9A45-A6F9-4CF0-BB15-1F17E402A991}" destId="{E83E86E7-640B-4A50-AA74-C2AB71DBBDC3}" srcOrd="1" destOrd="0" presId="urn:microsoft.com/office/officeart/2005/8/layout/hierarchy1"/>
    <dgm:cxn modelId="{8A747DAE-2579-41B2-8C9B-3E4F6B8BE811}" type="presParOf" srcId="{686316C4-9CE0-4424-B853-778679E05393}" destId="{D7F83C47-5C4F-412A-8AF3-2DC5132289DE}" srcOrd="1" destOrd="0" presId="urn:microsoft.com/office/officeart/2005/8/layout/hierarchy1"/>
    <dgm:cxn modelId="{10133B7B-2E65-4679-AF7C-F40E6762E065}" type="presParOf" srcId="{D7F83C47-5C4F-412A-8AF3-2DC5132289DE}" destId="{E02B4254-CE7D-4048-9069-5F090C41A07B}" srcOrd="0" destOrd="0" presId="urn:microsoft.com/office/officeart/2005/8/layout/hierarchy1"/>
    <dgm:cxn modelId="{BBA34864-4109-40B7-AED7-F17D673CA9E4}" type="presParOf" srcId="{D7F83C47-5C4F-412A-8AF3-2DC5132289DE}" destId="{E9769B34-ABB0-4B03-BA16-2857BCB2DAC6}" srcOrd="1" destOrd="0" presId="urn:microsoft.com/office/officeart/2005/8/layout/hierarchy1"/>
    <dgm:cxn modelId="{BD547BD4-551E-4069-BCE7-B3A4AA17AC3C}" type="presParOf" srcId="{E9769B34-ABB0-4B03-BA16-2857BCB2DAC6}" destId="{DD2593A4-314F-4A5D-B115-04A9F8C1396A}" srcOrd="0" destOrd="0" presId="urn:microsoft.com/office/officeart/2005/8/layout/hierarchy1"/>
    <dgm:cxn modelId="{DE006D1D-0CC5-4FD2-A134-CF75B71BFC5C}" type="presParOf" srcId="{DD2593A4-314F-4A5D-B115-04A9F8C1396A}" destId="{0A260D0E-F06B-4811-8F27-4CD12120FDB0}" srcOrd="0" destOrd="0" presId="urn:microsoft.com/office/officeart/2005/8/layout/hierarchy1"/>
    <dgm:cxn modelId="{FB7C119E-3B41-480D-A9D3-90CEABEC1F1F}" type="presParOf" srcId="{DD2593A4-314F-4A5D-B115-04A9F8C1396A}" destId="{2567FFFC-9851-4CFC-8B27-81B2BBB7722E}" srcOrd="1" destOrd="0" presId="urn:microsoft.com/office/officeart/2005/8/layout/hierarchy1"/>
    <dgm:cxn modelId="{A10B8609-FC8B-4A9D-9739-A83925989B78}" type="presParOf" srcId="{E9769B34-ABB0-4B03-BA16-2857BCB2DAC6}" destId="{DE6F3FBE-4B67-49C6-A6DD-0D3CA031A91A}" srcOrd="1" destOrd="0" presId="urn:microsoft.com/office/officeart/2005/8/layout/hierarchy1"/>
    <dgm:cxn modelId="{CCF8771A-0771-4259-A7A4-FBBBEAA3E056}" type="presParOf" srcId="{D7F83C47-5C4F-412A-8AF3-2DC5132289DE}" destId="{FF5C17CC-A20F-4A0A-9BA1-3EAE732CED4F}" srcOrd="2" destOrd="0" presId="urn:microsoft.com/office/officeart/2005/8/layout/hierarchy1"/>
    <dgm:cxn modelId="{5D78BF2E-9997-4674-B035-9CC7E4464893}" type="presParOf" srcId="{D7F83C47-5C4F-412A-8AF3-2DC5132289DE}" destId="{53623FE7-BE2B-4F74-99BC-3B19EDE6E77A}" srcOrd="3" destOrd="0" presId="urn:microsoft.com/office/officeart/2005/8/layout/hierarchy1"/>
    <dgm:cxn modelId="{B944383C-1873-4FD0-A5D2-6CD3867A9311}" type="presParOf" srcId="{53623FE7-BE2B-4F74-99BC-3B19EDE6E77A}" destId="{C47E3022-F99A-40DD-ABBC-8FABE5405F64}" srcOrd="0" destOrd="0" presId="urn:microsoft.com/office/officeart/2005/8/layout/hierarchy1"/>
    <dgm:cxn modelId="{4FA6777D-83BC-4D34-9D43-6AE84D4019BD}" type="presParOf" srcId="{C47E3022-F99A-40DD-ABBC-8FABE5405F64}" destId="{D3449DBC-BB7C-4E7F-81E2-D7D3CD31F1C5}" srcOrd="0" destOrd="0" presId="urn:microsoft.com/office/officeart/2005/8/layout/hierarchy1"/>
    <dgm:cxn modelId="{00955206-A087-4C4F-AD7D-3C9BBE417525}" type="presParOf" srcId="{C47E3022-F99A-40DD-ABBC-8FABE5405F64}" destId="{1BA78A9E-F564-482A-A8F3-153292E7CDD2}" srcOrd="1" destOrd="0" presId="urn:microsoft.com/office/officeart/2005/8/layout/hierarchy1"/>
    <dgm:cxn modelId="{3B530AF8-1684-4F60-9F88-8C036E5B8C74}" type="presParOf" srcId="{53623FE7-BE2B-4F74-99BC-3B19EDE6E77A}" destId="{91C205E0-063B-4DBC-ACDD-C8B810B5AE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C17CC-A20F-4A0A-9BA1-3EAE732CED4F}">
      <dsp:nvSpPr>
        <dsp:cNvPr id="0" name=""/>
        <dsp:cNvSpPr/>
      </dsp:nvSpPr>
      <dsp:spPr>
        <a:xfrm>
          <a:off x="4746322" y="2609390"/>
          <a:ext cx="1677244" cy="486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201"/>
              </a:lnTo>
              <a:lnTo>
                <a:pt x="1677244" y="331201"/>
              </a:lnTo>
              <a:lnTo>
                <a:pt x="1677244" y="48600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B4254-CE7D-4048-9069-5F090C41A07B}">
      <dsp:nvSpPr>
        <dsp:cNvPr id="0" name=""/>
        <dsp:cNvSpPr/>
      </dsp:nvSpPr>
      <dsp:spPr>
        <a:xfrm>
          <a:off x="3725098" y="2609390"/>
          <a:ext cx="1021223" cy="486009"/>
        </a:xfrm>
        <a:custGeom>
          <a:avLst/>
          <a:gdLst/>
          <a:ahLst/>
          <a:cxnLst/>
          <a:rect l="0" t="0" r="0" b="0"/>
          <a:pathLst>
            <a:path>
              <a:moveTo>
                <a:pt x="1021223" y="0"/>
              </a:moveTo>
              <a:lnTo>
                <a:pt x="1021223" y="331201"/>
              </a:lnTo>
              <a:lnTo>
                <a:pt x="0" y="331201"/>
              </a:lnTo>
              <a:lnTo>
                <a:pt x="0" y="48600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D24A8-D8B8-467C-84AE-02BE3D2E117F}">
      <dsp:nvSpPr>
        <dsp:cNvPr id="0" name=""/>
        <dsp:cNvSpPr/>
      </dsp:nvSpPr>
      <dsp:spPr>
        <a:xfrm>
          <a:off x="3374978" y="1152337"/>
          <a:ext cx="1371343" cy="39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99"/>
              </a:lnTo>
              <a:lnTo>
                <a:pt x="1371343" y="241099"/>
              </a:lnTo>
              <a:lnTo>
                <a:pt x="1371343" y="395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229C1-A05D-45F4-8DA3-AE29864A0E38}">
      <dsp:nvSpPr>
        <dsp:cNvPr id="0" name=""/>
        <dsp:cNvSpPr/>
      </dsp:nvSpPr>
      <dsp:spPr>
        <a:xfrm>
          <a:off x="704879" y="2609262"/>
          <a:ext cx="91440" cy="487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420"/>
              </a:lnTo>
              <a:lnTo>
                <a:pt x="47775" y="332420"/>
              </a:lnTo>
              <a:lnTo>
                <a:pt x="47775" y="4872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BA101-8E09-4340-875C-DE568BA75287}">
      <dsp:nvSpPr>
        <dsp:cNvPr id="0" name=""/>
        <dsp:cNvSpPr/>
      </dsp:nvSpPr>
      <dsp:spPr>
        <a:xfrm>
          <a:off x="750599" y="1152337"/>
          <a:ext cx="2624379" cy="395780"/>
        </a:xfrm>
        <a:custGeom>
          <a:avLst/>
          <a:gdLst/>
          <a:ahLst/>
          <a:cxnLst/>
          <a:rect l="0" t="0" r="0" b="0"/>
          <a:pathLst>
            <a:path>
              <a:moveTo>
                <a:pt x="2624379" y="0"/>
              </a:moveTo>
              <a:lnTo>
                <a:pt x="2624379" y="240972"/>
              </a:lnTo>
              <a:lnTo>
                <a:pt x="0" y="240972"/>
              </a:lnTo>
              <a:lnTo>
                <a:pt x="0" y="3957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913C5-7017-4643-B841-E1B7D5B0565A}">
      <dsp:nvSpPr>
        <dsp:cNvPr id="0" name=""/>
        <dsp:cNvSpPr/>
      </dsp:nvSpPr>
      <dsp:spPr>
        <a:xfrm>
          <a:off x="2539432" y="91193"/>
          <a:ext cx="1671093" cy="10611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FBB12-8899-4F14-807E-DE10E03642F4}">
      <dsp:nvSpPr>
        <dsp:cNvPr id="0" name=""/>
        <dsp:cNvSpPr/>
      </dsp:nvSpPr>
      <dsp:spPr>
        <a:xfrm>
          <a:off x="2725109" y="267586"/>
          <a:ext cx="1671093" cy="106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Transporte Público</a:t>
          </a:r>
        </a:p>
      </dsp:txBody>
      <dsp:txXfrm>
        <a:off x="2756189" y="298666"/>
        <a:ext cx="1608933" cy="998984"/>
      </dsp:txXfrm>
    </dsp:sp>
    <dsp:sp modelId="{308184B1-225A-492D-AE75-A8C4766A74C9}">
      <dsp:nvSpPr>
        <dsp:cNvPr id="0" name=""/>
        <dsp:cNvSpPr/>
      </dsp:nvSpPr>
      <dsp:spPr>
        <a:xfrm>
          <a:off x="-84947" y="1548118"/>
          <a:ext cx="1671093" cy="10611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BE5DA-9C37-477D-A944-B457EFDC7088}">
      <dsp:nvSpPr>
        <dsp:cNvPr id="0" name=""/>
        <dsp:cNvSpPr/>
      </dsp:nvSpPr>
      <dsp:spPr>
        <a:xfrm>
          <a:off x="100729" y="1724511"/>
          <a:ext cx="1671093" cy="106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Masivo</a:t>
          </a:r>
          <a:endParaRPr lang="es-ES" sz="1800" kern="1200" dirty="0"/>
        </a:p>
      </dsp:txBody>
      <dsp:txXfrm>
        <a:off x="131809" y="1755591"/>
        <a:ext cx="1608933" cy="998984"/>
      </dsp:txXfrm>
    </dsp:sp>
    <dsp:sp modelId="{F6B40EBA-9630-4EE9-8727-57C79AC882DE}">
      <dsp:nvSpPr>
        <dsp:cNvPr id="0" name=""/>
        <dsp:cNvSpPr/>
      </dsp:nvSpPr>
      <dsp:spPr>
        <a:xfrm>
          <a:off x="-82891" y="3096491"/>
          <a:ext cx="1671093" cy="1061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5D60B-6652-436E-AF44-2E2A1CE8F785}">
      <dsp:nvSpPr>
        <dsp:cNvPr id="0" name=""/>
        <dsp:cNvSpPr/>
      </dsp:nvSpPr>
      <dsp:spPr>
        <a:xfrm>
          <a:off x="102785" y="3272884"/>
          <a:ext cx="1671093" cy="106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14 unidades tranviarias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9 operativas</a:t>
          </a:r>
          <a:endParaRPr lang="es-ES" sz="1400" kern="1200" dirty="0"/>
        </a:p>
      </dsp:txBody>
      <dsp:txXfrm>
        <a:off x="133865" y="3303964"/>
        <a:ext cx="1608933" cy="998984"/>
      </dsp:txXfrm>
    </dsp:sp>
    <dsp:sp modelId="{73B02AA2-2C85-4053-835D-265C2ACB6A38}">
      <dsp:nvSpPr>
        <dsp:cNvPr id="0" name=""/>
        <dsp:cNvSpPr/>
      </dsp:nvSpPr>
      <dsp:spPr>
        <a:xfrm>
          <a:off x="3910776" y="1548245"/>
          <a:ext cx="1671093" cy="10611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E86E7-640B-4A50-AA74-C2AB71DBBDC3}">
      <dsp:nvSpPr>
        <dsp:cNvPr id="0" name=""/>
        <dsp:cNvSpPr/>
      </dsp:nvSpPr>
      <dsp:spPr>
        <a:xfrm>
          <a:off x="4096453" y="1724638"/>
          <a:ext cx="1671093" cy="106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Colectivo</a:t>
          </a:r>
          <a:endParaRPr lang="es-ES" sz="1800" kern="1200" dirty="0"/>
        </a:p>
      </dsp:txBody>
      <dsp:txXfrm>
        <a:off x="4127533" y="1755718"/>
        <a:ext cx="1608933" cy="998984"/>
      </dsp:txXfrm>
    </dsp:sp>
    <dsp:sp modelId="{0A260D0E-F06B-4811-8F27-4CD12120FDB0}">
      <dsp:nvSpPr>
        <dsp:cNvPr id="0" name=""/>
        <dsp:cNvSpPr/>
      </dsp:nvSpPr>
      <dsp:spPr>
        <a:xfrm>
          <a:off x="2889552" y="3095399"/>
          <a:ext cx="1671093" cy="1061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7FFFC-9851-4CFC-8B27-81B2BBB7722E}">
      <dsp:nvSpPr>
        <dsp:cNvPr id="0" name=""/>
        <dsp:cNvSpPr/>
      </dsp:nvSpPr>
      <dsp:spPr>
        <a:xfrm>
          <a:off x="3075229" y="3271792"/>
          <a:ext cx="1671093" cy="106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Urbano: 475 unidades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439 operativas</a:t>
          </a:r>
          <a:endParaRPr lang="es-ES" sz="1400" kern="1200" dirty="0"/>
        </a:p>
      </dsp:txBody>
      <dsp:txXfrm>
        <a:off x="3106309" y="3302872"/>
        <a:ext cx="1608933" cy="998984"/>
      </dsp:txXfrm>
    </dsp:sp>
    <dsp:sp modelId="{D3449DBC-BB7C-4E7F-81E2-D7D3CD31F1C5}">
      <dsp:nvSpPr>
        <dsp:cNvPr id="0" name=""/>
        <dsp:cNvSpPr/>
      </dsp:nvSpPr>
      <dsp:spPr>
        <a:xfrm>
          <a:off x="5588020" y="3095399"/>
          <a:ext cx="1671093" cy="1061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78A9E-F564-482A-A8F3-153292E7CDD2}">
      <dsp:nvSpPr>
        <dsp:cNvPr id="0" name=""/>
        <dsp:cNvSpPr/>
      </dsp:nvSpPr>
      <dsp:spPr>
        <a:xfrm>
          <a:off x="5773697" y="3271792"/>
          <a:ext cx="1671093" cy="106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Rural: 92 unidades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operativas</a:t>
          </a:r>
          <a:endParaRPr lang="es-ES" sz="1400" kern="1200" dirty="0"/>
        </a:p>
      </dsp:txBody>
      <dsp:txXfrm>
        <a:off x="5804777" y="3302872"/>
        <a:ext cx="1608933" cy="99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60384-EAC6-41D9-B426-FC56C3C30767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7CED0-ED2C-46CA-BF40-B5A1C7728E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11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296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3278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974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637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9205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6132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8670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2724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5296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6935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616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6263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1588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306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462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394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600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178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54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599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027F-D6BF-4CF6-84A7-EB8BDD18026F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484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038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789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52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519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980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939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376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937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622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90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427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F0DB-A2D9-4F63-A3D2-32802252DDD3}" type="datetimeFigureOut">
              <a:rPr lang="es-EC" smtClean="0"/>
              <a:t>5/11/2024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E1466-3F2E-4FF4-B0DB-40EC6F9C5A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87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3" Type="http://schemas.openxmlformats.org/officeDocument/2006/relationships/image" Target="../media/image3.tiff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B80E0C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 descr="C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8"/>
          <a:stretch/>
        </p:blipFill>
        <p:spPr bwMode="auto">
          <a:xfrm>
            <a:off x="4591251" y="7937"/>
            <a:ext cx="7600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1612920" y="160337"/>
            <a:ext cx="1001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b="1" dirty="0" smtClean="0">
                <a:solidFill>
                  <a:srgbClr val="C61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GOBIERNO AUTÓNOMO DESCENTRALIZADO </a:t>
            </a:r>
          </a:p>
          <a:p>
            <a:pPr algn="r"/>
            <a:r>
              <a:rPr lang="es-EC" sz="2000" b="1" dirty="0" smtClean="0">
                <a:solidFill>
                  <a:srgbClr val="C61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MUNICIPAL DEL CANTÓN  CUENCA</a:t>
            </a:r>
          </a:p>
        </p:txBody>
      </p:sp>
      <p:sp>
        <p:nvSpPr>
          <p:cNvPr id="3" name="AutoShape 4" descr="CAF"/>
          <p:cNvSpPr>
            <a:spLocks noChangeAspect="1" noChangeArrowheads="1"/>
          </p:cNvSpPr>
          <p:nvPr/>
        </p:nvSpPr>
        <p:spPr bwMode="auto">
          <a:xfrm>
            <a:off x="1329857" y="51398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CA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8" descr="C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1089060" y="2833347"/>
            <a:ext cx="5650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TRANSPORTE PÚBLICO EN EL CANTÓN CUENCA</a:t>
            </a: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466509" y="996696"/>
            <a:ext cx="11725491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Rectángulo 54"/>
          <p:cNvSpPr/>
          <p:nvPr/>
        </p:nvSpPr>
        <p:spPr>
          <a:xfrm>
            <a:off x="384764" y="3362432"/>
            <a:ext cx="1673302" cy="12074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2058066" y="3362432"/>
            <a:ext cx="1645713" cy="12074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3703780" y="3362432"/>
            <a:ext cx="1630197" cy="12074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57830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2011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865332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2013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2295133" y="349883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2012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33780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>
                    <a:lumMod val="85000"/>
                  </a:schemeClr>
                </a:solidFill>
              </a:rPr>
              <a:t>Artelia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y </a:t>
            </a:r>
            <a:r>
              <a:rPr lang="es-EC" sz="1200" b="1" dirty="0" err="1">
                <a:solidFill>
                  <a:schemeClr val="bg1">
                    <a:lumMod val="85000"/>
                  </a:schemeClr>
                </a:solidFill>
              </a:rPr>
              <a:t>Coteba</a:t>
            </a:r>
            <a:endParaRPr lang="es-EC" sz="12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708420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>
                    <a:lumMod val="85000"/>
                  </a:schemeClr>
                </a:solidFill>
              </a:rPr>
              <a:t>Braxton</a:t>
            </a:r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s-EC" sz="12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015068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ETS</a:t>
            </a:r>
            <a:endParaRPr lang="es-EC" sz="12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5326219" y="3361148"/>
            <a:ext cx="1672385" cy="11790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CuadroTexto 33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2015</a:t>
            </a:r>
            <a:endParaRPr lang="es-EC" sz="28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Plan de Movilidad y Espacios Públicos</a:t>
            </a: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6"/>
          <a:srcRect l="3525" t="39200" r="73900" b="31333"/>
          <a:stretch/>
        </p:blipFill>
        <p:spPr>
          <a:xfrm>
            <a:off x="7088160" y="2389746"/>
            <a:ext cx="2120483" cy="2461887"/>
          </a:xfrm>
          <a:prstGeom prst="rect">
            <a:avLst/>
          </a:prstGeom>
        </p:spPr>
      </p:pic>
      <p:grpSp>
        <p:nvGrpSpPr>
          <p:cNvPr id="39" name="Grupo 38"/>
          <p:cNvGrpSpPr/>
          <p:nvPr/>
        </p:nvGrpSpPr>
        <p:grpSpPr>
          <a:xfrm>
            <a:off x="9390354" y="2778471"/>
            <a:ext cx="2688830" cy="672207"/>
            <a:chOff x="1610" y="2775321"/>
            <a:chExt cx="2688830" cy="672207"/>
          </a:xfrm>
        </p:grpSpPr>
        <p:sp>
          <p:nvSpPr>
            <p:cNvPr id="41" name="Rectángulo redondeado 40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ángulo 41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 smtClean="0"/>
                <a:t>Asesor externo: Ing. </a:t>
              </a:r>
              <a:r>
                <a:rPr lang="es-ES" sz="1100" dirty="0" err="1" smtClean="0"/>
                <a:t>Jose</a:t>
              </a:r>
              <a:r>
                <a:rPr lang="es-ES" sz="1100" dirty="0" smtClean="0"/>
                <a:t> </a:t>
              </a:r>
              <a:r>
                <a:rPr lang="es-ES" sz="1100" dirty="0"/>
                <a:t>Luis </a:t>
              </a:r>
              <a:r>
                <a:rPr lang="es-ES" sz="1100" dirty="0" err="1"/>
                <a:t>Cañabate</a:t>
              </a:r>
              <a:endParaRPr lang="es-ES" sz="1100" kern="1200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9390354" y="3685952"/>
            <a:ext cx="2688830" cy="672207"/>
            <a:chOff x="1610" y="3682802"/>
            <a:chExt cx="2688830" cy="672207"/>
          </a:xfrm>
        </p:grpSpPr>
        <p:sp>
          <p:nvSpPr>
            <p:cNvPr id="48" name="Rectángulo redondeado 47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tángulo 61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Desarrollo del Plan de Movilidad </a:t>
              </a:r>
              <a:r>
                <a:rPr lang="es-EC" sz="1100" dirty="0" smtClean="0"/>
                <a:t>de </a:t>
              </a:r>
              <a:r>
                <a:rPr lang="es-EC" sz="1100" dirty="0"/>
                <a:t>Cuenca y </a:t>
              </a:r>
              <a:r>
                <a:rPr lang="es-EC" sz="1100" dirty="0" smtClean="0"/>
                <a:t>planes operativos de implementación</a:t>
              </a:r>
              <a:endParaRPr lang="es-ES" sz="1100" kern="1200" dirty="0"/>
            </a:p>
          </p:txBody>
        </p:sp>
      </p:grpSp>
      <p:pic>
        <p:nvPicPr>
          <p:cNvPr id="7170" name="Picture 2" descr="Lineas de Buses en Cuenca Ecuador | PDF | Transporte público | Transpor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80" y="2098948"/>
            <a:ext cx="2282611" cy="304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CuadroTexto 60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2017</a:t>
            </a:r>
            <a:endParaRPr lang="es-EC" sz="2800" dirty="0"/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2008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225745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2006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79656" y="3534993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Consultoría </a:t>
            </a:r>
          </a:p>
          <a:p>
            <a:pPr algn="ctr"/>
            <a:r>
              <a:rPr lang="es-EC" sz="1200" b="1" dirty="0" err="1" smtClean="0"/>
              <a:t>Ucuenca</a:t>
            </a:r>
            <a:r>
              <a:rPr lang="es-EC" sz="1200" b="1" dirty="0" smtClean="0"/>
              <a:t> EP</a:t>
            </a:r>
            <a:endParaRPr lang="es-EC" sz="12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</a:rPr>
              <a:t>Caja común por operadora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60944" y="2714545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Actualización de los estudios </a:t>
            </a:r>
            <a:r>
              <a:rPr lang="es-EC" sz="1200" b="1" dirty="0" smtClean="0">
                <a:solidFill>
                  <a:schemeClr val="bg1"/>
                </a:solidFill>
              </a:rPr>
              <a:t>del SIT </a:t>
            </a:r>
            <a:r>
              <a:rPr lang="es-EC" sz="1200" b="1" dirty="0">
                <a:solidFill>
                  <a:schemeClr val="bg1"/>
                </a:solidFill>
              </a:rPr>
              <a:t>CUENCA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74" name="Grupo 73"/>
          <p:cNvGrpSpPr/>
          <p:nvPr/>
        </p:nvGrpSpPr>
        <p:grpSpPr>
          <a:xfrm>
            <a:off x="5826391" y="2374274"/>
            <a:ext cx="2688830" cy="672207"/>
            <a:chOff x="1610" y="2775321"/>
            <a:chExt cx="2688830" cy="672207"/>
          </a:xfrm>
        </p:grpSpPr>
        <p:sp>
          <p:nvSpPr>
            <p:cNvPr id="75" name="Rectángulo redondeado 74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ángulo 75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Estudio </a:t>
              </a:r>
              <a:r>
                <a:rPr lang="es-EC" sz="1100" dirty="0" smtClean="0"/>
                <a:t>mejora </a:t>
              </a:r>
              <a:r>
                <a:rPr lang="es-EC" sz="1100" dirty="0"/>
                <a:t>al servicio de transporte urbano </a:t>
              </a:r>
              <a:endParaRPr lang="es-ES" sz="1100" dirty="0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5826391" y="3281755"/>
            <a:ext cx="2688830" cy="672207"/>
            <a:chOff x="1610" y="3682802"/>
            <a:chExt cx="2688830" cy="672207"/>
          </a:xfrm>
        </p:grpSpPr>
        <p:sp>
          <p:nvSpPr>
            <p:cNvPr id="78" name="Rectángulo redondeado 77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enovación </a:t>
              </a:r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unidades de transporte </a:t>
              </a:r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urbano</a:t>
              </a:r>
              <a:endParaRPr lang="es-EC" sz="1100" dirty="0"/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5826391" y="4186856"/>
            <a:ext cx="2688830" cy="672207"/>
            <a:chOff x="1610" y="3682802"/>
            <a:chExt cx="2688830" cy="672207"/>
          </a:xfrm>
        </p:grpSpPr>
        <p:sp>
          <p:nvSpPr>
            <p:cNvPr id="81" name="Rectángulo redondeado 80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ectángulo 81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Definición </a:t>
              </a:r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tarifa </a:t>
              </a:r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plana y pago único con tarjeta</a:t>
              </a:r>
              <a:endParaRPr lang="es-EC" sz="1100" dirty="0"/>
            </a:p>
          </p:txBody>
        </p:sp>
      </p:grpSp>
      <p:pic>
        <p:nvPicPr>
          <p:cNvPr id="8194" name="Picture 2" descr="Consorcio SIR Cuenca - El día de ayer fueron presentadas las nuevas  unidades como parte de la primera flota del Plan de Renovación Vehicular  2018-2019. Estas unidades se pondrán de forma inmedi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79" y="2360685"/>
            <a:ext cx="2998054" cy="24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2008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225745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2018</a:t>
            </a:r>
            <a:endParaRPr lang="es-EC" sz="2800" dirty="0"/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</a:rPr>
              <a:t>Caja común por operadora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75273" y="2690666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Consultoría  </a:t>
            </a:r>
            <a:br>
              <a:rPr lang="es-EC" sz="1200" b="1" dirty="0" smtClean="0"/>
            </a:br>
            <a:r>
              <a:rPr lang="es-EC" sz="1200" b="1" dirty="0" smtClean="0"/>
              <a:t>León y Godoy</a:t>
            </a:r>
          </a:p>
          <a:p>
            <a:pPr algn="ctr"/>
            <a:r>
              <a:rPr lang="es-EC" sz="1200" b="1" dirty="0" smtClean="0"/>
              <a:t>UNOPS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74" name="Grupo 73"/>
          <p:cNvGrpSpPr/>
          <p:nvPr/>
        </p:nvGrpSpPr>
        <p:grpSpPr>
          <a:xfrm>
            <a:off x="7570999" y="2359012"/>
            <a:ext cx="2688830" cy="672207"/>
            <a:chOff x="1610" y="2775321"/>
            <a:chExt cx="2688830" cy="672207"/>
          </a:xfrm>
        </p:grpSpPr>
        <p:sp>
          <p:nvSpPr>
            <p:cNvPr id="75" name="Rectángulo redondeado 74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ángulo 75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s-EC" sz="11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Definicion</a:t>
              </a:r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</a:t>
              </a:r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red integrada, escenarios y </a:t>
              </a:r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tarifa </a:t>
              </a:r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previo al inicio de operación del Tranvía</a:t>
              </a:r>
              <a:endParaRPr lang="es-EC" sz="1100" dirty="0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7570999" y="3266493"/>
            <a:ext cx="2688830" cy="672207"/>
            <a:chOff x="1610" y="3682802"/>
            <a:chExt cx="2688830" cy="672207"/>
          </a:xfrm>
        </p:grpSpPr>
        <p:sp>
          <p:nvSpPr>
            <p:cNvPr id="78" name="Rectángulo redondeado 77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s-EC" sz="1100" dirty="0" err="1"/>
                <a:t>Intermodalidad</a:t>
              </a:r>
              <a:r>
                <a:rPr lang="es-EC" sz="1100" dirty="0"/>
                <a:t> de sistemas colectivo y masivo</a:t>
              </a: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7570999" y="4171594"/>
            <a:ext cx="2688830" cy="672207"/>
            <a:chOff x="1610" y="3682802"/>
            <a:chExt cx="2688830" cy="672207"/>
          </a:xfrm>
        </p:grpSpPr>
        <p:sp>
          <p:nvSpPr>
            <p:cNvPr id="81" name="Rectángulo redondeado 80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ectángulo 81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Consultoría </a:t>
              </a:r>
              <a:r>
                <a:rPr lang="es-EC" sz="1100" dirty="0" smtClean="0"/>
                <a:t>UNOPS: </a:t>
              </a:r>
              <a:r>
                <a:rPr lang="es-EC" sz="1100" dirty="0"/>
                <a:t>Acompañamiento a la implementación al sistema </a:t>
              </a:r>
              <a:r>
                <a:rPr lang="es-EC" sz="1100" dirty="0" smtClean="0"/>
                <a:t>Tranviario</a:t>
              </a:r>
              <a:endParaRPr lang="es-ES" sz="1100" dirty="0"/>
            </a:p>
          </p:txBody>
        </p:sp>
      </p:grpSp>
      <p:sp>
        <p:nvSpPr>
          <p:cNvPr id="53" name="CuadroTexto 52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2017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379656" y="3534993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>
                    <a:lumMod val="85000"/>
                  </a:schemeClr>
                </a:solidFill>
              </a:rPr>
              <a:t>Ucuenca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 EP</a:t>
            </a:r>
            <a:endParaRPr lang="es-EC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42" name="Picture 2" descr="eltiempo.com.ec - #Cuenca Un recorrido por el patio taller de la av. México  reunió ayer a los técnicos de la UNOPS, y del Ministerio de Transporte y  Obras Públicas, quienes efectúan u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40" y="2653093"/>
            <a:ext cx="3485314" cy="19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2019</a:t>
            </a:r>
            <a:endParaRPr lang="es-EC" sz="2800" dirty="0"/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Pre operación Sistema Tranviario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33" y="1228763"/>
            <a:ext cx="3560663" cy="5249078"/>
          </a:xfrm>
          <a:prstGeom prst="rect">
            <a:avLst/>
          </a:prstGeom>
        </p:spPr>
      </p:pic>
      <p:grpSp>
        <p:nvGrpSpPr>
          <p:cNvPr id="44" name="Grupo 43"/>
          <p:cNvGrpSpPr/>
          <p:nvPr/>
        </p:nvGrpSpPr>
        <p:grpSpPr>
          <a:xfrm>
            <a:off x="9068521" y="2374274"/>
            <a:ext cx="2688830" cy="672207"/>
            <a:chOff x="1610" y="2775321"/>
            <a:chExt cx="2688830" cy="672207"/>
          </a:xfrm>
        </p:grpSpPr>
        <p:sp>
          <p:nvSpPr>
            <p:cNvPr id="53" name="Rectángulo redondeado 52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ángulo 57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Definiciones operativas y seguridad al sistema de transporte </a:t>
              </a:r>
              <a:r>
                <a:rPr lang="es-EC" sz="1100" dirty="0" smtClean="0"/>
                <a:t>masivo </a:t>
              </a:r>
              <a:endParaRPr lang="es-ES" sz="1100" kern="1200" dirty="0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9068521" y="3281755"/>
            <a:ext cx="2688830" cy="672207"/>
            <a:chOff x="1610" y="3682802"/>
            <a:chExt cx="2688830" cy="672207"/>
          </a:xfrm>
        </p:grpSpPr>
        <p:sp>
          <p:nvSpPr>
            <p:cNvPr id="65" name="Rectángulo redondeado 64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ctángulo 6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/>
                <a:t>Acompañamiento del Metro Tenerife </a:t>
              </a:r>
              <a:r>
                <a:rPr lang="es-EC" sz="1100" dirty="0"/>
                <a:t>a la implementación al sistema Tranviario</a:t>
              </a:r>
              <a:endParaRPr lang="es-ES" sz="1100" kern="1200" dirty="0"/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9068521" y="4186856"/>
            <a:ext cx="2688830" cy="672207"/>
            <a:chOff x="1610" y="3682802"/>
            <a:chExt cx="2688830" cy="672207"/>
          </a:xfrm>
        </p:grpSpPr>
        <p:sp>
          <p:nvSpPr>
            <p:cNvPr id="71" name="Rectángulo redondeado 70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Rectángulo 71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s-EC" sz="1100" dirty="0"/>
                <a:t>Marcha en blanco del </a:t>
              </a:r>
              <a:r>
                <a:rPr lang="es-EC" sz="1100" dirty="0" smtClean="0"/>
                <a:t>Sistema Tranviario y pruebas de operación</a:t>
              </a:r>
              <a:endParaRPr lang="es-EC" sz="1100" dirty="0"/>
            </a:p>
          </p:txBody>
        </p:sp>
      </p:grpSp>
      <p:sp>
        <p:nvSpPr>
          <p:cNvPr id="73" name="CuadroTexto 72"/>
          <p:cNvSpPr txBox="1"/>
          <p:nvPr/>
        </p:nvSpPr>
        <p:spPr>
          <a:xfrm>
            <a:off x="2225745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2018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2017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379656" y="3534993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>
                    <a:lumMod val="85000"/>
                  </a:schemeClr>
                </a:solidFill>
              </a:rPr>
              <a:t>Ucuenca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 EP</a:t>
            </a:r>
            <a:endParaRPr lang="es-EC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2075273" y="2690666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Consultoría  </a:t>
            </a:r>
            <a:b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León y Godoy</a:t>
            </a:r>
          </a:p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UNOPS</a:t>
            </a:r>
          </a:p>
        </p:txBody>
      </p:sp>
      <p:pic>
        <p:nvPicPr>
          <p:cNvPr id="11266" name="Picture 2" descr="Tranvía Cuenca on X: &quot;El #TranvíaCuenca inicia la fase de marcha en blanco,  se simula la operación normal del sistema pero sin pasajeros. Los  recorridos son de 06:00 a 22:00. Por fav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5"/>
          <a:stretch/>
        </p:blipFill>
        <p:spPr bwMode="auto">
          <a:xfrm>
            <a:off x="5462446" y="2364231"/>
            <a:ext cx="3555008" cy="217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33468" y="2909294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95266" cy="11506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736486" y="3361148"/>
            <a:ext cx="1589733" cy="11790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2385" cy="11790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29427" y="3362432"/>
            <a:ext cx="1649593" cy="116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2020</a:t>
            </a:r>
            <a:endParaRPr lang="es-EC" sz="28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53" name="Grupo 52"/>
          <p:cNvGrpSpPr/>
          <p:nvPr/>
        </p:nvGrpSpPr>
        <p:grpSpPr>
          <a:xfrm>
            <a:off x="9390354" y="2366844"/>
            <a:ext cx="2688830" cy="672207"/>
            <a:chOff x="1610" y="2775321"/>
            <a:chExt cx="2688830" cy="672207"/>
          </a:xfrm>
        </p:grpSpPr>
        <p:sp>
          <p:nvSpPr>
            <p:cNvPr id="58" name="Rectángulo redondeado 57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ctángulo 58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COVID 19</a:t>
              </a:r>
              <a:endParaRPr lang="es-ES" sz="1100" kern="1200" dirty="0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9390354" y="3274325"/>
            <a:ext cx="2688830" cy="672207"/>
            <a:chOff x="1610" y="3682802"/>
            <a:chExt cx="2688830" cy="672207"/>
          </a:xfrm>
        </p:grpSpPr>
        <p:sp>
          <p:nvSpPr>
            <p:cNvPr id="69" name="Rectángulo redondeado 68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ectángulo 69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Modificación </a:t>
              </a:r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rutas de transporte urbano e </a:t>
              </a:r>
              <a:r>
                <a:rPr lang="es-EC" sz="11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intracantonal</a:t>
              </a:r>
              <a:endParaRPr lang="es-EC" sz="1100" dirty="0"/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9390354" y="4179426"/>
            <a:ext cx="2688830" cy="672207"/>
            <a:chOff x="1610" y="3682802"/>
            <a:chExt cx="2688830" cy="672207"/>
          </a:xfrm>
        </p:grpSpPr>
        <p:sp>
          <p:nvSpPr>
            <p:cNvPr id="72" name="Rectángulo redondeado 71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Rectángulo 72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s-EC" sz="1100" dirty="0" smtClean="0"/>
                <a:t>Implementación </a:t>
              </a:r>
              <a:r>
                <a:rPr lang="es-EC" sz="1100" dirty="0"/>
                <a:t>de nuevas rutas </a:t>
              </a:r>
              <a:r>
                <a:rPr lang="es-EC" sz="1100" dirty="0" smtClean="0"/>
                <a:t>de transporte urbano</a:t>
              </a:r>
              <a:endParaRPr lang="es-EC" sz="1100" dirty="0"/>
            </a:p>
          </p:txBody>
        </p:sp>
      </p:grpSp>
      <p:sp>
        <p:nvSpPr>
          <p:cNvPr id="74" name="CuadroTexto 73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2019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Pre operación Sistema Tranviario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2225745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2018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2060558" y="2939933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Consultoría  </a:t>
            </a:r>
            <a:b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León y Godoy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2017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379656" y="3534993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>
                    <a:lumMod val="85000"/>
                  </a:schemeClr>
                </a:solidFill>
              </a:rPr>
              <a:t>Ucuenca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 EP</a:t>
            </a:r>
            <a:endParaRPr lang="es-EC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5331672" y="2832348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Modificación de rutas por COVID 19</a:t>
            </a:r>
            <a:endParaRPr lang="es-EC" sz="1200" b="1" dirty="0"/>
          </a:p>
        </p:txBody>
      </p:sp>
      <p:pic>
        <p:nvPicPr>
          <p:cNvPr id="9218" name="Picture 2" descr="Es necesario que se retome la alimentación del tranvía” – Radio Ciud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05" y="2791212"/>
            <a:ext cx="2217232" cy="14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9323568" y="288165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7641051" y="333797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9320551" y="333926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CuadroTexto 60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2020</a:t>
            </a:r>
            <a:endParaRPr lang="es-EC" sz="2800" dirty="0"/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2008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537268" y="287826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225745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2006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11113847" y="347508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7933275" y="350011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</a:rPr>
              <a:t>Caja común por operadora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9292744" y="348450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60944" y="2714545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Actualización de los estudios </a:t>
            </a:r>
            <a:r>
              <a:rPr lang="es-EC" sz="1200" b="1" dirty="0" smtClean="0">
                <a:solidFill>
                  <a:schemeClr val="bg1"/>
                </a:solidFill>
              </a:rPr>
              <a:t>del SIT </a:t>
            </a:r>
            <a:r>
              <a:rPr lang="es-EC" sz="1200" b="1" dirty="0">
                <a:solidFill>
                  <a:schemeClr val="bg1"/>
                </a:solidFill>
              </a:rPr>
              <a:t>CUENCA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712196" y="285848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77" name="Grupo 76"/>
          <p:cNvGrpSpPr/>
          <p:nvPr/>
        </p:nvGrpSpPr>
        <p:grpSpPr>
          <a:xfrm>
            <a:off x="8141223" y="3258585"/>
            <a:ext cx="2688830" cy="672207"/>
            <a:chOff x="1610" y="3682802"/>
            <a:chExt cx="2688830" cy="672207"/>
          </a:xfrm>
        </p:grpSpPr>
        <p:sp>
          <p:nvSpPr>
            <p:cNvPr id="78" name="Rectángulo redondeado 77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Operación comercial del transporte masivo </a:t>
              </a:r>
              <a:endParaRPr lang="es-ES" sz="1100" kern="1200" dirty="0"/>
            </a:p>
          </p:txBody>
        </p:sp>
      </p:grpSp>
      <p:sp>
        <p:nvSpPr>
          <p:cNvPr id="53" name="CuadroTexto 52"/>
          <p:cNvSpPr txBox="1"/>
          <p:nvPr/>
        </p:nvSpPr>
        <p:spPr>
          <a:xfrm>
            <a:off x="424584" y="357102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Operación Sistema Tranviario</a:t>
            </a:r>
          </a:p>
        </p:txBody>
      </p:sp>
      <p:pic>
        <p:nvPicPr>
          <p:cNvPr id="12290" name="Picture 2" descr="El tranvía de Cuenca entró en operación | Alst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93" y="1937262"/>
            <a:ext cx="5334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2008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</a:rPr>
              <a:t>Caja común por operadora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74" name="Grupo 73"/>
          <p:cNvGrpSpPr/>
          <p:nvPr/>
        </p:nvGrpSpPr>
        <p:grpSpPr>
          <a:xfrm>
            <a:off x="7570999" y="2848768"/>
            <a:ext cx="2688830" cy="672207"/>
            <a:chOff x="1610" y="2775321"/>
            <a:chExt cx="2688830" cy="672207"/>
          </a:xfrm>
        </p:grpSpPr>
        <p:sp>
          <p:nvSpPr>
            <p:cNvPr id="75" name="Rectángulo redondeado 74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ángulo 75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 smtClean="0"/>
                <a:t>Actualización </a:t>
              </a:r>
              <a:r>
                <a:rPr lang="es-ES" sz="1100" dirty="0"/>
                <a:t>de tarifa de transporte </a:t>
              </a:r>
              <a:endParaRPr lang="es-ES" sz="1100" kern="1200" dirty="0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7570999" y="3756249"/>
            <a:ext cx="2688830" cy="672207"/>
            <a:chOff x="1610" y="3682802"/>
            <a:chExt cx="2688830" cy="672207"/>
          </a:xfrm>
        </p:grpSpPr>
        <p:sp>
          <p:nvSpPr>
            <p:cNvPr id="78" name="Rectángulo redondeado 77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Subsidio al transporte urbano </a:t>
              </a:r>
              <a:endParaRPr lang="es-ES" sz="1100" kern="1200" dirty="0"/>
            </a:p>
          </p:txBody>
        </p:sp>
      </p:grpSp>
      <p:sp>
        <p:nvSpPr>
          <p:cNvPr id="59" name="CuadroTexto 58"/>
          <p:cNvSpPr txBox="1"/>
          <p:nvPr/>
        </p:nvSpPr>
        <p:spPr>
          <a:xfrm>
            <a:off x="2286296" y="3534944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2021</a:t>
            </a:r>
            <a:endParaRPr lang="es-EC" sz="2800" dirty="0"/>
          </a:p>
        </p:txBody>
      </p:sp>
      <p:sp>
        <p:nvSpPr>
          <p:cNvPr id="61" name="CuadroTexto 60"/>
          <p:cNvSpPr txBox="1"/>
          <p:nvPr/>
        </p:nvSpPr>
        <p:spPr>
          <a:xfrm>
            <a:off x="2063691" y="287572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Actualización de tarifa de transporte público</a:t>
            </a:r>
            <a:endParaRPr lang="es-EC" sz="1200" b="1" dirty="0"/>
          </a:p>
        </p:txBody>
      </p:sp>
      <p:sp>
        <p:nvSpPr>
          <p:cNvPr id="65" name="CuadroTexto 64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2020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424584" y="357102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Operación Sistema Tranviario</a:t>
            </a:r>
          </a:p>
        </p:txBody>
      </p:sp>
      <p:pic>
        <p:nvPicPr>
          <p:cNvPr id="13314" name="Picture 2" descr="Tendencias - El Concejo Cantonal de Cuenca aprobó el... | Fac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17" y="2137669"/>
            <a:ext cx="3276536" cy="32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33" y="1228763"/>
            <a:ext cx="3560663" cy="5249078"/>
          </a:xfrm>
          <a:prstGeom prst="rect">
            <a:avLst/>
          </a:prstGeom>
        </p:spPr>
      </p:pic>
      <p:grpSp>
        <p:nvGrpSpPr>
          <p:cNvPr id="44" name="Grupo 43"/>
          <p:cNvGrpSpPr/>
          <p:nvPr/>
        </p:nvGrpSpPr>
        <p:grpSpPr>
          <a:xfrm>
            <a:off x="9068521" y="2697817"/>
            <a:ext cx="2688830" cy="672207"/>
            <a:chOff x="1610" y="2775321"/>
            <a:chExt cx="2688830" cy="672207"/>
          </a:xfrm>
        </p:grpSpPr>
        <p:sp>
          <p:nvSpPr>
            <p:cNvPr id="53" name="Rectángulo redondeado 52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ángulo 57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/>
                <a:t>Publicación </a:t>
              </a:r>
              <a:r>
                <a:rPr lang="es-EC" sz="1100" dirty="0"/>
                <a:t>del Plan de </a:t>
              </a:r>
              <a:r>
                <a:rPr lang="es-EC" sz="1100" dirty="0" err="1"/>
                <a:t>Electromovilidad</a:t>
              </a:r>
              <a:r>
                <a:rPr lang="es-EC" sz="1100" dirty="0"/>
                <a:t> de Cuenca</a:t>
              </a:r>
              <a:endParaRPr lang="es-ES" sz="1100" kern="1200" dirty="0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9068521" y="3605298"/>
            <a:ext cx="2688830" cy="672207"/>
            <a:chOff x="1610" y="3682802"/>
            <a:chExt cx="2688830" cy="672207"/>
          </a:xfrm>
        </p:grpSpPr>
        <p:sp>
          <p:nvSpPr>
            <p:cNvPr id="65" name="Rectángulo redondeado 64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ctángulo 6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Definiciones de parámetros, objetivos de Cuenca para la implementación de movilidad eléctrica </a:t>
              </a:r>
              <a:endParaRPr lang="es-ES" sz="1100" kern="1200" dirty="0"/>
            </a:p>
          </p:txBody>
        </p:sp>
      </p:grpSp>
      <p:sp>
        <p:nvSpPr>
          <p:cNvPr id="61" name="CuadroTexto 60"/>
          <p:cNvSpPr txBox="1"/>
          <p:nvPr/>
        </p:nvSpPr>
        <p:spPr>
          <a:xfrm>
            <a:off x="3860336" y="284494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2023</a:t>
            </a:r>
            <a:endParaRPr lang="es-EC" sz="2800" dirty="0"/>
          </a:p>
        </p:txBody>
      </p:sp>
      <p:sp>
        <p:nvSpPr>
          <p:cNvPr id="66" name="CuadroTexto 65"/>
          <p:cNvSpPr txBox="1"/>
          <p:nvPr/>
        </p:nvSpPr>
        <p:spPr>
          <a:xfrm>
            <a:off x="3709864" y="3596499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Consultoría  </a:t>
            </a:r>
            <a:br>
              <a:rPr lang="es-EC" sz="1200" b="1" dirty="0" smtClean="0"/>
            </a:br>
            <a:r>
              <a:rPr lang="es-EC" sz="1200" b="1" dirty="0" smtClean="0"/>
              <a:t>GIZ – CITIES </a:t>
            </a:r>
            <a:r>
              <a:rPr lang="es-EC" sz="1200" b="1" dirty="0" err="1" smtClean="0"/>
              <a:t>Forum</a:t>
            </a:r>
            <a:endParaRPr lang="es-EC" sz="1200" b="1" dirty="0" smtClean="0"/>
          </a:p>
        </p:txBody>
      </p:sp>
      <p:sp>
        <p:nvSpPr>
          <p:cNvPr id="77" name="CuadroTexto 76"/>
          <p:cNvSpPr txBox="1"/>
          <p:nvPr/>
        </p:nvSpPr>
        <p:spPr>
          <a:xfrm>
            <a:off x="2286296" y="3534944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2021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2063691" y="287572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Actualización de tarifa de transporte público</a:t>
            </a:r>
            <a:endParaRPr lang="es-EC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2020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424584" y="357102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Operación Sistema Tranviario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378" y="1578810"/>
            <a:ext cx="3590740" cy="45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33468" y="2909294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95266" cy="11506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736486" y="3361148"/>
            <a:ext cx="1589733" cy="11790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2385" cy="11790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29427" y="3362432"/>
            <a:ext cx="1649593" cy="116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53" name="Grupo 52"/>
          <p:cNvGrpSpPr/>
          <p:nvPr/>
        </p:nvGrpSpPr>
        <p:grpSpPr>
          <a:xfrm>
            <a:off x="9489210" y="2697817"/>
            <a:ext cx="2688830" cy="672207"/>
            <a:chOff x="1610" y="2775321"/>
            <a:chExt cx="2688830" cy="672207"/>
          </a:xfrm>
        </p:grpSpPr>
        <p:sp>
          <p:nvSpPr>
            <p:cNvPr id="58" name="Rectángulo redondeado 57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ctángulo 58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/>
                <a:t>Terminación </a:t>
              </a:r>
              <a:r>
                <a:rPr lang="es-EC" sz="1100" dirty="0"/>
                <a:t>del convenio de uso de terminales de transferencia y SIT</a:t>
              </a:r>
              <a:endParaRPr lang="es-ES" sz="1100" kern="1200" dirty="0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9489210" y="3605298"/>
            <a:ext cx="2688830" cy="672207"/>
            <a:chOff x="1610" y="3682802"/>
            <a:chExt cx="2688830" cy="672207"/>
          </a:xfrm>
        </p:grpSpPr>
        <p:sp>
          <p:nvSpPr>
            <p:cNvPr id="69" name="Rectángulo redondeado 68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ectángulo 69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Plan de Contingencia </a:t>
              </a:r>
              <a:r>
                <a:rPr lang="es-EC" sz="1100" dirty="0" smtClean="0"/>
                <a:t>al SIT</a:t>
              </a:r>
              <a:endParaRPr lang="es-ES" sz="1100" kern="1200" dirty="0"/>
            </a:p>
          </p:txBody>
        </p:sp>
      </p:grpSp>
      <p:sp>
        <p:nvSpPr>
          <p:cNvPr id="61" name="CuadroTexto 60"/>
          <p:cNvSpPr txBox="1"/>
          <p:nvPr/>
        </p:nvSpPr>
        <p:spPr>
          <a:xfrm>
            <a:off x="3846095" y="2850872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2023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695623" y="3512549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Consultoría  </a:t>
            </a:r>
            <a:b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León y Godoy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2286296" y="3534944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2021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2063691" y="287572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Actualización de tarifa de transporte público</a:t>
            </a:r>
            <a:endParaRPr lang="es-EC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2020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424584" y="357102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Operación Sistema Tranviario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5566260" y="347905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2023</a:t>
            </a:r>
            <a:endParaRPr lang="es-EC" sz="2800" dirty="0"/>
          </a:p>
        </p:txBody>
      </p:sp>
      <p:sp>
        <p:nvSpPr>
          <p:cNvPr id="86" name="CuadroTexto 85"/>
          <p:cNvSpPr txBox="1"/>
          <p:nvPr/>
        </p:nvSpPr>
        <p:spPr>
          <a:xfrm>
            <a:off x="5343655" y="281983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Plan de contingencia al SIT Cuenca</a:t>
            </a:r>
            <a:endParaRPr lang="es-EC" sz="1200" b="1" dirty="0"/>
          </a:p>
        </p:txBody>
      </p:sp>
      <p:pic>
        <p:nvPicPr>
          <p:cNvPr id="15362" name="Picture 2" descr="Integración del transporte requiere Cuenca (audio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7" y="2970392"/>
            <a:ext cx="2379325" cy="121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CuadroTexto 60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2024</a:t>
            </a:r>
            <a:endParaRPr lang="es-EC" sz="2800" dirty="0"/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2008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225745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2006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</a:rPr>
              <a:t>Caja común por operadora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60944" y="2714545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Actualización de los estudios </a:t>
            </a:r>
            <a:r>
              <a:rPr lang="es-EC" sz="1200" b="1" dirty="0" smtClean="0">
                <a:solidFill>
                  <a:schemeClr val="bg1"/>
                </a:solidFill>
              </a:rPr>
              <a:t>del SIT </a:t>
            </a:r>
            <a:r>
              <a:rPr lang="es-EC" sz="1200" b="1" dirty="0">
                <a:solidFill>
                  <a:schemeClr val="bg1"/>
                </a:solidFill>
              </a:rPr>
              <a:t>CUENCA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74" name="Grupo 73"/>
          <p:cNvGrpSpPr/>
          <p:nvPr/>
        </p:nvGrpSpPr>
        <p:grpSpPr>
          <a:xfrm>
            <a:off x="5826391" y="2374274"/>
            <a:ext cx="2688830" cy="672207"/>
            <a:chOff x="1610" y="2775321"/>
            <a:chExt cx="2688830" cy="672207"/>
          </a:xfrm>
        </p:grpSpPr>
        <p:sp>
          <p:nvSpPr>
            <p:cNvPr id="75" name="Rectángulo redondeado 74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ángulo 75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/>
                <a:t>Consultoría </a:t>
              </a:r>
              <a:r>
                <a:rPr lang="es-EC" sz="1100" dirty="0" err="1"/>
                <a:t>UCuenca</a:t>
              </a:r>
              <a:r>
                <a:rPr lang="es-EC" sz="1100" dirty="0"/>
                <a:t> EP	</a:t>
              </a:r>
              <a:endParaRPr lang="es-ES" sz="1100" kern="1200" dirty="0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5826391" y="3281755"/>
            <a:ext cx="2688830" cy="672207"/>
            <a:chOff x="1610" y="3682802"/>
            <a:chExt cx="2688830" cy="672207"/>
          </a:xfrm>
        </p:grpSpPr>
        <p:sp>
          <p:nvSpPr>
            <p:cNvPr id="78" name="Rectángulo redondeado 77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/>
                <a:t>Definición </a:t>
              </a:r>
              <a:r>
                <a:rPr lang="es-EC" sz="1100" dirty="0"/>
                <a:t>de </a:t>
              </a:r>
              <a:r>
                <a:rPr lang="es-EC" sz="1100" dirty="0" smtClean="0"/>
                <a:t>tarifa </a:t>
              </a:r>
              <a:r>
                <a:rPr lang="es-EC" sz="1100" dirty="0"/>
                <a:t>de </a:t>
              </a:r>
              <a:r>
                <a:rPr lang="es-EC" sz="1100" dirty="0" smtClean="0"/>
                <a:t>transporte urbano, </a:t>
              </a:r>
              <a:r>
                <a:rPr lang="es-EC" sz="1100" dirty="0"/>
                <a:t>tarifa integrada, definición de </a:t>
              </a:r>
              <a:r>
                <a:rPr lang="es-EC" sz="1100" dirty="0" smtClean="0"/>
                <a:t>la red</a:t>
              </a:r>
              <a:endParaRPr lang="es-ES" sz="1100" kern="1200" dirty="0"/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5826391" y="4186856"/>
            <a:ext cx="2688830" cy="672207"/>
            <a:chOff x="1610" y="3682802"/>
            <a:chExt cx="2688830" cy="672207"/>
          </a:xfrm>
        </p:grpSpPr>
        <p:sp>
          <p:nvSpPr>
            <p:cNvPr id="81" name="Rectángulo redondeado 80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ectángulo 81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Definición </a:t>
              </a:r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tarifa técnica del sistema de transporte urbano y masivo de Cuenca</a:t>
              </a:r>
              <a:endParaRPr lang="es-EC" sz="1100" dirty="0"/>
            </a:p>
          </p:txBody>
        </p:sp>
      </p:grpSp>
      <p:sp>
        <p:nvSpPr>
          <p:cNvPr id="53" name="CuadroTexto 52"/>
          <p:cNvSpPr txBox="1"/>
          <p:nvPr/>
        </p:nvSpPr>
        <p:spPr>
          <a:xfrm>
            <a:off x="424584" y="357102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Consultoría</a:t>
            </a:r>
          </a:p>
          <a:p>
            <a:pPr algn="ctr"/>
            <a:r>
              <a:rPr lang="es-EC" sz="1200" b="1" dirty="0" err="1" smtClean="0"/>
              <a:t>Ucuenca</a:t>
            </a:r>
            <a:r>
              <a:rPr lang="es-EC" sz="1200" b="1" dirty="0" smtClean="0"/>
              <a:t> EP</a:t>
            </a:r>
          </a:p>
        </p:txBody>
      </p:sp>
      <p:pic>
        <p:nvPicPr>
          <p:cNvPr id="16386" name="Picture 2" descr="@elmercurioec's video Twe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16" y="1516638"/>
            <a:ext cx="2519563" cy="44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5202"/>
            <a:ext cx="3560663" cy="5249078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182048731"/>
              </p:ext>
            </p:extLst>
          </p:nvPr>
        </p:nvGraphicFramePr>
        <p:xfrm>
          <a:off x="2686808" y="-74524"/>
          <a:ext cx="7635875" cy="433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/>
          <p:cNvSpPr/>
          <p:nvPr/>
        </p:nvSpPr>
        <p:spPr>
          <a:xfrm>
            <a:off x="3251268" y="298292"/>
            <a:ext cx="4551640" cy="1174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Transporte público en Cuenca </a:t>
            </a:r>
          </a:p>
        </p:txBody>
      </p:sp>
      <p:pic>
        <p:nvPicPr>
          <p:cNvPr id="13" name="Imagen 33">
            <a:extLst>
              <a:ext uri="{FF2B5EF4-FFF2-40B4-BE49-F238E27FC236}">
                <a16:creationId xmlns="" xmlns:a16="http://schemas.microsoft.com/office/drawing/2014/main" id="{AB499334-B7BE-22B4-2229-ADE498E86A5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360" t="5618" r="11138" b="24013"/>
          <a:stretch/>
        </p:blipFill>
        <p:spPr>
          <a:xfrm>
            <a:off x="5460700" y="4520806"/>
            <a:ext cx="2088090" cy="1354683"/>
          </a:xfrm>
          <a:prstGeom prst="rect">
            <a:avLst/>
          </a:prstGeom>
        </p:spPr>
      </p:pic>
      <p:pic>
        <p:nvPicPr>
          <p:cNvPr id="14" name="Imagen 34">
            <a:extLst>
              <a:ext uri="{FF2B5EF4-FFF2-40B4-BE49-F238E27FC236}">
                <a16:creationId xmlns="" xmlns:a16="http://schemas.microsoft.com/office/drawing/2014/main" id="{7389A904-469B-AA95-6408-060BCD162FC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085" t="7341"/>
          <a:stretch/>
        </p:blipFill>
        <p:spPr>
          <a:xfrm>
            <a:off x="2462358" y="4500555"/>
            <a:ext cx="2088090" cy="135767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C6D0759C-FB36-F65B-8D8D-4138C48C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86" y="4520806"/>
            <a:ext cx="2956515" cy="13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2008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</a:rPr>
              <a:t>Caja común por operadora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74" name="Grupo 73"/>
          <p:cNvGrpSpPr/>
          <p:nvPr/>
        </p:nvGrpSpPr>
        <p:grpSpPr>
          <a:xfrm>
            <a:off x="7570999" y="2665859"/>
            <a:ext cx="2688830" cy="672207"/>
            <a:chOff x="1610" y="2775321"/>
            <a:chExt cx="2688830" cy="672207"/>
          </a:xfrm>
        </p:grpSpPr>
        <p:sp>
          <p:nvSpPr>
            <p:cNvPr id="75" name="Rectángulo redondeado 74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ángulo 75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 smtClean="0"/>
                <a:t>Crédito concesional </a:t>
              </a:r>
              <a:r>
                <a:rPr lang="es-ES" sz="1100" dirty="0" err="1" smtClean="0"/>
                <a:t>KfW</a:t>
              </a:r>
              <a:r>
                <a:rPr lang="es-ES" sz="1100" dirty="0"/>
                <a:t> </a:t>
              </a:r>
              <a:r>
                <a:rPr lang="es-ES" sz="1100" dirty="0" smtClean="0"/>
                <a:t>– BDE – GAD Cuenca</a:t>
              </a:r>
              <a:endParaRPr lang="es-ES" sz="1100" kern="1200" dirty="0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7570999" y="3573340"/>
            <a:ext cx="2688830" cy="672207"/>
            <a:chOff x="1610" y="3682802"/>
            <a:chExt cx="2688830" cy="672207"/>
          </a:xfrm>
        </p:grpSpPr>
        <p:sp>
          <p:nvSpPr>
            <p:cNvPr id="78" name="Rectángulo redondeado 77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/>
                <a:t>Ejecución de los Estudios </a:t>
              </a:r>
              <a:r>
                <a:rPr lang="es-EC" sz="1100" dirty="0"/>
                <a:t>de pre factibilidad, factibilidad para la implementación de unidades </a:t>
              </a:r>
              <a:r>
                <a:rPr lang="es-EC" sz="1100" dirty="0" smtClean="0"/>
                <a:t>Eléctricas</a:t>
              </a:r>
              <a:endParaRPr lang="es-ES" sz="1100" kern="1200" dirty="0"/>
            </a:p>
          </p:txBody>
        </p:sp>
      </p:grpSp>
      <p:sp>
        <p:nvSpPr>
          <p:cNvPr id="59" name="CuadroTexto 58"/>
          <p:cNvSpPr txBox="1"/>
          <p:nvPr/>
        </p:nvSpPr>
        <p:spPr>
          <a:xfrm>
            <a:off x="2286296" y="3534944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2025</a:t>
            </a:r>
            <a:endParaRPr lang="es-EC" sz="2800" dirty="0"/>
          </a:p>
        </p:txBody>
      </p:sp>
      <p:sp>
        <p:nvSpPr>
          <p:cNvPr id="61" name="CuadroTexto 60"/>
          <p:cNvSpPr txBox="1"/>
          <p:nvPr/>
        </p:nvSpPr>
        <p:spPr>
          <a:xfrm>
            <a:off x="2063691" y="2715841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Estudios para implementación buses eléctricos</a:t>
            </a:r>
            <a:endParaRPr lang="es-EC" sz="1200" b="1" dirty="0"/>
          </a:p>
        </p:txBody>
      </p:sp>
      <p:sp>
        <p:nvSpPr>
          <p:cNvPr id="53" name="CuadroTexto 52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2024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24584" y="357102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Consultoría</a:t>
            </a:r>
          </a:p>
          <a:p>
            <a:pPr algn="ctr"/>
            <a:r>
              <a:rPr lang="es-EC" sz="1200" b="1" dirty="0" err="1" smtClean="0">
                <a:solidFill>
                  <a:schemeClr val="bg1">
                    <a:lumMod val="85000"/>
                  </a:schemeClr>
                </a:solidFill>
              </a:rPr>
              <a:t>Ucuenca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 EP</a:t>
            </a:r>
          </a:p>
        </p:txBody>
      </p:sp>
      <p:pic>
        <p:nvPicPr>
          <p:cNvPr id="17410" name="Picture 2" descr="Alcaldía de Cuenca firma crédito por hasta USD 24,2 millones para Programa  de Movilidad Urbana Sostenible | GAD Municipal de Cuen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64" y="2358379"/>
            <a:ext cx="3421553" cy="227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5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33" y="1228763"/>
            <a:ext cx="3560663" cy="5249078"/>
          </a:xfrm>
          <a:prstGeom prst="rect">
            <a:avLst/>
          </a:prstGeom>
        </p:spPr>
      </p:pic>
      <p:grpSp>
        <p:nvGrpSpPr>
          <p:cNvPr id="59" name="Grupo 58"/>
          <p:cNvGrpSpPr/>
          <p:nvPr/>
        </p:nvGrpSpPr>
        <p:grpSpPr>
          <a:xfrm>
            <a:off x="9175615" y="3281755"/>
            <a:ext cx="2688830" cy="672207"/>
            <a:chOff x="1610" y="3682802"/>
            <a:chExt cx="2688830" cy="672207"/>
          </a:xfrm>
        </p:grpSpPr>
        <p:sp>
          <p:nvSpPr>
            <p:cNvPr id="65" name="Rectángulo redondeado 64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ctángulo 6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/>
                <a:t>Actualización </a:t>
              </a:r>
              <a:r>
                <a:rPr lang="es-EC" sz="1100" dirty="0"/>
                <a:t>del Plan de Movilidad</a:t>
              </a:r>
              <a:endParaRPr lang="es-ES" sz="1100" kern="1200" dirty="0"/>
            </a:p>
          </p:txBody>
        </p:sp>
      </p:grpSp>
      <p:sp>
        <p:nvSpPr>
          <p:cNvPr id="61" name="CuadroTexto 60"/>
          <p:cNvSpPr txBox="1"/>
          <p:nvPr/>
        </p:nvSpPr>
        <p:spPr>
          <a:xfrm>
            <a:off x="3860336" y="284494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2025</a:t>
            </a:r>
            <a:endParaRPr lang="es-EC" sz="2800" dirty="0"/>
          </a:p>
        </p:txBody>
      </p:sp>
      <p:sp>
        <p:nvSpPr>
          <p:cNvPr id="66" name="CuadroTexto 65"/>
          <p:cNvSpPr txBox="1"/>
          <p:nvPr/>
        </p:nvSpPr>
        <p:spPr>
          <a:xfrm>
            <a:off x="3709864" y="3596499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Actualización Plan de Movilidad Sostenible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2286296" y="3534944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2025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2063691" y="2715841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Estudios para implementación buses eléctricos</a:t>
            </a:r>
            <a:endParaRPr lang="es-EC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618283" y="2808314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2024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424584" y="357102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Consultoría</a:t>
            </a:r>
          </a:p>
          <a:p>
            <a:pPr algn="ctr"/>
            <a:r>
              <a:rPr lang="es-EC" sz="1200" b="1" dirty="0" err="1" smtClean="0">
                <a:solidFill>
                  <a:schemeClr val="bg1">
                    <a:lumMod val="85000"/>
                  </a:schemeClr>
                </a:solidFill>
              </a:rPr>
              <a:t>Ucuenca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 EP</a:t>
            </a:r>
          </a:p>
        </p:txBody>
      </p:sp>
      <p:pic>
        <p:nvPicPr>
          <p:cNvPr id="18434" name="Picture 2" descr="Quiénes somos? – EMOV E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47" y="2231400"/>
            <a:ext cx="3679667" cy="24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33468" y="2909294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95266" cy="11506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736486" y="3361148"/>
            <a:ext cx="1589733" cy="11790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2385" cy="11790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29427" y="3362432"/>
            <a:ext cx="1649593" cy="116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65" name="Grupo 64"/>
          <p:cNvGrpSpPr/>
          <p:nvPr/>
        </p:nvGrpSpPr>
        <p:grpSpPr>
          <a:xfrm>
            <a:off x="9390354" y="3274325"/>
            <a:ext cx="2688830" cy="672207"/>
            <a:chOff x="1610" y="3682802"/>
            <a:chExt cx="2688830" cy="672207"/>
          </a:xfrm>
        </p:grpSpPr>
        <p:sp>
          <p:nvSpPr>
            <p:cNvPr id="69" name="Rectángulo redondeado 68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ectángulo 69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/>
                <a:t>Proceso de adquisición de buses eléctricos</a:t>
              </a:r>
              <a:endParaRPr lang="es-ES" sz="1100" kern="1200" dirty="0"/>
            </a:p>
          </p:txBody>
        </p:sp>
      </p:grpSp>
      <p:sp>
        <p:nvSpPr>
          <p:cNvPr id="85" name="CuadroTexto 84"/>
          <p:cNvSpPr txBox="1"/>
          <p:nvPr/>
        </p:nvSpPr>
        <p:spPr>
          <a:xfrm>
            <a:off x="5566260" y="347905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2026</a:t>
            </a:r>
            <a:endParaRPr lang="es-EC" sz="2800" dirty="0"/>
          </a:p>
        </p:txBody>
      </p:sp>
      <p:sp>
        <p:nvSpPr>
          <p:cNvPr id="86" name="CuadroTexto 85"/>
          <p:cNvSpPr txBox="1"/>
          <p:nvPr/>
        </p:nvSpPr>
        <p:spPr>
          <a:xfrm>
            <a:off x="5343655" y="281983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Implementación de buses eléctricos</a:t>
            </a:r>
            <a:endParaRPr lang="es-EC" sz="1200" b="1" dirty="0"/>
          </a:p>
        </p:txBody>
      </p:sp>
      <p:sp>
        <p:nvSpPr>
          <p:cNvPr id="68" name="CuadroTexto 67"/>
          <p:cNvSpPr txBox="1"/>
          <p:nvPr/>
        </p:nvSpPr>
        <p:spPr>
          <a:xfrm>
            <a:off x="3860336" y="284494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2025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3709864" y="3596499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Actualización Plan de Movilidad Sostenible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2286296" y="3534944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2025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2063691" y="2715841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Estudios para implementación buses eléctricos</a:t>
            </a:r>
            <a:endParaRPr lang="es-EC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618283" y="2808314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2024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424584" y="357102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Consultoría</a:t>
            </a:r>
          </a:p>
          <a:p>
            <a:pPr algn="ctr"/>
            <a:r>
              <a:rPr lang="es-EC" sz="1200" b="1" dirty="0" err="1" smtClean="0">
                <a:solidFill>
                  <a:schemeClr val="bg1">
                    <a:lumMod val="85000"/>
                  </a:schemeClr>
                </a:solidFill>
              </a:rPr>
              <a:t>Ucuenca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 EP</a:t>
            </a:r>
          </a:p>
        </p:txBody>
      </p:sp>
      <p:pic>
        <p:nvPicPr>
          <p:cNvPr id="19458" name="Picture 2" descr="Bus eléctrico de Cuenca presenta resultados positivos y realiza recorridos  a delegaciones del Foro de Ciudades Intermedias – BYD Eléctrico Ecuad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16" y="2765342"/>
            <a:ext cx="2255229" cy="15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B80E0C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 descr="C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8"/>
          <a:stretch/>
        </p:blipFill>
        <p:spPr bwMode="auto">
          <a:xfrm>
            <a:off x="4591251" y="7937"/>
            <a:ext cx="7600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1612921" y="160337"/>
            <a:ext cx="865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b="1" dirty="0" smtClean="0">
                <a:solidFill>
                  <a:srgbClr val="C61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GOBIERNO AUTÓNOMO DESCENTRALIZADO </a:t>
            </a:r>
          </a:p>
          <a:p>
            <a:pPr algn="r"/>
            <a:r>
              <a:rPr lang="es-EC" sz="2000" b="1" dirty="0" smtClean="0">
                <a:solidFill>
                  <a:srgbClr val="C61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MUNICIPAL DEL CANTÓN  CUENCA</a:t>
            </a:r>
          </a:p>
        </p:txBody>
      </p:sp>
      <p:sp>
        <p:nvSpPr>
          <p:cNvPr id="3" name="AutoShape 4" descr="CAF"/>
          <p:cNvSpPr>
            <a:spLocks noChangeAspect="1" noChangeArrowheads="1"/>
          </p:cNvSpPr>
          <p:nvPr/>
        </p:nvSpPr>
        <p:spPr bwMode="auto">
          <a:xfrm>
            <a:off x="1329857" y="51398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CA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8" descr="C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2978522" y="2890063"/>
            <a:ext cx="5186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Gracias por su atención!</a:t>
            </a:r>
          </a:p>
          <a:p>
            <a:pPr algn="ctr"/>
            <a:endParaRPr lang="es-EC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algn="r"/>
            <a:r>
              <a:rPr lang="es-EC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Mgst</a:t>
            </a:r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. Pablo Carvallo Corral</a:t>
            </a:r>
          </a:p>
          <a:p>
            <a:pPr algn="r"/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Director de Movilidad</a:t>
            </a: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466509" y="996696"/>
            <a:ext cx="11725491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CuadroTexto 60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1999</a:t>
            </a:r>
            <a:endParaRPr lang="es-EC" sz="2800" dirty="0"/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2008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225745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2006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79656" y="3534993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Consultoría </a:t>
            </a:r>
          </a:p>
          <a:p>
            <a:pPr algn="ctr"/>
            <a:r>
              <a:rPr lang="es-EC" sz="1200" b="1" dirty="0" smtClean="0"/>
              <a:t>CHODAY </a:t>
            </a:r>
            <a:r>
              <a:rPr lang="es-EC" sz="1200" b="1" dirty="0"/>
              <a:t>– </a:t>
            </a:r>
            <a:r>
              <a:rPr lang="es-EC" sz="1200" b="1" dirty="0" smtClean="0"/>
              <a:t>PADECO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</a:rPr>
              <a:t>Caja común por operadora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60944" y="2714545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Actualización de los estudios </a:t>
            </a:r>
            <a:r>
              <a:rPr lang="es-EC" sz="1200" b="1" dirty="0" smtClean="0">
                <a:solidFill>
                  <a:schemeClr val="bg1"/>
                </a:solidFill>
              </a:rPr>
              <a:t>del SIT </a:t>
            </a:r>
            <a:r>
              <a:rPr lang="es-EC" sz="1200" b="1" dirty="0">
                <a:solidFill>
                  <a:schemeClr val="bg1"/>
                </a:solidFill>
              </a:rPr>
              <a:t>CUENCA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74" name="Grupo 73"/>
          <p:cNvGrpSpPr/>
          <p:nvPr/>
        </p:nvGrpSpPr>
        <p:grpSpPr>
          <a:xfrm>
            <a:off x="5826391" y="2858372"/>
            <a:ext cx="2688830" cy="672207"/>
            <a:chOff x="1610" y="2775321"/>
            <a:chExt cx="2688830" cy="672207"/>
          </a:xfrm>
        </p:grpSpPr>
        <p:sp>
          <p:nvSpPr>
            <p:cNvPr id="75" name="Rectángulo redondeado 74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ángulo 75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Inicio de estudios para un Sistema Integrado Transporte  - SIT CUENCA</a:t>
              </a:r>
              <a:endParaRPr lang="es-ES" sz="1100" dirty="0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5826391" y="3765853"/>
            <a:ext cx="2688830" cy="672207"/>
            <a:chOff x="1610" y="3682802"/>
            <a:chExt cx="2688830" cy="672207"/>
          </a:xfrm>
        </p:grpSpPr>
        <p:sp>
          <p:nvSpPr>
            <p:cNvPr id="78" name="Rectángulo redondeado 77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operadoras, Flota 669 unidades, planificación rutas troncales y áreas de transferencia</a:t>
              </a:r>
              <a:endParaRPr lang="es-EC" sz="1100" dirty="0"/>
            </a:p>
          </p:txBody>
        </p:sp>
      </p:grpSp>
      <p:pic>
        <p:nvPicPr>
          <p:cNvPr id="1028" name="Picture 4" descr="PRENSA Virtual - Recuerdos del antiguo transporte urbano... | Fac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94" y="2395684"/>
            <a:ext cx="3092423" cy="24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CuadroTexto 60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1999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2008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225745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2006</a:t>
            </a:r>
            <a:endParaRPr lang="es-EC" sz="2800" dirty="0"/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79656" y="3534993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CHODAY </a:t>
            </a:r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– 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PADECO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</a:rPr>
              <a:t>Caja común por operadora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60944" y="2714545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Actualización de los estudios </a:t>
            </a:r>
            <a:r>
              <a:rPr lang="es-EC" sz="1200" b="1" dirty="0" smtClean="0"/>
              <a:t>del SIT </a:t>
            </a:r>
            <a:r>
              <a:rPr lang="es-EC" sz="1200" b="1" dirty="0"/>
              <a:t>CUENCA</a:t>
            </a:r>
            <a:endParaRPr lang="es-EC" sz="1200" b="1" dirty="0" smtClean="0"/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 rotWithShape="1">
          <a:blip r:embed="rId6"/>
          <a:srcRect l="3525" t="39200" r="73900" b="31333"/>
          <a:stretch/>
        </p:blipFill>
        <p:spPr>
          <a:xfrm>
            <a:off x="3980864" y="2381914"/>
            <a:ext cx="3353069" cy="2461887"/>
          </a:xfrm>
          <a:prstGeom prst="rect">
            <a:avLst/>
          </a:prstGeom>
        </p:spPr>
      </p:pic>
      <p:grpSp>
        <p:nvGrpSpPr>
          <p:cNvPr id="74" name="Grupo 73"/>
          <p:cNvGrpSpPr/>
          <p:nvPr/>
        </p:nvGrpSpPr>
        <p:grpSpPr>
          <a:xfrm>
            <a:off x="7570999" y="2815519"/>
            <a:ext cx="2688830" cy="672207"/>
            <a:chOff x="1610" y="2775321"/>
            <a:chExt cx="2688830" cy="672207"/>
          </a:xfrm>
        </p:grpSpPr>
        <p:sp>
          <p:nvSpPr>
            <p:cNvPr id="75" name="Rectángulo redondeado 74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ángulo 75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Actualización de los estudios del Sistema Integrado Transporte  - SIT CUENCA</a:t>
              </a:r>
              <a:endParaRPr lang="es-ES" sz="1100" kern="1200" dirty="0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7570999" y="3723000"/>
            <a:ext cx="2688830" cy="672207"/>
            <a:chOff x="1610" y="3682802"/>
            <a:chExt cx="2688830" cy="672207"/>
          </a:xfrm>
        </p:grpSpPr>
        <p:sp>
          <p:nvSpPr>
            <p:cNvPr id="78" name="Rectángulo redondeado 77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 smtClean="0"/>
                <a:t>Definición </a:t>
              </a:r>
              <a:r>
                <a:rPr lang="es-EC" sz="1100" dirty="0"/>
                <a:t>de operación, reducción de flota 475 unidades</a:t>
              </a:r>
              <a:endParaRPr lang="es-ES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2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40762" cy="12074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699040" y="3361148"/>
            <a:ext cx="1627179" cy="12074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9500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05719" y="3362432"/>
            <a:ext cx="1673302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CuadroTexto 60"/>
          <p:cNvSpPr txBox="1"/>
          <p:nvPr/>
        </p:nvSpPr>
        <p:spPr>
          <a:xfrm>
            <a:off x="602261" y="2872833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1999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2008</a:t>
            </a:r>
            <a:endParaRPr lang="es-EC" sz="2800" dirty="0"/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225745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2006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2009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79656" y="3534993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CHODAY </a:t>
            </a:r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– 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PADECO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Caja común por operadora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60944" y="2714545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Actualización de los estudios 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del SIT </a:t>
            </a:r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CUENCA</a:t>
            </a:r>
            <a:endParaRPr lang="es-EC" sz="12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Paralización en contra del sistema de acceso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33" y="1228763"/>
            <a:ext cx="3560663" cy="5249078"/>
          </a:xfrm>
          <a:prstGeom prst="rect">
            <a:avLst/>
          </a:prstGeom>
        </p:spPr>
      </p:pic>
      <p:grpSp>
        <p:nvGrpSpPr>
          <p:cNvPr id="44" name="Grupo 43"/>
          <p:cNvGrpSpPr/>
          <p:nvPr/>
        </p:nvGrpSpPr>
        <p:grpSpPr>
          <a:xfrm>
            <a:off x="9068521" y="2746791"/>
            <a:ext cx="2688830" cy="672207"/>
            <a:chOff x="1610" y="2775321"/>
            <a:chExt cx="2688830" cy="672207"/>
          </a:xfrm>
        </p:grpSpPr>
        <p:sp>
          <p:nvSpPr>
            <p:cNvPr id="53" name="Rectángulo redondeado 52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ángulo 57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Sistema común de recaudo de las 7 </a:t>
              </a:r>
              <a:r>
                <a:rPr lang="es-EC" sz="1100" dirty="0" smtClean="0"/>
                <a:t>operadoras</a:t>
              </a:r>
              <a:endParaRPr lang="es-ES" sz="1100" kern="1200" dirty="0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9068521" y="3654272"/>
            <a:ext cx="2688830" cy="672207"/>
            <a:chOff x="1610" y="3682802"/>
            <a:chExt cx="2688830" cy="672207"/>
          </a:xfrm>
        </p:grpSpPr>
        <p:sp>
          <p:nvSpPr>
            <p:cNvPr id="65" name="Rectángulo redondeado 64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ctángulo 68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I</a:t>
              </a:r>
              <a:r>
                <a:rPr lang="es-EC" sz="1100" dirty="0" smtClean="0"/>
                <a:t>mplementación </a:t>
              </a:r>
              <a:r>
                <a:rPr lang="es-EC" sz="1100" dirty="0"/>
                <a:t>de tornos como sistema de acceso a las unidades mediante el pago de la tarifa</a:t>
              </a:r>
              <a:endParaRPr lang="es-ES" sz="1100" kern="1200" dirty="0"/>
            </a:p>
          </p:txBody>
        </p:sp>
      </p:grpSp>
      <p:pic>
        <p:nvPicPr>
          <p:cNvPr id="2050" name="Picture 2" descr="Línea 100 de buses en Cuenca sería reemplazada por el Tranví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3" y="2386615"/>
            <a:ext cx="3633602" cy="24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33468" y="2909294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2059214" y="3363988"/>
            <a:ext cx="1695266" cy="11506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736486" y="3361148"/>
            <a:ext cx="1589733" cy="117908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008736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8679021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0327752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1954933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26219" y="3361148"/>
            <a:ext cx="1672385" cy="11790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7029427" y="3362432"/>
            <a:ext cx="1649593" cy="116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8679021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10324735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372532" y="3362432"/>
            <a:ext cx="1685533" cy="1207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CuadroTexto 60"/>
          <p:cNvSpPr txBox="1"/>
          <p:nvPr/>
        </p:nvSpPr>
        <p:spPr>
          <a:xfrm>
            <a:off x="602261" y="2880152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1999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965643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2008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222436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2011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50946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225745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2006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799015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618443" y="3523281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2009</a:t>
            </a:r>
            <a:endParaRPr lang="es-EC" sz="28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79656" y="354231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CHODAY </a:t>
            </a:r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– 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PADECO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3716076" y="3507672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Caja común por operadora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977912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/>
                </a:solidFill>
              </a:rPr>
              <a:t>Artelia</a:t>
            </a:r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>
                <a:solidFill>
                  <a:schemeClr val="bg1"/>
                </a:solidFill>
              </a:rPr>
              <a:t>y </a:t>
            </a:r>
            <a:r>
              <a:rPr lang="es-EC" sz="1200" b="1" dirty="0" err="1">
                <a:solidFill>
                  <a:schemeClr val="bg1"/>
                </a:solidFill>
              </a:rPr>
              <a:t>Coteba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352552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60944" y="2714545"/>
            <a:ext cx="16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Actualización de los estudios 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del SIT </a:t>
            </a:r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CUENCA</a:t>
            </a:r>
            <a:endParaRPr lang="es-EC" sz="12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397364" y="288165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Paralización en contra del sistema de acceso </a:t>
            </a:r>
            <a:endParaRPr lang="es-EC" sz="1200" b="1" dirty="0" smtClean="0"/>
          </a:p>
        </p:txBody>
      </p:sp>
      <p:sp>
        <p:nvSpPr>
          <p:cNvPr id="40" name="CuadroTexto 39"/>
          <p:cNvSpPr txBox="1"/>
          <p:nvPr/>
        </p:nvSpPr>
        <p:spPr>
          <a:xfrm>
            <a:off x="8659200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grpSp>
        <p:nvGrpSpPr>
          <p:cNvPr id="53" name="Grupo 52"/>
          <p:cNvGrpSpPr/>
          <p:nvPr/>
        </p:nvGrpSpPr>
        <p:grpSpPr>
          <a:xfrm>
            <a:off x="9390354" y="2760392"/>
            <a:ext cx="2688830" cy="672207"/>
            <a:chOff x="1610" y="2775321"/>
            <a:chExt cx="2688830" cy="672207"/>
          </a:xfrm>
        </p:grpSpPr>
        <p:sp>
          <p:nvSpPr>
            <p:cNvPr id="58" name="Rectángulo redondeado 57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ctángulo 58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Paralización en contra del sistema de </a:t>
              </a:r>
              <a:r>
                <a:rPr lang="es-EC" sz="1100" dirty="0" smtClean="0"/>
                <a:t>acceso,  </a:t>
              </a:r>
              <a:r>
                <a:rPr lang="es-EC" sz="1100" dirty="0"/>
                <a:t>mediante acción de protección por parte de gremios de personas con discapacidad</a:t>
              </a:r>
              <a:endParaRPr lang="es-ES" sz="1100" kern="1200" dirty="0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9390354" y="3667873"/>
            <a:ext cx="2688830" cy="672207"/>
            <a:chOff x="1610" y="3682802"/>
            <a:chExt cx="2688830" cy="672207"/>
          </a:xfrm>
        </p:grpSpPr>
        <p:sp>
          <p:nvSpPr>
            <p:cNvPr id="69" name="Rectángulo redondeado 68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ectángulo 69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Retiro del sistema de acceso y continuación de pago mediante caja de recaudo</a:t>
              </a:r>
              <a:endParaRPr lang="es-ES" sz="1100" kern="1200" dirty="0"/>
            </a:p>
          </p:txBody>
        </p:sp>
      </p:grpSp>
      <p:pic>
        <p:nvPicPr>
          <p:cNvPr id="3074" name="Picture 2" descr="https://www.eluniverso.com/resizer/v2/3BH4FLUY2VHFXJYDAW6WKAG724.jpg?auth=778dad9f70d363575d48341d6c2295a134fedbfe440e7a10d68e893489e72392&amp;width=456&amp;height=336&amp;quality=75&amp;smart=tr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86" y="2847484"/>
            <a:ext cx="207905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Rectángulo 54"/>
          <p:cNvSpPr/>
          <p:nvPr/>
        </p:nvSpPr>
        <p:spPr>
          <a:xfrm>
            <a:off x="384764" y="3362432"/>
            <a:ext cx="1673302" cy="12074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002060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2058066" y="3362432"/>
            <a:ext cx="1645713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3703780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57830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2011</a:t>
            </a:r>
            <a:endParaRPr lang="es-EC" sz="2800" dirty="0"/>
          </a:p>
        </p:txBody>
      </p:sp>
      <p:sp>
        <p:nvSpPr>
          <p:cNvPr id="64" name="CuadroTexto 63"/>
          <p:cNvSpPr txBox="1"/>
          <p:nvPr/>
        </p:nvSpPr>
        <p:spPr>
          <a:xfrm>
            <a:off x="3865332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2154883" y="349825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2012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33780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Consultoría </a:t>
            </a:r>
          </a:p>
          <a:p>
            <a:pPr algn="ctr"/>
            <a:r>
              <a:rPr lang="es-EC" sz="1200" b="1" dirty="0" err="1" smtClean="0"/>
              <a:t>Artelia</a:t>
            </a:r>
            <a:r>
              <a:rPr lang="es-EC" sz="1200" b="1" dirty="0" smtClean="0"/>
              <a:t> </a:t>
            </a:r>
            <a:r>
              <a:rPr lang="es-EC" sz="1200" b="1" dirty="0"/>
              <a:t>y </a:t>
            </a:r>
            <a:r>
              <a:rPr lang="es-EC" sz="1200" b="1" dirty="0" err="1"/>
              <a:t>Coteba</a:t>
            </a:r>
            <a:endParaRPr lang="es-EC" sz="1200" b="1" dirty="0" smtClean="0"/>
          </a:p>
        </p:txBody>
      </p:sp>
      <p:sp>
        <p:nvSpPr>
          <p:cNvPr id="36" name="CuadroTexto 35"/>
          <p:cNvSpPr txBox="1"/>
          <p:nvPr/>
        </p:nvSpPr>
        <p:spPr>
          <a:xfrm>
            <a:off x="3708420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015068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ETS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5826391" y="2844878"/>
            <a:ext cx="2688830" cy="672207"/>
            <a:chOff x="1610" y="3682802"/>
            <a:chExt cx="2688830" cy="672207"/>
          </a:xfrm>
        </p:grpSpPr>
        <p:sp>
          <p:nvSpPr>
            <p:cNvPr id="69" name="Rectángulo redondeado 68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ectángulo 69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Definición de la red primaria del SIT CUENCA</a:t>
              </a:r>
              <a:endParaRPr lang="es-ES" sz="1100" kern="1200" dirty="0"/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5826391" y="3749979"/>
            <a:ext cx="2688830" cy="672207"/>
            <a:chOff x="1610" y="3682802"/>
            <a:chExt cx="2688830" cy="672207"/>
          </a:xfrm>
        </p:grpSpPr>
        <p:sp>
          <p:nvSpPr>
            <p:cNvPr id="72" name="Rectángulo redondeado 71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Rectángulo 72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Definición inicial del sistema </a:t>
              </a:r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masivo</a:t>
              </a:r>
              <a:endParaRPr lang="es-EC" sz="1100" dirty="0"/>
            </a:p>
          </p:txBody>
        </p:sp>
      </p:grpSp>
      <p:pic>
        <p:nvPicPr>
          <p:cNvPr id="4098" name="Picture 2" descr="El tranvía y un intercambiador obras de gran aliento para Cuen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18" y="2386852"/>
            <a:ext cx="3341896" cy="25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Rectángulo 54"/>
          <p:cNvSpPr/>
          <p:nvPr/>
        </p:nvSpPr>
        <p:spPr>
          <a:xfrm>
            <a:off x="384764" y="3362432"/>
            <a:ext cx="1673302" cy="12074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2058066" y="3362432"/>
            <a:ext cx="1645713" cy="12074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3703780" y="3362432"/>
            <a:ext cx="1630197" cy="12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57830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2011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865332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2013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2295133" y="349883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2012</a:t>
            </a:r>
            <a:endParaRPr lang="es-EC" sz="28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333780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>
                    <a:lumMod val="85000"/>
                  </a:schemeClr>
                </a:solidFill>
              </a:rPr>
              <a:t>Artelia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y </a:t>
            </a:r>
            <a:r>
              <a:rPr lang="es-EC" sz="1200" b="1" dirty="0" err="1">
                <a:solidFill>
                  <a:schemeClr val="bg1">
                    <a:lumMod val="85000"/>
                  </a:schemeClr>
                </a:solidFill>
              </a:rPr>
              <a:t>Coteba</a:t>
            </a:r>
            <a:endParaRPr lang="es-EC" sz="12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708420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Consultoría </a:t>
            </a:r>
          </a:p>
          <a:p>
            <a:pPr algn="ctr"/>
            <a:r>
              <a:rPr lang="es-EC" sz="1200" b="1" dirty="0" err="1">
                <a:solidFill>
                  <a:schemeClr val="bg1"/>
                </a:solidFill>
              </a:rPr>
              <a:t>Braxton</a:t>
            </a:r>
            <a:r>
              <a:rPr lang="es-EC" sz="1200" b="1" dirty="0">
                <a:solidFill>
                  <a:schemeClr val="bg1"/>
                </a:solidFill>
              </a:rPr>
              <a:t> </a:t>
            </a:r>
            <a:endParaRPr lang="es-EC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015068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Consultoría </a:t>
            </a:r>
          </a:p>
          <a:p>
            <a:pPr algn="ctr"/>
            <a:r>
              <a:rPr lang="es-EC" sz="1200" b="1" dirty="0"/>
              <a:t>ETS</a:t>
            </a:r>
            <a:endParaRPr lang="es-EC" sz="1200" b="1" dirty="0" smtClean="0"/>
          </a:p>
        </p:txBody>
      </p:sp>
      <p:grpSp>
        <p:nvGrpSpPr>
          <p:cNvPr id="38" name="Grupo 37"/>
          <p:cNvGrpSpPr/>
          <p:nvPr/>
        </p:nvGrpSpPr>
        <p:grpSpPr>
          <a:xfrm>
            <a:off x="8370071" y="2835464"/>
            <a:ext cx="2688830" cy="672207"/>
            <a:chOff x="1610" y="3682802"/>
            <a:chExt cx="2688830" cy="672207"/>
          </a:xfrm>
        </p:grpSpPr>
        <p:sp>
          <p:nvSpPr>
            <p:cNvPr id="39" name="Rectángulo redondeado 38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ángulo 40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Estudios Tren Ligero</a:t>
              </a:r>
              <a:endParaRPr lang="es-ES" sz="1100" kern="1200" dirty="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8370071" y="3740565"/>
            <a:ext cx="2688830" cy="672207"/>
            <a:chOff x="1610" y="3682802"/>
            <a:chExt cx="2688830" cy="672207"/>
          </a:xfrm>
        </p:grpSpPr>
        <p:sp>
          <p:nvSpPr>
            <p:cNvPr id="43" name="Rectángulo redondeado 42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ángulo 47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Estudios </a:t>
              </a:r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complementarios ingeniería básica, aspectos de construcción </a:t>
              </a:r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del Tranvía </a:t>
              </a:r>
              <a:endParaRPr lang="es-EC" sz="1100" dirty="0"/>
            </a:p>
          </p:txBody>
        </p:sp>
      </p:grpSp>
      <p:pic>
        <p:nvPicPr>
          <p:cNvPr id="5122" name="Picture 2" descr="Tranvía de los Cuatro Ríos – Cuenca, Ecuador | FYS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21" y="2392073"/>
            <a:ext cx="3986140" cy="242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37" y="996696"/>
            <a:ext cx="3560663" cy="524907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35551" y="0"/>
            <a:ext cx="8153401" cy="996696"/>
          </a:xfrm>
          <a:prstGeom prst="rect">
            <a:avLst/>
          </a:prstGeom>
          <a:solidFill>
            <a:srgbClr val="C00000"/>
          </a:solidFill>
          <a:ln>
            <a:solidFill>
              <a:srgbClr val="B8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469558" y="6244281"/>
            <a:ext cx="117224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466509" y="996696"/>
            <a:ext cx="3569042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8" y="6344905"/>
            <a:ext cx="3779437" cy="4124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078AD25-5FC8-1D7E-57B9-837EC3E7F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64" y="0"/>
            <a:ext cx="2232849" cy="10620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86989" y="298293"/>
            <a:ext cx="758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 años de Transporte en Cuenca</a:t>
            </a:r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3700495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372533" y="2904820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2058066" y="1481667"/>
            <a:ext cx="0" cy="245905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5323202" y="1481667"/>
            <a:ext cx="0" cy="2459054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Rectángulo 54"/>
          <p:cNvSpPr/>
          <p:nvPr/>
        </p:nvSpPr>
        <p:spPr>
          <a:xfrm>
            <a:off x="384764" y="3362432"/>
            <a:ext cx="1673302" cy="12074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2058066" y="3362432"/>
            <a:ext cx="1645713" cy="12074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3703780" y="3362432"/>
            <a:ext cx="1630197" cy="12074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578304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2011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865332" y="2901435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2013</a:t>
            </a:r>
            <a:endParaRPr lang="es-EC" sz="2800" dirty="0"/>
          </a:p>
        </p:txBody>
      </p:sp>
      <p:sp>
        <p:nvSpPr>
          <p:cNvPr id="67" name="CuadroTexto 66"/>
          <p:cNvSpPr txBox="1"/>
          <p:nvPr/>
        </p:nvSpPr>
        <p:spPr>
          <a:xfrm>
            <a:off x="2295133" y="3498836"/>
            <a:ext cx="120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>
                    <a:lumMod val="85000"/>
                  </a:schemeClr>
                </a:solidFill>
              </a:rPr>
              <a:t>2012</a:t>
            </a:r>
            <a:endParaRPr lang="es-EC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33780" y="3507671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 err="1" smtClean="0">
                <a:solidFill>
                  <a:schemeClr val="bg1">
                    <a:lumMod val="85000"/>
                  </a:schemeClr>
                </a:solidFill>
              </a:rPr>
              <a:t>Artelia</a:t>
            </a:r>
            <a:r>
              <a:rPr lang="es-EC" sz="1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y </a:t>
            </a:r>
            <a:r>
              <a:rPr lang="es-EC" sz="1200" b="1" dirty="0" err="1">
                <a:solidFill>
                  <a:schemeClr val="bg1">
                    <a:lumMod val="85000"/>
                  </a:schemeClr>
                </a:solidFill>
              </a:rPr>
              <a:t>Coteba</a:t>
            </a:r>
            <a:endParaRPr lang="es-EC" sz="12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708420" y="3517085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Consultoría </a:t>
            </a:r>
          </a:p>
          <a:p>
            <a:pPr algn="ctr"/>
            <a:r>
              <a:rPr lang="es-EC" sz="1200" b="1" dirty="0" err="1"/>
              <a:t>Braxton</a:t>
            </a:r>
            <a:r>
              <a:rPr lang="es-EC" sz="1200" b="1" dirty="0"/>
              <a:t> </a:t>
            </a:r>
            <a:endParaRPr lang="es-EC" sz="1200" b="1" dirty="0" smtClean="0"/>
          </a:p>
        </p:txBody>
      </p:sp>
      <p:sp>
        <p:nvSpPr>
          <p:cNvPr id="40" name="CuadroTexto 39"/>
          <p:cNvSpPr txBox="1"/>
          <p:nvPr/>
        </p:nvSpPr>
        <p:spPr>
          <a:xfrm>
            <a:off x="2015068" y="2881650"/>
            <a:ext cx="16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Consultoría </a:t>
            </a:r>
          </a:p>
          <a:p>
            <a:pPr algn="ctr"/>
            <a:r>
              <a:rPr lang="es-EC" sz="1200" b="1" dirty="0">
                <a:solidFill>
                  <a:schemeClr val="bg1">
                    <a:lumMod val="85000"/>
                  </a:schemeClr>
                </a:solidFill>
              </a:rPr>
              <a:t>ETS</a:t>
            </a:r>
            <a:endParaRPr lang="es-EC" sz="12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9068521" y="2374274"/>
            <a:ext cx="2688830" cy="672207"/>
            <a:chOff x="1610" y="2775321"/>
            <a:chExt cx="2688830" cy="672207"/>
          </a:xfrm>
        </p:grpSpPr>
        <p:sp>
          <p:nvSpPr>
            <p:cNvPr id="50" name="Rectángulo redondeado 49"/>
            <p:cNvSpPr/>
            <p:nvPr/>
          </p:nvSpPr>
          <p:spPr>
            <a:xfrm>
              <a:off x="1610" y="2775321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ctángulo 50"/>
            <p:cNvSpPr/>
            <p:nvPr/>
          </p:nvSpPr>
          <p:spPr>
            <a:xfrm>
              <a:off x="21298" y="2795009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dirty="0"/>
                <a:t>Implementación SIT Cuenca</a:t>
              </a:r>
              <a:endParaRPr lang="es-ES" sz="1100" dirty="0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9068521" y="3281755"/>
            <a:ext cx="2688830" cy="672207"/>
            <a:chOff x="1610" y="3682802"/>
            <a:chExt cx="2688830" cy="672207"/>
          </a:xfrm>
        </p:grpSpPr>
        <p:sp>
          <p:nvSpPr>
            <p:cNvPr id="54" name="Rectángulo redondeado 53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ángulo 57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Áreas de transferencia, recaudo único, 2 troncales, 9 alimentadoras, unión de compañías , pago mixto</a:t>
              </a:r>
              <a:endParaRPr lang="es-EC" sz="1100" dirty="0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9068521" y="4186856"/>
            <a:ext cx="2688830" cy="672207"/>
            <a:chOff x="1610" y="3682802"/>
            <a:chExt cx="2688830" cy="672207"/>
          </a:xfrm>
        </p:grpSpPr>
        <p:sp>
          <p:nvSpPr>
            <p:cNvPr id="60" name="Rectángulo redondeado 59"/>
            <p:cNvSpPr/>
            <p:nvPr/>
          </p:nvSpPr>
          <p:spPr>
            <a:xfrm>
              <a:off x="1610" y="3682802"/>
              <a:ext cx="2688830" cy="6722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ectángulo 60"/>
            <p:cNvSpPr/>
            <p:nvPr/>
          </p:nvSpPr>
          <p:spPr>
            <a:xfrm>
              <a:off x="21298" y="3702490"/>
              <a:ext cx="2649454" cy="63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endParaRPr lang="es-EC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s-EC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Inicio </a:t>
              </a:r>
              <a:r>
                <a:rPr lang="es-EC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construcción del tranvía </a:t>
              </a:r>
              <a:endParaRPr lang="es-EC" sz="1100" dirty="0"/>
            </a:p>
            <a:p>
              <a:pPr algn="ctr"/>
              <a:endParaRPr lang="es-EC" sz="1100" dirty="0"/>
            </a:p>
          </p:txBody>
        </p:sp>
      </p:grpSp>
      <p:pic>
        <p:nvPicPr>
          <p:cNvPr id="6146" name="Picture 2" descr="Terminal terrestre Cuenca - Teléfonos, horarios, pasaje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35" y="1754554"/>
            <a:ext cx="3217394" cy="13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 presentan problemas en la construcción del tranvía de Cuenca | El Diario  Ecuad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78" y="3149546"/>
            <a:ext cx="3223551" cy="20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23B8812BCB8242AB31F7BA9ADC2539" ma:contentTypeVersion="19" ma:contentTypeDescription="Ein neues Dokument erstellen." ma:contentTypeScope="" ma:versionID="3ca83ffcb3fc49be11df59b6c472c809">
  <xsd:schema xmlns:xsd="http://www.w3.org/2001/XMLSchema" xmlns:xs="http://www.w3.org/2001/XMLSchema" xmlns:p="http://schemas.microsoft.com/office/2006/metadata/properties" xmlns:ns2="6b84dadb-64e9-451d-ac24-20f83dc4e5bc" xmlns:ns3="7ea94427-a814-4900-b4f1-e109ad14e580" targetNamespace="http://schemas.microsoft.com/office/2006/metadata/properties" ma:root="true" ma:fieldsID="9e4595ee780d3680fac2a753fda22541" ns2:_="" ns3:_="">
    <xsd:import namespace="6b84dadb-64e9-451d-ac24-20f83dc4e5bc"/>
    <xsd:import namespace="7ea94427-a814-4900-b4f1-e109ad14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Documenttyp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4dadb-64e9-451d-ac24-20f83dc4e5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ocumenttype" ma:index="24" nillable="true" ma:displayName="Document type" ma:format="Dropdown" ma:internalName="Documenttype">
      <xsd:simpleType>
        <xsd:restriction base="dms:Choice">
          <xsd:enumeration value="Template"/>
          <xsd:enumeration value="Guide"/>
          <xsd:enumeration value="Tutorial"/>
          <xsd:enumeration value="Working Doc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94427-a814-4900-b4f1-e109ad14e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1f7b5e-02e1-44ad-9dd5-27c65a3617cf}" ma:internalName="TaxCatchAll" ma:showField="CatchAllData" ma:web="7ea94427-a814-4900-b4f1-e109ad14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84dadb-64e9-451d-ac24-20f83dc4e5bc">
      <Terms xmlns="http://schemas.microsoft.com/office/infopath/2007/PartnerControls"/>
    </lcf76f155ced4ddcb4097134ff3c332f>
    <Documenttype xmlns="6b84dadb-64e9-451d-ac24-20f83dc4e5bc" xsi:nil="true"/>
    <TaxCatchAll xmlns="7ea94427-a814-4900-b4f1-e109ad14e580" xsi:nil="true"/>
  </documentManagement>
</p:properties>
</file>

<file path=customXml/itemProps1.xml><?xml version="1.0" encoding="utf-8"?>
<ds:datastoreItem xmlns:ds="http://schemas.openxmlformats.org/officeDocument/2006/customXml" ds:itemID="{D15F4274-DA0C-4544-953C-107230787DD7}"/>
</file>

<file path=customXml/itemProps2.xml><?xml version="1.0" encoding="utf-8"?>
<ds:datastoreItem xmlns:ds="http://schemas.openxmlformats.org/officeDocument/2006/customXml" ds:itemID="{2872E6C9-5BFC-46EE-AD55-66FAB807E652}"/>
</file>

<file path=customXml/itemProps3.xml><?xml version="1.0" encoding="utf-8"?>
<ds:datastoreItem xmlns:ds="http://schemas.openxmlformats.org/officeDocument/2006/customXml" ds:itemID="{B620C1AB-985E-4615-BB08-237EA02B7CF1}"/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1183</Words>
  <Application>Microsoft Office PowerPoint</Application>
  <PresentationFormat>Panorámica</PresentationFormat>
  <Paragraphs>428</Paragraphs>
  <Slides>23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Gadugi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Elisa Torres Maldonado</dc:creator>
  <cp:lastModifiedBy>Ana Elisa Torres Maldonado</cp:lastModifiedBy>
  <cp:revision>39</cp:revision>
  <dcterms:created xsi:type="dcterms:W3CDTF">2024-10-16T18:17:39Z</dcterms:created>
  <dcterms:modified xsi:type="dcterms:W3CDTF">2024-11-05T17:40:52Z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0x0101005F23B8812BCB8242AB31F7BA9ADC2539</vt:lpwstr>
  </property>
</Properties>
</file>